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35"/>
  </p:notesMasterIdLst>
  <p:handoutMasterIdLst>
    <p:handoutMasterId r:id="rId36"/>
  </p:handoutMasterIdLst>
  <p:sldIdLst>
    <p:sldId id="310" r:id="rId4"/>
    <p:sldId id="391" r:id="rId5"/>
    <p:sldId id="398" r:id="rId6"/>
    <p:sldId id="399" r:id="rId7"/>
    <p:sldId id="443" r:id="rId8"/>
    <p:sldId id="400" r:id="rId9"/>
    <p:sldId id="406" r:id="rId10"/>
    <p:sldId id="401" r:id="rId11"/>
    <p:sldId id="402" r:id="rId12"/>
    <p:sldId id="444" r:id="rId13"/>
    <p:sldId id="403" r:id="rId14"/>
    <p:sldId id="404" r:id="rId15"/>
    <p:sldId id="405" r:id="rId16"/>
    <p:sldId id="445" r:id="rId17"/>
    <p:sldId id="407" r:id="rId18"/>
    <p:sldId id="423" r:id="rId19"/>
    <p:sldId id="424" r:id="rId20"/>
    <p:sldId id="409" r:id="rId21"/>
    <p:sldId id="418" r:id="rId22"/>
    <p:sldId id="425" r:id="rId23"/>
    <p:sldId id="431" r:id="rId24"/>
    <p:sldId id="433" r:id="rId25"/>
    <p:sldId id="437" r:id="rId26"/>
    <p:sldId id="438" r:id="rId27"/>
    <p:sldId id="439" r:id="rId28"/>
    <p:sldId id="440" r:id="rId29"/>
    <p:sldId id="441" r:id="rId30"/>
    <p:sldId id="442" r:id="rId31"/>
    <p:sldId id="446" r:id="rId32"/>
    <p:sldId id="448" r:id="rId33"/>
    <p:sldId id="417" r:id="rId3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152"/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24/11/2020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24/11/2020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9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3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9.png"/><Relationship Id="rId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dunescience.org/cgi-bin/private/ShowDocument?docid=1393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2" y="4650538"/>
            <a:ext cx="7124315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UNDERSTANDING THE KALMAN FILTER: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TESTING ON A TOY MONTECARLO MODEL</a:t>
            </a:r>
            <a:endParaRPr lang="en-US" sz="28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Presents:                    Federico Battisti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KALMAN FILTER: Kinematic fit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385F2B-977E-41CB-B44F-442B37FD75AE}"/>
                  </a:ext>
                </a:extLst>
              </p:cNvPr>
              <p:cNvSpPr txBox="1"/>
              <p:nvPr/>
            </p:nvSpPr>
            <p:spPr>
              <a:xfrm>
                <a:off x="8715946" y="2749569"/>
                <a:ext cx="2037889" cy="341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385F2B-977E-41CB-B44F-442B37FD7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946" y="2749569"/>
                <a:ext cx="2037889" cy="341376"/>
              </a:xfrm>
              <a:prstGeom prst="rect">
                <a:avLst/>
              </a:prstGeom>
              <a:blipFill>
                <a:blip r:embed="rId2"/>
                <a:stretch>
                  <a:fillRect t="-178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5D1E58-AEB7-4E8C-977C-4670ED7BB995}"/>
              </a:ext>
            </a:extLst>
          </p:cNvPr>
          <p:cNvGrpSpPr/>
          <p:nvPr/>
        </p:nvGrpSpPr>
        <p:grpSpPr>
          <a:xfrm>
            <a:off x="809625" y="1552575"/>
            <a:ext cx="6791324" cy="4334117"/>
            <a:chOff x="809625" y="1552575"/>
            <a:chExt cx="6791324" cy="43341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825F24-6715-47CA-AFB0-4DDBAF033436}"/>
                    </a:ext>
                  </a:extLst>
                </p:cNvPr>
                <p:cNvSpPr txBox="1"/>
                <p:nvPr/>
              </p:nvSpPr>
              <p:spPr>
                <a:xfrm>
                  <a:off x="4393175" y="3127981"/>
                  <a:ext cx="64100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it-IT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C825F24-6715-47CA-AFB0-4DDBAF033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175" y="3127981"/>
                  <a:ext cx="64100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42916-C272-46E3-9E17-DA07478CB25C}"/>
                    </a:ext>
                  </a:extLst>
                </p:cNvPr>
                <p:cNvSpPr txBox="1"/>
                <p:nvPr/>
              </p:nvSpPr>
              <p:spPr>
                <a:xfrm>
                  <a:off x="2962988" y="4439088"/>
                  <a:ext cx="4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42916-C272-46E3-9E17-DA07478CB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988" y="4439088"/>
                  <a:ext cx="43633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500" r="-4167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701D96-AA14-4460-AF10-BB9DF10D22A1}"/>
                </a:ext>
              </a:extLst>
            </p:cNvPr>
            <p:cNvGrpSpPr/>
            <p:nvPr/>
          </p:nvGrpSpPr>
          <p:grpSpPr>
            <a:xfrm>
              <a:off x="809625" y="2359150"/>
              <a:ext cx="6791324" cy="3187449"/>
              <a:chOff x="1652888" y="1685925"/>
              <a:chExt cx="4633612" cy="2365524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13B3941-027A-499E-8D09-1F81361A8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2888" y="4019550"/>
                <a:ext cx="46336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FCC8C9-82BF-4117-84FC-E68E907BB686}"/>
                  </a:ext>
                </a:extLst>
              </p:cNvPr>
              <p:cNvSpPr/>
              <p:nvPr/>
            </p:nvSpPr>
            <p:spPr>
              <a:xfrm>
                <a:off x="2582289" y="3125853"/>
                <a:ext cx="142040" cy="14648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Multiplication Sign 58">
                <a:extLst>
                  <a:ext uri="{FF2B5EF4-FFF2-40B4-BE49-F238E27FC236}">
                    <a16:creationId xmlns:a16="http://schemas.microsoft.com/office/drawing/2014/main" id="{AFD4DE41-9BB7-4099-91B7-471219789005}"/>
                  </a:ext>
                </a:extLst>
              </p:cNvPr>
              <p:cNvSpPr/>
              <p:nvPr/>
            </p:nvSpPr>
            <p:spPr>
              <a:xfrm>
                <a:off x="4133941" y="2574651"/>
                <a:ext cx="248112" cy="292962"/>
              </a:xfrm>
              <a:prstGeom prst="mathMultipl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56A682-3144-4F5E-830D-0E6E05191212}"/>
                  </a:ext>
                </a:extLst>
              </p:cNvPr>
              <p:cNvSpPr/>
              <p:nvPr/>
            </p:nvSpPr>
            <p:spPr>
              <a:xfrm>
                <a:off x="2629082" y="1685925"/>
                <a:ext cx="3009718" cy="1543599"/>
              </a:xfrm>
              <a:custGeom>
                <a:avLst/>
                <a:gdLst>
                  <a:gd name="connsiteX0" fmla="*/ 0 w 1254710"/>
                  <a:gd name="connsiteY0" fmla="*/ 1260629 h 1260629"/>
                  <a:gd name="connsiteX1" fmla="*/ 44388 w 1254710"/>
                  <a:gd name="connsiteY1" fmla="*/ 1065321 h 1260629"/>
                  <a:gd name="connsiteX2" fmla="*/ 186431 w 1254710"/>
                  <a:gd name="connsiteY2" fmla="*/ 772357 h 1260629"/>
                  <a:gd name="connsiteX3" fmla="*/ 408373 w 1254710"/>
                  <a:gd name="connsiteY3" fmla="*/ 488272 h 1260629"/>
                  <a:gd name="connsiteX4" fmla="*/ 701336 w 1254710"/>
                  <a:gd name="connsiteY4" fmla="*/ 239697 h 1260629"/>
                  <a:gd name="connsiteX5" fmla="*/ 941033 w 1254710"/>
                  <a:gd name="connsiteY5" fmla="*/ 115410 h 1260629"/>
                  <a:gd name="connsiteX6" fmla="*/ 1233996 w 1254710"/>
                  <a:gd name="connsiteY6" fmla="*/ 26633 h 1260629"/>
                  <a:gd name="connsiteX7" fmla="*/ 1207363 w 1254710"/>
                  <a:gd name="connsiteY7" fmla="*/ 0 h 126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4710" h="1260629">
                    <a:moveTo>
                      <a:pt x="0" y="1260629"/>
                    </a:moveTo>
                    <a:cubicBezTo>
                      <a:pt x="6658" y="1203664"/>
                      <a:pt x="13316" y="1146700"/>
                      <a:pt x="44388" y="1065321"/>
                    </a:cubicBezTo>
                    <a:cubicBezTo>
                      <a:pt x="75460" y="983942"/>
                      <a:pt x="125767" y="868532"/>
                      <a:pt x="186431" y="772357"/>
                    </a:cubicBezTo>
                    <a:cubicBezTo>
                      <a:pt x="247095" y="676182"/>
                      <a:pt x="322556" y="577049"/>
                      <a:pt x="408373" y="488272"/>
                    </a:cubicBezTo>
                    <a:cubicBezTo>
                      <a:pt x="494191" y="399495"/>
                      <a:pt x="612559" y="301841"/>
                      <a:pt x="701336" y="239697"/>
                    </a:cubicBezTo>
                    <a:cubicBezTo>
                      <a:pt x="790113" y="177553"/>
                      <a:pt x="852256" y="150921"/>
                      <a:pt x="941033" y="115410"/>
                    </a:cubicBezTo>
                    <a:cubicBezTo>
                      <a:pt x="1029810" y="79899"/>
                      <a:pt x="1189608" y="45868"/>
                      <a:pt x="1233996" y="26633"/>
                    </a:cubicBezTo>
                    <a:cubicBezTo>
                      <a:pt x="1278384" y="7398"/>
                      <a:pt x="1242873" y="3699"/>
                      <a:pt x="1207363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ultiplication Sign 65">
                <a:extLst>
                  <a:ext uri="{FF2B5EF4-FFF2-40B4-BE49-F238E27FC236}">
                    <a16:creationId xmlns:a16="http://schemas.microsoft.com/office/drawing/2014/main" id="{2C0FE55C-D410-48ED-BB55-13414CC4320E}"/>
                  </a:ext>
                </a:extLst>
              </p:cNvPr>
              <p:cNvSpPr/>
              <p:nvPr/>
            </p:nvSpPr>
            <p:spPr>
              <a:xfrm>
                <a:off x="3796678" y="2006417"/>
                <a:ext cx="248112" cy="292962"/>
              </a:xfrm>
              <a:prstGeom prst="mathMultiply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604E99-6C8B-4BD4-A179-E658AA5EE557}"/>
                  </a:ext>
                </a:extLst>
              </p:cNvPr>
              <p:cNvCxnSpPr>
                <a:cxnSpLocks/>
                <a:stCxn id="66" idx="2"/>
                <a:endCxn id="59" idx="0"/>
              </p:cNvCxnSpPr>
              <p:nvPr/>
            </p:nvCxnSpPr>
            <p:spPr>
              <a:xfrm>
                <a:off x="3985200" y="2229017"/>
                <a:ext cx="208331" cy="41599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Multiplication Sign 83">
                <a:extLst>
                  <a:ext uri="{FF2B5EF4-FFF2-40B4-BE49-F238E27FC236}">
                    <a16:creationId xmlns:a16="http://schemas.microsoft.com/office/drawing/2014/main" id="{C2866767-9871-47A3-A84A-827FC4C80C63}"/>
                  </a:ext>
                </a:extLst>
              </p:cNvPr>
              <p:cNvSpPr/>
              <p:nvPr/>
            </p:nvSpPr>
            <p:spPr>
              <a:xfrm>
                <a:off x="3390500" y="2199365"/>
                <a:ext cx="248112" cy="292962"/>
              </a:xfrm>
              <a:prstGeom prst="mathMultiply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Multiplication Sign 84">
                <a:extLst>
                  <a:ext uri="{FF2B5EF4-FFF2-40B4-BE49-F238E27FC236}">
                    <a16:creationId xmlns:a16="http://schemas.microsoft.com/office/drawing/2014/main" id="{EF9006C2-D298-4998-B54F-FB66BEFEC001}"/>
                  </a:ext>
                </a:extLst>
              </p:cNvPr>
              <p:cNvSpPr/>
              <p:nvPr/>
            </p:nvSpPr>
            <p:spPr>
              <a:xfrm>
                <a:off x="4192505" y="1842980"/>
                <a:ext cx="248112" cy="292962"/>
              </a:xfrm>
              <a:prstGeom prst="mathMultiply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F9A32A5-351B-4998-8A03-71FEE7870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2809" y="2152898"/>
                <a:ext cx="7925" cy="189855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AACB0D0-E1D2-4601-8CE2-B3D700832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309" y="3187136"/>
                <a:ext cx="12595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A787CC1-A7C4-449A-B8EC-303923A21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0324" y="2721132"/>
                <a:ext cx="1" cy="13303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BDE93A-4D7B-4B5B-B99E-DA5E97B8DEBE}"/>
                    </a:ext>
                  </a:extLst>
                </p:cNvPr>
                <p:cNvSpPr txBox="1"/>
                <p:nvPr/>
              </p:nvSpPr>
              <p:spPr>
                <a:xfrm>
                  <a:off x="4471933" y="5587820"/>
                  <a:ext cx="311817" cy="295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BDE93A-4D7B-4B5B-B99E-DA5E97B8D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933" y="5587820"/>
                  <a:ext cx="311817" cy="295209"/>
                </a:xfrm>
                <a:prstGeom prst="rect">
                  <a:avLst/>
                </a:prstGeom>
                <a:blipFill>
                  <a:blip r:embed="rId5"/>
                  <a:stretch>
                    <a:fillRect l="-9804" t="-2083" r="-5882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ADD4199-AFA6-47F4-8C4F-099F94A36C02}"/>
                    </a:ext>
                  </a:extLst>
                </p:cNvPr>
                <p:cNvSpPr txBox="1"/>
                <p:nvPr/>
              </p:nvSpPr>
              <p:spPr>
                <a:xfrm>
                  <a:off x="3964240" y="5546599"/>
                  <a:ext cx="315343" cy="3400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ADD4199-AFA6-47F4-8C4F-099F94A36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240" y="5546599"/>
                  <a:ext cx="315343" cy="340093"/>
                </a:xfrm>
                <a:prstGeom prst="rect">
                  <a:avLst/>
                </a:prstGeom>
                <a:blipFill>
                  <a:blip r:embed="rId6"/>
                  <a:stretch>
                    <a:fillRect l="-9615" t="-1786" r="-115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B7016D0-F5F5-4B51-882E-40FDB4C37B75}"/>
                    </a:ext>
                  </a:extLst>
                </p:cNvPr>
                <p:cNvSpPr/>
                <p:nvPr/>
              </p:nvSpPr>
              <p:spPr>
                <a:xfrm>
                  <a:off x="4627841" y="3683179"/>
                  <a:ext cx="1011815" cy="3875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B7016D0-F5F5-4B51-882E-40FDB4C37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841" y="3683179"/>
                  <a:ext cx="1011815" cy="387542"/>
                </a:xfrm>
                <a:prstGeom prst="rect">
                  <a:avLst/>
                </a:prstGeom>
                <a:blipFill>
                  <a:blip r:embed="rId7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C214CC-8E5F-463E-A825-E23E58DC41A1}"/>
                    </a:ext>
                  </a:extLst>
                </p:cNvPr>
                <p:cNvSpPr txBox="1"/>
                <p:nvPr/>
              </p:nvSpPr>
              <p:spPr>
                <a:xfrm>
                  <a:off x="5968470" y="1867734"/>
                  <a:ext cx="1366336" cy="3400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C214CC-8E5F-463E-A825-E23E58DC4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470" y="1867734"/>
                  <a:ext cx="1366336" cy="340093"/>
                </a:xfrm>
                <a:prstGeom prst="rect">
                  <a:avLst/>
                </a:prstGeom>
                <a:blipFill>
                  <a:blip r:embed="rId8"/>
                  <a:stretch>
                    <a:fillRect l="-5357" t="-3571" r="-58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83BAAAB-4A44-4732-A086-27A944414EE5}"/>
                    </a:ext>
                  </a:extLst>
                </p:cNvPr>
                <p:cNvSpPr/>
                <p:nvPr/>
              </p:nvSpPr>
              <p:spPr>
                <a:xfrm>
                  <a:off x="955394" y="4381972"/>
                  <a:ext cx="1417632" cy="4324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83BAAAB-4A44-4732-A086-27A944414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94" y="4381972"/>
                  <a:ext cx="1417632" cy="432426"/>
                </a:xfrm>
                <a:prstGeom prst="rect">
                  <a:avLst/>
                </a:prstGeom>
                <a:blipFill>
                  <a:blip r:embed="rId9"/>
                  <a:stretch>
                    <a:fillRect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FC1A21E-7FDB-41F4-A9A7-1AC4A3CE8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94" y="1552575"/>
              <a:ext cx="0" cy="423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0C641-B11A-48DC-BD8D-4C0A6A6E13EC}"/>
                  </a:ext>
                </a:extLst>
              </p:cNvPr>
              <p:cNvSpPr txBox="1"/>
              <p:nvPr/>
            </p:nvSpPr>
            <p:spPr>
              <a:xfrm>
                <a:off x="8376570" y="3339904"/>
                <a:ext cx="2883172" cy="15586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taken such that the distance between the a priori prediction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it-IT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it-IT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the measurement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it-IT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it-IT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minimized </a:t>
                </a: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4A0C641-B11A-48DC-BD8D-4C0A6A6E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70" y="3339904"/>
                <a:ext cx="2883172" cy="1558632"/>
              </a:xfrm>
              <a:prstGeom prst="rect">
                <a:avLst/>
              </a:prstGeom>
              <a:blipFill>
                <a:blip r:embed="rId10"/>
                <a:stretch>
                  <a:fillRect l="-1691" t="-2344" r="-2748" b="-5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5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COVARIANCE MATRIX PREDICTION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2491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First step to make the prediction for the covariance matrix is to calculate the </a:t>
            </a:r>
            <a:r>
              <a:rPr lang="it-IT" dirty="0">
                <a:solidFill>
                  <a:schemeClr val="accent3"/>
                </a:solidFill>
              </a:rPr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/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ot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it-IT">
                                            <a:latin typeface="Cambria Math" panose="02040503050406030204" pitchFamily="18" charset="0"/>
                                          </a:rPr>
                                          <m:t>ot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𝜙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 b="0" i="0" smtClean="0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(−1−</m:t>
                                        </m:r>
                                        <m:func>
                                          <m:func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it-IT">
                                                    <a:latin typeface="Cambria Math" panose="02040503050406030204" pitchFamily="18" charset="0"/>
                                                  </a:rPr>
                                                  <m:t>cot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it-IT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</m:sup>
                                            </m:sSubSup>
                                          </m:e>
                                        </m:func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(−1−</m:t>
                                    </m:r>
                                    <m:func>
                                      <m:func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it-IT">
                                                <a:latin typeface="Cambria Math" panose="02040503050406030204" pitchFamily="18" charset="0"/>
                                              </a:rPr>
                                              <m:t>cot</m:t>
                                            </m:r>
                                          </m:e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sSubSup>
                                          <m:sSubSup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  <m:sup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func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48E30F-0F66-446F-8D61-64376101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08" y="1859871"/>
                <a:ext cx="9789282" cy="1455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DD4408-A9B2-4B5D-A1CE-F4CE0DCD3381}"/>
              </a:ext>
            </a:extLst>
          </p:cNvPr>
          <p:cNvSpPr/>
          <p:nvPr/>
        </p:nvSpPr>
        <p:spPr>
          <a:xfrm>
            <a:off x="532635" y="3762783"/>
            <a:ext cx="4554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>
                <a:solidFill>
                  <a:schemeClr val="accent3"/>
                </a:solidFill>
              </a:rPr>
              <a:t>step uncertainty matrix </a:t>
            </a:r>
            <a:r>
              <a:rPr lang="it-IT" dirty="0"/>
              <a:t>is also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/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it-IT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0A0B3B-2874-4BEC-B3AC-7F3DD7795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08" y="4417177"/>
                <a:ext cx="3290829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8AD57A6-5351-4249-83FA-343B2802ABC7}"/>
              </a:ext>
            </a:extLst>
          </p:cNvPr>
          <p:cNvSpPr/>
          <p:nvPr/>
        </p:nvSpPr>
        <p:spPr>
          <a:xfrm>
            <a:off x="7397844" y="4459017"/>
            <a:ext cx="2613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</a:rPr>
              <a:t>The prediction is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/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2BE7A6-D138-4C9C-AD9B-74D1636E7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567" y="5020321"/>
                <a:ext cx="2436244" cy="288092"/>
              </a:xfrm>
              <a:prstGeom prst="rect">
                <a:avLst/>
              </a:prstGeom>
              <a:blipFill>
                <a:blip r:embed="rId4"/>
                <a:stretch>
                  <a:fillRect l="-1754" r="-2757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543D640-D74B-4547-8FA7-5C1036647E43}"/>
              </a:ext>
            </a:extLst>
          </p:cNvPr>
          <p:cNvSpPr/>
          <p:nvPr/>
        </p:nvSpPr>
        <p:spPr>
          <a:xfrm>
            <a:off x="6968971" y="4267045"/>
            <a:ext cx="3471169" cy="14556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Evaluate the residual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7289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now evaluate the </a:t>
            </a:r>
            <a:r>
              <a:rPr lang="it-IT" dirty="0">
                <a:solidFill>
                  <a:schemeClr val="accent3"/>
                </a:solidFill>
              </a:rPr>
              <a:t>residual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and </a:t>
            </a:r>
            <a:r>
              <a:rPr lang="it-IT" dirty="0">
                <a:solidFill>
                  <a:schemeClr val="accent3"/>
                </a:solidFill>
              </a:rPr>
              <a:t>Kalman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/>
              <p:nvPr/>
            </p:nvSpPr>
            <p:spPr>
              <a:xfrm>
                <a:off x="2083676" y="2306907"/>
                <a:ext cx="3382392" cy="630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B97CE-115D-4D94-8D41-DD7AB889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76" y="2306907"/>
                <a:ext cx="3382392" cy="630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/>
              <p:nvPr/>
            </p:nvSpPr>
            <p:spPr>
              <a:xfrm>
                <a:off x="1967547" y="4284644"/>
                <a:ext cx="267361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1572-9F94-474F-8EC4-0721A383B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547" y="4284644"/>
                <a:ext cx="2673616" cy="280846"/>
              </a:xfrm>
              <a:prstGeom prst="rect">
                <a:avLst/>
              </a:prstGeom>
              <a:blipFill>
                <a:blip r:embed="rId3"/>
                <a:stretch>
                  <a:fillRect l="-1598" r="-45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/>
              <p:nvPr/>
            </p:nvSpPr>
            <p:spPr>
              <a:xfrm>
                <a:off x="7885693" y="3631971"/>
                <a:ext cx="227369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0ADDB0-C803-42C2-9DD8-CA2937FD7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93" y="3631971"/>
                <a:ext cx="2273699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/>
              <p:nvPr/>
            </p:nvSpPr>
            <p:spPr>
              <a:xfrm>
                <a:off x="7966608" y="2353823"/>
                <a:ext cx="1828800" cy="741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666D3-C789-4FAD-9945-0ED01DA30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608" y="2353823"/>
                <a:ext cx="1828800" cy="74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CC20B7E-B0D3-4BDE-AF6E-BA753635927C}"/>
              </a:ext>
            </a:extLst>
          </p:cNvPr>
          <p:cNvSpPr/>
          <p:nvPr/>
        </p:nvSpPr>
        <p:spPr>
          <a:xfrm>
            <a:off x="1710814" y="2093805"/>
            <a:ext cx="4128116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5582E-A189-41C2-A85B-A19DA93274C7}"/>
              </a:ext>
            </a:extLst>
          </p:cNvPr>
          <p:cNvSpPr/>
          <p:nvPr/>
        </p:nvSpPr>
        <p:spPr>
          <a:xfrm>
            <a:off x="1710814" y="3896846"/>
            <a:ext cx="3187083" cy="10564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16D08-67E2-4418-99DC-1BCE0BB88F7C}"/>
              </a:ext>
            </a:extLst>
          </p:cNvPr>
          <p:cNvSpPr txBox="1"/>
          <p:nvPr/>
        </p:nvSpPr>
        <p:spPr>
          <a:xfrm>
            <a:off x="1647951" y="3536747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E7027-3E81-47ED-BF24-474696A2FC2B}"/>
              </a:ext>
            </a:extLst>
          </p:cNvPr>
          <p:cNvSpPr txBox="1"/>
          <p:nvPr/>
        </p:nvSpPr>
        <p:spPr>
          <a:xfrm>
            <a:off x="1695300" y="1733706"/>
            <a:ext cx="205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31CEA-43DC-4B55-8F15-4F3C397BB9E7}"/>
              </a:ext>
            </a:extLst>
          </p:cNvPr>
          <p:cNvSpPr txBox="1"/>
          <p:nvPr/>
        </p:nvSpPr>
        <p:spPr>
          <a:xfrm>
            <a:off x="7615941" y="1865020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With: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24A1C9-8950-4D5B-868B-DAD259C01616}"/>
              </a:ext>
            </a:extLst>
          </p:cNvPr>
          <p:cNvSpPr/>
          <p:nvPr/>
        </p:nvSpPr>
        <p:spPr>
          <a:xfrm>
            <a:off x="7324626" y="2207147"/>
            <a:ext cx="3513909" cy="259314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46718-53B7-4ACB-9174-C457933CE2D7}"/>
              </a:ext>
            </a:extLst>
          </p:cNvPr>
          <p:cNvSpPr txBox="1"/>
          <p:nvPr/>
        </p:nvSpPr>
        <p:spPr>
          <a:xfrm>
            <a:off x="7885693" y="4177403"/>
            <a:ext cx="2192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CONVERSION MATRIX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6CC37-092A-47E0-90B3-BFFAA9E5F66B}"/>
              </a:ext>
            </a:extLst>
          </p:cNvPr>
          <p:cNvSpPr txBox="1"/>
          <p:nvPr/>
        </p:nvSpPr>
        <p:spPr>
          <a:xfrm>
            <a:off x="7475240" y="3087647"/>
            <a:ext cx="385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5"/>
                </a:solidFill>
              </a:rPr>
              <a:t>MEASUREMENT NOISE COVARIANCE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D5B64-6E76-4241-AB5A-08A34DBF32C3}"/>
              </a:ext>
            </a:extLst>
          </p:cNvPr>
          <p:cNvSpPr txBox="1"/>
          <p:nvPr/>
        </p:nvSpPr>
        <p:spPr>
          <a:xfrm>
            <a:off x="718007" y="5389944"/>
            <a:ext cx="107559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Note: </a:t>
            </a:r>
            <a:r>
              <a:rPr lang="it-IT" dirty="0"/>
              <a:t>The uncertainties in R are fixed, before the Kalman filter is applied, as external parameters: R is not updated.</a:t>
            </a:r>
            <a:endParaRPr lang="en-US" dirty="0"/>
          </a:p>
        </p:txBody>
      </p:sp>
      <p:sp>
        <p:nvSpPr>
          <p:cNvPr id="23" name="Segnaposto numero diapositiva 5">
            <a:extLst>
              <a:ext uri="{FF2B5EF4-FFF2-40B4-BE49-F238E27FC236}">
                <a16:creationId xmlns:a16="http://schemas.microsoft.com/office/drawing/2014/main" id="{C6234240-EB83-4686-B953-E6ABAF2BB37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29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PREDICTION 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509644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are now finally able to </a:t>
            </a:r>
            <a:r>
              <a:rPr lang="it-IT" dirty="0">
                <a:solidFill>
                  <a:schemeClr val="accent3"/>
                </a:solidFill>
              </a:rPr>
              <a:t>update our estimates </a:t>
            </a:r>
            <a:r>
              <a:rPr lang="it-IT" dirty="0"/>
              <a:t>using both the a priori prediction and the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/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636DD-006C-45FF-AACE-CD96413F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2984728"/>
                <a:ext cx="2219967" cy="374077"/>
              </a:xfrm>
              <a:prstGeom prst="rect">
                <a:avLst/>
              </a:prstGeom>
              <a:blipFill>
                <a:blip r:embed="rId2"/>
                <a:stretch>
                  <a:fillRect l="-1374" t="-14754" r="-1071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/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it-IT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92F43-2BB0-4AF9-8AFB-EE3F605F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25" y="3808959"/>
                <a:ext cx="2725426" cy="651076"/>
              </a:xfrm>
              <a:prstGeom prst="rect">
                <a:avLst/>
              </a:prstGeom>
              <a:blipFill>
                <a:blip r:embed="rId3"/>
                <a:stretch>
                  <a:fillRect l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913A7D-D1AC-4D31-AE86-BE7573859EA8}"/>
              </a:ext>
            </a:extLst>
          </p:cNvPr>
          <p:cNvSpPr/>
          <p:nvPr/>
        </p:nvSpPr>
        <p:spPr>
          <a:xfrm>
            <a:off x="2681057" y="2556989"/>
            <a:ext cx="6551721" cy="22993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0A891-F3E6-4A52-9BFC-FDF92328C5C4}"/>
              </a:ext>
            </a:extLst>
          </p:cNvPr>
          <p:cNvSpPr txBox="1"/>
          <p:nvPr/>
        </p:nvSpPr>
        <p:spPr>
          <a:xfrm>
            <a:off x="2879041" y="2984729"/>
            <a:ext cx="2521258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STATE VECTOR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F0A8C-EDB4-410F-8241-B66F088D2035}"/>
              </a:ext>
            </a:extLst>
          </p:cNvPr>
          <p:cNvSpPr txBox="1"/>
          <p:nvPr/>
        </p:nvSpPr>
        <p:spPr>
          <a:xfrm>
            <a:off x="2879041" y="3808960"/>
            <a:ext cx="287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COVARIANCE MATRIX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40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Our KALMAN FILTER: visualization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0E2FAC4-4783-4832-8FAB-F0CD8E7A64C5}"/>
              </a:ext>
            </a:extLst>
          </p:cNvPr>
          <p:cNvSpPr/>
          <p:nvPr/>
        </p:nvSpPr>
        <p:spPr>
          <a:xfrm>
            <a:off x="1022270" y="2514920"/>
            <a:ext cx="11184853" cy="5017711"/>
          </a:xfrm>
          <a:prstGeom prst="arc">
            <a:avLst>
              <a:gd name="adj1" fmla="val 11433318"/>
              <a:gd name="adj2" fmla="val 14614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D74C96-99DA-4AAC-904F-14015617A5F2}"/>
              </a:ext>
            </a:extLst>
          </p:cNvPr>
          <p:cNvGrpSpPr/>
          <p:nvPr/>
        </p:nvGrpSpPr>
        <p:grpSpPr>
          <a:xfrm>
            <a:off x="535517" y="1879010"/>
            <a:ext cx="5779558" cy="3584911"/>
            <a:chOff x="1107017" y="1402760"/>
            <a:chExt cx="5779558" cy="35849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C0B355-CF0E-4359-B410-E41DF5E3462E}"/>
                </a:ext>
              </a:extLst>
            </p:cNvPr>
            <p:cNvCxnSpPr>
              <a:cxnSpLocks/>
            </p:cNvCxnSpPr>
            <p:nvPr/>
          </p:nvCxnSpPr>
          <p:spPr>
            <a:xfrm>
              <a:off x="3248339" y="3347539"/>
              <a:ext cx="0" cy="129113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8F6281-D2F7-4FC2-8849-FDF347415997}"/>
                </a:ext>
              </a:extLst>
            </p:cNvPr>
            <p:cNvCxnSpPr>
              <a:cxnSpLocks/>
            </p:cNvCxnSpPr>
            <p:nvPr/>
          </p:nvCxnSpPr>
          <p:spPr>
            <a:xfrm>
              <a:off x="4310858" y="2180840"/>
              <a:ext cx="14113" cy="245783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2E7A3BBA-9E3C-4952-A373-8FC181253E77}"/>
                </a:ext>
              </a:extLst>
            </p:cNvPr>
            <p:cNvSpPr/>
            <p:nvPr/>
          </p:nvSpPr>
          <p:spPr>
            <a:xfrm>
              <a:off x="1903706" y="3457853"/>
              <a:ext cx="248112" cy="29296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A8B168-B120-4C46-B69F-89CB04F6E20A}"/>
                    </a:ext>
                  </a:extLst>
                </p:cNvPr>
                <p:cNvSpPr txBox="1"/>
                <p:nvPr/>
              </p:nvSpPr>
              <p:spPr>
                <a:xfrm>
                  <a:off x="1347349" y="3674445"/>
                  <a:ext cx="1112714" cy="382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A8B168-B120-4C46-B69F-89CB04F6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349" y="3674445"/>
                  <a:ext cx="1112714" cy="3820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F46B92B2-072D-465F-9089-771D700EB5A9}"/>
                </a:ext>
              </a:extLst>
            </p:cNvPr>
            <p:cNvSpPr/>
            <p:nvPr/>
          </p:nvSpPr>
          <p:spPr>
            <a:xfrm>
              <a:off x="2522536" y="2442572"/>
              <a:ext cx="248112" cy="292962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A29F0CE4-48B2-45E1-9600-A01EE8555455}"/>
                </a:ext>
              </a:extLst>
            </p:cNvPr>
            <p:cNvSpPr/>
            <p:nvPr/>
          </p:nvSpPr>
          <p:spPr>
            <a:xfrm>
              <a:off x="4495955" y="2927741"/>
              <a:ext cx="248112" cy="292962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17CC2865-1DE7-4848-BAFB-F062574BA591}"/>
                </a:ext>
              </a:extLst>
            </p:cNvPr>
            <p:cNvSpPr/>
            <p:nvPr/>
          </p:nvSpPr>
          <p:spPr>
            <a:xfrm>
              <a:off x="4203806" y="1859551"/>
              <a:ext cx="248112" cy="292962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B0E0B4F6-3C4A-4ACD-9798-543CB59A5CC2}"/>
                </a:ext>
              </a:extLst>
            </p:cNvPr>
            <p:cNvSpPr/>
            <p:nvPr/>
          </p:nvSpPr>
          <p:spPr>
            <a:xfrm>
              <a:off x="3147503" y="3201058"/>
              <a:ext cx="248112" cy="292962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D65C56EB-FD6F-42CB-8174-85176FD0BBE1}"/>
                </a:ext>
              </a:extLst>
            </p:cNvPr>
            <p:cNvSpPr/>
            <p:nvPr/>
          </p:nvSpPr>
          <p:spPr>
            <a:xfrm>
              <a:off x="5070401" y="1749367"/>
              <a:ext cx="248112" cy="292962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15586A72-9964-4D3A-BADC-4AF0D3E285FB}"/>
                </a:ext>
              </a:extLst>
            </p:cNvPr>
            <p:cNvSpPr/>
            <p:nvPr/>
          </p:nvSpPr>
          <p:spPr>
            <a:xfrm>
              <a:off x="5303071" y="2312375"/>
              <a:ext cx="248112" cy="292962"/>
            </a:xfrm>
            <a:prstGeom prst="mathMultipl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1DA2DB-333E-4051-AE37-09B082861330}"/>
                </a:ext>
              </a:extLst>
            </p:cNvPr>
            <p:cNvSpPr/>
            <p:nvPr/>
          </p:nvSpPr>
          <p:spPr>
            <a:xfrm>
              <a:off x="2580443" y="3029479"/>
              <a:ext cx="142040" cy="146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5C6620-6A62-4352-A7CD-05582E841C81}"/>
                </a:ext>
              </a:extLst>
            </p:cNvPr>
            <p:cNvSpPr/>
            <p:nvPr/>
          </p:nvSpPr>
          <p:spPr>
            <a:xfrm>
              <a:off x="4260286" y="2340151"/>
              <a:ext cx="142040" cy="146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F231B52-459F-4267-BB9F-A3C8684189E9}"/>
                </a:ext>
              </a:extLst>
            </p:cNvPr>
            <p:cNvSpPr/>
            <p:nvPr/>
          </p:nvSpPr>
          <p:spPr>
            <a:xfrm>
              <a:off x="5129519" y="2137171"/>
              <a:ext cx="142040" cy="146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F75C5C-245A-44B3-BEDF-CAEB085D8FC1}"/>
                    </a:ext>
                  </a:extLst>
                </p:cNvPr>
                <p:cNvSpPr txBox="1"/>
                <p:nvPr/>
              </p:nvSpPr>
              <p:spPr>
                <a:xfrm>
                  <a:off x="1955558" y="2227509"/>
                  <a:ext cx="11127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it-IT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F75C5C-245A-44B3-BEDF-CAEB085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558" y="2227509"/>
                  <a:ext cx="111271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E975ACB-B28B-4FDC-BA72-A161A9D75421}"/>
                    </a:ext>
                  </a:extLst>
                </p:cNvPr>
                <p:cNvSpPr txBox="1"/>
                <p:nvPr/>
              </p:nvSpPr>
              <p:spPr>
                <a:xfrm>
                  <a:off x="3095720" y="3292866"/>
                  <a:ext cx="813743" cy="34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E975ACB-B28B-4FDC-BA72-A161A9D75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720" y="3292866"/>
                  <a:ext cx="813743" cy="347788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878D404-9718-4F62-B46A-AED97A15EFCA}"/>
                </a:ext>
              </a:extLst>
            </p:cNvPr>
            <p:cNvSpPr/>
            <p:nvPr/>
          </p:nvSpPr>
          <p:spPr>
            <a:xfrm>
              <a:off x="1970843" y="2317072"/>
              <a:ext cx="1296140" cy="1305017"/>
            </a:xfrm>
            <a:custGeom>
              <a:avLst/>
              <a:gdLst>
                <a:gd name="connsiteX0" fmla="*/ 0 w 1296140"/>
                <a:gd name="connsiteY0" fmla="*/ 1305017 h 1305017"/>
                <a:gd name="connsiteX1" fmla="*/ 150920 w 1296140"/>
                <a:gd name="connsiteY1" fmla="*/ 905522 h 1305017"/>
                <a:gd name="connsiteX2" fmla="*/ 630314 w 1296140"/>
                <a:gd name="connsiteY2" fmla="*/ 346229 h 1305017"/>
                <a:gd name="connsiteX3" fmla="*/ 1296140 w 1296140"/>
                <a:gd name="connsiteY3" fmla="*/ 0 h 130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6140" h="1305017">
                  <a:moveTo>
                    <a:pt x="0" y="1305017"/>
                  </a:moveTo>
                  <a:cubicBezTo>
                    <a:pt x="22934" y="1185168"/>
                    <a:pt x="45868" y="1065320"/>
                    <a:pt x="150920" y="905522"/>
                  </a:cubicBezTo>
                  <a:cubicBezTo>
                    <a:pt x="255972" y="745724"/>
                    <a:pt x="439444" y="497149"/>
                    <a:pt x="630314" y="346229"/>
                  </a:cubicBezTo>
                  <a:cubicBezTo>
                    <a:pt x="821184" y="195309"/>
                    <a:pt x="1174812" y="60664"/>
                    <a:pt x="1296140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3E1E62C-C463-41C4-B4EA-56E2CE5DC89D}"/>
                </a:ext>
              </a:extLst>
            </p:cNvPr>
            <p:cNvSpPr/>
            <p:nvPr/>
          </p:nvSpPr>
          <p:spPr>
            <a:xfrm>
              <a:off x="2025420" y="2566063"/>
              <a:ext cx="641533" cy="1030363"/>
            </a:xfrm>
            <a:custGeom>
              <a:avLst/>
              <a:gdLst>
                <a:gd name="connsiteX0" fmla="*/ 0 w 1254710"/>
                <a:gd name="connsiteY0" fmla="*/ 1260629 h 1260629"/>
                <a:gd name="connsiteX1" fmla="*/ 44388 w 1254710"/>
                <a:gd name="connsiteY1" fmla="*/ 1065321 h 1260629"/>
                <a:gd name="connsiteX2" fmla="*/ 186431 w 1254710"/>
                <a:gd name="connsiteY2" fmla="*/ 772357 h 1260629"/>
                <a:gd name="connsiteX3" fmla="*/ 408373 w 1254710"/>
                <a:gd name="connsiteY3" fmla="*/ 488272 h 1260629"/>
                <a:gd name="connsiteX4" fmla="*/ 701336 w 1254710"/>
                <a:gd name="connsiteY4" fmla="*/ 239697 h 1260629"/>
                <a:gd name="connsiteX5" fmla="*/ 941033 w 1254710"/>
                <a:gd name="connsiteY5" fmla="*/ 115410 h 1260629"/>
                <a:gd name="connsiteX6" fmla="*/ 1233996 w 1254710"/>
                <a:gd name="connsiteY6" fmla="*/ 26633 h 1260629"/>
                <a:gd name="connsiteX7" fmla="*/ 1207363 w 1254710"/>
                <a:gd name="connsiteY7" fmla="*/ 0 h 12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4710" h="1260629">
                  <a:moveTo>
                    <a:pt x="0" y="1260629"/>
                  </a:moveTo>
                  <a:cubicBezTo>
                    <a:pt x="6658" y="1203664"/>
                    <a:pt x="13316" y="1146700"/>
                    <a:pt x="44388" y="1065321"/>
                  </a:cubicBezTo>
                  <a:cubicBezTo>
                    <a:pt x="75460" y="983942"/>
                    <a:pt x="125767" y="868532"/>
                    <a:pt x="186431" y="772357"/>
                  </a:cubicBezTo>
                  <a:cubicBezTo>
                    <a:pt x="247095" y="676182"/>
                    <a:pt x="322556" y="577049"/>
                    <a:pt x="408373" y="488272"/>
                  </a:cubicBezTo>
                  <a:cubicBezTo>
                    <a:pt x="494191" y="399495"/>
                    <a:pt x="612559" y="301841"/>
                    <a:pt x="701336" y="239697"/>
                  </a:cubicBezTo>
                  <a:cubicBezTo>
                    <a:pt x="790113" y="177553"/>
                    <a:pt x="852256" y="150921"/>
                    <a:pt x="941033" y="115410"/>
                  </a:cubicBezTo>
                  <a:cubicBezTo>
                    <a:pt x="1029810" y="79899"/>
                    <a:pt x="1189608" y="45868"/>
                    <a:pt x="1233996" y="26633"/>
                  </a:cubicBezTo>
                  <a:cubicBezTo>
                    <a:pt x="1278384" y="7398"/>
                    <a:pt x="1242873" y="3699"/>
                    <a:pt x="120736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EA184842-6808-49F5-AA67-BD4520F46616}"/>
                </a:ext>
              </a:extLst>
            </p:cNvPr>
            <p:cNvSpPr/>
            <p:nvPr/>
          </p:nvSpPr>
          <p:spPr>
            <a:xfrm>
              <a:off x="2597552" y="2698318"/>
              <a:ext cx="118278" cy="31555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4AA178-9196-461F-A105-4888296030EC}"/>
                </a:ext>
              </a:extLst>
            </p:cNvPr>
            <p:cNvSpPr/>
            <p:nvPr/>
          </p:nvSpPr>
          <p:spPr>
            <a:xfrm>
              <a:off x="2691157" y="2006032"/>
              <a:ext cx="1605203" cy="1077980"/>
            </a:xfrm>
            <a:custGeom>
              <a:avLst/>
              <a:gdLst>
                <a:gd name="connsiteX0" fmla="*/ 0 w 1254710"/>
                <a:gd name="connsiteY0" fmla="*/ 1260629 h 1260629"/>
                <a:gd name="connsiteX1" fmla="*/ 44388 w 1254710"/>
                <a:gd name="connsiteY1" fmla="*/ 1065321 h 1260629"/>
                <a:gd name="connsiteX2" fmla="*/ 186431 w 1254710"/>
                <a:gd name="connsiteY2" fmla="*/ 772357 h 1260629"/>
                <a:gd name="connsiteX3" fmla="*/ 408373 w 1254710"/>
                <a:gd name="connsiteY3" fmla="*/ 488272 h 1260629"/>
                <a:gd name="connsiteX4" fmla="*/ 701336 w 1254710"/>
                <a:gd name="connsiteY4" fmla="*/ 239697 h 1260629"/>
                <a:gd name="connsiteX5" fmla="*/ 941033 w 1254710"/>
                <a:gd name="connsiteY5" fmla="*/ 115410 h 1260629"/>
                <a:gd name="connsiteX6" fmla="*/ 1233996 w 1254710"/>
                <a:gd name="connsiteY6" fmla="*/ 26633 h 1260629"/>
                <a:gd name="connsiteX7" fmla="*/ 1207363 w 1254710"/>
                <a:gd name="connsiteY7" fmla="*/ 0 h 12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4710" h="1260629">
                  <a:moveTo>
                    <a:pt x="0" y="1260629"/>
                  </a:moveTo>
                  <a:cubicBezTo>
                    <a:pt x="6658" y="1203664"/>
                    <a:pt x="13316" y="1146700"/>
                    <a:pt x="44388" y="1065321"/>
                  </a:cubicBezTo>
                  <a:cubicBezTo>
                    <a:pt x="75460" y="983942"/>
                    <a:pt x="125767" y="868532"/>
                    <a:pt x="186431" y="772357"/>
                  </a:cubicBezTo>
                  <a:cubicBezTo>
                    <a:pt x="247095" y="676182"/>
                    <a:pt x="322556" y="577049"/>
                    <a:pt x="408373" y="488272"/>
                  </a:cubicBezTo>
                  <a:cubicBezTo>
                    <a:pt x="494191" y="399495"/>
                    <a:pt x="612559" y="301841"/>
                    <a:pt x="701336" y="239697"/>
                  </a:cubicBezTo>
                  <a:cubicBezTo>
                    <a:pt x="790113" y="177553"/>
                    <a:pt x="852256" y="150921"/>
                    <a:pt x="941033" y="115410"/>
                  </a:cubicBezTo>
                  <a:cubicBezTo>
                    <a:pt x="1029810" y="79899"/>
                    <a:pt x="1189608" y="45868"/>
                    <a:pt x="1233996" y="26633"/>
                  </a:cubicBezTo>
                  <a:cubicBezTo>
                    <a:pt x="1278384" y="7398"/>
                    <a:pt x="1242873" y="3699"/>
                    <a:pt x="120736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28E2E6-5071-48E3-BDFC-027810C36503}"/>
                </a:ext>
              </a:extLst>
            </p:cNvPr>
            <p:cNvSpPr/>
            <p:nvPr/>
          </p:nvSpPr>
          <p:spPr>
            <a:xfrm>
              <a:off x="4373689" y="1791803"/>
              <a:ext cx="1435320" cy="586091"/>
            </a:xfrm>
            <a:custGeom>
              <a:avLst/>
              <a:gdLst>
                <a:gd name="connsiteX0" fmla="*/ 0 w 1254710"/>
                <a:gd name="connsiteY0" fmla="*/ 1260629 h 1260629"/>
                <a:gd name="connsiteX1" fmla="*/ 44388 w 1254710"/>
                <a:gd name="connsiteY1" fmla="*/ 1065321 h 1260629"/>
                <a:gd name="connsiteX2" fmla="*/ 186431 w 1254710"/>
                <a:gd name="connsiteY2" fmla="*/ 772357 h 1260629"/>
                <a:gd name="connsiteX3" fmla="*/ 408373 w 1254710"/>
                <a:gd name="connsiteY3" fmla="*/ 488272 h 1260629"/>
                <a:gd name="connsiteX4" fmla="*/ 701336 w 1254710"/>
                <a:gd name="connsiteY4" fmla="*/ 239697 h 1260629"/>
                <a:gd name="connsiteX5" fmla="*/ 941033 w 1254710"/>
                <a:gd name="connsiteY5" fmla="*/ 115410 h 1260629"/>
                <a:gd name="connsiteX6" fmla="*/ 1233996 w 1254710"/>
                <a:gd name="connsiteY6" fmla="*/ 26633 h 1260629"/>
                <a:gd name="connsiteX7" fmla="*/ 1207363 w 1254710"/>
                <a:gd name="connsiteY7" fmla="*/ 0 h 126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4710" h="1260629">
                  <a:moveTo>
                    <a:pt x="0" y="1260629"/>
                  </a:moveTo>
                  <a:cubicBezTo>
                    <a:pt x="6658" y="1203664"/>
                    <a:pt x="13316" y="1146700"/>
                    <a:pt x="44388" y="1065321"/>
                  </a:cubicBezTo>
                  <a:cubicBezTo>
                    <a:pt x="75460" y="983942"/>
                    <a:pt x="125767" y="868532"/>
                    <a:pt x="186431" y="772357"/>
                  </a:cubicBezTo>
                  <a:cubicBezTo>
                    <a:pt x="247095" y="676182"/>
                    <a:pt x="322556" y="577049"/>
                    <a:pt x="408373" y="488272"/>
                  </a:cubicBezTo>
                  <a:cubicBezTo>
                    <a:pt x="494191" y="399495"/>
                    <a:pt x="612559" y="301841"/>
                    <a:pt x="701336" y="239697"/>
                  </a:cubicBezTo>
                  <a:cubicBezTo>
                    <a:pt x="790113" y="177553"/>
                    <a:pt x="852256" y="150921"/>
                    <a:pt x="941033" y="115410"/>
                  </a:cubicBezTo>
                  <a:cubicBezTo>
                    <a:pt x="1029810" y="79899"/>
                    <a:pt x="1189608" y="45868"/>
                    <a:pt x="1233996" y="26633"/>
                  </a:cubicBezTo>
                  <a:cubicBezTo>
                    <a:pt x="1278384" y="7398"/>
                    <a:pt x="1242873" y="3699"/>
                    <a:pt x="120736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91C9CF0-F6AF-4D6C-BCC9-7C1937B32731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" y="4638675"/>
              <a:ext cx="56097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EA8CDEE9-1D79-4D33-A922-BBBF87A302AC}"/>
                </a:ext>
              </a:extLst>
            </p:cNvPr>
            <p:cNvSpPr/>
            <p:nvPr/>
          </p:nvSpPr>
          <p:spPr>
            <a:xfrm>
              <a:off x="4275506" y="2111835"/>
              <a:ext cx="112322" cy="23293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FD5F66C-B82C-44DC-8A4C-6BA2AE1BBBD5}"/>
                    </a:ext>
                  </a:extLst>
                </p:cNvPr>
                <p:cNvSpPr txBox="1"/>
                <p:nvPr/>
              </p:nvSpPr>
              <p:spPr>
                <a:xfrm>
                  <a:off x="2314413" y="2937907"/>
                  <a:ext cx="111271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FD5F66C-B82C-44DC-8A4C-6BA2AE1BB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413" y="2937907"/>
                  <a:ext cx="1112714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CB33C74-10C3-4BCA-8F44-F3B04EE45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1477893"/>
              <a:ext cx="0" cy="3284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426143F-044B-48F3-90C8-B07AA533790C}"/>
                    </a:ext>
                  </a:extLst>
                </p:cNvPr>
                <p:cNvSpPr txBox="1"/>
                <p:nvPr/>
              </p:nvSpPr>
              <p:spPr>
                <a:xfrm>
                  <a:off x="1107017" y="1402760"/>
                  <a:ext cx="1698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426143F-044B-48F3-90C8-B07AA5337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017" y="1402760"/>
                  <a:ext cx="1698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857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31D36FF-0467-4D79-8004-E208D00435AB}"/>
                    </a:ext>
                  </a:extLst>
                </p:cNvPr>
                <p:cNvSpPr txBox="1"/>
                <p:nvPr/>
              </p:nvSpPr>
              <p:spPr>
                <a:xfrm>
                  <a:off x="3106794" y="4660581"/>
                  <a:ext cx="276806" cy="255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31D36FF-0467-4D79-8004-E208D0043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94" y="4660581"/>
                  <a:ext cx="276806" cy="255455"/>
                </a:xfrm>
                <a:prstGeom prst="rect">
                  <a:avLst/>
                </a:prstGeom>
                <a:blipFill>
                  <a:blip r:embed="rId7"/>
                  <a:stretch>
                    <a:fillRect l="-11111" r="-4444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B466279-2292-4310-AFE2-80BB5DA2378C}"/>
                    </a:ext>
                  </a:extLst>
                </p:cNvPr>
                <p:cNvSpPr/>
                <p:nvPr/>
              </p:nvSpPr>
              <p:spPr>
                <a:xfrm>
                  <a:off x="4471028" y="4623683"/>
                  <a:ext cx="461473" cy="34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B466279-2292-4310-AFE2-80BB5DA23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028" y="4623683"/>
                  <a:ext cx="461473" cy="3483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B5ACB51-71C6-4DA2-8BCF-67C63601A8D7}"/>
                    </a:ext>
                  </a:extLst>
                </p:cNvPr>
                <p:cNvSpPr/>
                <p:nvPr/>
              </p:nvSpPr>
              <p:spPr>
                <a:xfrm>
                  <a:off x="5266646" y="4627547"/>
                  <a:ext cx="461473" cy="3495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7B5ACB51-71C6-4DA2-8BCF-67C63601A8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646" y="4627547"/>
                  <a:ext cx="461473" cy="34958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D320B4-41C0-48CD-8250-BAE328409835}"/>
                </a:ext>
              </a:extLst>
            </p:cNvPr>
            <p:cNvCxnSpPr>
              <a:cxnSpLocks/>
            </p:cNvCxnSpPr>
            <p:nvPr/>
          </p:nvCxnSpPr>
          <p:spPr>
            <a:xfrm>
              <a:off x="2646592" y="3179973"/>
              <a:ext cx="0" cy="14587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003A11E-B137-4C47-A3E3-DCE0D039F561}"/>
                    </a:ext>
                  </a:extLst>
                </p:cNvPr>
                <p:cNvSpPr/>
                <p:nvPr/>
              </p:nvSpPr>
              <p:spPr>
                <a:xfrm>
                  <a:off x="2399080" y="4567622"/>
                  <a:ext cx="464358" cy="390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003A11E-B137-4C47-A3E3-DCE0D039F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080" y="4567622"/>
                  <a:ext cx="464358" cy="390492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C610261B-2C0E-4DB8-B897-0756A3DDA32C}"/>
                </a:ext>
              </a:extLst>
            </p:cNvPr>
            <p:cNvSpPr/>
            <p:nvPr/>
          </p:nvSpPr>
          <p:spPr>
            <a:xfrm>
              <a:off x="5128770" y="2006032"/>
              <a:ext cx="142039" cy="11939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253BC4-C888-4B52-AF4C-74A10D152776}"/>
                </a:ext>
              </a:extLst>
            </p:cNvPr>
            <p:cNvCxnSpPr>
              <a:cxnSpLocks/>
            </p:cNvCxnSpPr>
            <p:nvPr/>
          </p:nvCxnSpPr>
          <p:spPr>
            <a:xfrm>
              <a:off x="5194457" y="2227509"/>
              <a:ext cx="0" cy="24330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C1BF68-D427-4C68-8A2F-8A0CCFF762B3}"/>
                </a:ext>
              </a:extLst>
            </p:cNvPr>
            <p:cNvCxnSpPr>
              <a:cxnSpLocks/>
            </p:cNvCxnSpPr>
            <p:nvPr/>
          </p:nvCxnSpPr>
          <p:spPr>
            <a:xfrm>
              <a:off x="4622663" y="3100616"/>
              <a:ext cx="0" cy="15380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EB9964-7FFD-4391-BA87-37D4EC070DAA}"/>
                </a:ext>
              </a:extLst>
            </p:cNvPr>
            <p:cNvCxnSpPr>
              <a:cxnSpLocks/>
            </p:cNvCxnSpPr>
            <p:nvPr/>
          </p:nvCxnSpPr>
          <p:spPr>
            <a:xfrm>
              <a:off x="5427127" y="2486632"/>
              <a:ext cx="0" cy="215204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2A033AD-411C-46ED-A1C1-F04907007B35}"/>
                    </a:ext>
                  </a:extLst>
                </p:cNvPr>
                <p:cNvSpPr/>
                <p:nvPr/>
              </p:nvSpPr>
              <p:spPr>
                <a:xfrm>
                  <a:off x="4075923" y="4596923"/>
                  <a:ext cx="464358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2A033AD-411C-46ED-A1C1-F04907007B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923" y="4596923"/>
                  <a:ext cx="464358" cy="390748"/>
                </a:xfrm>
                <a:prstGeom prst="rect">
                  <a:avLst/>
                </a:prstGeom>
                <a:blipFill>
                  <a:blip r:embed="rId11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6BFA84-2DF8-46A0-BC4F-6D8B0BEE038D}"/>
                    </a:ext>
                  </a:extLst>
                </p:cNvPr>
                <p:cNvSpPr/>
                <p:nvPr/>
              </p:nvSpPr>
              <p:spPr>
                <a:xfrm>
                  <a:off x="4969802" y="4636087"/>
                  <a:ext cx="461473" cy="3495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it-IT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6BFA84-2DF8-46A0-BC4F-6D8B0BEE03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802" y="4636087"/>
                  <a:ext cx="461473" cy="3495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CD8155-2FBA-42C3-AD21-D71F9BFF1670}"/>
              </a:ext>
            </a:extLst>
          </p:cNvPr>
          <p:cNvGrpSpPr/>
          <p:nvPr/>
        </p:nvGrpSpPr>
        <p:grpSpPr>
          <a:xfrm>
            <a:off x="7697996" y="1170783"/>
            <a:ext cx="3042289" cy="1748039"/>
            <a:chOff x="809625" y="1552575"/>
            <a:chExt cx="6998049" cy="45890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B07786E-559A-49A2-B2FC-E5D276FCB986}"/>
                    </a:ext>
                  </a:extLst>
                </p:cNvPr>
                <p:cNvSpPr txBox="1"/>
                <p:nvPr/>
              </p:nvSpPr>
              <p:spPr>
                <a:xfrm>
                  <a:off x="4465054" y="2979002"/>
                  <a:ext cx="823009" cy="1211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1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it-IT" sz="1200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B07786E-559A-49A2-B2FC-E5D276FCB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054" y="2979002"/>
                  <a:ext cx="823009" cy="1211997"/>
                </a:xfrm>
                <a:prstGeom prst="rect">
                  <a:avLst/>
                </a:prstGeom>
                <a:blipFill>
                  <a:blip r:embed="rId13"/>
                  <a:stretch>
                    <a:fillRect l="-10169" r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0E1F4B0-F331-4D58-B329-CEC82472C30C}"/>
                    </a:ext>
                  </a:extLst>
                </p:cNvPr>
                <p:cNvSpPr txBox="1"/>
                <p:nvPr/>
              </p:nvSpPr>
              <p:spPr>
                <a:xfrm>
                  <a:off x="2962988" y="4439087"/>
                  <a:ext cx="667997" cy="4847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0E1F4B0-F331-4D58-B329-CEC82472C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988" y="4439087"/>
                  <a:ext cx="667997" cy="484799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4167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3651ABF-92BB-422B-80B9-E445AB6C61C8}"/>
                </a:ext>
              </a:extLst>
            </p:cNvPr>
            <p:cNvGrpSpPr/>
            <p:nvPr/>
          </p:nvGrpSpPr>
          <p:grpSpPr>
            <a:xfrm>
              <a:off x="809625" y="2359150"/>
              <a:ext cx="6791324" cy="3187449"/>
              <a:chOff x="1652888" y="1685925"/>
              <a:chExt cx="4633612" cy="2365524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A578A63-C4E6-4344-8624-25A0EFE49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2888" y="4019550"/>
                <a:ext cx="46336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A7288DF-EFE3-4528-B7AD-668B73E93979}"/>
                  </a:ext>
                </a:extLst>
              </p:cNvPr>
              <p:cNvSpPr/>
              <p:nvPr/>
            </p:nvSpPr>
            <p:spPr>
              <a:xfrm>
                <a:off x="2582289" y="3125853"/>
                <a:ext cx="142040" cy="14648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Multiplication Sign 118">
                <a:extLst>
                  <a:ext uri="{FF2B5EF4-FFF2-40B4-BE49-F238E27FC236}">
                    <a16:creationId xmlns:a16="http://schemas.microsoft.com/office/drawing/2014/main" id="{40CEF540-107D-4B34-A884-B3C62A04FBF0}"/>
                  </a:ext>
                </a:extLst>
              </p:cNvPr>
              <p:cNvSpPr/>
              <p:nvPr/>
            </p:nvSpPr>
            <p:spPr>
              <a:xfrm>
                <a:off x="4133941" y="2574651"/>
                <a:ext cx="248112" cy="292962"/>
              </a:xfrm>
              <a:prstGeom prst="mathMultiply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70379D0-402B-4FAF-9E79-0ECC98839BCC}"/>
                  </a:ext>
                </a:extLst>
              </p:cNvPr>
              <p:cNvSpPr/>
              <p:nvPr/>
            </p:nvSpPr>
            <p:spPr>
              <a:xfrm>
                <a:off x="2629082" y="1685925"/>
                <a:ext cx="3009718" cy="1543599"/>
              </a:xfrm>
              <a:custGeom>
                <a:avLst/>
                <a:gdLst>
                  <a:gd name="connsiteX0" fmla="*/ 0 w 1254710"/>
                  <a:gd name="connsiteY0" fmla="*/ 1260629 h 1260629"/>
                  <a:gd name="connsiteX1" fmla="*/ 44388 w 1254710"/>
                  <a:gd name="connsiteY1" fmla="*/ 1065321 h 1260629"/>
                  <a:gd name="connsiteX2" fmla="*/ 186431 w 1254710"/>
                  <a:gd name="connsiteY2" fmla="*/ 772357 h 1260629"/>
                  <a:gd name="connsiteX3" fmla="*/ 408373 w 1254710"/>
                  <a:gd name="connsiteY3" fmla="*/ 488272 h 1260629"/>
                  <a:gd name="connsiteX4" fmla="*/ 701336 w 1254710"/>
                  <a:gd name="connsiteY4" fmla="*/ 239697 h 1260629"/>
                  <a:gd name="connsiteX5" fmla="*/ 941033 w 1254710"/>
                  <a:gd name="connsiteY5" fmla="*/ 115410 h 1260629"/>
                  <a:gd name="connsiteX6" fmla="*/ 1233996 w 1254710"/>
                  <a:gd name="connsiteY6" fmla="*/ 26633 h 1260629"/>
                  <a:gd name="connsiteX7" fmla="*/ 1207363 w 1254710"/>
                  <a:gd name="connsiteY7" fmla="*/ 0 h 126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4710" h="1260629">
                    <a:moveTo>
                      <a:pt x="0" y="1260629"/>
                    </a:moveTo>
                    <a:cubicBezTo>
                      <a:pt x="6658" y="1203664"/>
                      <a:pt x="13316" y="1146700"/>
                      <a:pt x="44388" y="1065321"/>
                    </a:cubicBezTo>
                    <a:cubicBezTo>
                      <a:pt x="75460" y="983942"/>
                      <a:pt x="125767" y="868532"/>
                      <a:pt x="186431" y="772357"/>
                    </a:cubicBezTo>
                    <a:cubicBezTo>
                      <a:pt x="247095" y="676182"/>
                      <a:pt x="322556" y="577049"/>
                      <a:pt x="408373" y="488272"/>
                    </a:cubicBezTo>
                    <a:cubicBezTo>
                      <a:pt x="494191" y="399495"/>
                      <a:pt x="612559" y="301841"/>
                      <a:pt x="701336" y="239697"/>
                    </a:cubicBezTo>
                    <a:cubicBezTo>
                      <a:pt x="790113" y="177553"/>
                      <a:pt x="852256" y="150921"/>
                      <a:pt x="941033" y="115410"/>
                    </a:cubicBezTo>
                    <a:cubicBezTo>
                      <a:pt x="1029810" y="79899"/>
                      <a:pt x="1189608" y="45868"/>
                      <a:pt x="1233996" y="26633"/>
                    </a:cubicBezTo>
                    <a:cubicBezTo>
                      <a:pt x="1278384" y="7398"/>
                      <a:pt x="1242873" y="3699"/>
                      <a:pt x="1207363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Multiplication Sign 120">
                <a:extLst>
                  <a:ext uri="{FF2B5EF4-FFF2-40B4-BE49-F238E27FC236}">
                    <a16:creationId xmlns:a16="http://schemas.microsoft.com/office/drawing/2014/main" id="{D1DB4B37-B1F8-474C-82AA-ED93B58064A9}"/>
                  </a:ext>
                </a:extLst>
              </p:cNvPr>
              <p:cNvSpPr/>
              <p:nvPr/>
            </p:nvSpPr>
            <p:spPr>
              <a:xfrm>
                <a:off x="3796678" y="2006417"/>
                <a:ext cx="248112" cy="292962"/>
              </a:xfrm>
              <a:prstGeom prst="mathMultiply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FEC2461-43C5-4AE8-ABA9-D7BC7F3F4F4B}"/>
                  </a:ext>
                </a:extLst>
              </p:cNvPr>
              <p:cNvCxnSpPr>
                <a:cxnSpLocks/>
                <a:stCxn id="121" idx="2"/>
                <a:endCxn id="119" idx="0"/>
              </p:cNvCxnSpPr>
              <p:nvPr/>
            </p:nvCxnSpPr>
            <p:spPr>
              <a:xfrm>
                <a:off x="3985200" y="2229017"/>
                <a:ext cx="208331" cy="41599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Multiplication Sign 122">
                <a:extLst>
                  <a:ext uri="{FF2B5EF4-FFF2-40B4-BE49-F238E27FC236}">
                    <a16:creationId xmlns:a16="http://schemas.microsoft.com/office/drawing/2014/main" id="{FA6C3B4C-7C02-4AE1-A647-31C42A9A2E86}"/>
                  </a:ext>
                </a:extLst>
              </p:cNvPr>
              <p:cNvSpPr/>
              <p:nvPr/>
            </p:nvSpPr>
            <p:spPr>
              <a:xfrm>
                <a:off x="3390500" y="2199365"/>
                <a:ext cx="248112" cy="292962"/>
              </a:xfrm>
              <a:prstGeom prst="mathMultiply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Multiplication Sign 123">
                <a:extLst>
                  <a:ext uri="{FF2B5EF4-FFF2-40B4-BE49-F238E27FC236}">
                    <a16:creationId xmlns:a16="http://schemas.microsoft.com/office/drawing/2014/main" id="{646B5867-2F7B-4950-8229-7CCA4159E9BC}"/>
                  </a:ext>
                </a:extLst>
              </p:cNvPr>
              <p:cNvSpPr/>
              <p:nvPr/>
            </p:nvSpPr>
            <p:spPr>
              <a:xfrm>
                <a:off x="4192505" y="1842980"/>
                <a:ext cx="248112" cy="292962"/>
              </a:xfrm>
              <a:prstGeom prst="mathMultiply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7AD8F97-81B7-4422-AC9D-19C1F4425F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2809" y="2152898"/>
                <a:ext cx="7925" cy="189855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FFED3A2B-3867-4133-AC98-724800E1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3309" y="3187136"/>
                <a:ext cx="1259500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1A27B73-A4F4-4D94-8788-3706EBAD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0324" y="2721132"/>
                <a:ext cx="1" cy="133031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A0061AB-41EA-40EF-BD5D-926811D491FA}"/>
                    </a:ext>
                  </a:extLst>
                </p:cNvPr>
                <p:cNvSpPr txBox="1"/>
                <p:nvPr/>
              </p:nvSpPr>
              <p:spPr>
                <a:xfrm>
                  <a:off x="4471932" y="5587820"/>
                  <a:ext cx="479500" cy="516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A0061AB-41EA-40EF-BD5D-926811D49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932" y="5587820"/>
                  <a:ext cx="479500" cy="516783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2941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EDA571E-1FA2-4A93-A675-2D72BEAC14DD}"/>
                    </a:ext>
                  </a:extLst>
                </p:cNvPr>
                <p:cNvSpPr txBox="1"/>
                <p:nvPr/>
              </p:nvSpPr>
              <p:spPr>
                <a:xfrm>
                  <a:off x="3964240" y="5546598"/>
                  <a:ext cx="482596" cy="595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EDA571E-1FA2-4A93-A675-2D72BEAC14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240" y="5546598"/>
                  <a:ext cx="482596" cy="595058"/>
                </a:xfrm>
                <a:prstGeom prst="rect">
                  <a:avLst/>
                </a:prstGeom>
                <a:blipFill>
                  <a:blip r:embed="rId16"/>
                  <a:stretch>
                    <a:fillRect l="-11765" t="-2703" r="-11765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2B70444-7EDB-40BC-BD9C-EFF84B9B8507}"/>
                    </a:ext>
                  </a:extLst>
                </p:cNvPr>
                <p:cNvSpPr/>
                <p:nvPr/>
              </p:nvSpPr>
              <p:spPr>
                <a:xfrm>
                  <a:off x="4627841" y="3683179"/>
                  <a:ext cx="1694397" cy="7591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2B70444-7EDB-40BC-BD9C-EFF84B9B8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7841" y="3683179"/>
                  <a:ext cx="1694397" cy="759182"/>
                </a:xfrm>
                <a:prstGeom prst="rect">
                  <a:avLst/>
                </a:prstGeom>
                <a:blipFill>
                  <a:blip r:embed="rId1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1239DB6-1B5C-4A00-AE26-891B934EA59D}"/>
                    </a:ext>
                  </a:extLst>
                </p:cNvPr>
                <p:cNvSpPr txBox="1"/>
                <p:nvPr/>
              </p:nvSpPr>
              <p:spPr>
                <a:xfrm>
                  <a:off x="5714752" y="1623321"/>
                  <a:ext cx="2092922" cy="5950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1239DB6-1B5C-4A00-AE26-891B934EA5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52" y="1623321"/>
                  <a:ext cx="2092922" cy="595058"/>
                </a:xfrm>
                <a:prstGeom prst="rect">
                  <a:avLst/>
                </a:prstGeom>
                <a:blipFill>
                  <a:blip r:embed="rId18"/>
                  <a:stretch>
                    <a:fillRect l="-5369" t="-2632" r="-5369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A126324-2DCC-4045-BC6E-A9A4F3B800EE}"/>
                    </a:ext>
                  </a:extLst>
                </p:cNvPr>
                <p:cNvSpPr/>
                <p:nvPr/>
              </p:nvSpPr>
              <p:spPr>
                <a:xfrm>
                  <a:off x="955395" y="4381972"/>
                  <a:ext cx="2311950" cy="837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it-IT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1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it-IT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it-IT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5A126324-2DCC-4045-BC6E-A9A4F3B80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95" y="4381972"/>
                  <a:ext cx="2311950" cy="837457"/>
                </a:xfrm>
                <a:prstGeom prst="rect">
                  <a:avLst/>
                </a:prstGeom>
                <a:blipFill>
                  <a:blip r:embed="rId19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28DF27E-20A0-4935-8781-CF86E8D63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94" y="1552575"/>
              <a:ext cx="0" cy="4238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9C122A5-4577-4519-AEC3-367A808B4E22}"/>
              </a:ext>
            </a:extLst>
          </p:cNvPr>
          <p:cNvSpPr/>
          <p:nvPr/>
        </p:nvSpPr>
        <p:spPr>
          <a:xfrm>
            <a:off x="7439025" y="962025"/>
            <a:ext cx="3657596" cy="20802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DA0A5D7-1FB1-4B56-8642-2A5D71CFB8B0}"/>
              </a:ext>
            </a:extLst>
          </p:cNvPr>
          <p:cNvSpPr txBox="1"/>
          <p:nvPr/>
        </p:nvSpPr>
        <p:spPr>
          <a:xfrm>
            <a:off x="8406568" y="3484713"/>
            <a:ext cx="184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KINEMATIC FIT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E23AD17-D7B8-4D8B-BF52-F78AC8025915}"/>
              </a:ext>
            </a:extLst>
          </p:cNvPr>
          <p:cNvSpPr txBox="1"/>
          <p:nvPr/>
        </p:nvSpPr>
        <p:spPr>
          <a:xfrm>
            <a:off x="7691434" y="3993098"/>
            <a:ext cx="330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STANDARD KALMAN FILTER</a:t>
            </a:r>
            <a:endParaRPr lang="en-US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CB70A6-E50F-4EA1-B9A2-0E78B6C31448}"/>
              </a:ext>
            </a:extLst>
          </p:cNvPr>
          <p:cNvSpPr/>
          <p:nvPr/>
        </p:nvSpPr>
        <p:spPr>
          <a:xfrm>
            <a:off x="4283833" y="2045252"/>
            <a:ext cx="1027672" cy="10769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8D93E11-6A26-4C4F-BB60-7843B7E556F4}"/>
              </a:ext>
            </a:extLst>
          </p:cNvPr>
          <p:cNvCxnSpPr>
            <a:stCxn id="130" idx="4"/>
          </p:cNvCxnSpPr>
          <p:nvPr/>
        </p:nvCxnSpPr>
        <p:spPr>
          <a:xfrm flipV="1">
            <a:off x="4797669" y="3042313"/>
            <a:ext cx="2641356" cy="798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2B1B078-0706-4B66-B43F-C8CC2D747F25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797669" y="970135"/>
            <a:ext cx="2663429" cy="107511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0EE24A2-DD0F-4B6A-9BD2-B7D64BD410A0}"/>
              </a:ext>
            </a:extLst>
          </p:cNvPr>
          <p:cNvSpPr/>
          <p:nvPr/>
        </p:nvSpPr>
        <p:spPr>
          <a:xfrm>
            <a:off x="8035375" y="4647738"/>
            <a:ext cx="256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OUR KALMAN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7B72A6-34C9-4D07-95D3-A905CFF246BF}"/>
                  </a:ext>
                </a:extLst>
              </p:cNvPr>
              <p:cNvSpPr txBox="1"/>
              <p:nvPr/>
            </p:nvSpPr>
            <p:spPr>
              <a:xfrm>
                <a:off x="9214125" y="3775507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57B72A6-34C9-4D07-95D3-A905CFF2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25" y="3775507"/>
                <a:ext cx="230832" cy="276999"/>
              </a:xfrm>
              <a:prstGeom prst="rect">
                <a:avLst/>
              </a:prstGeom>
              <a:blipFill>
                <a:blip r:embed="rId20"/>
                <a:stretch>
                  <a:fillRect l="-21622" r="-216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33A2681-BB23-4CBA-9EF4-7CEABBF96FB9}"/>
                  </a:ext>
                </a:extLst>
              </p:cNvPr>
              <p:cNvSpPr txBox="1"/>
              <p:nvPr/>
            </p:nvSpPr>
            <p:spPr>
              <a:xfrm>
                <a:off x="9214125" y="4385574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33A2681-BB23-4CBA-9EF4-7CEABBF9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125" y="4385574"/>
                <a:ext cx="230832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B82B82-D560-4BFA-8F9C-8413FDAC1266}"/>
                  </a:ext>
                </a:extLst>
              </p:cNvPr>
              <p:cNvSpPr txBox="1"/>
              <p:nvPr/>
            </p:nvSpPr>
            <p:spPr>
              <a:xfrm>
                <a:off x="6087572" y="5147564"/>
                <a:ext cx="1665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EB82B82-D560-4BFA-8F9C-8413FDAC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72" y="5147564"/>
                <a:ext cx="166520" cy="246221"/>
              </a:xfrm>
              <a:prstGeom prst="rect">
                <a:avLst/>
              </a:prstGeom>
              <a:blipFill>
                <a:blip r:embed="rId22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48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:pPr rtl="0"/>
                <a:r>
                  <a:rPr lang="it-IT" dirty="0"/>
                  <a:t>KALMAN FILTER APPLICATION: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l="-2105" t="-25676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509644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Kalman filter algorithm is applied to the track candidate </a:t>
                </a:r>
                <a:r>
                  <a:rPr lang="it-IT" dirty="0">
                    <a:solidFill>
                      <a:schemeClr val="accent3"/>
                    </a:solidFill>
                  </a:rPr>
                  <a:t>both ways </a:t>
                </a:r>
                <a:r>
                  <a:rPr lang="it-IT" dirty="0"/>
                  <a:t>(i.e. From first TPC cluster to last and vice versa) and each time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value</a:t>
                </a:r>
                <a:r>
                  <a:rPr lang="it-IT" dirty="0"/>
                  <a:t> is calculated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509644"/>
                <a:ext cx="11126727" cy="646331"/>
              </a:xfrm>
              <a:prstGeom prst="rect">
                <a:avLst/>
              </a:prstGeom>
              <a:blipFill>
                <a:blip r:embed="rId3"/>
                <a:stretch>
                  <a:fillRect l="-329" t="-5660" r="-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6EFDC-056A-42B6-A233-3AB68171E307}"/>
                  </a:ext>
                </a:extLst>
              </p:cNvPr>
              <p:cNvSpPr txBox="1"/>
              <p:nvPr/>
            </p:nvSpPr>
            <p:spPr>
              <a:xfrm>
                <a:off x="5371506" y="3010539"/>
                <a:ext cx="1467260" cy="72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𝑡𝑦𝑝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B6EFDC-056A-42B6-A233-3AB68171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6" y="3010539"/>
                <a:ext cx="1467260" cy="726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9C1700E-00F9-4C39-954A-1B471FFC9139}"/>
              </a:ext>
            </a:extLst>
          </p:cNvPr>
          <p:cNvSpPr/>
          <p:nvPr/>
        </p:nvSpPr>
        <p:spPr>
          <a:xfrm>
            <a:off x="4804298" y="2801619"/>
            <a:ext cx="2583402" cy="12251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54E65-9D32-4B5E-B34C-B417C0F63B66}"/>
                  </a:ext>
                </a:extLst>
              </p:cNvPr>
              <p:cNvSpPr/>
              <p:nvPr/>
            </p:nvSpPr>
            <p:spPr>
              <a:xfrm>
                <a:off x="532635" y="4584824"/>
                <a:ext cx="11126727" cy="697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𝑡𝑦𝑝</m:t>
                        </m:r>
                      </m:sup>
                    </m:sSubSup>
                  </m:oMath>
                </a14:m>
                <a:r>
                  <a:rPr lang="it-IT" dirty="0"/>
                  <a:t> is the residual typical value which depends on the particle trajectory position in the detector and the tracking planes (fixed values evaluated a priori)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2654E65-9D32-4B5E-B34C-B417C0F63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4584824"/>
                <a:ext cx="11126727" cy="697050"/>
              </a:xfrm>
              <a:prstGeom prst="rect">
                <a:avLst/>
              </a:prstGeom>
              <a:blipFill>
                <a:blip r:embed="rId5"/>
                <a:stretch>
                  <a:fillRect l="-329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0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254218" y="1030821"/>
                <a:ext cx="11518602" cy="607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Applied Kalman Filter to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ideal measurements following perfectly an helix </a:t>
                </a:r>
                <a:r>
                  <a:rPr lang="it-IT" sz="1600" dirty="0"/>
                  <a:t>with initial coordinates: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  <m:r>
                      <a:rPr lang="it-IT" sz="1600" i="1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  <m:r>
                      <a:rPr lang="it-IT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0.014 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−0.05 </m:t>
                              </m:r>
                              <m:r>
                                <m:rPr>
                                  <m:sty m:val="p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and the free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it-IT" sz="1600" dirty="0"/>
                  <a:t> and the step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=0.04 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endParaRPr lang="it-IT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8" y="1030821"/>
                <a:ext cx="11518602" cy="607474"/>
              </a:xfrm>
              <a:prstGeom prst="rect">
                <a:avLst/>
              </a:prstGeom>
              <a:blipFill>
                <a:blip r:embed="rId2"/>
                <a:stretch>
                  <a:fillRect l="-212" t="-1000" b="-1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6" y="1851857"/>
            <a:ext cx="5591288" cy="43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4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measured quantities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for the perfect helix. Note that the fake TPC points have on the x coordinate the  fake measured value, while for the estimates we use the estimated x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/>
                  <a:t>)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  <a:blipFill>
                <a:blip r:embed="rId2"/>
                <a:stretch>
                  <a:fillRect l="-219" t="-2206" r="-21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6" y="1744709"/>
            <a:ext cx="5227811" cy="4054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8" y="1743995"/>
            <a:ext cx="5227811" cy="40544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/>
              <p:nvPr/>
            </p:nvSpPr>
            <p:spPr>
              <a:xfrm>
                <a:off x="9077325" y="5824666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EE6063-334A-4B86-B778-6A80F2B0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25" y="5824666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644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B552DF-93EF-4723-8D54-559A691CEF00}"/>
              </a:ext>
            </a:extLst>
          </p:cNvPr>
          <p:cNvSpPr txBox="1"/>
          <p:nvPr/>
        </p:nvSpPr>
        <p:spPr>
          <a:xfrm>
            <a:off x="238125" y="5683030"/>
            <a:ext cx="364807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Note:</a:t>
            </a:r>
            <a:r>
              <a:rPr lang="it-IT" sz="1600" dirty="0"/>
              <a:t> the ‘TPC Cluster measured values’ are from a Toy Montecarlo, so the red error bars are just dummy values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02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non measured quantities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b="0" dirty="0">
                    <a:solidFill>
                      <a:schemeClr val="accent3"/>
                    </a:solidFill>
                  </a:rPr>
                  <a:t> for the perfect helix</a:t>
                </a:r>
                <a:endParaRPr lang="it-IT" sz="16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  <a:blipFill>
                <a:blip r:embed="rId2"/>
                <a:stretch>
                  <a:fillRect l="-219" r="-493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9991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66F0C-1CFC-4398-973F-20CD775E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1" y="1622587"/>
            <a:ext cx="4045033" cy="313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D1E1F-BDE0-4D1D-A015-9B1CC556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855" y="1622587"/>
            <a:ext cx="4090287" cy="3172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BD3268-0578-465F-B770-72E0C886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143" y="1622586"/>
            <a:ext cx="4045033" cy="313713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BFF739-3E75-4DD6-AAE2-210C23CCA20A}"/>
              </a:ext>
            </a:extLst>
          </p:cNvPr>
          <p:cNvSpPr/>
          <p:nvPr/>
        </p:nvSpPr>
        <p:spPr>
          <a:xfrm>
            <a:off x="5346860" y="5296361"/>
            <a:ext cx="1420427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54529-6697-4B05-9C3E-7D87964DA20D}"/>
              </a:ext>
            </a:extLst>
          </p:cNvPr>
          <p:cNvSpPr txBox="1"/>
          <p:nvPr/>
        </p:nvSpPr>
        <p:spPr>
          <a:xfrm>
            <a:off x="4185794" y="5845388"/>
            <a:ext cx="40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FITTER PROPAGATION DIRECTION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202352B-70BC-4D85-9E17-121D23F61E6E}"/>
              </a:ext>
            </a:extLst>
          </p:cNvPr>
          <p:cNvSpPr txBox="1">
            <a:spLocks/>
          </p:cNvSpPr>
          <p:nvPr/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18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A9A14C-7C60-46E2-8701-9DB6AAA28A2D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A9A14C-7C60-46E2-8701-9DB6AAA2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6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1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comparing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tansverse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sz="1600" dirty="0"/>
                  <a:t> and the 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total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from the Kalman fitter algorithm to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MC truth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  <a:blipFill>
                <a:blip r:embed="rId2"/>
                <a:stretch>
                  <a:fillRect l="-21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B986A-29D7-4D1D-9CF1-9C03796A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1" y="1658887"/>
            <a:ext cx="5846330" cy="45341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D6C2B-FA42-4813-B69B-89498192B628}"/>
              </a:ext>
            </a:extLst>
          </p:cNvPr>
          <p:cNvCxnSpPr>
            <a:cxnSpLocks/>
          </p:cNvCxnSpPr>
          <p:nvPr/>
        </p:nvCxnSpPr>
        <p:spPr>
          <a:xfrm flipH="1" flipV="1">
            <a:off x="7403286" y="5839402"/>
            <a:ext cx="35359" cy="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A5A01-6049-4FFD-830F-F3D0E6584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0281" y="1658887"/>
            <a:ext cx="5846331" cy="45341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51D62A-CCF6-4A92-8C23-4D547465A63C}"/>
              </a:ext>
            </a:extLst>
          </p:cNvPr>
          <p:cNvSpPr txBox="1"/>
          <p:nvPr/>
        </p:nvSpPr>
        <p:spPr>
          <a:xfrm>
            <a:off x="4856309" y="6193015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FORWARD FIT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139B2B-8158-49E5-858F-AA1E1D0CBADD}"/>
              </a:ext>
            </a:extLst>
          </p:cNvPr>
          <p:cNvSpPr/>
          <p:nvPr/>
        </p:nvSpPr>
        <p:spPr>
          <a:xfrm>
            <a:off x="6650298" y="6193015"/>
            <a:ext cx="518726" cy="3693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4859B4-A7A9-4403-8D5B-2B9E3CB7EE67}"/>
                  </a:ext>
                </a:extLst>
              </p:cNvPr>
              <p:cNvSpPr txBox="1"/>
              <p:nvPr/>
            </p:nvSpPr>
            <p:spPr>
              <a:xfrm>
                <a:off x="882752" y="617711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4859B4-A7A9-4403-8D5B-2B9E3CB7E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" y="6177115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7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715119" y="1090835"/>
            <a:ext cx="111267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Kalman filter </a:t>
            </a:r>
            <a:r>
              <a:rPr lang="en-US" dirty="0"/>
              <a:t>is an iterative algorithm which uses a system's physical laws of motion, known control inputs and multiple sequential measurements to form an estimate of the system's varying quantities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step of the iteration an </a:t>
            </a:r>
            <a:r>
              <a:rPr lang="en-US" dirty="0">
                <a:solidFill>
                  <a:schemeClr val="accent3"/>
                </a:solidFill>
              </a:rPr>
              <a:t>estimate of the state of the system is produced as a weighted average of the system's predicted state and of the new measurement</a:t>
            </a:r>
            <a:r>
              <a:rPr lang="en-US" dirty="0"/>
              <a:t>. The weights are calculated from the </a:t>
            </a:r>
            <a:r>
              <a:rPr lang="en-US" dirty="0">
                <a:solidFill>
                  <a:schemeClr val="accent3"/>
                </a:solidFill>
              </a:rPr>
              <a:t>covariance.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extended Kalman filter </a:t>
            </a:r>
            <a:r>
              <a:rPr lang="en-US" dirty="0"/>
              <a:t>expands the Kalman filter technique to non-linear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for state transition and measurement can be written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4800347" y="3425604"/>
                <a:ext cx="2770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7" y="3425604"/>
                <a:ext cx="2770246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/>
              <p:nvPr/>
            </p:nvSpPr>
            <p:spPr>
              <a:xfrm>
                <a:off x="584905" y="4911518"/>
                <a:ext cx="110932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function of the previous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, and the free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that provides the current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measurement function that relates the current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to the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Gaussian noises for the process model and the measurement model with covariance 𝑄 and 𝑅, respectively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B672A7-A5E2-450A-ADD3-8798C69D5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" y="4911518"/>
                <a:ext cx="11093212" cy="923330"/>
              </a:xfrm>
              <a:prstGeom prst="rect">
                <a:avLst/>
              </a:prstGeom>
              <a:blipFill>
                <a:blip r:embed="rId3"/>
                <a:stretch>
                  <a:fillRect l="-385" t="-3974" r="-38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4800347" y="3854291"/>
                <a:ext cx="1692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347" y="3854291"/>
                <a:ext cx="1692258" cy="276999"/>
              </a:xfrm>
              <a:prstGeom prst="rect">
                <a:avLst/>
              </a:prstGeom>
              <a:blipFill>
                <a:blip r:embed="rId4"/>
                <a:stretch>
                  <a:fillRect l="-1439" r="-71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B0FC06-49F1-4A1F-BE81-15C8C51FADAC}"/>
              </a:ext>
            </a:extLst>
          </p:cNvPr>
          <p:cNvSpPr/>
          <p:nvPr/>
        </p:nvSpPr>
        <p:spPr>
          <a:xfrm>
            <a:off x="4427488" y="3332363"/>
            <a:ext cx="3701988" cy="10919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measured quantities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for the perfect helix. This time both the fake TPC points and the predictions have on the x coordinate the fake measured value: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the predictions for the state vector are working fine, while the kinematic fit prediction for the free parameter is failing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  <a:blipFill>
                <a:blip r:embed="rId2"/>
                <a:stretch>
                  <a:fillRect l="-219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886" y="1744709"/>
            <a:ext cx="5227811" cy="4054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8" y="1743995"/>
            <a:ext cx="5227811" cy="40544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D99B3-5C07-4532-8339-696901D4F86F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D99B3-5C07-4532-8339-696901D4F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71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montecarlo: UNDERSTANDING STEP DEtermination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21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9F571-5E3E-4711-9E45-15118AE07762}"/>
                  </a:ext>
                </a:extLst>
              </p:cNvPr>
              <p:cNvSpPr/>
              <p:nvPr/>
            </p:nvSpPr>
            <p:spPr>
              <a:xfrm>
                <a:off x="646093" y="1177003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update formula can be devided into two parts</a:t>
                </a:r>
                <a:r>
                  <a:rPr lang="it-IT" dirty="0"/>
                  <a:t>: one that depends on the evolution of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 free parameter, and one on the measured quantities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9F571-5E3E-4711-9E45-15118AE07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93" y="1177003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/>
              <p:nvPr/>
            </p:nvSpPr>
            <p:spPr>
              <a:xfrm>
                <a:off x="1163586" y="2271611"/>
                <a:ext cx="10091737" cy="124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d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86" y="2271611"/>
                <a:ext cx="10091737" cy="124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6DBEF3-4AD9-4090-8555-CE8077EFA2F3}"/>
                  </a:ext>
                </a:extLst>
              </p:cNvPr>
              <p:cNvSpPr/>
              <p:nvPr/>
            </p:nvSpPr>
            <p:spPr>
              <a:xfrm>
                <a:off x="715696" y="4159811"/>
                <a:ext cx="10987518" cy="1521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determine how much the update is influenced by the measured values of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or of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respectivelly</a:t>
                </a:r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With the current sigma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completely dominates</a:t>
                </a:r>
                <a:r>
                  <a:rPr lang="it-IT" dirty="0"/>
                  <a:t>, being often 2 or 3 orders of magnitude larger than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: this gives us fairly accurate predictions for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, but completely wrong ones for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, becuase the fit can never recover from a bad initial estimate for the free parameter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6DBEF3-4AD9-4090-8555-CE8077EFA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96" y="4159811"/>
                <a:ext cx="10987518" cy="1521186"/>
              </a:xfrm>
              <a:prstGeom prst="rect">
                <a:avLst/>
              </a:prstGeom>
              <a:blipFill>
                <a:blip r:embed="rId4"/>
                <a:stretch>
                  <a:fillRect l="-333" t="-20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9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Toy montecarlo: UNDERSTANDING STEP DEtermination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81" y="1929448"/>
            <a:ext cx="5171016" cy="4010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4032" y="1929448"/>
            <a:ext cx="5171015" cy="401038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3106FB-FBFC-47B3-B802-0FCB66BB0C67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3106FB-FBFC-47B3-B802-0FCB66BB0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4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/>
              <p:nvPr/>
            </p:nvSpPr>
            <p:spPr>
              <a:xfrm>
                <a:off x="636953" y="911604"/>
                <a:ext cx="11126727" cy="1096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In order for the x parameter to have more weight in the update of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/>
                  <a:t>, changed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from 1cm to 4cm,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The fit initially concentrates on fixing the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prediction until that becomes accurate, and then it focuses on yz, reaching similar levels of precision by the end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994F7B-0201-4ECD-A569-1B9126E9A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53" y="911604"/>
                <a:ext cx="11126727" cy="1096647"/>
              </a:xfrm>
              <a:prstGeom prst="rect">
                <a:avLst/>
              </a:prstGeom>
              <a:blipFill>
                <a:blip r:embed="rId5"/>
                <a:stretch>
                  <a:fillRect l="-219" t="-1676" b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25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254218" y="1030821"/>
                <a:ext cx="11518602" cy="853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Now we try applying Kalman Filter to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ideal measurements following perfectly an helix </a:t>
                </a:r>
                <a:r>
                  <a:rPr lang="it-IT" sz="1600" dirty="0"/>
                  <a:t>with initial coordinates: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t-I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1/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  <m:r>
                      <a:rPr lang="it-IT" sz="1600" i="1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</m:m>
                    <m:r>
                      <a:rPr lang="it-IT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0.014 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−0.05 </m:t>
                              </m:r>
                              <m:r>
                                <m:rPr>
                                  <m:sty m:val="p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and the free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it-IT" sz="1600" dirty="0"/>
                  <a:t> but with a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randomized step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uniformely distributed between 0.02cm and 0.06cm</a:t>
                </a:r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8" y="1030821"/>
                <a:ext cx="11518602" cy="853695"/>
              </a:xfrm>
              <a:prstGeom prst="rect">
                <a:avLst/>
              </a:prstGeom>
              <a:blipFill>
                <a:blip r:embed="rId2"/>
                <a:stretch>
                  <a:fillRect l="-212" t="-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23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0356" y="1851857"/>
            <a:ext cx="5591288" cy="43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2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measured quantities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dirty="0"/>
                  <a:t> for the perfect helix. Note that the the fake TPC points have on the x coordinate the  fake measured value, while for the estimates we use the estimated x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600" dirty="0"/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4" y="938330"/>
                <a:ext cx="11126727" cy="830997"/>
              </a:xfrm>
              <a:prstGeom prst="rect">
                <a:avLst/>
              </a:prstGeom>
              <a:blipFill>
                <a:blip r:embed="rId2"/>
                <a:stretch>
                  <a:fillRect l="-219" t="-2206" r="-219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24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FITTER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1AEAF0-E132-4D82-A6B4-931350D5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11" y="1743995"/>
            <a:ext cx="5227811" cy="4054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11537-CEF3-442F-B143-C254A3256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3586" y="1743995"/>
            <a:ext cx="5227810" cy="4054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5BA5B7-4808-4D88-A9EA-3484CFA28E38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5BA5B7-4808-4D88-A9EA-3484CFA2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24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describing the evolution of the estimate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non measured quantities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600" b="0" dirty="0">
                    <a:solidFill>
                      <a:schemeClr val="accent3"/>
                    </a:solidFill>
                  </a:rPr>
                  <a:t> for the perfect helix</a:t>
                </a:r>
                <a:endParaRPr lang="it-IT" sz="16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936374"/>
                <a:ext cx="11126727" cy="686213"/>
              </a:xfrm>
              <a:prstGeom prst="rect">
                <a:avLst/>
              </a:prstGeom>
              <a:blipFill>
                <a:blip r:embed="rId2"/>
                <a:stretch>
                  <a:fillRect l="-219" r="-493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9991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25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66F0C-1CFC-4398-973F-20CD775ED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62" y="1622587"/>
            <a:ext cx="4045031" cy="31371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D1E1F-BDE0-4D1D-A015-9B1CC556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0855" y="1622587"/>
            <a:ext cx="4090286" cy="3172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BD3268-0578-465F-B770-72E0C886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143" y="1622586"/>
            <a:ext cx="4045033" cy="313712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BFF739-3E75-4DD6-AAE2-210C23CCA20A}"/>
              </a:ext>
            </a:extLst>
          </p:cNvPr>
          <p:cNvSpPr/>
          <p:nvPr/>
        </p:nvSpPr>
        <p:spPr>
          <a:xfrm>
            <a:off x="5346860" y="5296361"/>
            <a:ext cx="1420427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54529-6697-4B05-9C3E-7D87964DA20D}"/>
              </a:ext>
            </a:extLst>
          </p:cNvPr>
          <p:cNvSpPr txBox="1"/>
          <p:nvPr/>
        </p:nvSpPr>
        <p:spPr>
          <a:xfrm>
            <a:off x="4185794" y="5845388"/>
            <a:ext cx="404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FITTER PROPAGATION DIRECTION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202352B-70BC-4D85-9E17-121D23F61E6E}"/>
              </a:ext>
            </a:extLst>
          </p:cNvPr>
          <p:cNvSpPr txBox="1">
            <a:spLocks/>
          </p:cNvSpPr>
          <p:nvPr/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rtl="0">
              <a:defRPr lang="it-IT"/>
            </a:defPPr>
            <a:lvl1pPr marL="0" algn="ctr" defTabSz="914400" rtl="0" eaLnBrk="1" latinLnBrk="0" hangingPunct="1">
              <a:defRPr sz="1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19B51A1E-902D-48AF-9020-955120F399B6}" type="slidenum">
              <a:rPr lang="it-IT" smtClean="0"/>
              <a:pPr>
                <a:spcAft>
                  <a:spcPts val="600"/>
                </a:spcAft>
              </a:pPr>
              <a:t>25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E9E0D6-B582-4530-A973-BA170D9ACB15}"/>
                  </a:ext>
                </a:extLst>
              </p:cNvPr>
              <p:cNvSpPr txBox="1"/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E9E0D6-B582-4530-A973-BA170D9A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08635"/>
                <a:ext cx="2533835" cy="318677"/>
              </a:xfrm>
              <a:prstGeom prst="rect">
                <a:avLst/>
              </a:prstGeom>
              <a:blipFill>
                <a:blip r:embed="rId6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54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Plots comparing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tansverse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sz="1600" dirty="0"/>
                  <a:t> and the 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reconstructed total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from the Kalman fitter algorithm to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MC truth </a:t>
                </a:r>
                <a:r>
                  <a:rPr lang="it-IT" sz="1600" dirty="0"/>
                  <a:t>as a function of the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free parameter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11967"/>
                <a:ext cx="11126727" cy="584775"/>
              </a:xfrm>
              <a:prstGeom prst="rect">
                <a:avLst/>
              </a:prstGeom>
              <a:blipFill>
                <a:blip r:embed="rId2"/>
                <a:stretch>
                  <a:fillRect l="-21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26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B986A-29D7-4D1D-9CF1-9C03796A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1" y="1658887"/>
            <a:ext cx="5846330" cy="4534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D6C2B-FA42-4813-B69B-89498192B628}"/>
              </a:ext>
            </a:extLst>
          </p:cNvPr>
          <p:cNvCxnSpPr>
            <a:cxnSpLocks/>
          </p:cNvCxnSpPr>
          <p:nvPr/>
        </p:nvCxnSpPr>
        <p:spPr>
          <a:xfrm flipH="1" flipV="1">
            <a:off x="7403286" y="5839402"/>
            <a:ext cx="35359" cy="3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A5A01-6049-4FFD-830F-F3D0E6584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0281" y="1658887"/>
            <a:ext cx="5846330" cy="453412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51D62A-CCF6-4A92-8C23-4D547465A63C}"/>
              </a:ext>
            </a:extLst>
          </p:cNvPr>
          <p:cNvSpPr txBox="1"/>
          <p:nvPr/>
        </p:nvSpPr>
        <p:spPr>
          <a:xfrm>
            <a:off x="4856309" y="6193015"/>
            <a:ext cx="171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FORWARD FIT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3139B2B-8158-49E5-858F-AA1E1D0CBADD}"/>
              </a:ext>
            </a:extLst>
          </p:cNvPr>
          <p:cNvSpPr/>
          <p:nvPr/>
        </p:nvSpPr>
        <p:spPr>
          <a:xfrm>
            <a:off x="6650298" y="6193015"/>
            <a:ext cx="518726" cy="36933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2FE44F-1815-4A06-9D9D-ABF6D7B98E33}"/>
                  </a:ext>
                </a:extLst>
              </p:cNvPr>
              <p:cNvSpPr txBox="1"/>
              <p:nvPr/>
            </p:nvSpPr>
            <p:spPr>
              <a:xfrm>
                <a:off x="882752" y="6095820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2FE44F-1815-4A06-9D9D-ABF6D7B98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52" y="6095820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55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Reapplying the fit with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sz="1600" dirty="0"/>
                  <a:t> we see that the 3D predictions are more in line with the Montecarlo truth, past the first few steps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  <a:blipFill>
                <a:blip r:embed="rId2"/>
                <a:stretch>
                  <a:fillRect l="-219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27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CA356-B8BB-4FA4-AF5B-DF866349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48" y="1680759"/>
            <a:ext cx="5491430" cy="4258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374B7-6A8F-45D4-8300-AC0939912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254" y="1680758"/>
            <a:ext cx="5491429" cy="4258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0B7B8-22BC-45BC-8E0A-6663493CFAC5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FITTER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FCFC41-98A5-4223-81F7-F42458B0F2D7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64EDC0-21BC-4BE6-A031-0DD49ABEF669}"/>
                  </a:ext>
                </a:extLst>
              </p:cNvPr>
              <p:cNvSpPr txBox="1"/>
              <p:nvPr/>
            </p:nvSpPr>
            <p:spPr>
              <a:xfrm>
                <a:off x="1946147" y="5923051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64EDC0-21BC-4BE6-A031-0DD49ABE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47" y="5923051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6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40D22-5F0D-4A8E-8782-84A85F01DED5}"/>
                  </a:ext>
                </a:extLst>
              </p:cNvPr>
              <p:cNvSpPr txBox="1"/>
              <p:nvPr/>
            </p:nvSpPr>
            <p:spPr>
              <a:xfrm>
                <a:off x="6984053" y="5921680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E40D22-5F0D-4A8E-8782-84A85F01D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53" y="5921680"/>
                <a:ext cx="2533835" cy="318677"/>
              </a:xfrm>
              <a:prstGeom prst="rect">
                <a:avLst/>
              </a:prstGeom>
              <a:blipFill>
                <a:blip r:embed="rId6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50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Reapplying the fit with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it-IT" sz="1600" dirty="0"/>
                  <a:t> we see that the 3D predictions are more in line with the Montecarlo truth, past the first few steps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04204"/>
              </a:xfrm>
              <a:prstGeom prst="rect">
                <a:avLst/>
              </a:prstGeom>
              <a:blipFill>
                <a:blip r:embed="rId2"/>
                <a:stretch>
                  <a:fillRect l="-219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28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CA356-B8BB-4FA4-AF5B-DF866349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48" y="1680759"/>
            <a:ext cx="5491429" cy="4258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374B7-6A8F-45D4-8300-AC0939912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5254" y="1680758"/>
            <a:ext cx="5491429" cy="4258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0B7B8-22BC-45BC-8E0A-6663493CFAC5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FITTER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FCFC41-98A5-4223-81F7-F42458B0F2D7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F7D68-DA46-4BD6-9B6E-0E8922157102}"/>
                  </a:ext>
                </a:extLst>
              </p:cNvPr>
              <p:cNvSpPr txBox="1"/>
              <p:nvPr/>
            </p:nvSpPr>
            <p:spPr>
              <a:xfrm>
                <a:off x="2028825" y="5923051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6F7D68-DA46-4BD6-9B6E-0E8922157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5" y="5923051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26CF90-BD00-4125-9231-7E4C07FAE91D}"/>
                  </a:ext>
                </a:extLst>
              </p:cNvPr>
              <p:cNvSpPr txBox="1"/>
              <p:nvPr/>
            </p:nvSpPr>
            <p:spPr>
              <a:xfrm>
                <a:off x="6984053" y="5921680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26CF90-BD00-4125-9231-7E4C07FA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53" y="5921680"/>
                <a:ext cx="2533835" cy="318677"/>
              </a:xfrm>
              <a:prstGeom prst="rect">
                <a:avLst/>
              </a:prstGeom>
              <a:blipFill>
                <a:blip r:embed="rId6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9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step: testing the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/>
                  <a:t> are essentially weights,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only their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should matter</a:t>
                </a:r>
                <a:r>
                  <a:rPr lang="it-IT" sz="1600" dirty="0"/>
                  <a:t>. To test this we try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,8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which has the same ratio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  <a:blipFill>
                <a:blip r:embed="rId2"/>
                <a:stretch>
                  <a:fillRect l="-21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DE9301-E3B6-4451-98A1-A2647C916717}"/>
                  </a:ext>
                </a:extLst>
              </p:cNvPr>
              <p:cNvSpPr txBox="1"/>
              <p:nvPr/>
            </p:nvSpPr>
            <p:spPr>
              <a:xfrm>
                <a:off x="6984053" y="5921680"/>
                <a:ext cx="235750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,8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DE9301-E3B6-4451-98A1-A2647C916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53" y="5921680"/>
                <a:ext cx="2357505" cy="318677"/>
              </a:xfrm>
              <a:prstGeom prst="rect">
                <a:avLst/>
              </a:prstGeom>
              <a:blipFill>
                <a:blip r:embed="rId3"/>
                <a:stretch>
                  <a:fillRect r="-3368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71C352F1-F9F8-4113-8051-0F481F4A8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27" y="1613957"/>
            <a:ext cx="5491429" cy="4258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4FC413-003F-4695-BD7A-96A69A625BA3}"/>
                  </a:ext>
                </a:extLst>
              </p:cNvPr>
              <p:cNvSpPr txBox="1"/>
              <p:nvPr/>
            </p:nvSpPr>
            <p:spPr>
              <a:xfrm>
                <a:off x="2028823" y="5921680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4FC413-003F-4695-BD7A-96A69A62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921680"/>
                <a:ext cx="2533835" cy="318677"/>
              </a:xfrm>
              <a:prstGeom prst="rect">
                <a:avLst/>
              </a:prstGeom>
              <a:blipFill>
                <a:blip r:embed="rId5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3280C02C-2694-4ACC-BC9E-1292521F5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4" y="1592706"/>
            <a:ext cx="5491429" cy="425888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0B04DE-6120-48D4-AB6E-EDE62946E61B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6F0F4-217C-40E7-8F7D-DD86CC0A2FF5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FITTER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2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Make </a:t>
            </a:r>
            <a:r>
              <a:rPr lang="it-IT" dirty="0">
                <a:solidFill>
                  <a:schemeClr val="accent3"/>
                </a:solidFill>
              </a:rPr>
              <a:t>a priori predictions </a:t>
            </a:r>
            <a:r>
              <a:rPr lang="it-IT" dirty="0"/>
              <a:t>for the current step’s state and covariance matrix using the </a:t>
            </a:r>
            <a:r>
              <a:rPr lang="it-IT" dirty="0">
                <a:solidFill>
                  <a:schemeClr val="accent3"/>
                </a:solidFill>
              </a:rPr>
              <a:t>a posteriori best estimate of the previous step</a:t>
            </a:r>
            <a:r>
              <a:rPr lang="it-IT" dirty="0"/>
              <a:t> (i.e. updated using measurement)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/>
              <p:nvPr/>
            </p:nvSpPr>
            <p:spPr>
              <a:xfrm>
                <a:off x="5576653" y="2234883"/>
                <a:ext cx="1916679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8B9AFF-3700-4D19-B4FD-E8AF97BD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234883"/>
                <a:ext cx="1916679" cy="280526"/>
              </a:xfrm>
              <a:prstGeom prst="rect">
                <a:avLst/>
              </a:prstGeom>
              <a:blipFill>
                <a:blip r:embed="rId2"/>
                <a:stretch>
                  <a:fillRect l="-1274" t="-2391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/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73837-4842-44E4-84BF-669D4219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53" y="2775762"/>
                <a:ext cx="2436243" cy="288797"/>
              </a:xfrm>
              <a:prstGeom prst="rect">
                <a:avLst/>
              </a:prstGeom>
              <a:blipFill>
                <a:blip r:embed="rId3"/>
                <a:stretch>
                  <a:fillRect l="-1754" r="-275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/>
              <p:nvPr/>
            </p:nvSpPr>
            <p:spPr>
              <a:xfrm>
                <a:off x="2253143" y="4013973"/>
                <a:ext cx="2234824" cy="70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3751CA-47A6-4470-8F77-4960C7C9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143" y="4013973"/>
                <a:ext cx="2234824" cy="702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5896BB-8CF6-499E-BDEB-1AA4030C546E}"/>
                  </a:ext>
                </a:extLst>
              </p:cNvPr>
              <p:cNvSpPr/>
              <p:nvPr/>
            </p:nvSpPr>
            <p:spPr>
              <a:xfrm>
                <a:off x="5530629" y="3968415"/>
                <a:ext cx="1490536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Sup>
                            <m:sSubSupPr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5896BB-8CF6-499E-BDEB-1AA4030C5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29" y="3968415"/>
                <a:ext cx="1490536" cy="794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/>
              <p:nvPr/>
            </p:nvSpPr>
            <p:spPr>
              <a:xfrm>
                <a:off x="8663657" y="4226946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677616-E20E-4BAB-A8EF-77213A264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57" y="4226946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2D197A3-CB6B-4E8D-9B56-2A6A5FB0B58D}"/>
              </a:ext>
            </a:extLst>
          </p:cNvPr>
          <p:cNvSpPr txBox="1"/>
          <p:nvPr/>
        </p:nvSpPr>
        <p:spPr>
          <a:xfrm>
            <a:off x="2682535" y="4907351"/>
            <a:ext cx="1376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JACOBIAN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B1C72-B9C6-4131-906D-0E3944F7B089}"/>
              </a:ext>
            </a:extLst>
          </p:cNvPr>
          <p:cNvSpPr txBox="1"/>
          <p:nvPr/>
        </p:nvSpPr>
        <p:spPr>
          <a:xfrm>
            <a:off x="5088164" y="4897304"/>
            <a:ext cx="2320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CONVERSION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B190E-F9B3-4CBE-B7CB-AC9D02C129C0}"/>
              </a:ext>
            </a:extLst>
          </p:cNvPr>
          <p:cNvSpPr/>
          <p:nvPr/>
        </p:nvSpPr>
        <p:spPr>
          <a:xfrm>
            <a:off x="8043011" y="4897304"/>
            <a:ext cx="1725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PROCESS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8B0E0-A9A6-48DD-A0F0-0FE1AD32D6A1}"/>
              </a:ext>
            </a:extLst>
          </p:cNvPr>
          <p:cNvSpPr/>
          <p:nvPr/>
        </p:nvSpPr>
        <p:spPr>
          <a:xfrm>
            <a:off x="2253143" y="3918757"/>
            <a:ext cx="2234824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BCDF1-87B5-403F-B56D-759847BE7C3B}"/>
              </a:ext>
            </a:extLst>
          </p:cNvPr>
          <p:cNvSpPr/>
          <p:nvPr/>
        </p:nvSpPr>
        <p:spPr>
          <a:xfrm>
            <a:off x="5417800" y="3918757"/>
            <a:ext cx="1603365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5C7348-3E05-4E33-872B-676A39E4AC0E}"/>
              </a:ext>
            </a:extLst>
          </p:cNvPr>
          <p:cNvSpPr/>
          <p:nvPr/>
        </p:nvSpPr>
        <p:spPr>
          <a:xfrm>
            <a:off x="8230764" y="3918757"/>
            <a:ext cx="1326491" cy="89337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CF178-E732-4ABC-B8B3-421D907F36CA}"/>
              </a:ext>
            </a:extLst>
          </p:cNvPr>
          <p:cNvSpPr/>
          <p:nvPr/>
        </p:nvSpPr>
        <p:spPr>
          <a:xfrm>
            <a:off x="2682535" y="1974530"/>
            <a:ext cx="6400800" cy="14544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137C1-BC97-41A8-99E0-30329D63847D}"/>
              </a:ext>
            </a:extLst>
          </p:cNvPr>
          <p:cNvSpPr txBox="1"/>
          <p:nvPr/>
        </p:nvSpPr>
        <p:spPr>
          <a:xfrm>
            <a:off x="2953303" y="2205869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D7A70-B828-4D3D-B436-4B3CA10A8951}"/>
              </a:ext>
            </a:extLst>
          </p:cNvPr>
          <p:cNvSpPr txBox="1"/>
          <p:nvPr/>
        </p:nvSpPr>
        <p:spPr>
          <a:xfrm>
            <a:off x="2953303" y="2757620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/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chemeClr val="accent3"/>
                    </a:solidFill>
                  </a:rPr>
                  <a:t>Note: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/>
                  <a:t>In the first iteration step we use step 0 estimates for the state vector and the covariance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), which can be made very roughly </a:t>
                </a:r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763987-20B7-4839-AAF1-3696AB9AE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2" y="5572974"/>
                <a:ext cx="10848654" cy="646331"/>
              </a:xfrm>
              <a:prstGeom prst="rect">
                <a:avLst/>
              </a:prstGeom>
              <a:blipFill>
                <a:blip r:embed="rId7"/>
                <a:stretch>
                  <a:fillRect l="-449" t="-4717" r="-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91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r>
              <a:rPr lang="it-IT" dirty="0"/>
              <a:t>Randomized x step: testing the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/>
                  <a:t> are essentially weights, </a:t>
                </a:r>
                <a:r>
                  <a:rPr lang="it-IT" sz="1600" dirty="0">
                    <a:solidFill>
                      <a:schemeClr val="accent3"/>
                    </a:solidFill>
                  </a:rPr>
                  <a:t>only their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accent3"/>
                    </a:solidFill>
                  </a:rPr>
                  <a:t> should matter</a:t>
                </a:r>
                <a:r>
                  <a:rPr lang="it-IT" sz="1600" dirty="0"/>
                  <a:t>. To test this we try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=(1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,8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which has the same ratio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5" y="933808"/>
                <a:ext cx="11126727" cy="658898"/>
              </a:xfrm>
              <a:prstGeom prst="rect">
                <a:avLst/>
              </a:prstGeom>
              <a:blipFill>
                <a:blip r:embed="rId2"/>
                <a:stretch>
                  <a:fillRect l="-21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30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DE9301-E3B6-4451-98A1-A2647C916717}"/>
                  </a:ext>
                </a:extLst>
              </p:cNvPr>
              <p:cNvSpPr txBox="1"/>
              <p:nvPr/>
            </p:nvSpPr>
            <p:spPr>
              <a:xfrm>
                <a:off x="6984053" y="5921680"/>
                <a:ext cx="235750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,8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DE9301-E3B6-4451-98A1-A2647C916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53" y="5921680"/>
                <a:ext cx="2357505" cy="318677"/>
              </a:xfrm>
              <a:prstGeom prst="rect">
                <a:avLst/>
              </a:prstGeom>
              <a:blipFill>
                <a:blip r:embed="rId3"/>
                <a:stretch>
                  <a:fillRect r="-3368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4FC413-003F-4695-BD7A-96A69A625BA3}"/>
                  </a:ext>
                </a:extLst>
              </p:cNvPr>
              <p:cNvSpPr txBox="1"/>
              <p:nvPr/>
            </p:nvSpPr>
            <p:spPr>
              <a:xfrm>
                <a:off x="2028823" y="5921680"/>
                <a:ext cx="2533835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=(0.5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4FC413-003F-4695-BD7A-96A69A62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921680"/>
                <a:ext cx="2533835" cy="318677"/>
              </a:xfrm>
              <a:prstGeom prst="rect">
                <a:avLst/>
              </a:prstGeom>
              <a:blipFill>
                <a:blip r:embed="rId4"/>
                <a:stretch>
                  <a:fillRect r="-2892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DD7545B-CDF4-4150-B3B6-1DD6AF8B5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27" y="1628437"/>
            <a:ext cx="5491429" cy="425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271B1-E5B7-42FE-AFAA-90A9530A9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4694" y="1592706"/>
            <a:ext cx="5491429" cy="425888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475751-BBDB-4C25-B888-0BDC054843F4}"/>
              </a:ext>
            </a:extLst>
          </p:cNvPr>
          <p:cNvSpPr/>
          <p:nvPr/>
        </p:nvSpPr>
        <p:spPr>
          <a:xfrm>
            <a:off x="10996684" y="2996987"/>
            <a:ext cx="727968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2DE3A-75CF-4B9F-BAB6-629CB95A8A87}"/>
              </a:ext>
            </a:extLst>
          </p:cNvPr>
          <p:cNvSpPr txBox="1"/>
          <p:nvPr/>
        </p:nvSpPr>
        <p:spPr>
          <a:xfrm>
            <a:off x="10529337" y="3440870"/>
            <a:ext cx="1662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accent3"/>
                </a:solidFill>
              </a:rPr>
              <a:t>FITTER PROPAGATION DIRECTION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/>
              <p:nvPr/>
            </p:nvSpPr>
            <p:spPr>
              <a:xfrm>
                <a:off x="886287" y="1320016"/>
                <a:ext cx="10724225" cy="490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The Kalman Filter now in use works in parallel with a Kinematic Fit</a:t>
                </a:r>
                <a:r>
                  <a:rPr lang="it-IT" dirty="0"/>
                  <a:t> which determines the evolution of the free parameter, minimizing the distance between the measured value and the a priori prediction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/>
                    </a:solidFill>
                  </a:rPr>
                  <a:t>The Kinematic fit is regulated by two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whose ratio determines weather the fit is dominated by corrections related to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/>
                  <a:t> or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measurements and predictions 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 the previous 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=(0.5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Kalman Fit disregarded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measurements in the update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  <a:r>
                  <a:rPr lang="en-US" dirty="0">
                    <a:solidFill>
                      <a:schemeClr val="accent3"/>
                    </a:solidFill>
                  </a:rPr>
                  <a:t>bringing the ratio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the fit better takes into account the x measurements and </a:t>
                </a:r>
                <a:r>
                  <a:rPr lang="en-US" dirty="0">
                    <a:solidFill>
                      <a:schemeClr val="accent3"/>
                    </a:solidFill>
                  </a:rPr>
                  <a:t>follows the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Montecarlo</a:t>
                </a:r>
                <a:r>
                  <a:rPr lang="en-US" dirty="0">
                    <a:solidFill>
                      <a:schemeClr val="accent3"/>
                    </a:solidFill>
                  </a:rPr>
                  <a:t> truth more closely</a:t>
                </a:r>
              </a:p>
              <a:p>
                <a:pPr lvl="1"/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/>
                    </a:solidFill>
                  </a:rPr>
                  <a:t>Future steps: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The optimal ratio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needs to be found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A smeared helix Toy </a:t>
                </a:r>
                <a:r>
                  <a:rPr lang="en-US" dirty="0" err="1"/>
                  <a:t>Montecarlo</a:t>
                </a:r>
                <a:r>
                  <a:rPr lang="en-US" dirty="0"/>
                  <a:t> needs to be investigated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dirty="0"/>
                  <a:t>Other options for the free parameter need to be studied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7" y="1320016"/>
                <a:ext cx="10724225" cy="4908780"/>
              </a:xfrm>
              <a:prstGeom prst="rect">
                <a:avLst/>
              </a:prstGeom>
              <a:blipFill>
                <a:blip r:embed="rId2"/>
                <a:stretch>
                  <a:fillRect l="-341" t="-745" r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3E79E54-54C3-4718-9E9F-F09B62F824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79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31999" y="1093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dirty="0"/>
              <a:t>Calculate the </a:t>
            </a:r>
            <a:r>
              <a:rPr lang="it-IT" dirty="0">
                <a:solidFill>
                  <a:schemeClr val="accent3"/>
                </a:solidFill>
              </a:rPr>
              <a:t>measurement residual </a:t>
            </a:r>
            <a:r>
              <a:rPr lang="it-IT" dirty="0"/>
              <a:t>and the </a:t>
            </a:r>
            <a:r>
              <a:rPr lang="it-IT" dirty="0">
                <a:solidFill>
                  <a:schemeClr val="accent3"/>
                </a:solidFill>
              </a:rPr>
              <a:t>Kalman Gain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/>
              <p:nvPr/>
            </p:nvSpPr>
            <p:spPr>
              <a:xfrm>
                <a:off x="3746784" y="2056287"/>
                <a:ext cx="1672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25B999-0624-4746-A216-1A5FE0D0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4" y="2056287"/>
                <a:ext cx="1672702" cy="276999"/>
              </a:xfrm>
              <a:prstGeom prst="rect">
                <a:avLst/>
              </a:prstGeom>
              <a:blipFill>
                <a:blip r:embed="rId2"/>
                <a:stretch>
                  <a:fillRect l="-2920" t="-21739" r="-474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/>
              <p:nvPr/>
            </p:nvSpPr>
            <p:spPr>
              <a:xfrm>
                <a:off x="3746784" y="2527733"/>
                <a:ext cx="2905026" cy="3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64CEF0-355C-4028-BA1E-D9769963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4" y="2527733"/>
                <a:ext cx="2905026" cy="366767"/>
              </a:xfrm>
              <a:prstGeom prst="rect">
                <a:avLst/>
              </a:prstGeom>
              <a:blipFill>
                <a:blip r:embed="rId3"/>
                <a:stretch>
                  <a:fillRect l="-1471" r="-42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4F231FD-D76D-457E-9806-215DAB051723}"/>
              </a:ext>
            </a:extLst>
          </p:cNvPr>
          <p:cNvSpPr/>
          <p:nvPr/>
        </p:nvSpPr>
        <p:spPr>
          <a:xfrm>
            <a:off x="532636" y="3612327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dirty="0">
                <a:solidFill>
                  <a:schemeClr val="accent3"/>
                </a:solidFill>
              </a:rPr>
              <a:t>Update the estimate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/>
              <p:nvPr/>
            </p:nvSpPr>
            <p:spPr>
              <a:xfrm>
                <a:off x="5861762" y="4688471"/>
                <a:ext cx="1564018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34542-401A-4E14-AFC4-26556E43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62" y="4688471"/>
                <a:ext cx="1564018" cy="280526"/>
              </a:xfrm>
              <a:prstGeom prst="rect">
                <a:avLst/>
              </a:prstGeom>
              <a:blipFill>
                <a:blip r:embed="rId4"/>
                <a:stretch>
                  <a:fillRect l="-1563" t="-21739" r="-1914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/>
              <p:nvPr/>
            </p:nvSpPr>
            <p:spPr>
              <a:xfrm>
                <a:off x="5861762" y="5212990"/>
                <a:ext cx="2046394" cy="280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AB996-1573-4359-935B-AFAEA896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762" y="5212990"/>
                <a:ext cx="2046394" cy="280526"/>
              </a:xfrm>
              <a:prstGeom prst="rect">
                <a:avLst/>
              </a:prstGeom>
              <a:blipFill>
                <a:blip r:embed="rId5"/>
                <a:stretch>
                  <a:fillRect l="-238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BED644-1773-41A7-AE1D-11143A93299D}"/>
              </a:ext>
            </a:extLst>
          </p:cNvPr>
          <p:cNvSpPr/>
          <p:nvPr/>
        </p:nvSpPr>
        <p:spPr>
          <a:xfrm>
            <a:off x="1161092" y="1824590"/>
            <a:ext cx="5892618" cy="144465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0ACD-75AB-41E2-AC5A-089C5D2816E1}"/>
              </a:ext>
            </a:extLst>
          </p:cNvPr>
          <p:cNvSpPr txBox="1"/>
          <p:nvPr/>
        </p:nvSpPr>
        <p:spPr>
          <a:xfrm>
            <a:off x="1394202" y="2092241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RESIDUAL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BA65E-D0C1-44C8-BCEC-F4CB0C9B61A5}"/>
              </a:ext>
            </a:extLst>
          </p:cNvPr>
          <p:cNvSpPr txBox="1"/>
          <p:nvPr/>
        </p:nvSpPr>
        <p:spPr>
          <a:xfrm>
            <a:off x="1408329" y="2590623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KALMAN GAIN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70106-EA8E-4105-85E8-D57E65348E0B}"/>
              </a:ext>
            </a:extLst>
          </p:cNvPr>
          <p:cNvSpPr/>
          <p:nvPr/>
        </p:nvSpPr>
        <p:spPr>
          <a:xfrm>
            <a:off x="3149690" y="4391949"/>
            <a:ext cx="5150931" cy="144465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ECB89-EBAF-47B1-B350-6975E244D6DA}"/>
              </a:ext>
            </a:extLst>
          </p:cNvPr>
          <p:cNvSpPr txBox="1"/>
          <p:nvPr/>
        </p:nvSpPr>
        <p:spPr>
          <a:xfrm>
            <a:off x="3382800" y="4659457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STATE VECTOR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79E62-62AF-4022-A63D-F85C895F1C58}"/>
              </a:ext>
            </a:extLst>
          </p:cNvPr>
          <p:cNvSpPr txBox="1"/>
          <p:nvPr/>
        </p:nvSpPr>
        <p:spPr>
          <a:xfrm>
            <a:off x="3329435" y="5183976"/>
            <a:ext cx="23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COVARIANCE MATRIX</a:t>
            </a:r>
            <a:endParaRPr lang="en-US" sz="16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/>
              <p:nvPr/>
            </p:nvSpPr>
            <p:spPr>
              <a:xfrm>
                <a:off x="8861837" y="2009453"/>
                <a:ext cx="460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6DC140-0FA7-448C-8B6C-98D55DB6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837" y="2009453"/>
                <a:ext cx="460704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F40A0E6-35D0-4941-BEC7-AC1FCDD6370A}"/>
              </a:ext>
            </a:extLst>
          </p:cNvPr>
          <p:cNvSpPr/>
          <p:nvPr/>
        </p:nvSpPr>
        <p:spPr>
          <a:xfrm>
            <a:off x="8149061" y="2590623"/>
            <a:ext cx="2176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5"/>
                </a:solidFill>
              </a:rPr>
              <a:t>MEASUREMENT NOISE COVARIANCE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9092E-BF52-4A0D-ABAA-59E4B5EF0935}"/>
              </a:ext>
            </a:extLst>
          </p:cNvPr>
          <p:cNvSpPr/>
          <p:nvPr/>
        </p:nvSpPr>
        <p:spPr>
          <a:xfrm>
            <a:off x="8645391" y="1867369"/>
            <a:ext cx="893597" cy="5851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0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IN GENERAL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C0B355-CF0E-4359-B410-E41DF5E3462E}"/>
              </a:ext>
            </a:extLst>
          </p:cNvPr>
          <p:cNvCxnSpPr>
            <a:cxnSpLocks/>
          </p:cNvCxnSpPr>
          <p:nvPr/>
        </p:nvCxnSpPr>
        <p:spPr>
          <a:xfrm flipH="1">
            <a:off x="3246910" y="1597981"/>
            <a:ext cx="11194" cy="423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8F6281-D2F7-4FC2-8849-FDF347415997}"/>
              </a:ext>
            </a:extLst>
          </p:cNvPr>
          <p:cNvCxnSpPr>
            <a:cxnSpLocks/>
          </p:cNvCxnSpPr>
          <p:nvPr/>
        </p:nvCxnSpPr>
        <p:spPr>
          <a:xfrm>
            <a:off x="5399101" y="1597981"/>
            <a:ext cx="47610" cy="42598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8F40FB-D235-4A67-B862-C86C1C8CDDC5}"/>
              </a:ext>
            </a:extLst>
          </p:cNvPr>
          <p:cNvCxnSpPr>
            <a:cxnSpLocks/>
          </p:cNvCxnSpPr>
          <p:nvPr/>
        </p:nvCxnSpPr>
        <p:spPr>
          <a:xfrm>
            <a:off x="7486834" y="1597981"/>
            <a:ext cx="47701" cy="423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A0ACD-493C-4AA4-AB78-C3493C324D4B}"/>
              </a:ext>
            </a:extLst>
          </p:cNvPr>
          <p:cNvCxnSpPr>
            <a:cxnSpLocks/>
          </p:cNvCxnSpPr>
          <p:nvPr/>
        </p:nvCxnSpPr>
        <p:spPr>
          <a:xfrm>
            <a:off x="9431044" y="1597981"/>
            <a:ext cx="0" cy="423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E7A3BBA-9E3C-4952-A373-8FC181253E77}"/>
              </a:ext>
            </a:extLst>
          </p:cNvPr>
          <p:cNvSpPr/>
          <p:nvPr/>
        </p:nvSpPr>
        <p:spPr>
          <a:xfrm>
            <a:off x="1903706" y="3457853"/>
            <a:ext cx="248112" cy="2929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A8B168-B120-4C46-B69F-89CB04F6E20A}"/>
                  </a:ext>
                </a:extLst>
              </p:cNvPr>
              <p:cNvSpPr txBox="1"/>
              <p:nvPr/>
            </p:nvSpPr>
            <p:spPr>
              <a:xfrm>
                <a:off x="1347349" y="3674445"/>
                <a:ext cx="1112714" cy="38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A8B168-B120-4C46-B69F-89CB04F6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49" y="3674445"/>
                <a:ext cx="1112714" cy="382028"/>
              </a:xfrm>
              <a:prstGeom prst="rect">
                <a:avLst/>
              </a:prstGeom>
              <a:blipFill>
                <a:blip r:embed="rId2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20E2FAC4-4783-4832-8FAB-F0CD8E7A64C5}"/>
              </a:ext>
            </a:extLst>
          </p:cNvPr>
          <p:cNvSpPr/>
          <p:nvPr/>
        </p:nvSpPr>
        <p:spPr>
          <a:xfrm>
            <a:off x="1633169" y="2027634"/>
            <a:ext cx="11184853" cy="5017711"/>
          </a:xfrm>
          <a:prstGeom prst="arc">
            <a:avLst>
              <a:gd name="adj1" fmla="val 11433318"/>
              <a:gd name="adj2" fmla="val 18853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F46B92B2-072D-465F-9089-771D700EB5A9}"/>
              </a:ext>
            </a:extLst>
          </p:cNvPr>
          <p:cNvSpPr/>
          <p:nvPr/>
        </p:nvSpPr>
        <p:spPr>
          <a:xfrm>
            <a:off x="3128451" y="1887515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A29F0CE4-48B2-45E1-9600-A01EE8555455}"/>
              </a:ext>
            </a:extLst>
          </p:cNvPr>
          <p:cNvSpPr/>
          <p:nvPr/>
        </p:nvSpPr>
        <p:spPr>
          <a:xfrm>
            <a:off x="5297519" y="2425752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17CC2865-1DE7-4848-BAFB-F062574BA591}"/>
              </a:ext>
            </a:extLst>
          </p:cNvPr>
          <p:cNvSpPr/>
          <p:nvPr/>
        </p:nvSpPr>
        <p:spPr>
          <a:xfrm>
            <a:off x="5297519" y="1565957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0E0B4F6-3C4A-4ACD-9798-543CB59A5CC2}"/>
              </a:ext>
            </a:extLst>
          </p:cNvPr>
          <p:cNvSpPr/>
          <p:nvPr/>
        </p:nvSpPr>
        <p:spPr>
          <a:xfrm>
            <a:off x="3147503" y="3201058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5C56EB-FD6F-42CB-8174-85176FD0BBE1}"/>
              </a:ext>
            </a:extLst>
          </p:cNvPr>
          <p:cNvSpPr/>
          <p:nvPr/>
        </p:nvSpPr>
        <p:spPr>
          <a:xfrm>
            <a:off x="7372302" y="1548854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5586A72-9964-4D3A-BADC-4AF0D3E285FB}"/>
              </a:ext>
            </a:extLst>
          </p:cNvPr>
          <p:cNvSpPr/>
          <p:nvPr/>
        </p:nvSpPr>
        <p:spPr>
          <a:xfrm>
            <a:off x="7390540" y="2303707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905A96F8-FA3A-42F1-B492-F7C402230037}"/>
              </a:ext>
            </a:extLst>
          </p:cNvPr>
          <p:cNvSpPr/>
          <p:nvPr/>
        </p:nvSpPr>
        <p:spPr>
          <a:xfrm>
            <a:off x="9306987" y="2285196"/>
            <a:ext cx="248112" cy="29296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8BF19398-BD7D-4883-8D39-A4BA7B25703C}"/>
              </a:ext>
            </a:extLst>
          </p:cNvPr>
          <p:cNvSpPr/>
          <p:nvPr/>
        </p:nvSpPr>
        <p:spPr>
          <a:xfrm>
            <a:off x="9305052" y="1747987"/>
            <a:ext cx="248112" cy="292962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1DA2DB-333E-4051-AE37-09B082861330}"/>
              </a:ext>
            </a:extLst>
          </p:cNvPr>
          <p:cNvSpPr/>
          <p:nvPr/>
        </p:nvSpPr>
        <p:spPr>
          <a:xfrm>
            <a:off x="3191889" y="2705848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75C6620-6A62-4352-A7CD-05582E841C81}"/>
              </a:ext>
            </a:extLst>
          </p:cNvPr>
          <p:cNvSpPr/>
          <p:nvPr/>
        </p:nvSpPr>
        <p:spPr>
          <a:xfrm>
            <a:off x="5332660" y="2091084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231B52-459F-4267-BB9F-A3C8684189E9}"/>
              </a:ext>
            </a:extLst>
          </p:cNvPr>
          <p:cNvSpPr/>
          <p:nvPr/>
        </p:nvSpPr>
        <p:spPr>
          <a:xfrm>
            <a:off x="7411232" y="1965355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DB0FBD-709B-41AF-ADE1-7E99A3ABD687}"/>
              </a:ext>
            </a:extLst>
          </p:cNvPr>
          <p:cNvSpPr/>
          <p:nvPr/>
        </p:nvSpPr>
        <p:spPr>
          <a:xfrm>
            <a:off x="9356928" y="2174115"/>
            <a:ext cx="142040" cy="1464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F75C5C-245A-44B3-BEDF-CAEB085D8FC1}"/>
                  </a:ext>
                </a:extLst>
              </p:cNvPr>
              <p:cNvSpPr txBox="1"/>
              <p:nvPr/>
            </p:nvSpPr>
            <p:spPr>
              <a:xfrm>
                <a:off x="3163157" y="1731061"/>
                <a:ext cx="1112714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F75C5C-245A-44B3-BEDF-CAEB085D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57" y="1731061"/>
                <a:ext cx="1112714" cy="379719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75ACB-B28B-4FDC-BA72-A161A9D75421}"/>
                  </a:ext>
                </a:extLst>
              </p:cNvPr>
              <p:cNvSpPr txBox="1"/>
              <p:nvPr/>
            </p:nvSpPr>
            <p:spPr>
              <a:xfrm>
                <a:off x="3296154" y="3110485"/>
                <a:ext cx="813743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75ACB-B28B-4FDC-BA72-A161A9D75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54" y="3110485"/>
                <a:ext cx="813743" cy="379719"/>
              </a:xfrm>
              <a:prstGeom prst="rect">
                <a:avLst/>
              </a:prstGeom>
              <a:blipFill>
                <a:blip r:embed="rId4"/>
                <a:stretch>
                  <a:fillRect l="-2256" r="-195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878D404-9718-4F62-B46A-AED97A15EFCA}"/>
              </a:ext>
            </a:extLst>
          </p:cNvPr>
          <p:cNvSpPr/>
          <p:nvPr/>
        </p:nvSpPr>
        <p:spPr>
          <a:xfrm>
            <a:off x="1970843" y="2317072"/>
            <a:ext cx="1296140" cy="1305017"/>
          </a:xfrm>
          <a:custGeom>
            <a:avLst/>
            <a:gdLst>
              <a:gd name="connsiteX0" fmla="*/ 0 w 1296140"/>
              <a:gd name="connsiteY0" fmla="*/ 1305017 h 1305017"/>
              <a:gd name="connsiteX1" fmla="*/ 150920 w 1296140"/>
              <a:gd name="connsiteY1" fmla="*/ 905522 h 1305017"/>
              <a:gd name="connsiteX2" fmla="*/ 630314 w 1296140"/>
              <a:gd name="connsiteY2" fmla="*/ 346229 h 1305017"/>
              <a:gd name="connsiteX3" fmla="*/ 1296140 w 1296140"/>
              <a:gd name="connsiteY3" fmla="*/ 0 h 130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140" h="1305017">
                <a:moveTo>
                  <a:pt x="0" y="1305017"/>
                </a:moveTo>
                <a:cubicBezTo>
                  <a:pt x="22934" y="1185168"/>
                  <a:pt x="45868" y="1065320"/>
                  <a:pt x="150920" y="905522"/>
                </a:cubicBezTo>
                <a:cubicBezTo>
                  <a:pt x="255972" y="745724"/>
                  <a:pt x="439444" y="497149"/>
                  <a:pt x="630314" y="346229"/>
                </a:cubicBezTo>
                <a:cubicBezTo>
                  <a:pt x="821184" y="195309"/>
                  <a:pt x="1174812" y="60664"/>
                  <a:pt x="129614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3E1E62C-C463-41C4-B4EA-56E2CE5DC89D}"/>
              </a:ext>
            </a:extLst>
          </p:cNvPr>
          <p:cNvSpPr/>
          <p:nvPr/>
        </p:nvSpPr>
        <p:spPr>
          <a:xfrm>
            <a:off x="2015231" y="2004782"/>
            <a:ext cx="1265147" cy="1495910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EA184842-6808-49F5-AA67-BD4520F46616}"/>
              </a:ext>
            </a:extLst>
          </p:cNvPr>
          <p:cNvSpPr/>
          <p:nvPr/>
        </p:nvSpPr>
        <p:spPr>
          <a:xfrm>
            <a:off x="3200519" y="2199501"/>
            <a:ext cx="121491" cy="47908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84AA178-9196-461F-A105-4888296030EC}"/>
              </a:ext>
            </a:extLst>
          </p:cNvPr>
          <p:cNvSpPr/>
          <p:nvPr/>
        </p:nvSpPr>
        <p:spPr>
          <a:xfrm>
            <a:off x="3308615" y="1731061"/>
            <a:ext cx="2080069" cy="1000778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B28E2E6-5071-48E3-BDFC-027810C36503}"/>
              </a:ext>
            </a:extLst>
          </p:cNvPr>
          <p:cNvSpPr/>
          <p:nvPr/>
        </p:nvSpPr>
        <p:spPr>
          <a:xfrm>
            <a:off x="5431108" y="1717017"/>
            <a:ext cx="1999497" cy="450762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EB9F2F-BFAC-4DDA-8C52-7D0B5851A96F}"/>
              </a:ext>
            </a:extLst>
          </p:cNvPr>
          <p:cNvSpPr/>
          <p:nvPr/>
        </p:nvSpPr>
        <p:spPr>
          <a:xfrm>
            <a:off x="7481344" y="1890943"/>
            <a:ext cx="1917065" cy="141684"/>
          </a:xfrm>
          <a:custGeom>
            <a:avLst/>
            <a:gdLst>
              <a:gd name="connsiteX0" fmla="*/ 0 w 1254710"/>
              <a:gd name="connsiteY0" fmla="*/ 1260629 h 1260629"/>
              <a:gd name="connsiteX1" fmla="*/ 44388 w 1254710"/>
              <a:gd name="connsiteY1" fmla="*/ 1065321 h 1260629"/>
              <a:gd name="connsiteX2" fmla="*/ 186431 w 1254710"/>
              <a:gd name="connsiteY2" fmla="*/ 772357 h 1260629"/>
              <a:gd name="connsiteX3" fmla="*/ 408373 w 1254710"/>
              <a:gd name="connsiteY3" fmla="*/ 488272 h 1260629"/>
              <a:gd name="connsiteX4" fmla="*/ 701336 w 1254710"/>
              <a:gd name="connsiteY4" fmla="*/ 239697 h 1260629"/>
              <a:gd name="connsiteX5" fmla="*/ 941033 w 1254710"/>
              <a:gd name="connsiteY5" fmla="*/ 115410 h 1260629"/>
              <a:gd name="connsiteX6" fmla="*/ 1233996 w 1254710"/>
              <a:gd name="connsiteY6" fmla="*/ 26633 h 1260629"/>
              <a:gd name="connsiteX7" fmla="*/ 1207363 w 1254710"/>
              <a:gd name="connsiteY7" fmla="*/ 0 h 126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710" h="1260629">
                <a:moveTo>
                  <a:pt x="0" y="1260629"/>
                </a:moveTo>
                <a:cubicBezTo>
                  <a:pt x="6658" y="1203664"/>
                  <a:pt x="13316" y="1146700"/>
                  <a:pt x="44388" y="1065321"/>
                </a:cubicBezTo>
                <a:cubicBezTo>
                  <a:pt x="75460" y="983942"/>
                  <a:pt x="125767" y="868532"/>
                  <a:pt x="186431" y="772357"/>
                </a:cubicBezTo>
                <a:cubicBezTo>
                  <a:pt x="247095" y="676182"/>
                  <a:pt x="322556" y="577049"/>
                  <a:pt x="408373" y="488272"/>
                </a:cubicBezTo>
                <a:cubicBezTo>
                  <a:pt x="494191" y="399495"/>
                  <a:pt x="612559" y="301841"/>
                  <a:pt x="701336" y="239697"/>
                </a:cubicBezTo>
                <a:cubicBezTo>
                  <a:pt x="790113" y="177553"/>
                  <a:pt x="852256" y="150921"/>
                  <a:pt x="941033" y="115410"/>
                </a:cubicBezTo>
                <a:cubicBezTo>
                  <a:pt x="1029810" y="79899"/>
                  <a:pt x="1189608" y="45868"/>
                  <a:pt x="1233996" y="26633"/>
                </a:cubicBezTo>
                <a:cubicBezTo>
                  <a:pt x="1278384" y="7398"/>
                  <a:pt x="1242873" y="3699"/>
                  <a:pt x="1207363" y="0"/>
                </a:cubicBezTo>
              </a:path>
            </a:pathLst>
          </a:cu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1C9CF0-F6AF-4D6C-BCC9-7C1937B32731}"/>
              </a:ext>
            </a:extLst>
          </p:cNvPr>
          <p:cNvCxnSpPr>
            <a:cxnSpLocks/>
          </p:cNvCxnSpPr>
          <p:nvPr/>
        </p:nvCxnSpPr>
        <p:spPr>
          <a:xfrm>
            <a:off x="1347349" y="5695950"/>
            <a:ext cx="9420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Down 61">
            <a:extLst>
              <a:ext uri="{FF2B5EF4-FFF2-40B4-BE49-F238E27FC236}">
                <a16:creationId xmlns:a16="http://schemas.microsoft.com/office/drawing/2014/main" id="{EA8CDEE9-1D79-4D33-A922-BBBF87A302AC}"/>
              </a:ext>
            </a:extLst>
          </p:cNvPr>
          <p:cNvSpPr/>
          <p:nvPr/>
        </p:nvSpPr>
        <p:spPr>
          <a:xfrm>
            <a:off x="5352579" y="1801406"/>
            <a:ext cx="110222" cy="25664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8CF00247-26C2-4B82-B84D-6005263C0ECF}"/>
              </a:ext>
            </a:extLst>
          </p:cNvPr>
          <p:cNvSpPr/>
          <p:nvPr/>
        </p:nvSpPr>
        <p:spPr>
          <a:xfrm>
            <a:off x="7421080" y="1791803"/>
            <a:ext cx="137659" cy="161021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09DE72DE-E331-4C7E-8169-4B41D09C0941}"/>
              </a:ext>
            </a:extLst>
          </p:cNvPr>
          <p:cNvSpPr/>
          <p:nvPr/>
        </p:nvSpPr>
        <p:spPr>
          <a:xfrm>
            <a:off x="9363079" y="2000727"/>
            <a:ext cx="137659" cy="161021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5F66C-B82C-44DC-8A4C-6BA2AE1BBBD5}"/>
                  </a:ext>
                </a:extLst>
              </p:cNvPr>
              <p:cNvSpPr txBox="1"/>
              <p:nvPr/>
            </p:nvSpPr>
            <p:spPr>
              <a:xfrm>
                <a:off x="3247897" y="2596985"/>
                <a:ext cx="1112714" cy="379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D5F66C-B82C-44DC-8A4C-6BA2AE1B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97" y="2596985"/>
                <a:ext cx="1112714" cy="379719"/>
              </a:xfrm>
              <a:prstGeom prst="rect">
                <a:avLst/>
              </a:prstGeom>
              <a:blipFill>
                <a:blip r:embed="rId5"/>
                <a:stretch>
                  <a:fillRect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A3E84BC-CACA-44E6-80D7-9EC2F8307815}"/>
                  </a:ext>
                </a:extLst>
              </p:cNvPr>
              <p:cNvSpPr txBox="1"/>
              <p:nvPr/>
            </p:nvSpPr>
            <p:spPr>
              <a:xfrm>
                <a:off x="5380369" y="2070774"/>
                <a:ext cx="1112714" cy="3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A3E84BC-CACA-44E6-80D7-9EC2F8307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9" y="2070774"/>
                <a:ext cx="1112714" cy="392480"/>
              </a:xfrm>
              <a:prstGeom prst="rect">
                <a:avLst/>
              </a:prstGeom>
              <a:blipFill>
                <a:blip r:embed="rId6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7565C7-7A0A-4106-9AC3-5422A439C215}"/>
                  </a:ext>
                </a:extLst>
              </p:cNvPr>
              <p:cNvSpPr txBox="1"/>
              <p:nvPr/>
            </p:nvSpPr>
            <p:spPr>
              <a:xfrm>
                <a:off x="5464878" y="2528854"/>
                <a:ext cx="813743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7565C7-7A0A-4106-9AC3-5422A439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78" y="2528854"/>
                <a:ext cx="813743" cy="380297"/>
              </a:xfrm>
              <a:prstGeom prst="rect">
                <a:avLst/>
              </a:prstGeom>
              <a:blipFill>
                <a:blip r:embed="rId7"/>
                <a:stretch>
                  <a:fillRect l="-2239" r="-18657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54CA67-C0A2-4078-B2A6-EBDD4EAB5240}"/>
                  </a:ext>
                </a:extLst>
              </p:cNvPr>
              <p:cNvSpPr txBox="1"/>
              <p:nvPr/>
            </p:nvSpPr>
            <p:spPr>
              <a:xfrm>
                <a:off x="7517866" y="2461825"/>
                <a:ext cx="813743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54CA67-C0A2-4078-B2A6-EBDD4EAB5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66" y="2461825"/>
                <a:ext cx="813743" cy="381708"/>
              </a:xfrm>
              <a:prstGeom prst="rect">
                <a:avLst/>
              </a:prstGeom>
              <a:blipFill>
                <a:blip r:embed="rId8"/>
                <a:stretch>
                  <a:fillRect l="-2239" r="-18657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203AF-D077-499B-B7DE-704F6C26C083}"/>
                  </a:ext>
                </a:extLst>
              </p:cNvPr>
              <p:cNvSpPr txBox="1"/>
              <p:nvPr/>
            </p:nvSpPr>
            <p:spPr>
              <a:xfrm>
                <a:off x="9465028" y="2463108"/>
                <a:ext cx="813743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203AF-D077-499B-B7DE-704F6C26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28" y="2463108"/>
                <a:ext cx="813743" cy="379143"/>
              </a:xfrm>
              <a:prstGeom prst="rect">
                <a:avLst/>
              </a:prstGeom>
              <a:blipFill>
                <a:blip r:embed="rId9"/>
                <a:stretch>
                  <a:fillRect l="-2256" r="-1954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F18F1-236C-4019-89CF-0AB8C68C2C12}"/>
                  </a:ext>
                </a:extLst>
              </p:cNvPr>
              <p:cNvSpPr txBox="1"/>
              <p:nvPr/>
            </p:nvSpPr>
            <p:spPr>
              <a:xfrm>
                <a:off x="7453442" y="2006032"/>
                <a:ext cx="677997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98F18F1-236C-4019-89CF-0AB8C68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442" y="2006032"/>
                <a:ext cx="677997" cy="381708"/>
              </a:xfrm>
              <a:prstGeom prst="rect">
                <a:avLst/>
              </a:prstGeom>
              <a:blipFill>
                <a:blip r:embed="rId10"/>
                <a:stretch>
                  <a:fillRect l="-2703" t="-1587" r="-4504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8CE04F-F12C-4505-8954-173A177FB9E1}"/>
                  </a:ext>
                </a:extLst>
              </p:cNvPr>
              <p:cNvSpPr txBox="1"/>
              <p:nvPr/>
            </p:nvSpPr>
            <p:spPr>
              <a:xfrm>
                <a:off x="9396499" y="2053705"/>
                <a:ext cx="111271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8CE04F-F12C-4505-8954-173A177FB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499" y="2053705"/>
                <a:ext cx="1112714" cy="391902"/>
              </a:xfrm>
              <a:prstGeom prst="rect">
                <a:avLst/>
              </a:prstGeom>
              <a:blipFill>
                <a:blip r:embed="rId11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73BE82-6DBB-4405-9A67-BFEB1A8B1FA7}"/>
                  </a:ext>
                </a:extLst>
              </p:cNvPr>
              <p:cNvSpPr txBox="1"/>
              <p:nvPr/>
            </p:nvSpPr>
            <p:spPr>
              <a:xfrm>
                <a:off x="5380369" y="1282004"/>
                <a:ext cx="1112714" cy="39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73BE82-6DBB-4405-9A67-BFEB1A8B1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9" y="1282004"/>
                <a:ext cx="1112714" cy="391774"/>
              </a:xfrm>
              <a:prstGeom prst="rect">
                <a:avLst/>
              </a:prstGeom>
              <a:blipFill>
                <a:blip r:embed="rId12"/>
                <a:stretch>
                  <a:fillRect t="-1538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B9728EF-EE1B-4A0F-968D-9C7F2AC5F90B}"/>
                  </a:ext>
                </a:extLst>
              </p:cNvPr>
              <p:cNvSpPr txBox="1"/>
              <p:nvPr/>
            </p:nvSpPr>
            <p:spPr>
              <a:xfrm>
                <a:off x="7421080" y="1292422"/>
                <a:ext cx="1112714" cy="39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B9728EF-EE1B-4A0F-968D-9C7F2AC5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80" y="1292422"/>
                <a:ext cx="1112714" cy="391774"/>
              </a:xfrm>
              <a:prstGeom prst="rect">
                <a:avLst/>
              </a:prstGeom>
              <a:blipFill>
                <a:blip r:embed="rId13"/>
                <a:stretch>
                  <a:fillRect t="-156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F1CCE5B-14ED-4AAF-B346-9C2C801DACF4}"/>
                  </a:ext>
                </a:extLst>
              </p:cNvPr>
              <p:cNvSpPr txBox="1"/>
              <p:nvPr/>
            </p:nvSpPr>
            <p:spPr>
              <a:xfrm>
                <a:off x="9384421" y="1443214"/>
                <a:ext cx="1112714" cy="391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it-IT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F1CCE5B-14ED-4AAF-B346-9C2C801D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421" y="1443214"/>
                <a:ext cx="1112714" cy="391197"/>
              </a:xfrm>
              <a:prstGeom prst="rect">
                <a:avLst/>
              </a:prstGeom>
              <a:blipFill>
                <a:blip r:embed="rId14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494C37-B211-486A-AEBD-0D120FEAEF4F}"/>
                  </a:ext>
                </a:extLst>
              </p:cNvPr>
              <p:cNvSpPr txBox="1"/>
              <p:nvPr/>
            </p:nvSpPr>
            <p:spPr>
              <a:xfrm>
                <a:off x="10518913" y="5119239"/>
                <a:ext cx="188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494C37-B211-486A-AEBD-0D120FEAE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913" y="5119239"/>
                <a:ext cx="188128" cy="276999"/>
              </a:xfrm>
              <a:prstGeom prst="rect">
                <a:avLst/>
              </a:prstGeom>
              <a:blipFill>
                <a:blip r:embed="rId15"/>
                <a:stretch>
                  <a:fillRect l="-16667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B33C74-10C3-4BCA-8F44-F3B04EE454B8}"/>
              </a:ext>
            </a:extLst>
          </p:cNvPr>
          <p:cNvCxnSpPr>
            <a:cxnSpLocks/>
          </p:cNvCxnSpPr>
          <p:nvPr/>
        </p:nvCxnSpPr>
        <p:spPr>
          <a:xfrm flipV="1">
            <a:off x="1371600" y="1477892"/>
            <a:ext cx="0" cy="4379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26143F-044B-48F3-90C8-B07AA533790C}"/>
                  </a:ext>
                </a:extLst>
              </p:cNvPr>
              <p:cNvSpPr txBox="1"/>
              <p:nvPr/>
            </p:nvSpPr>
            <p:spPr>
              <a:xfrm>
                <a:off x="1107017" y="1402760"/>
                <a:ext cx="169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26143F-044B-48F3-90C8-B07AA533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17" y="1402760"/>
                <a:ext cx="169855" cy="276999"/>
              </a:xfrm>
              <a:prstGeom prst="rect">
                <a:avLst/>
              </a:prstGeom>
              <a:blipFill>
                <a:blip r:embed="rId16"/>
                <a:stretch>
                  <a:fillRect l="-18519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1D36FF-0467-4D79-8004-E208D00435AB}"/>
                  </a:ext>
                </a:extLst>
              </p:cNvPr>
              <p:cNvSpPr txBox="1"/>
              <p:nvPr/>
            </p:nvSpPr>
            <p:spPr>
              <a:xfrm>
                <a:off x="3246910" y="5738076"/>
                <a:ext cx="311816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1D36FF-0467-4D79-8004-E208D004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10" y="5738076"/>
                <a:ext cx="311816" cy="287386"/>
              </a:xfrm>
              <a:prstGeom prst="rect">
                <a:avLst/>
              </a:prstGeom>
              <a:blipFill>
                <a:blip r:embed="rId17"/>
                <a:stretch>
                  <a:fillRect l="-9804" r="-5882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B466279-2292-4310-AFE2-80BB5DA2378C}"/>
                  </a:ext>
                </a:extLst>
              </p:cNvPr>
              <p:cNvSpPr/>
              <p:nvPr/>
            </p:nvSpPr>
            <p:spPr>
              <a:xfrm>
                <a:off x="5375266" y="5693962"/>
                <a:ext cx="496482" cy="380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B466279-2292-4310-AFE2-80BB5DA23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66" y="5693962"/>
                <a:ext cx="496482" cy="380297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8E16ED1-BEA6-4ADF-A254-8DA52C813113}"/>
                  </a:ext>
                </a:extLst>
              </p:cNvPr>
              <p:cNvSpPr/>
              <p:nvPr/>
            </p:nvSpPr>
            <p:spPr>
              <a:xfrm>
                <a:off x="9386718" y="5676811"/>
                <a:ext cx="496482" cy="379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8E16ED1-BEA6-4ADF-A254-8DA52C813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18" y="5676811"/>
                <a:ext cx="496482" cy="379143"/>
              </a:xfrm>
              <a:prstGeom prst="rect">
                <a:avLst/>
              </a:prstGeom>
              <a:blipFill>
                <a:blip r:embed="rId1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5ACB51-71C6-4DA2-8BCF-67C63601A8D7}"/>
                  </a:ext>
                </a:extLst>
              </p:cNvPr>
              <p:cNvSpPr/>
              <p:nvPr/>
            </p:nvSpPr>
            <p:spPr>
              <a:xfrm>
                <a:off x="7473923" y="5674504"/>
                <a:ext cx="496482" cy="38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5ACB51-71C6-4DA2-8BCF-67C63601A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23" y="5674504"/>
                <a:ext cx="496482" cy="381708"/>
              </a:xfrm>
              <a:prstGeom prst="rect">
                <a:avLst/>
              </a:prstGeom>
              <a:blipFill>
                <a:blip r:embed="rId2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6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532636" y="1118989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want to apply the extended Kalman filter to the </a:t>
            </a:r>
            <a:r>
              <a:rPr lang="it-IT" dirty="0">
                <a:solidFill>
                  <a:schemeClr val="accent3"/>
                </a:solidFill>
              </a:rPr>
              <a:t>motion of a charged particle in the magnetic field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DBBB2-BD30-42A9-85AB-C6648309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63" y="1898815"/>
            <a:ext cx="4831665" cy="3840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/>
              <p:nvPr/>
            </p:nvSpPr>
            <p:spPr>
              <a:xfrm>
                <a:off x="1590030" y="1951344"/>
                <a:ext cx="3051413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6DA16-440F-44E3-B824-178934F9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30" y="1951344"/>
                <a:ext cx="3051413" cy="982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4E487B-82CC-4CB2-9C4B-1E26C8184C15}"/>
              </a:ext>
            </a:extLst>
          </p:cNvPr>
          <p:cNvSpPr txBox="1"/>
          <p:nvPr/>
        </p:nvSpPr>
        <p:spPr>
          <a:xfrm>
            <a:off x="1590030" y="3032791"/>
            <a:ext cx="3573286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TRACK PARAMETERS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ACC41-C9F7-4B6E-A0E4-4C9520AF1976}"/>
              </a:ext>
            </a:extLst>
          </p:cNvPr>
          <p:cNvSpPr txBox="1"/>
          <p:nvPr/>
        </p:nvSpPr>
        <p:spPr>
          <a:xfrm>
            <a:off x="755772" y="4009980"/>
            <a:ext cx="465189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We apply the Kalman filter to track candidates, consisting of groups of TPC clusters, which are identified and put together during the reconstruction process. </a:t>
            </a:r>
            <a:r>
              <a:rPr lang="it-IT" dirty="0">
                <a:solidFill>
                  <a:schemeClr val="accent3"/>
                </a:solidFill>
              </a:rPr>
              <a:t>Each step of the Kalman filter algorithm is identified by one of these TPC clusters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5E9F-1B67-4CCE-9328-8D6BB37BEA72}"/>
              </a:ext>
            </a:extLst>
          </p:cNvPr>
          <p:cNvSpPr/>
          <p:nvPr/>
        </p:nvSpPr>
        <p:spPr>
          <a:xfrm>
            <a:off x="9032569" y="4887143"/>
            <a:ext cx="229312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T. Junk, DUNE-Doc-13933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43CBB-63BD-4184-937E-6B6DEAFDC667}"/>
              </a:ext>
            </a:extLst>
          </p:cNvPr>
          <p:cNvSpPr/>
          <p:nvPr/>
        </p:nvSpPr>
        <p:spPr>
          <a:xfrm>
            <a:off x="6306105" y="5764306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https://docs.dunescience.org/cgi-bin/private/ShowDocument?docid=13933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786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initial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532636" y="1010921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Before the Kalman filter algorithm can be applied, we need an </a:t>
                </a:r>
                <a:r>
                  <a:rPr lang="it-IT" dirty="0">
                    <a:solidFill>
                      <a:schemeClr val="accent3"/>
                    </a:solidFill>
                  </a:rPr>
                  <a:t>initial estimate </a:t>
                </a:r>
                <a:r>
                  <a:rPr lang="it-IT" dirty="0"/>
                  <a:t>for the </a:t>
                </a:r>
                <a:r>
                  <a:rPr lang="it-IT" dirty="0">
                    <a:solidFill>
                      <a:schemeClr val="accent3"/>
                    </a:solidFill>
                  </a:rPr>
                  <a:t>state vector</a:t>
                </a:r>
                <a:r>
                  <a:rPr lang="it-IT" dirty="0"/>
                  <a:t>, which in our case  includes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1">
                        <a:latin typeface="Cambria Math" panose="02040503050406030204" pitchFamily="18" charset="0"/>
                      </a:rPr>
                      <m:t>and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/>
                  <a:t> and the </a:t>
                </a:r>
                <a:r>
                  <a:rPr lang="it-IT" dirty="0">
                    <a:solidFill>
                      <a:schemeClr val="accent3"/>
                    </a:solidFill>
                  </a:rPr>
                  <a:t>covariance matrix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6" y="1010921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29" t="-23585" r="-1424" b="-10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/>
              <p:nvPr/>
            </p:nvSpPr>
            <p:spPr>
              <a:xfrm>
                <a:off x="4669961" y="2210919"/>
                <a:ext cx="4681025" cy="251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600" i="1">
                          <a:latin typeface="Cambria Math" panose="02040503050406030204" pitchFamily="18" charset="0"/>
                        </a:rPr>
                        <m:t> 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it-IT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3C413-CEE6-4CF6-95EE-3D6F280A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2210919"/>
                <a:ext cx="4681025" cy="251223"/>
              </a:xfrm>
              <a:prstGeom prst="rect">
                <a:avLst/>
              </a:prstGeom>
              <a:blipFill>
                <a:blip r:embed="rId3"/>
                <a:stretch>
                  <a:fillRect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/>
              <p:nvPr/>
            </p:nvSpPr>
            <p:spPr>
              <a:xfrm>
                <a:off x="4669961" y="2811492"/>
                <a:ext cx="3110531" cy="1168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sup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44EEF-E43E-4CF4-BBD9-74554ECF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61" y="2811492"/>
                <a:ext cx="3110531" cy="1168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3ED181B-C9B0-4375-81D1-37B879C15E8C}"/>
              </a:ext>
            </a:extLst>
          </p:cNvPr>
          <p:cNvSpPr/>
          <p:nvPr/>
        </p:nvSpPr>
        <p:spPr>
          <a:xfrm>
            <a:off x="2041865" y="1944210"/>
            <a:ext cx="8238478" cy="24058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2BB94-4D3C-4BEB-A7CA-8E2CC0054895}"/>
              </a:ext>
            </a:extLst>
          </p:cNvPr>
          <p:cNvSpPr txBox="1"/>
          <p:nvPr/>
        </p:nvSpPr>
        <p:spPr>
          <a:xfrm>
            <a:off x="2232888" y="2192389"/>
            <a:ext cx="177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STATE VECTOR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C49E8-981E-4B30-8EF0-89F1140B0C56}"/>
              </a:ext>
            </a:extLst>
          </p:cNvPr>
          <p:cNvSpPr txBox="1"/>
          <p:nvPr/>
        </p:nvSpPr>
        <p:spPr>
          <a:xfrm>
            <a:off x="2295032" y="3117675"/>
            <a:ext cx="1775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/>
                </a:solidFill>
              </a:rPr>
              <a:t>COVARIANCE MATRIX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AFF7864F-E8AE-45C5-A0D9-001E27459E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41D2AB-31B0-4548-909B-BD71CCB8A71C}"/>
              </a:ext>
            </a:extLst>
          </p:cNvPr>
          <p:cNvSpPr/>
          <p:nvPr/>
        </p:nvSpPr>
        <p:spPr>
          <a:xfrm>
            <a:off x="532636" y="4526644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The estimated quantities from the state vector can be used to estimate the particle’s momentum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26C80D-B8C6-4CD4-B7D8-22DA5167E0E8}"/>
                  </a:ext>
                </a:extLst>
              </p:cNvPr>
              <p:cNvSpPr/>
              <p:nvPr/>
            </p:nvSpPr>
            <p:spPr>
              <a:xfrm>
                <a:off x="2699120" y="5136751"/>
                <a:ext cx="1724126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26C80D-B8C6-4CD4-B7D8-22DA5167E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120" y="5136751"/>
                <a:ext cx="1724126" cy="1117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9B43B-A7A3-409F-BE1C-7BF7F9273EFF}"/>
                  </a:ext>
                </a:extLst>
              </p:cNvPr>
              <p:cNvSpPr/>
              <p:nvPr/>
            </p:nvSpPr>
            <p:spPr>
              <a:xfrm>
                <a:off x="5996274" y="5478416"/>
                <a:ext cx="3454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GeV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=0.3×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9B43B-A7A3-409F-BE1C-7BF7F9273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74" y="5478416"/>
                <a:ext cx="3454279" cy="369332"/>
              </a:xfrm>
              <a:prstGeom prst="rect">
                <a:avLst/>
              </a:prstGeom>
              <a:blipFill>
                <a:blip r:embed="rId6"/>
                <a:stretch>
                  <a:fillRect t="-116667" b="-18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1FB6FB6-0A07-4EB4-8E0B-9C8B2FAEB865}"/>
              </a:ext>
            </a:extLst>
          </p:cNvPr>
          <p:cNvSpPr/>
          <p:nvPr/>
        </p:nvSpPr>
        <p:spPr>
          <a:xfrm>
            <a:off x="2610342" y="5072562"/>
            <a:ext cx="2059619" cy="12554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0A3AE-0C4C-446D-BDEC-7560E0236F77}"/>
              </a:ext>
            </a:extLst>
          </p:cNvPr>
          <p:cNvSpPr/>
          <p:nvPr/>
        </p:nvSpPr>
        <p:spPr>
          <a:xfrm>
            <a:off x="5996274" y="5478415"/>
            <a:ext cx="3354712" cy="3693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KALMAN FILTER APPLICATION: prediction AND MEASUREMENT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77CB6-6666-40F4-935A-E5B84D104CD2}"/>
              </a:ext>
            </a:extLst>
          </p:cNvPr>
          <p:cNvSpPr/>
          <p:nvPr/>
        </p:nvSpPr>
        <p:spPr>
          <a:xfrm>
            <a:off x="476387" y="1290325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From the equation of motion we obtain the </a:t>
            </a:r>
            <a:r>
              <a:rPr lang="it-IT" dirty="0">
                <a:solidFill>
                  <a:schemeClr val="accent3"/>
                </a:solidFill>
              </a:rPr>
              <a:t>prediction function for our state vector</a:t>
            </a:r>
            <a:r>
              <a:rPr lang="it-IT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/>
              <p:nvPr/>
            </p:nvSpPr>
            <p:spPr>
              <a:xfrm>
                <a:off x="1539679" y="2011215"/>
                <a:ext cx="5898923" cy="173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dx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eqArr>
                                <m:eqArr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dx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×</m:t>
                                      </m:r>
                                      <m:func>
                                        <m:func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467872-3572-4491-9E3C-A80B6205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679" y="2011215"/>
                <a:ext cx="5898923" cy="17334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/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>
                    <a:solidFill>
                      <a:schemeClr val="accent3"/>
                    </a:solidFill>
                  </a:rPr>
                  <a:t>only measured quantities in our case are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, and are set at the center of the TPC cluster correspondent to the present step.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82F8C2-80FD-4B2A-A2B0-5EE8D72EF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87" y="4096261"/>
                <a:ext cx="11026090" cy="646331"/>
              </a:xfrm>
              <a:prstGeom prst="rect">
                <a:avLst/>
              </a:prstGeom>
              <a:blipFill>
                <a:blip r:embed="rId3"/>
                <a:stretch>
                  <a:fillRect l="-332" t="-5660" r="-16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/>
              <p:nvPr/>
            </p:nvSpPr>
            <p:spPr>
              <a:xfrm>
                <a:off x="5343742" y="4936500"/>
                <a:ext cx="1291379" cy="735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54FC86-A91C-45C2-AB91-D365A60A7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42" y="4936500"/>
                <a:ext cx="1291379" cy="735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89AEED-B3B8-48A7-B3C3-EB1162E3DDE0}"/>
              </a:ext>
            </a:extLst>
          </p:cNvPr>
          <p:cNvSpPr txBox="1"/>
          <p:nvPr/>
        </p:nvSpPr>
        <p:spPr>
          <a:xfrm>
            <a:off x="8282866" y="2300074"/>
            <a:ext cx="282309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Note: </a:t>
            </a:r>
            <a:r>
              <a:rPr lang="it-IT" dirty="0"/>
              <a:t>the prediction model does not account for dE/dx energy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KALMAN FILTER APPLICATION: Kinematic fit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431999" y="942938"/>
                <a:ext cx="111267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Each algorithm step corresponds to a TPC cluster</a:t>
                </a:r>
                <a:r>
                  <a:rPr lang="it-IT" dirty="0"/>
                  <a:t>. The x coordinate is treated as independent and used to identify the step width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dirty="0"/>
                  <a:t>. The step width is determined for each algorithm step, so that it minimizes: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9" y="942938"/>
                <a:ext cx="11126727" cy="646331"/>
              </a:xfrm>
              <a:prstGeom prst="rect">
                <a:avLst/>
              </a:prstGeom>
              <a:blipFill>
                <a:blip r:embed="rId2"/>
                <a:stretch>
                  <a:fillRect l="-3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/>
              <p:nvPr/>
            </p:nvSpPr>
            <p:spPr>
              <a:xfrm>
                <a:off x="0" y="1792718"/>
                <a:ext cx="9850063" cy="1253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600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 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16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it-IT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it-IT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600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600" i="1">
                                              <a:latin typeface="Cambria Math" panose="02040503050406030204" pitchFamily="18" charset="0"/>
                                            </a:rPr>
                                            <m:t> ×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16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it-IT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it-IT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it-IT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it-IT" sz="16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13A228-969D-4E8C-9EA8-46A07F42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2718"/>
                <a:ext cx="9850063" cy="1253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EB9F571-5E3E-4711-9E45-15118AE07762}"/>
              </a:ext>
            </a:extLst>
          </p:cNvPr>
          <p:cNvSpPr/>
          <p:nvPr/>
        </p:nvSpPr>
        <p:spPr>
          <a:xfrm>
            <a:off x="346274" y="3463523"/>
            <a:ext cx="11126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 call this procedure </a:t>
            </a:r>
            <a:r>
              <a:rPr lang="it-IT" dirty="0">
                <a:solidFill>
                  <a:schemeClr val="accent1"/>
                </a:solidFill>
              </a:rPr>
              <a:t>kinematic fit </a:t>
            </a:r>
            <a:r>
              <a:rPr lang="it-IT" dirty="0"/>
              <a:t>(note that this is not part of the Kalman Filter but runs alongside it):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/>
              <p:nvPr/>
            </p:nvSpPr>
            <p:spPr>
              <a:xfrm>
                <a:off x="2820924" y="4357773"/>
                <a:ext cx="8141138" cy="1348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b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b="0" i="0" smtClean="0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DDC151-DC1B-4BD9-818F-A1E367E45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4" y="4357773"/>
                <a:ext cx="8141138" cy="1348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610135A-AB96-4104-A9B3-AE0BD0C23CAA}"/>
              </a:ext>
            </a:extLst>
          </p:cNvPr>
          <p:cNvSpPr/>
          <p:nvPr/>
        </p:nvSpPr>
        <p:spPr>
          <a:xfrm>
            <a:off x="2719838" y="4136995"/>
            <a:ext cx="8548237" cy="19264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98571B-2BFF-46CA-9D8D-AE593540A608}"/>
                  </a:ext>
                </a:extLst>
              </p:cNvPr>
              <p:cNvSpPr/>
              <p:nvPr/>
            </p:nvSpPr>
            <p:spPr>
              <a:xfrm>
                <a:off x="9934575" y="1682278"/>
                <a:ext cx="1990725" cy="158908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m:rPr>
                        <m:sty m:val="p"/>
                      </m:rPr>
                      <a:rPr lang="it-IT" sz="16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600" dirty="0"/>
                  <a:t> are arbitrary values, which do not coincide with the TPC values in the R matrix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98571B-2BFF-46CA-9D8D-AE593540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575" y="1682278"/>
                <a:ext cx="1990725" cy="1589089"/>
              </a:xfrm>
              <a:prstGeom prst="rect">
                <a:avLst/>
              </a:prstGeom>
              <a:blipFill>
                <a:blip r:embed="rId6"/>
                <a:stretch>
                  <a:fillRect l="-1840" t="-1149" r="-3988" b="-3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C5011A-F059-4A35-A09E-908B1453A7C6}"/>
                  </a:ext>
                </a:extLst>
              </p:cNvPr>
              <p:cNvSpPr txBox="1"/>
              <p:nvPr/>
            </p:nvSpPr>
            <p:spPr>
              <a:xfrm>
                <a:off x="452262" y="4810125"/>
                <a:ext cx="1198661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C5011A-F059-4A35-A09E-908B1453A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62" y="4810125"/>
                <a:ext cx="1198661" cy="575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9911D3E1-26B3-49F9-A96B-5E3FD117D0CF}"/>
              </a:ext>
            </a:extLst>
          </p:cNvPr>
          <p:cNvSpPr/>
          <p:nvPr/>
        </p:nvSpPr>
        <p:spPr>
          <a:xfrm>
            <a:off x="1953407" y="4950034"/>
            <a:ext cx="514350" cy="2952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2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sharepoint/v3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2280</Words>
  <Application>Microsoft Office PowerPoint</Application>
  <PresentationFormat>Widescreen</PresentationFormat>
  <Paragraphs>256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UNDERSTANDING THE KALMAN FILTER: TESTING ON A TOY MONTECARLO MODEL</vt:lpstr>
      <vt:lpstr>KALMAN FILTER in general</vt:lpstr>
      <vt:lpstr>KALMAN FILTER IN GENERAL</vt:lpstr>
      <vt:lpstr>KALMAN FILTER IN GENERAL</vt:lpstr>
      <vt:lpstr>KALMAN FILTER IN GENERAL</vt:lpstr>
      <vt:lpstr>KALMAN FILTER APPLICATION</vt:lpstr>
      <vt:lpstr>KALMAN FILTER APPLICATION: initial estimates</vt:lpstr>
      <vt:lpstr>KALMAN FILTER APPLICATION: prediction AND MEASUREMENT</vt:lpstr>
      <vt:lpstr>KALMAN FILTER APPLICATION: Kinematic fit</vt:lpstr>
      <vt:lpstr>KALMAN FILTER: Kinematic fit</vt:lpstr>
      <vt:lpstr>KALMAN FILTER APPLICATION: COVARIANCE MATRIX PREDICTION</vt:lpstr>
      <vt:lpstr>KALMAN FILTER APPLICATION: Evaluate the residual</vt:lpstr>
      <vt:lpstr>KALMAN FILTER APPLICATION: PREDICTION UPDATE</vt:lpstr>
      <vt:lpstr>Our KALMAN FILTER: visualization</vt:lpstr>
      <vt:lpstr>KALMAN FILTER APPLICATION: Χ^2</vt:lpstr>
      <vt:lpstr>Toy montecarlo</vt:lpstr>
      <vt:lpstr>Toy montecarlo</vt:lpstr>
      <vt:lpstr>Toy montecarlo</vt:lpstr>
      <vt:lpstr>Toy montecarlo</vt:lpstr>
      <vt:lpstr>Toy montecarlo</vt:lpstr>
      <vt:lpstr>Toy montecarlo: UNDERSTANDING STEP DEtermination</vt:lpstr>
      <vt:lpstr>Toy montecarlo: UNDERSTANDING STEP DEtermination</vt:lpstr>
      <vt:lpstr>Randomized x step</vt:lpstr>
      <vt:lpstr>Randomized x step</vt:lpstr>
      <vt:lpstr>Randomized x step</vt:lpstr>
      <vt:lpstr>Randomized x step</vt:lpstr>
      <vt:lpstr>Randomized x step</vt:lpstr>
      <vt:lpstr>Randomized x step</vt:lpstr>
      <vt:lpstr>Randomized x step: testing the ratio</vt:lpstr>
      <vt:lpstr>Randomized x step: testing the ratio</vt:lpstr>
      <vt:lpstr>SUMMARY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2020-11-26T11:05:30Z</dcterms:modified>
</cp:coreProperties>
</file>