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9" r:id="rId3"/>
    <p:sldId id="284" r:id="rId4"/>
    <p:sldId id="328" r:id="rId5"/>
    <p:sldId id="330" r:id="rId6"/>
    <p:sldId id="333" r:id="rId7"/>
    <p:sldId id="332" r:id="rId8"/>
    <p:sldId id="331" r:id="rId9"/>
    <p:sldId id="335" r:id="rId10"/>
    <p:sldId id="334" r:id="rId11"/>
    <p:sldId id="280" r:id="rId12"/>
    <p:sldId id="278" r:id="rId13"/>
    <p:sldId id="260" r:id="rId14"/>
    <p:sldId id="324" r:id="rId15"/>
    <p:sldId id="323" r:id="rId16"/>
    <p:sldId id="325" r:id="rId17"/>
    <p:sldId id="279" r:id="rId18"/>
    <p:sldId id="286" r:id="rId19"/>
    <p:sldId id="277" r:id="rId20"/>
    <p:sldId id="322" r:id="rId21"/>
    <p:sldId id="326" r:id="rId22"/>
    <p:sldId id="327" r:id="rId23"/>
    <p:sldId id="287" r:id="rId24"/>
  </p:sldIdLst>
  <p:sldSz cx="12192000" cy="6858000"/>
  <p:notesSz cx="7315200" cy="9601200"/>
  <p:defaultTextStyle>
    <a:defPPr>
      <a:defRPr lang="a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95E43E-7698-5F63-FE99-5DA07FBE522C}" name="Ahmed Abuouf" initials="AA" userId="S-1-5-21-2329828857-2682668055-1160802579-115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ED3"/>
    <a:srgbClr val="4C91C4"/>
    <a:srgbClr val="3578A5"/>
    <a:srgbClr val="316E97"/>
    <a:srgbClr val="8BB9D9"/>
    <a:srgbClr val="33CCCC"/>
    <a:srgbClr val="1B1B45"/>
    <a:srgbClr val="00FFCC"/>
    <a:srgbClr val="D47C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4" autoAdjust="0"/>
  </p:normalViewPr>
  <p:slideViewPr>
    <p:cSldViewPr snapToGrid="0">
      <p:cViewPr varScale="1">
        <p:scale>
          <a:sx n="102" d="100"/>
          <a:sy n="102" d="100"/>
        </p:scale>
        <p:origin x="81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35.5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28,'295'2,"321"-4,-338-10,175-3,-146 14,340 4,-156 37,29 1,-314-40,380 10,617 2,-761-15,75 18,128-6,-506-23,27-1,-126 11,-1-1,73-18,-58 10,0 4,0 2,64 2,3 0,200-11,428 36,-677-12,78 19,-88-15,-34-7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39.1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1,'143'6,"181"32,-53-4,390-2,6-34,-214-1,1415 3,-1567-14,-7 1,-13 16,234-6,-321-9,153-3,121 1,408 1,-540 15,-217 3,152 24,-56-4,277-5,-248-7,-110-2,-91-9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44.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0,'6593'0,"-6324"13,-22 0,251-1,314 3,83-15,-714-15,-129 9,-20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2:40.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3,'568'15,"272"-2,-514-16,2495 3,-2429-13,-26 0,1800 12,-1039 3,-1100-2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l">
              <a:defRPr sz="1200"/>
            </a:lvl1pPr>
          </a:lstStyle>
          <a:p>
            <a:fld id="{4FC6680F-2F28-467A-B048-359D6C03831E}" type="datetimeFigureOut">
              <a:rPr lang="ar-EG" smtClean="0"/>
              <a:t>03/01/1446</a:t>
            </a:fld>
            <a:endParaRPr lang="ar-EG"/>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l">
              <a:defRPr sz="1200"/>
            </a:lvl1pPr>
          </a:lstStyle>
          <a:p>
            <a:fld id="{068AB104-8BBB-458E-ACD5-A3CB9B08E117}" type="slidenum">
              <a:rPr lang="ar-EG" smtClean="0"/>
              <a:t>‹#›</a:t>
            </a:fld>
            <a:endParaRPr lang="ar-EG"/>
          </a:p>
        </p:txBody>
      </p:sp>
    </p:spTree>
    <p:extLst>
      <p:ext uri="{BB962C8B-B14F-4D97-AF65-F5344CB8AC3E}">
        <p14:creationId xmlns:p14="http://schemas.microsoft.com/office/powerpoint/2010/main" val="394825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068AB104-8BBB-458E-ACD5-A3CB9B08E117}" type="slidenum">
              <a:rPr lang="ar-EG" smtClean="0"/>
              <a:t>13</a:t>
            </a:fld>
            <a:endParaRPr lang="ar-EG"/>
          </a:p>
        </p:txBody>
      </p:sp>
    </p:spTree>
    <p:extLst>
      <p:ext uri="{BB962C8B-B14F-4D97-AF65-F5344CB8AC3E}">
        <p14:creationId xmlns:p14="http://schemas.microsoft.com/office/powerpoint/2010/main" val="3894450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592-9C37-06E3-8226-B6CCC6E91D1B}"/>
              </a:ext>
            </a:extLst>
          </p:cNvPr>
          <p:cNvSpPr>
            <a:spLocks noGrp="1"/>
          </p:cNvSpPr>
          <p:nvPr>
            <p:ph type="ctrTitle"/>
          </p:nvPr>
        </p:nvSpPr>
        <p:spPr>
          <a:xfrm>
            <a:off x="1200148" y="658811"/>
            <a:ext cx="10534649" cy="2493963"/>
          </a:xfrm>
        </p:spPr>
        <p:txBody>
          <a:bodyPr>
            <a:normAutofit/>
          </a:bodyPr>
          <a:lstStyle/>
          <a:p>
            <a:pPr algn="ctr"/>
            <a:r>
              <a:rPr lang="ar" b="1" dirty="0"/>
              <a:t>قسم الشؤون المالية </a:t>
            </a:r>
            <a:br>
              <a:rPr lang="en-US" dirty="0"/>
            </a:br>
            <a:r>
              <a:rPr lang="ar" dirty="0"/>
              <a:t>محاسبة التكاليف والتخطيط وإعداد ال</a:t>
            </a:r>
            <a:r>
              <a:rPr lang="ar-EG" dirty="0"/>
              <a:t>موازنة</a:t>
            </a:r>
            <a:r>
              <a:rPr lang="ar" dirty="0"/>
              <a:t> والتحليل المالي</a:t>
            </a:r>
            <a:endParaRPr lang="ar-EG" dirty="0"/>
          </a:p>
        </p:txBody>
      </p:sp>
      <p:sp>
        <p:nvSpPr>
          <p:cNvPr id="3" name="Subtitle 2">
            <a:extLst>
              <a:ext uri="{FF2B5EF4-FFF2-40B4-BE49-F238E27FC236}">
                <a16:creationId xmlns:a16="http://schemas.microsoft.com/office/drawing/2014/main" id="{C3F35FB9-B3F1-DA58-9591-A7E714AD2633}"/>
              </a:ext>
            </a:extLst>
          </p:cNvPr>
          <p:cNvSpPr>
            <a:spLocks noGrp="1"/>
          </p:cNvSpPr>
          <p:nvPr>
            <p:ph type="subTitle" idx="1"/>
          </p:nvPr>
        </p:nvSpPr>
        <p:spPr>
          <a:xfrm>
            <a:off x="2071686" y="3622678"/>
            <a:ext cx="8791575" cy="1655762"/>
          </a:xfrm>
        </p:spPr>
        <p:txBody>
          <a:bodyPr/>
          <a:lstStyle/>
          <a:p>
            <a:pPr algn="ctr"/>
            <a:r>
              <a:rPr lang="ar" dirty="0"/>
              <a:t>التخطيط والم</a:t>
            </a:r>
            <a:r>
              <a:rPr lang="ar-EG" dirty="0"/>
              <a:t>واز</a:t>
            </a:r>
            <a:r>
              <a:rPr lang="ar" dirty="0"/>
              <a:t>نة والاتصالات (التكامل) ونظام</a:t>
            </a:r>
            <a:r>
              <a:rPr lang="en-US" dirty="0"/>
              <a:t> </a:t>
            </a:r>
            <a:r>
              <a:rPr lang="ar-EG" dirty="0"/>
              <a:t>الرقابة وال</a:t>
            </a:r>
            <a:r>
              <a:rPr lang="ar" dirty="0"/>
              <a:t>معلومات </a:t>
            </a:r>
            <a:endParaRPr lang="ar-EG" dirty="0"/>
          </a:p>
        </p:txBody>
      </p:sp>
    </p:spTree>
    <p:extLst>
      <p:ext uri="{BB962C8B-B14F-4D97-AF65-F5344CB8AC3E}">
        <p14:creationId xmlns:p14="http://schemas.microsoft.com/office/powerpoint/2010/main" val="5190086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2800" b="1" dirty="0"/>
              <a:t>معوقات الحالة 2</a:t>
            </a:r>
            <a:endParaRPr lang="en-US"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16058"/>
            <a:ext cx="9905999" cy="5241303"/>
          </a:xfrm>
        </p:spPr>
        <p:txBody>
          <a:bodyPr>
            <a:normAutofit/>
          </a:bodyPr>
          <a:lstStyle/>
          <a:p>
            <a:pPr marL="1257300" lvl="2" indent="-342900" algn="r">
              <a:buFont typeface="+mj-lt"/>
              <a:buAutoNum type="arabicPeriod"/>
            </a:pPr>
            <a:r>
              <a:rPr lang="ar-EG" sz="2000" dirty="0"/>
              <a:t>لا توجد تكاليف المنتج النهائية أو المبيعات تفاصيل البند يشمل المواد والقوى العاملة والآلات الخ ...
على سبيل المثال ، لا يمكننا تحديد تكاليف الملحقات لكل وحدة منتج
لا يمكن توزيع الجمارك وتكاليف الشحن لكل عناصر التكلفة ثم عناصر المبيعات
لا يوجد جدول زمني لعناصر شراء المشروع مقابل إيرادات المشروع لذلك ، يمكننا إنشاء ميزانية التدفق النقدي للمشروع ، لأن كل عنصر شراء له مواصفاته الخاصة وطبيعته وخطه الزمني وما إلى ذلك ...</a:t>
            </a:r>
          </a:p>
          <a:p>
            <a:pPr marL="57150" indent="-342900"/>
            <a:r>
              <a:rPr lang="ar-EG" sz="2600" dirty="0">
                <a:solidFill>
                  <a:schemeClr val="accent2">
                    <a:lumMod val="75000"/>
                  </a:schemeClr>
                </a:solidFill>
              </a:rPr>
              <a:t>ملاحظة: لا يمكن حل جميع الثغرات المذكورة أعلاه بدون ميزانية مفصلة مع خطة عمل وجدول زمني</a:t>
            </a:r>
            <a:endParaRPr lang="en-US" sz="3600" dirty="0">
              <a:solidFill>
                <a:schemeClr val="accent2">
                  <a:lumMod val="75000"/>
                </a:schemeClr>
              </a:solidFill>
            </a:endParaRPr>
          </a:p>
        </p:txBody>
      </p:sp>
    </p:spTree>
    <p:extLst>
      <p:ext uri="{BB962C8B-B14F-4D97-AF65-F5344CB8AC3E}">
        <p14:creationId xmlns:p14="http://schemas.microsoft.com/office/powerpoint/2010/main" val="3370409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C4F-018A-86CF-AAEF-EAC889A11655}"/>
              </a:ext>
            </a:extLst>
          </p:cNvPr>
          <p:cNvSpPr>
            <a:spLocks noGrp="1"/>
          </p:cNvSpPr>
          <p:nvPr>
            <p:ph type="title"/>
          </p:nvPr>
        </p:nvSpPr>
        <p:spPr>
          <a:xfrm>
            <a:off x="1143001" y="370868"/>
            <a:ext cx="9905998" cy="448281"/>
          </a:xfrm>
        </p:spPr>
        <p:txBody>
          <a:bodyPr>
            <a:noAutofit/>
          </a:bodyPr>
          <a:lstStyle/>
          <a:p>
            <a:pPr algn="ctr" rtl="0"/>
            <a:r>
              <a:rPr lang="ar-EG" dirty="0">
                <a:ln>
                  <a:solidFill>
                    <a:srgbClr val="0070C0"/>
                  </a:solidFill>
                </a:ln>
                <a:effectLst>
                  <a:outerShdw blurRad="50800" dist="38100" algn="l" rotWithShape="0">
                    <a:prstClr val="black">
                      <a:alpha val="40000"/>
                    </a:prstClr>
                  </a:outerShdw>
                </a:effectLst>
              </a:rPr>
              <a:t>محاسبة التكاليف </a:t>
            </a:r>
          </a:p>
        </p:txBody>
      </p:sp>
      <p:sp>
        <p:nvSpPr>
          <p:cNvPr id="4" name="Content Placeholder 3">
            <a:extLst>
              <a:ext uri="{FF2B5EF4-FFF2-40B4-BE49-F238E27FC236}">
                <a16:creationId xmlns:a16="http://schemas.microsoft.com/office/drawing/2014/main" id="{C1B3075F-ABA2-3313-29FE-3A90196111B7}"/>
              </a:ext>
            </a:extLst>
          </p:cNvPr>
          <p:cNvSpPr>
            <a:spLocks noGrp="1"/>
          </p:cNvSpPr>
          <p:nvPr>
            <p:ph idx="1"/>
          </p:nvPr>
        </p:nvSpPr>
        <p:spPr>
          <a:xfrm>
            <a:off x="1141412" y="819149"/>
            <a:ext cx="9905999" cy="4972052"/>
          </a:xfrm>
        </p:spPr>
        <p:txBody>
          <a:bodyPr/>
          <a:lstStyle/>
          <a:p>
            <a:pPr algn="r"/>
            <a:r>
              <a:rPr lang="ar" b="1" dirty="0"/>
              <a:t>محاسبة التكاليف </a:t>
            </a:r>
            <a:r>
              <a:rPr lang="ar" dirty="0"/>
              <a:t>هي </a:t>
            </a:r>
            <a:r>
              <a:rPr lang="ar" b="1" dirty="0"/>
              <a:t>إعداد التقارير </a:t>
            </a:r>
            <a:r>
              <a:rPr lang="ar" dirty="0"/>
              <a:t>وتحليل </a:t>
            </a:r>
            <a:r>
              <a:rPr lang="ar" b="1" dirty="0"/>
              <a:t>هيكل </a:t>
            </a:r>
            <a:r>
              <a:rPr lang="ar" dirty="0"/>
              <a:t>تكاليف الشركة . تتضمن محاسبة التكاليف </a:t>
            </a:r>
            <a:r>
              <a:rPr lang="ar" b="1" dirty="0"/>
              <a:t>تخصيص </a:t>
            </a:r>
            <a:r>
              <a:rPr lang="ar" dirty="0"/>
              <a:t>التكاليف </a:t>
            </a:r>
            <a:r>
              <a:rPr lang="ar-EG" b="1" dirty="0"/>
              <a:t>لعناصر</a:t>
            </a:r>
            <a:r>
              <a:rPr lang="ar" b="1" dirty="0"/>
              <a:t> التكلفة التي يمكن أن تشمل منتجات </a:t>
            </a:r>
            <a:r>
              <a:rPr lang="ar" dirty="0"/>
              <a:t>الشركة وخدماتها وأي </a:t>
            </a:r>
            <a:r>
              <a:rPr lang="ar" b="1" dirty="0"/>
              <a:t>أنشطة تجارية </a:t>
            </a:r>
            <a:r>
              <a:rPr lang="ar" dirty="0"/>
              <a:t>.</a:t>
            </a:r>
          </a:p>
          <a:p>
            <a:pPr algn="l" rtl="0"/>
            <a:endParaRPr lang="en-US" dirty="0"/>
          </a:p>
        </p:txBody>
      </p:sp>
      <p:pic>
        <p:nvPicPr>
          <p:cNvPr id="1028" name="Picture 4" descr="Key Dimensions of Cost Accounting | Download Scientific Diagram">
            <a:extLst>
              <a:ext uri="{FF2B5EF4-FFF2-40B4-BE49-F238E27FC236}">
                <a16:creationId xmlns:a16="http://schemas.microsoft.com/office/drawing/2014/main" id="{134048BB-41F8-144B-69DA-FBE4DF19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243579"/>
            <a:ext cx="9704386" cy="417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4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1000"/>
                                        <p:tgtEl>
                                          <p:spTgt spid="1028"/>
                                        </p:tgtEl>
                                      </p:cBhvr>
                                    </p:animEffect>
                                    <p:anim calcmode="lin" valueType="num">
                                      <p:cBhvr>
                                        <p:cTn id="21" dur="1000" fill="hold"/>
                                        <p:tgtEl>
                                          <p:spTgt spid="1028"/>
                                        </p:tgtEl>
                                        <p:attrNameLst>
                                          <p:attrName>ppt_x</p:attrName>
                                        </p:attrNameLst>
                                      </p:cBhvr>
                                      <p:tavLst>
                                        <p:tav tm="0">
                                          <p:val>
                                            <p:strVal val="#ppt_x"/>
                                          </p:val>
                                        </p:tav>
                                        <p:tav tm="100000">
                                          <p:val>
                                            <p:strVal val="#ppt_x"/>
                                          </p:val>
                                        </p:tav>
                                      </p:tavLst>
                                    </p:anim>
                                    <p:anim calcmode="lin" valueType="num">
                                      <p:cBhvr>
                                        <p:cTn id="22"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algn="ctr" rtl="0"/>
            <a:r>
              <a:rPr lang="ar" sz="2800" dirty="0"/>
              <a:t>تنفيذ نظام تخطيط موارد المؤسسات (التكامل)</a:t>
            </a:r>
            <a:endParaRPr lang="ar-EG" sz="2800" dirty="0"/>
          </a:p>
        </p:txBody>
      </p:sp>
      <p:pic>
        <p:nvPicPr>
          <p:cNvPr id="5" name="Content Placeholder 4">
            <a:extLst>
              <a:ext uri="{FF2B5EF4-FFF2-40B4-BE49-F238E27FC236}">
                <a16:creationId xmlns:a16="http://schemas.microsoft.com/office/drawing/2014/main" id="{832A138D-C73E-F51C-9DBA-DEBBF4F3BA3D}"/>
              </a:ext>
            </a:extLst>
          </p:cNvPr>
          <p:cNvPicPr>
            <a:picLocks noGrp="1" noChangeAspect="1"/>
          </p:cNvPicPr>
          <p:nvPr>
            <p:ph idx="1"/>
          </p:nvPr>
        </p:nvPicPr>
        <p:blipFill>
          <a:blip r:embed="rId2"/>
          <a:stretch>
            <a:fillRect/>
          </a:stretch>
        </p:blipFill>
        <p:spPr>
          <a:xfrm>
            <a:off x="985421" y="1066799"/>
            <a:ext cx="10448851" cy="5172683"/>
          </a:xfrm>
        </p:spPr>
      </p:pic>
    </p:spTree>
    <p:extLst>
      <p:ext uri="{BB962C8B-B14F-4D97-AF65-F5344CB8AC3E}">
        <p14:creationId xmlns:p14="http://schemas.microsoft.com/office/powerpoint/2010/main" val="29896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759-C4AE-DB89-CB5D-281DD58F29D9}"/>
              </a:ext>
            </a:extLst>
          </p:cNvPr>
          <p:cNvSpPr>
            <a:spLocks noGrp="1"/>
          </p:cNvSpPr>
          <p:nvPr>
            <p:ph type="title"/>
          </p:nvPr>
        </p:nvSpPr>
        <p:spPr>
          <a:xfrm>
            <a:off x="1143001" y="2689715"/>
            <a:ext cx="9905998" cy="1478570"/>
          </a:xfrm>
          <a:ln>
            <a:solidFill>
              <a:schemeClr val="bg2">
                <a:lumMod val="60000"/>
                <a:lumOff val="40000"/>
              </a:schemeClr>
            </a:solidFill>
          </a:ln>
        </p:spPr>
        <p:style>
          <a:lnRef idx="2">
            <a:schemeClr val="accent2"/>
          </a:lnRef>
          <a:fillRef idx="1">
            <a:schemeClr val="lt1"/>
          </a:fillRef>
          <a:effectRef idx="0">
            <a:schemeClr val="accent2"/>
          </a:effectRef>
          <a:fontRef idx="minor">
            <a:schemeClr val="dk1"/>
          </a:fontRef>
        </p:style>
        <p:txBody>
          <a:bodyPr>
            <a:normAutofit/>
          </a:bodyPr>
          <a:lstStyle/>
          <a:p>
            <a:pPr algn="ctr"/>
            <a:r>
              <a:rPr lang="ar" sz="7200" dirty="0">
                <a:solidFill>
                  <a:schemeClr val="bg2">
                    <a:lumMod val="60000"/>
                    <a:lumOff val="40000"/>
                  </a:schemeClr>
                </a:solidFill>
                <a:effectLst>
                  <a:outerShdw blurRad="50800" dist="38100" algn="l" rotWithShape="0">
                    <a:prstClr val="black">
                      <a:alpha val="40000"/>
                    </a:prstClr>
                  </a:outerShdw>
                </a:effectLst>
              </a:rPr>
              <a:t>الأهداف</a:t>
            </a:r>
            <a:endParaRPr lang="ar-EG" sz="7200" dirty="0">
              <a:solidFill>
                <a:schemeClr val="bg2">
                  <a:lumMod val="60000"/>
                  <a:lumOff val="4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801677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rgbClr val="965803"/>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إنشاء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68924"/>
            <a:ext cx="9905999" cy="5288437"/>
          </a:xfrm>
        </p:spPr>
        <p:txBody>
          <a:bodyPr>
            <a:normAutofit fontScale="85000" lnSpcReduction="10000"/>
          </a:bodyPr>
          <a:lstStyle/>
          <a:p>
            <a:pPr algn="r"/>
            <a:r>
              <a:rPr lang="ar" dirty="0"/>
              <a:t>مهام</a:t>
            </a:r>
            <a:r>
              <a:rPr lang="ar-EG" dirty="0"/>
              <a:t> قسم مراقبة و</a:t>
            </a:r>
            <a:r>
              <a:rPr lang="ar" dirty="0"/>
              <a:t>محاسبة التكاليف (المش</a:t>
            </a:r>
            <a:r>
              <a:rPr lang="ar-EG" dirty="0"/>
              <a:t>ا</a:t>
            </a:r>
            <a:r>
              <a:rPr lang="ar" dirty="0"/>
              <a:t>ر</a:t>
            </a:r>
            <a:r>
              <a:rPr lang="ar-EG" dirty="0"/>
              <a:t>ي</a:t>
            </a:r>
            <a:r>
              <a:rPr lang="ar" dirty="0"/>
              <a:t>ع والتصنيع):</a:t>
            </a:r>
          </a:p>
          <a:p>
            <a:pPr marL="1257300" lvl="2" indent="-342900" algn="r">
              <a:buFont typeface="+mj-lt"/>
              <a:buAutoNum type="arabicPeriod"/>
            </a:pPr>
            <a:r>
              <a:rPr lang="ar" sz="2000" dirty="0"/>
              <a:t>الشريك الرئيسي في لجنة التخطيط والتطوير ومهامها</a:t>
            </a:r>
          </a:p>
          <a:p>
            <a:pPr marL="1257300" lvl="2" indent="-342900" algn="r">
              <a:buFont typeface="+mj-lt"/>
              <a:buAutoNum type="arabicPeriod"/>
            </a:pPr>
            <a:r>
              <a:rPr lang="ar" sz="2000" dirty="0"/>
              <a:t>إنشاء</a:t>
            </a:r>
            <a:r>
              <a:rPr lang="ar-EG" sz="2000" dirty="0"/>
              <a:t> قسم</a:t>
            </a:r>
            <a:r>
              <a:rPr lang="ar" sz="2000" dirty="0"/>
              <a:t> وتدريب محاسب</a:t>
            </a:r>
            <a:r>
              <a:rPr lang="ar-EG" sz="2000" dirty="0"/>
              <a:t>ين</a:t>
            </a:r>
            <a:r>
              <a:rPr lang="ar" sz="2000" dirty="0"/>
              <a:t> تكاليف المش</a:t>
            </a:r>
            <a:r>
              <a:rPr lang="ar-EG" sz="2000" dirty="0"/>
              <a:t>اريع</a:t>
            </a:r>
            <a:endParaRPr lang="ar" sz="2000" dirty="0"/>
          </a:p>
          <a:p>
            <a:pPr marL="1257300" lvl="2" indent="-342900" algn="r">
              <a:buFont typeface="+mj-lt"/>
              <a:buAutoNum type="arabicPeriod"/>
            </a:pPr>
            <a:r>
              <a:rPr lang="ar" sz="2000" dirty="0"/>
              <a:t>تأسيس</a:t>
            </a:r>
            <a:r>
              <a:rPr lang="ar-EG" sz="2000" dirty="0"/>
              <a:t> قسم</a:t>
            </a:r>
            <a:r>
              <a:rPr lang="ar" sz="2000" dirty="0"/>
              <a:t> وتدريب محاسب</a:t>
            </a:r>
            <a:r>
              <a:rPr lang="ar-EG" sz="2000" dirty="0"/>
              <a:t>ين</a:t>
            </a:r>
            <a:r>
              <a:rPr lang="ar" sz="2000" dirty="0"/>
              <a:t> تكاليف التصنيع</a:t>
            </a:r>
          </a:p>
          <a:p>
            <a:pPr marL="1257300" lvl="2" indent="-342900" algn="r">
              <a:buFont typeface="+mj-lt"/>
              <a:buAutoNum type="arabicPeriod"/>
            </a:pPr>
            <a:r>
              <a:rPr lang="ar" sz="2000" dirty="0"/>
              <a:t>التدريب على نظام تخطيط موارد المؤسسات (ERP) لقسم المحاسبة العامة</a:t>
            </a:r>
          </a:p>
          <a:p>
            <a:pPr marL="1257300" lvl="2" indent="-342900" algn="r">
              <a:buFont typeface="+mj-lt"/>
              <a:buAutoNum type="arabicPeriod"/>
            </a:pPr>
            <a:r>
              <a:rPr lang="ar" sz="2000" dirty="0"/>
              <a:t>تقارير انحراف التكلفة</a:t>
            </a:r>
          </a:p>
          <a:p>
            <a:pPr marL="1257300" lvl="2" indent="-342900" algn="r">
              <a:buFont typeface="+mj-lt"/>
              <a:buAutoNum type="arabicPeriod"/>
            </a:pPr>
            <a:r>
              <a:rPr lang="ar" sz="2000" dirty="0"/>
              <a:t>الم</a:t>
            </a:r>
            <a:r>
              <a:rPr lang="ar-EG" sz="2000" dirty="0"/>
              <a:t>واز</a:t>
            </a:r>
            <a:r>
              <a:rPr lang="ar" sz="2000" dirty="0"/>
              <a:t>نة</a:t>
            </a:r>
          </a:p>
          <a:p>
            <a:pPr marL="1257300" lvl="2" indent="-342900" algn="r">
              <a:buFont typeface="+mj-lt"/>
              <a:buAutoNum type="arabicPeriod"/>
            </a:pPr>
            <a:r>
              <a:rPr lang="ar" sz="2000" dirty="0"/>
              <a:t>الرواتب المباشرة</a:t>
            </a:r>
          </a:p>
          <a:p>
            <a:pPr marL="1257300" lvl="2" indent="-342900" algn="r">
              <a:buFont typeface="+mj-lt"/>
              <a:buAutoNum type="arabicPeriod"/>
            </a:pPr>
            <a:r>
              <a:rPr lang="ar-EG" sz="2000" dirty="0"/>
              <a:t>الربط و</a:t>
            </a:r>
            <a:r>
              <a:rPr lang="ar" sz="2000" dirty="0"/>
              <a:t>التكامل</a:t>
            </a:r>
            <a:r>
              <a:rPr lang="ar-EG" sz="2000" dirty="0"/>
              <a:t> مع</a:t>
            </a:r>
            <a:r>
              <a:rPr lang="ar" sz="2000" dirty="0"/>
              <a:t> ال</a:t>
            </a:r>
            <a:r>
              <a:rPr lang="ar-EG" sz="2000" dirty="0"/>
              <a:t>حسابات العامة</a:t>
            </a:r>
            <a:endParaRPr lang="ar" sz="2000" dirty="0"/>
          </a:p>
          <a:p>
            <a:pPr marL="1257300" lvl="2" indent="-342900" algn="r">
              <a:buFont typeface="+mj-lt"/>
              <a:buAutoNum type="arabicPeriod"/>
            </a:pPr>
            <a:r>
              <a:rPr lang="ar-EG" sz="2000" dirty="0"/>
              <a:t>الرقابة</a:t>
            </a:r>
            <a:r>
              <a:rPr lang="ar" sz="2000" dirty="0"/>
              <a:t> على التكاليف</a:t>
            </a:r>
          </a:p>
          <a:p>
            <a:pPr marL="1257300" lvl="2" indent="-342900" algn="r">
              <a:buFont typeface="+mj-lt"/>
              <a:buAutoNum type="arabicPeriod"/>
            </a:pPr>
            <a:r>
              <a:rPr lang="ar-EG" sz="2000" dirty="0"/>
              <a:t>ال</a:t>
            </a:r>
            <a:r>
              <a:rPr lang="ar" sz="2000" dirty="0"/>
              <a:t>تحليل </a:t>
            </a:r>
            <a:r>
              <a:rPr lang="ar-EG" sz="2000" dirty="0"/>
              <a:t>ال</a:t>
            </a:r>
            <a:r>
              <a:rPr lang="ar" sz="2000" dirty="0"/>
              <a:t>مالي</a:t>
            </a:r>
          </a:p>
          <a:p>
            <a:pPr marL="1257300" lvl="2" indent="-342900" algn="r">
              <a:buFont typeface="+mj-lt"/>
              <a:buAutoNum type="arabicPeriod"/>
            </a:pPr>
            <a:r>
              <a:rPr lang="ar" sz="2000" dirty="0"/>
              <a:t>مساعدة الإدارة</a:t>
            </a:r>
          </a:p>
          <a:p>
            <a:pPr marL="1257300" lvl="2" indent="-342900" algn="r">
              <a:buFont typeface="+mj-lt"/>
              <a:buAutoNum type="arabicPeriod"/>
            </a:pPr>
            <a:r>
              <a:rPr lang="ar-EG" sz="2000" dirty="0"/>
              <a:t>مقارنة </a:t>
            </a:r>
            <a:r>
              <a:rPr lang="ar" sz="2000" dirty="0"/>
              <a:t>التك</a:t>
            </a:r>
            <a:r>
              <a:rPr lang="ar-EG" sz="2000" dirty="0"/>
              <a:t>ا</a:t>
            </a:r>
            <a:r>
              <a:rPr lang="ar" sz="2000" dirty="0"/>
              <a:t>ل</a:t>
            </a:r>
            <a:r>
              <a:rPr lang="ar-EG" sz="2000" dirty="0"/>
              <a:t>ي</a:t>
            </a:r>
            <a:r>
              <a:rPr lang="ar" sz="2000" dirty="0"/>
              <a:t>ف والإيرادات</a:t>
            </a:r>
            <a:r>
              <a:rPr lang="ar-EG" sz="2000" dirty="0"/>
              <a:t> وتكلفة الفرصة البديلة</a:t>
            </a:r>
            <a:endParaRPr lang="ar" sz="2000" dirty="0"/>
          </a:p>
          <a:p>
            <a:pPr marL="1257300" lvl="2" indent="-342900" algn="r">
              <a:buFont typeface="+mj-lt"/>
              <a:buAutoNum type="arabicPeriod"/>
            </a:pPr>
            <a:r>
              <a:rPr lang="ar-EG" sz="2000" dirty="0"/>
              <a:t>ال</a:t>
            </a:r>
            <a:r>
              <a:rPr lang="ar" sz="2000" dirty="0"/>
              <a:t>توقع</a:t>
            </a:r>
            <a:r>
              <a:rPr lang="ar-EG" sz="2000" dirty="0"/>
              <a:t>ات ودراسة السوق</a:t>
            </a:r>
            <a:endParaRPr lang="ar" sz="2000" dirty="0"/>
          </a:p>
          <a:p>
            <a:pPr marL="1257300" lvl="2" indent="-342900" algn="r">
              <a:buFont typeface="+mj-lt"/>
              <a:buAutoNum type="arabicPeriod"/>
            </a:pPr>
            <a:r>
              <a:rPr lang="ar" sz="2000" dirty="0"/>
              <a:t>مراقبة المخ</a:t>
            </a:r>
            <a:r>
              <a:rPr lang="ar-EG" sz="2000" dirty="0"/>
              <a:t>ا</a:t>
            </a:r>
            <a:r>
              <a:rPr lang="ar" sz="2000" dirty="0"/>
              <a:t>زن</a:t>
            </a:r>
            <a:endParaRPr lang="ar-EG" sz="2000" dirty="0"/>
          </a:p>
        </p:txBody>
      </p:sp>
    </p:spTree>
    <p:extLst>
      <p:ext uri="{BB962C8B-B14F-4D97-AF65-F5344CB8AC3E}">
        <p14:creationId xmlns:p14="http://schemas.microsoft.com/office/powerpoint/2010/main" val="2066692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fade">
                                      <p:cBhvr>
                                        <p:cTn id="58" dur="1000"/>
                                        <p:tgtEl>
                                          <p:spTgt spid="7">
                                            <p:txEl>
                                              <p:pRg st="9" end="9"/>
                                            </p:txEl>
                                          </p:spTgt>
                                        </p:tgtEl>
                                      </p:cBhvr>
                                    </p:animEffect>
                                    <p:anim calcmode="lin" valueType="num">
                                      <p:cBhvr>
                                        <p:cTn id="5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Effect transition="in" filter="fade">
                                      <p:cBhvr>
                                        <p:cTn id="68" dur="1000"/>
                                        <p:tgtEl>
                                          <p:spTgt spid="7">
                                            <p:txEl>
                                              <p:pRg st="11" end="11"/>
                                            </p:txEl>
                                          </p:spTgt>
                                        </p:tgtEl>
                                      </p:cBhvr>
                                    </p:animEffect>
                                    <p:anim calcmode="lin" valueType="num">
                                      <p:cBhvr>
                                        <p:cTn id="69"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Effect transition="in" filter="fade">
                                      <p:cBhvr>
                                        <p:cTn id="73" dur="1000"/>
                                        <p:tgtEl>
                                          <p:spTgt spid="7">
                                            <p:txEl>
                                              <p:pRg st="12" end="12"/>
                                            </p:txEl>
                                          </p:spTgt>
                                        </p:tgtEl>
                                      </p:cBhvr>
                                    </p:animEffect>
                                    <p:anim calcmode="lin" valueType="num">
                                      <p:cBhvr>
                                        <p:cTn id="74"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
                                            <p:txEl>
                                              <p:pRg st="13" end="13"/>
                                            </p:txEl>
                                          </p:spTgt>
                                        </p:tgtEl>
                                        <p:attrNameLst>
                                          <p:attrName>style.visibility</p:attrName>
                                        </p:attrNameLst>
                                      </p:cBhvr>
                                      <p:to>
                                        <p:strVal val="visible"/>
                                      </p:to>
                                    </p:set>
                                    <p:animEffect transition="in" filter="fade">
                                      <p:cBhvr>
                                        <p:cTn id="78" dur="1000"/>
                                        <p:tgtEl>
                                          <p:spTgt spid="7">
                                            <p:txEl>
                                              <p:pRg st="13" end="13"/>
                                            </p:txEl>
                                          </p:spTgt>
                                        </p:tgtEl>
                                      </p:cBhvr>
                                    </p:animEffect>
                                    <p:anim calcmode="lin" valueType="num">
                                      <p:cBhvr>
                                        <p:cTn id="7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7">
                                            <p:txEl>
                                              <p:pRg st="14" end="14"/>
                                            </p:txEl>
                                          </p:spTgt>
                                        </p:tgtEl>
                                        <p:attrNameLst>
                                          <p:attrName>style.visibility</p:attrName>
                                        </p:attrNameLst>
                                      </p:cBhvr>
                                      <p:to>
                                        <p:strVal val="visible"/>
                                      </p:to>
                                    </p:set>
                                    <p:animEffect transition="in" filter="fade">
                                      <p:cBhvr>
                                        <p:cTn id="83" dur="1000"/>
                                        <p:tgtEl>
                                          <p:spTgt spid="7">
                                            <p:txEl>
                                              <p:pRg st="14" end="14"/>
                                            </p:txEl>
                                          </p:spTgt>
                                        </p:tgtEl>
                                      </p:cBhvr>
                                    </p:animEffect>
                                    <p:anim calcmode="lin" valueType="num">
                                      <p:cBhvr>
                                        <p:cTn id="84"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إنشاء لجنة التخطيط وال</a:t>
            </a:r>
            <a:r>
              <a:rPr lang="ar-EG" sz="2800" b="1" dirty="0"/>
              <a:t>موازنة</a:t>
            </a:r>
            <a:r>
              <a:rPr lang="ar" sz="2800" b="1" dirty="0"/>
              <a:t> </a:t>
            </a:r>
            <a:r>
              <a:rPr lang="ar-EG" sz="2800" b="1" dirty="0"/>
              <a:t>والتطوير</a:t>
            </a:r>
            <a:r>
              <a:rPr lang="ar" sz="2800" b="1" dirty="0"/>
              <a:t> والنمو</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314450"/>
            <a:ext cx="9905999" cy="4476751"/>
          </a:xfrm>
        </p:spPr>
        <p:txBody>
          <a:bodyPr>
            <a:normAutofit/>
          </a:bodyPr>
          <a:lstStyle/>
          <a:p>
            <a:pPr algn="r"/>
            <a:r>
              <a:rPr lang="ar" dirty="0"/>
              <a:t>مهام لجنة التخطيط والتطوير:</a:t>
            </a:r>
          </a:p>
          <a:p>
            <a:pPr marL="1257300" lvl="2" indent="-342900" algn="r">
              <a:buFont typeface="+mj-lt"/>
              <a:buAutoNum type="arabicPeriod"/>
            </a:pPr>
            <a:r>
              <a:rPr lang="ar" dirty="0"/>
              <a:t>الإشراف على إعداد وتجهيز الخطة الإستراتيجية والتنفيذية للشركة.</a:t>
            </a:r>
          </a:p>
          <a:p>
            <a:pPr marL="1257300" lvl="2" indent="-342900" algn="r">
              <a:buAutoNum type="arabicPeriod"/>
            </a:pPr>
            <a:r>
              <a:rPr lang="ar" dirty="0"/>
              <a:t>متابعة تنفيذ وتقييم وتحديث الخطة الاستراتيجية.</a:t>
            </a:r>
          </a:p>
          <a:p>
            <a:pPr marL="1257300" lvl="2" indent="-342900" algn="r">
              <a:buAutoNum type="arabicPeriod"/>
            </a:pPr>
            <a:r>
              <a:rPr lang="ar" dirty="0"/>
              <a:t>تطوير مؤشرات لقياس الأداء.</a:t>
            </a:r>
          </a:p>
          <a:p>
            <a:pPr marL="1257300" lvl="2" indent="-342900" algn="r">
              <a:buAutoNum type="arabicPeriod"/>
            </a:pPr>
            <a:r>
              <a:rPr lang="ar" dirty="0"/>
              <a:t>متابعة وتقييم الخطط التنفيذية السنوية للإدارات والأقسام بشكل دوري في ضوء الخطة التنفيذية والاستراتيجية.</a:t>
            </a:r>
          </a:p>
          <a:p>
            <a:pPr marL="1257300" lvl="2" indent="-342900" algn="r">
              <a:buAutoNum type="arabicPeriod"/>
            </a:pPr>
            <a:r>
              <a:rPr lang="ar" dirty="0"/>
              <a:t>- مراجعة التقارير الدورية الأسبوعية / الشهرية / السنوية وقياس معدلات الإنجاز الفعلي.</a:t>
            </a:r>
          </a:p>
          <a:p>
            <a:pPr marL="1257300" lvl="2" indent="-342900" algn="r">
              <a:buAutoNum type="arabicPeriod"/>
            </a:pPr>
            <a:r>
              <a:rPr lang="ar" dirty="0"/>
              <a:t>رفع التقارير إلى الإدارة العليا مع التغذية الراجعة حول التقييمات السنوية وقياس مستوى التقدم المحرز</a:t>
            </a:r>
          </a:p>
          <a:p>
            <a:pPr marL="1257300" lvl="2" indent="-342900" algn="r">
              <a:buAutoNum type="arabicPeriod"/>
            </a:pPr>
            <a:r>
              <a:rPr lang="ar" dirty="0"/>
              <a:t>إعداد الدراسات التنموية في ضوء نتائج التقييم الدوري</a:t>
            </a:r>
            <a:endParaRPr lang="ar-EG" dirty="0"/>
          </a:p>
        </p:txBody>
      </p:sp>
    </p:spTree>
    <p:extLst>
      <p:ext uri="{BB962C8B-B14F-4D97-AF65-F5344CB8AC3E}">
        <p14:creationId xmlns:p14="http://schemas.microsoft.com/office/powerpoint/2010/main" val="882555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a:r>
              <a:rPr lang="ar" sz="2800" b="1" dirty="0"/>
              <a:t>إنشاء </a:t>
            </a:r>
            <a:r>
              <a:rPr lang="ar-EG" sz="2800" b="1" dirty="0"/>
              <a:t>لجنة</a:t>
            </a:r>
            <a:r>
              <a:rPr lang="ar" sz="2800" b="1" dirty="0"/>
              <a:t> إدارة مشروع نظام تخطيط موارد المؤسسات</a:t>
            </a:r>
            <a:r>
              <a:rPr lang="ar-EG" sz="2800" b="1" dirty="0"/>
              <a:t> </a:t>
            </a:r>
            <a:r>
              <a:rPr lang="en-US" sz="2800" b="1" dirty="0"/>
              <a:t> ERP</a:t>
            </a:r>
            <a:r>
              <a:rPr lang="ar-EG" sz="2800" b="1" dirty="0"/>
              <a:t> </a:t>
            </a:r>
            <a:endParaRPr lang="ar"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314450"/>
            <a:ext cx="9905999" cy="4476751"/>
          </a:xfrm>
        </p:spPr>
        <p:txBody>
          <a:bodyPr>
            <a:normAutofit/>
          </a:bodyPr>
          <a:lstStyle/>
          <a:p>
            <a:r>
              <a:rPr lang="ar" dirty="0"/>
              <a:t>مهام إدارة</a:t>
            </a:r>
            <a:r>
              <a:rPr lang="ar-EG" dirty="0"/>
              <a:t> </a:t>
            </a:r>
            <a:r>
              <a:rPr lang="ar" dirty="0"/>
              <a:t>(لجنة) مشروع نظام تخطيط موارد المؤسسات:</a:t>
            </a:r>
          </a:p>
          <a:p>
            <a:pPr marL="1257300" lvl="2" indent="-342900">
              <a:buFont typeface="+mj-lt"/>
              <a:buAutoNum type="arabicPeriod"/>
            </a:pPr>
            <a:r>
              <a:rPr lang="ar" sz="2000" dirty="0"/>
              <a:t>التعرف على أصحاب المصلحة والالتقاء بهم</a:t>
            </a:r>
          </a:p>
          <a:p>
            <a:pPr marL="1257300" lvl="2" indent="-342900">
              <a:buFont typeface="+mj-lt"/>
              <a:buAutoNum type="arabicPeriod"/>
            </a:pPr>
            <a:r>
              <a:rPr lang="ar" sz="2000" dirty="0"/>
              <a:t>بناء خطة شاملة</a:t>
            </a:r>
          </a:p>
          <a:p>
            <a:pPr marL="1257300" lvl="2" indent="-342900">
              <a:buFont typeface="+mj-lt"/>
              <a:buAutoNum type="arabicPeriod"/>
            </a:pPr>
            <a:r>
              <a:rPr lang="ar-EG" sz="2000" dirty="0"/>
              <a:t>تحديد ال</a:t>
            </a:r>
            <a:r>
              <a:rPr lang="ar" sz="2000" dirty="0"/>
              <a:t>أهداف و </a:t>
            </a:r>
            <a:r>
              <a:rPr lang="ar-EG" sz="2000" dirty="0"/>
              <a:t>ال</a:t>
            </a:r>
            <a:r>
              <a:rPr lang="ar" sz="2000" dirty="0"/>
              <a:t>غايات</a:t>
            </a:r>
          </a:p>
          <a:p>
            <a:pPr marL="1257300" lvl="2" indent="-342900">
              <a:buFont typeface="+mj-lt"/>
              <a:buAutoNum type="arabicPeriod"/>
            </a:pPr>
            <a:r>
              <a:rPr lang="ar" sz="2000" dirty="0"/>
              <a:t>تحديد الموارد اللازمة</a:t>
            </a:r>
          </a:p>
          <a:p>
            <a:pPr marL="1257300" lvl="2" indent="-342900">
              <a:buFont typeface="+mj-lt"/>
              <a:buAutoNum type="arabicPeriod"/>
            </a:pPr>
            <a:r>
              <a:rPr lang="ar-EG" sz="2000" dirty="0"/>
              <a:t>تعيين</a:t>
            </a:r>
            <a:r>
              <a:rPr lang="ar" sz="2000" dirty="0"/>
              <a:t> المه</a:t>
            </a:r>
            <a:r>
              <a:rPr lang="ar-EG" sz="2000" dirty="0"/>
              <a:t>ام</a:t>
            </a:r>
            <a:endParaRPr lang="ar" sz="2000" dirty="0"/>
          </a:p>
          <a:p>
            <a:pPr marL="1257300" lvl="2" indent="-342900">
              <a:buFont typeface="+mj-lt"/>
              <a:buAutoNum type="arabicPeriod"/>
            </a:pPr>
            <a:r>
              <a:rPr lang="ar-EG" sz="2000" dirty="0"/>
              <a:t>موازنة المشروع</a:t>
            </a:r>
            <a:endParaRPr lang="ar" sz="2000" dirty="0"/>
          </a:p>
          <a:p>
            <a:pPr marL="1257300" lvl="2" indent="-342900">
              <a:buFont typeface="+mj-lt"/>
              <a:buAutoNum type="arabicPeriod"/>
            </a:pPr>
            <a:r>
              <a:rPr lang="ar" sz="2000" dirty="0"/>
              <a:t>تحديثات </a:t>
            </a:r>
            <a:r>
              <a:rPr lang="ar-EG" sz="2000" dirty="0"/>
              <a:t>الوضع </a:t>
            </a:r>
            <a:r>
              <a:rPr lang="ar" sz="2000" dirty="0"/>
              <a:t>الحال</a:t>
            </a:r>
            <a:r>
              <a:rPr lang="ar-EG" sz="2000" dirty="0"/>
              <a:t>ي</a:t>
            </a:r>
            <a:endParaRPr lang="ar" sz="2000" dirty="0"/>
          </a:p>
          <a:p>
            <a:pPr marL="1257300" lvl="2" indent="-342900">
              <a:buFont typeface="+mj-lt"/>
              <a:buAutoNum type="arabicPeriod"/>
            </a:pPr>
            <a:r>
              <a:rPr lang="ar" sz="2000" dirty="0"/>
              <a:t>إدارة المخاطر</a:t>
            </a:r>
            <a:endParaRPr lang="ar-EG" sz="2000" dirty="0"/>
          </a:p>
        </p:txBody>
      </p:sp>
    </p:spTree>
    <p:extLst>
      <p:ext uri="{BB962C8B-B14F-4D97-AF65-F5344CB8AC3E}">
        <p14:creationId xmlns:p14="http://schemas.microsoft.com/office/powerpoint/2010/main" val="73876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algn="ctr"/>
            <a:r>
              <a:rPr lang="ar" sz="3200" dirty="0"/>
              <a:t>نظام تدفق </a:t>
            </a:r>
            <a:r>
              <a:rPr lang="ar-EG" sz="3200" dirty="0"/>
              <a:t>ال</a:t>
            </a:r>
            <a:r>
              <a:rPr lang="ar" sz="3200" dirty="0"/>
              <a:t>بيانات</a:t>
            </a:r>
            <a:r>
              <a:rPr lang="en-US" sz="3200" dirty="0"/>
              <a:t>  - </a:t>
            </a:r>
            <a:r>
              <a:rPr lang="ar" sz="3200" dirty="0"/>
              <a:t>المعلومات</a:t>
            </a:r>
          </a:p>
        </p:txBody>
      </p:sp>
      <p:grpSp>
        <p:nvGrpSpPr>
          <p:cNvPr id="14" name="Group 13">
            <a:extLst>
              <a:ext uri="{FF2B5EF4-FFF2-40B4-BE49-F238E27FC236}">
                <a16:creationId xmlns:a16="http://schemas.microsoft.com/office/drawing/2014/main" id="{E0EA1D0C-169B-2359-56BA-ADA614897B5B}"/>
              </a:ext>
            </a:extLst>
          </p:cNvPr>
          <p:cNvGrpSpPr/>
          <p:nvPr/>
        </p:nvGrpSpPr>
        <p:grpSpPr>
          <a:xfrm>
            <a:off x="1476375" y="1190624"/>
            <a:ext cx="9486900" cy="5172683"/>
            <a:chOff x="3400950" y="1424515"/>
            <a:chExt cx="4551595" cy="4712749"/>
          </a:xfrm>
        </p:grpSpPr>
        <p:sp>
          <p:nvSpPr>
            <p:cNvPr id="15" name="Block Arc 14">
              <a:extLst>
                <a:ext uri="{FF2B5EF4-FFF2-40B4-BE49-F238E27FC236}">
                  <a16:creationId xmlns:a16="http://schemas.microsoft.com/office/drawing/2014/main" id="{DA1F4E85-6423-3B6F-03A9-38FF68F915F5}"/>
                </a:ext>
              </a:extLst>
            </p:cNvPr>
            <p:cNvSpPr/>
            <p:nvPr/>
          </p:nvSpPr>
          <p:spPr>
            <a:xfrm>
              <a:off x="3692024" y="1780171"/>
              <a:ext cx="4001436" cy="4001436"/>
            </a:xfrm>
            <a:prstGeom prst="blockArc">
              <a:avLst>
                <a:gd name="adj1" fmla="val 14040000"/>
                <a:gd name="adj2" fmla="val 16200000"/>
                <a:gd name="adj3" fmla="val 2758"/>
              </a:avLst>
            </a:prstGeom>
          </p:spPr>
          <p:style>
            <a:lnRef idx="0">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a:lstStyle/>
            <a:p>
              <a:endParaRPr lang="ar-EG"/>
            </a:p>
          </p:txBody>
        </p:sp>
        <p:sp>
          <p:nvSpPr>
            <p:cNvPr id="16" name="Block Arc 15">
              <a:extLst>
                <a:ext uri="{FF2B5EF4-FFF2-40B4-BE49-F238E27FC236}">
                  <a16:creationId xmlns:a16="http://schemas.microsoft.com/office/drawing/2014/main" id="{05EACE54-748F-8D16-A74D-D7C1280C70E8}"/>
                </a:ext>
              </a:extLst>
            </p:cNvPr>
            <p:cNvSpPr/>
            <p:nvPr/>
          </p:nvSpPr>
          <p:spPr>
            <a:xfrm>
              <a:off x="3675834" y="1755784"/>
              <a:ext cx="4112195" cy="4146328"/>
            </a:xfrm>
            <a:prstGeom prst="blockArc">
              <a:avLst>
                <a:gd name="adj1" fmla="val 11899019"/>
                <a:gd name="adj2" fmla="val 14042927"/>
                <a:gd name="adj3" fmla="val 3027"/>
              </a:avLst>
            </a:prstGeom>
          </p:spPr>
          <p:style>
            <a:lnRef idx="0">
              <a:schemeClr val="lt1">
                <a:hueOff val="0"/>
                <a:satOff val="0"/>
                <a:lumOff val="0"/>
                <a:alphaOff val="0"/>
              </a:schemeClr>
            </a:lnRef>
            <a:fillRef idx="1">
              <a:schemeClr val="accent5">
                <a:hueOff val="-2940939"/>
                <a:satOff val="-15796"/>
                <a:lumOff val="5403"/>
                <a:alphaOff val="0"/>
              </a:schemeClr>
            </a:fillRef>
            <a:effectRef idx="0">
              <a:schemeClr val="accent5">
                <a:hueOff val="-2940939"/>
                <a:satOff val="-15796"/>
                <a:lumOff val="5403"/>
                <a:alphaOff val="0"/>
              </a:schemeClr>
            </a:effectRef>
            <a:fontRef idx="minor">
              <a:schemeClr val="lt1"/>
            </a:fontRef>
          </p:style>
          <p:txBody>
            <a:bodyPr/>
            <a:lstStyle/>
            <a:p>
              <a:endParaRPr lang="ar-EG"/>
            </a:p>
          </p:txBody>
        </p:sp>
        <p:sp>
          <p:nvSpPr>
            <p:cNvPr id="18" name="Block Arc 17">
              <a:extLst>
                <a:ext uri="{FF2B5EF4-FFF2-40B4-BE49-F238E27FC236}">
                  <a16:creationId xmlns:a16="http://schemas.microsoft.com/office/drawing/2014/main" id="{7903C133-9BD4-C17B-A9A8-3CD60A176DBE}"/>
                </a:ext>
              </a:extLst>
            </p:cNvPr>
            <p:cNvSpPr/>
            <p:nvPr/>
          </p:nvSpPr>
          <p:spPr>
            <a:xfrm>
              <a:off x="3692024" y="1780171"/>
              <a:ext cx="4001436" cy="4001436"/>
            </a:xfrm>
            <a:prstGeom prst="blockArc">
              <a:avLst>
                <a:gd name="adj1" fmla="val 9720000"/>
                <a:gd name="adj2" fmla="val 11880000"/>
                <a:gd name="adj3" fmla="val 2758"/>
              </a:avLst>
            </a:prstGeom>
          </p:spPr>
          <p:style>
            <a:lnRef idx="0">
              <a:schemeClr val="lt1">
                <a:hueOff val="0"/>
                <a:satOff val="0"/>
                <a:lumOff val="0"/>
                <a:alphaOff val="0"/>
              </a:schemeClr>
            </a:lnRef>
            <a:fillRef idx="1">
              <a:schemeClr val="accent5">
                <a:hueOff val="-2573322"/>
                <a:satOff val="-13821"/>
                <a:lumOff val="4727"/>
                <a:alphaOff val="0"/>
              </a:schemeClr>
            </a:fillRef>
            <a:effectRef idx="0">
              <a:schemeClr val="accent5">
                <a:hueOff val="-2573322"/>
                <a:satOff val="-13821"/>
                <a:lumOff val="4727"/>
                <a:alphaOff val="0"/>
              </a:schemeClr>
            </a:effectRef>
            <a:fontRef idx="minor">
              <a:schemeClr val="lt1"/>
            </a:fontRef>
          </p:style>
          <p:txBody>
            <a:bodyPr/>
            <a:lstStyle/>
            <a:p>
              <a:endParaRPr lang="ar-EG"/>
            </a:p>
          </p:txBody>
        </p:sp>
        <p:sp>
          <p:nvSpPr>
            <p:cNvPr id="19" name="Block Arc 18">
              <a:extLst>
                <a:ext uri="{FF2B5EF4-FFF2-40B4-BE49-F238E27FC236}">
                  <a16:creationId xmlns:a16="http://schemas.microsoft.com/office/drawing/2014/main" id="{6A1F7D5F-1025-59A4-FBFB-AB6A9649C1CF}"/>
                </a:ext>
              </a:extLst>
            </p:cNvPr>
            <p:cNvSpPr/>
            <p:nvPr/>
          </p:nvSpPr>
          <p:spPr>
            <a:xfrm>
              <a:off x="3692024" y="1780171"/>
              <a:ext cx="4001436" cy="4001436"/>
            </a:xfrm>
            <a:prstGeom prst="blockArc">
              <a:avLst>
                <a:gd name="adj1" fmla="val 7560000"/>
                <a:gd name="adj2" fmla="val 9720000"/>
                <a:gd name="adj3" fmla="val 2758"/>
              </a:avLst>
            </a:prstGeom>
          </p:spPr>
          <p:style>
            <a:lnRef idx="0">
              <a:schemeClr val="lt1">
                <a:hueOff val="0"/>
                <a:satOff val="0"/>
                <a:lumOff val="0"/>
                <a:alphaOff val="0"/>
              </a:schemeClr>
            </a:lnRef>
            <a:fillRef idx="1">
              <a:schemeClr val="accent5">
                <a:hueOff val="-2205704"/>
                <a:satOff val="-11847"/>
                <a:lumOff val="4052"/>
                <a:alphaOff val="0"/>
              </a:schemeClr>
            </a:fillRef>
            <a:effectRef idx="0">
              <a:schemeClr val="accent5">
                <a:hueOff val="-2205704"/>
                <a:satOff val="-11847"/>
                <a:lumOff val="4052"/>
                <a:alphaOff val="0"/>
              </a:schemeClr>
            </a:effectRef>
            <a:fontRef idx="minor">
              <a:schemeClr val="lt1"/>
            </a:fontRef>
          </p:style>
          <p:txBody>
            <a:bodyPr/>
            <a:lstStyle/>
            <a:p>
              <a:endParaRPr lang="ar-EG"/>
            </a:p>
          </p:txBody>
        </p:sp>
        <p:sp>
          <p:nvSpPr>
            <p:cNvPr id="20" name="Block Arc 19">
              <a:extLst>
                <a:ext uri="{FF2B5EF4-FFF2-40B4-BE49-F238E27FC236}">
                  <a16:creationId xmlns:a16="http://schemas.microsoft.com/office/drawing/2014/main" id="{09996E47-B7C9-4624-A266-D751DA022CE8}"/>
                </a:ext>
              </a:extLst>
            </p:cNvPr>
            <p:cNvSpPr/>
            <p:nvPr/>
          </p:nvSpPr>
          <p:spPr>
            <a:xfrm>
              <a:off x="3692024" y="1780171"/>
              <a:ext cx="4001436" cy="4001436"/>
            </a:xfrm>
            <a:prstGeom prst="blockArc">
              <a:avLst>
                <a:gd name="adj1" fmla="val 5400000"/>
                <a:gd name="adj2" fmla="val 7560000"/>
                <a:gd name="adj3" fmla="val 2758"/>
              </a:avLst>
            </a:prstGeom>
          </p:spPr>
          <p:style>
            <a:lnRef idx="0">
              <a:schemeClr val="lt1">
                <a:hueOff val="0"/>
                <a:satOff val="0"/>
                <a:lumOff val="0"/>
                <a:alphaOff val="0"/>
              </a:schemeClr>
            </a:lnRef>
            <a:fillRef idx="1">
              <a:schemeClr val="accent5">
                <a:hueOff val="-1838087"/>
                <a:satOff val="-9872"/>
                <a:lumOff val="3377"/>
                <a:alphaOff val="0"/>
              </a:schemeClr>
            </a:fillRef>
            <a:effectRef idx="0">
              <a:schemeClr val="accent5">
                <a:hueOff val="-1838087"/>
                <a:satOff val="-9872"/>
                <a:lumOff val="3377"/>
                <a:alphaOff val="0"/>
              </a:schemeClr>
            </a:effectRef>
            <a:fontRef idx="minor">
              <a:schemeClr val="lt1"/>
            </a:fontRef>
          </p:style>
          <p:txBody>
            <a:bodyPr/>
            <a:lstStyle/>
            <a:p>
              <a:endParaRPr lang="ar-EG"/>
            </a:p>
          </p:txBody>
        </p:sp>
        <p:sp>
          <p:nvSpPr>
            <p:cNvPr id="21" name="Block Arc 20">
              <a:extLst>
                <a:ext uri="{FF2B5EF4-FFF2-40B4-BE49-F238E27FC236}">
                  <a16:creationId xmlns:a16="http://schemas.microsoft.com/office/drawing/2014/main" id="{8DD9B78A-2A5C-7EDA-1C55-E98CAF91A168}"/>
                </a:ext>
              </a:extLst>
            </p:cNvPr>
            <p:cNvSpPr/>
            <p:nvPr/>
          </p:nvSpPr>
          <p:spPr>
            <a:xfrm>
              <a:off x="3692024" y="1780171"/>
              <a:ext cx="4001436" cy="4001436"/>
            </a:xfrm>
            <a:prstGeom prst="blockArc">
              <a:avLst>
                <a:gd name="adj1" fmla="val 3240000"/>
                <a:gd name="adj2" fmla="val 5400000"/>
                <a:gd name="adj3" fmla="val 2758"/>
              </a:avLst>
            </a:prstGeom>
          </p:spPr>
          <p:style>
            <a:lnRef idx="0">
              <a:schemeClr val="lt1">
                <a:hueOff val="0"/>
                <a:satOff val="0"/>
                <a:lumOff val="0"/>
                <a:alphaOff val="0"/>
              </a:schemeClr>
            </a:lnRef>
            <a:fillRef idx="1">
              <a:schemeClr val="accent5">
                <a:hueOff val="-1470470"/>
                <a:satOff val="-7898"/>
                <a:lumOff val="2701"/>
                <a:alphaOff val="0"/>
              </a:schemeClr>
            </a:fillRef>
            <a:effectRef idx="0">
              <a:schemeClr val="accent5">
                <a:hueOff val="-1470470"/>
                <a:satOff val="-7898"/>
                <a:lumOff val="2701"/>
                <a:alphaOff val="0"/>
              </a:schemeClr>
            </a:effectRef>
            <a:fontRef idx="minor">
              <a:schemeClr val="lt1"/>
            </a:fontRef>
          </p:style>
          <p:txBody>
            <a:bodyPr/>
            <a:lstStyle/>
            <a:p>
              <a:endParaRPr lang="ar-EG"/>
            </a:p>
          </p:txBody>
        </p:sp>
        <p:sp>
          <p:nvSpPr>
            <p:cNvPr id="22" name="Block Arc 21">
              <a:extLst>
                <a:ext uri="{FF2B5EF4-FFF2-40B4-BE49-F238E27FC236}">
                  <a16:creationId xmlns:a16="http://schemas.microsoft.com/office/drawing/2014/main" id="{897B6DDA-971E-DCCB-502E-FE095CFBF879}"/>
                </a:ext>
              </a:extLst>
            </p:cNvPr>
            <p:cNvSpPr/>
            <p:nvPr/>
          </p:nvSpPr>
          <p:spPr>
            <a:xfrm>
              <a:off x="3692024" y="1780171"/>
              <a:ext cx="4001436" cy="4001436"/>
            </a:xfrm>
            <a:prstGeom prst="blockArc">
              <a:avLst>
                <a:gd name="adj1" fmla="val 1080000"/>
                <a:gd name="adj2" fmla="val 3240000"/>
                <a:gd name="adj3" fmla="val 2758"/>
              </a:avLst>
            </a:prstGeom>
          </p:spPr>
          <p:style>
            <a:lnRef idx="0">
              <a:schemeClr val="lt1">
                <a:hueOff val="0"/>
                <a:satOff val="0"/>
                <a:lumOff val="0"/>
                <a:alphaOff val="0"/>
              </a:schemeClr>
            </a:lnRef>
            <a:fillRef idx="1">
              <a:schemeClr val="accent5">
                <a:hueOff val="-1102852"/>
                <a:satOff val="-5923"/>
                <a:lumOff val="2026"/>
                <a:alphaOff val="0"/>
              </a:schemeClr>
            </a:fillRef>
            <a:effectRef idx="0">
              <a:schemeClr val="accent5">
                <a:hueOff val="-1102852"/>
                <a:satOff val="-5923"/>
                <a:lumOff val="2026"/>
                <a:alphaOff val="0"/>
              </a:schemeClr>
            </a:effectRef>
            <a:fontRef idx="minor">
              <a:schemeClr val="lt1"/>
            </a:fontRef>
          </p:style>
          <p:txBody>
            <a:bodyPr/>
            <a:lstStyle/>
            <a:p>
              <a:endParaRPr lang="ar-EG"/>
            </a:p>
          </p:txBody>
        </p:sp>
        <p:sp>
          <p:nvSpPr>
            <p:cNvPr id="23" name="Block Arc 22">
              <a:extLst>
                <a:ext uri="{FF2B5EF4-FFF2-40B4-BE49-F238E27FC236}">
                  <a16:creationId xmlns:a16="http://schemas.microsoft.com/office/drawing/2014/main" id="{58A305F2-4A41-63C9-D9C3-FB3E74D9A26F}"/>
                </a:ext>
              </a:extLst>
            </p:cNvPr>
            <p:cNvSpPr/>
            <p:nvPr/>
          </p:nvSpPr>
          <p:spPr>
            <a:xfrm>
              <a:off x="3692024" y="1780171"/>
              <a:ext cx="4001436" cy="4001436"/>
            </a:xfrm>
            <a:prstGeom prst="blockArc">
              <a:avLst>
                <a:gd name="adj1" fmla="val 20520000"/>
                <a:gd name="adj2" fmla="val 1080000"/>
                <a:gd name="adj3" fmla="val 2758"/>
              </a:avLst>
            </a:prstGeom>
          </p:spPr>
          <p:style>
            <a:lnRef idx="0">
              <a:schemeClr val="lt1">
                <a:hueOff val="0"/>
                <a:satOff val="0"/>
                <a:lumOff val="0"/>
                <a:alphaOff val="0"/>
              </a:schemeClr>
            </a:lnRef>
            <a:fillRef idx="1">
              <a:schemeClr val="accent5">
                <a:hueOff val="-735235"/>
                <a:satOff val="-3949"/>
                <a:lumOff val="1351"/>
                <a:alphaOff val="0"/>
              </a:schemeClr>
            </a:fillRef>
            <a:effectRef idx="0">
              <a:schemeClr val="accent5">
                <a:hueOff val="-735235"/>
                <a:satOff val="-3949"/>
                <a:lumOff val="1351"/>
                <a:alphaOff val="0"/>
              </a:schemeClr>
            </a:effectRef>
            <a:fontRef idx="minor">
              <a:schemeClr val="lt1"/>
            </a:fontRef>
          </p:style>
          <p:txBody>
            <a:bodyPr/>
            <a:lstStyle/>
            <a:p>
              <a:endParaRPr lang="ar-EG"/>
            </a:p>
          </p:txBody>
        </p:sp>
        <p:sp>
          <p:nvSpPr>
            <p:cNvPr id="24" name="Block Arc 23">
              <a:extLst>
                <a:ext uri="{FF2B5EF4-FFF2-40B4-BE49-F238E27FC236}">
                  <a16:creationId xmlns:a16="http://schemas.microsoft.com/office/drawing/2014/main" id="{B19E2300-C526-1C75-43D1-06AB73FFB85E}"/>
                </a:ext>
              </a:extLst>
            </p:cNvPr>
            <p:cNvSpPr/>
            <p:nvPr/>
          </p:nvSpPr>
          <p:spPr>
            <a:xfrm>
              <a:off x="3692024" y="1780171"/>
              <a:ext cx="4001436" cy="4001436"/>
            </a:xfrm>
            <a:prstGeom prst="blockArc">
              <a:avLst>
                <a:gd name="adj1" fmla="val 18360000"/>
                <a:gd name="adj2" fmla="val 20520000"/>
                <a:gd name="adj3" fmla="val 2758"/>
              </a:avLst>
            </a:prstGeom>
          </p:spPr>
          <p:style>
            <a:lnRef idx="0">
              <a:schemeClr val="lt1">
                <a:hueOff val="0"/>
                <a:satOff val="0"/>
                <a:lumOff val="0"/>
                <a:alphaOff val="0"/>
              </a:schemeClr>
            </a:lnRef>
            <a:fillRef idx="1">
              <a:schemeClr val="accent5">
                <a:hueOff val="-367617"/>
                <a:satOff val="-1974"/>
                <a:lumOff val="675"/>
                <a:alphaOff val="0"/>
              </a:schemeClr>
            </a:fillRef>
            <a:effectRef idx="0">
              <a:schemeClr val="accent5">
                <a:hueOff val="-367617"/>
                <a:satOff val="-1974"/>
                <a:lumOff val="675"/>
                <a:alphaOff val="0"/>
              </a:schemeClr>
            </a:effectRef>
            <a:fontRef idx="minor">
              <a:schemeClr val="lt1"/>
            </a:fontRef>
          </p:style>
          <p:txBody>
            <a:bodyPr/>
            <a:lstStyle/>
            <a:p>
              <a:endParaRPr lang="ar-EG"/>
            </a:p>
          </p:txBody>
        </p:sp>
        <p:sp>
          <p:nvSpPr>
            <p:cNvPr id="25" name="Block Arc 24">
              <a:extLst>
                <a:ext uri="{FF2B5EF4-FFF2-40B4-BE49-F238E27FC236}">
                  <a16:creationId xmlns:a16="http://schemas.microsoft.com/office/drawing/2014/main" id="{DA4CDD0F-F986-3151-17E5-7C8D6525A3A6}"/>
                </a:ext>
              </a:extLst>
            </p:cNvPr>
            <p:cNvSpPr/>
            <p:nvPr/>
          </p:nvSpPr>
          <p:spPr>
            <a:xfrm>
              <a:off x="3692024" y="1780171"/>
              <a:ext cx="4001436" cy="4001436"/>
            </a:xfrm>
            <a:prstGeom prst="blockArc">
              <a:avLst>
                <a:gd name="adj1" fmla="val 16200000"/>
                <a:gd name="adj2" fmla="val 18360000"/>
                <a:gd name="adj3" fmla="val 2758"/>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ar-EG"/>
            </a:p>
          </p:txBody>
        </p:sp>
        <p:sp>
          <p:nvSpPr>
            <p:cNvPr id="26" name="Freeform: Shape 25">
              <a:extLst>
                <a:ext uri="{FF2B5EF4-FFF2-40B4-BE49-F238E27FC236}">
                  <a16:creationId xmlns:a16="http://schemas.microsoft.com/office/drawing/2014/main" id="{C18F2944-52C2-939B-D612-B1ED857B8B77}"/>
                </a:ext>
              </a:extLst>
            </p:cNvPr>
            <p:cNvSpPr/>
            <p:nvPr/>
          </p:nvSpPr>
          <p:spPr>
            <a:xfrm>
              <a:off x="4911365" y="3120275"/>
              <a:ext cx="1562753" cy="1321228"/>
            </a:xfrm>
            <a:custGeom>
              <a:avLst/>
              <a:gdLst>
                <a:gd name="connsiteX0" fmla="*/ 0 w 1562753"/>
                <a:gd name="connsiteY0" fmla="*/ 660614 h 1321228"/>
                <a:gd name="connsiteX1" fmla="*/ 781377 w 1562753"/>
                <a:gd name="connsiteY1" fmla="*/ 0 h 1321228"/>
                <a:gd name="connsiteX2" fmla="*/ 1562754 w 1562753"/>
                <a:gd name="connsiteY2" fmla="*/ 660614 h 1321228"/>
                <a:gd name="connsiteX3" fmla="*/ 781377 w 1562753"/>
                <a:gd name="connsiteY3" fmla="*/ 1321228 h 1321228"/>
                <a:gd name="connsiteX4" fmla="*/ 0 w 1562753"/>
                <a:gd name="connsiteY4" fmla="*/ 660614 h 1321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753" h="1321228">
                  <a:moveTo>
                    <a:pt x="0" y="660614"/>
                  </a:moveTo>
                  <a:cubicBezTo>
                    <a:pt x="0" y="295767"/>
                    <a:pt x="349834" y="0"/>
                    <a:pt x="781377" y="0"/>
                  </a:cubicBezTo>
                  <a:cubicBezTo>
                    <a:pt x="1212920" y="0"/>
                    <a:pt x="1562754" y="295767"/>
                    <a:pt x="1562754" y="660614"/>
                  </a:cubicBezTo>
                  <a:cubicBezTo>
                    <a:pt x="1562754" y="1025461"/>
                    <a:pt x="1212920" y="1321228"/>
                    <a:pt x="781377" y="1321228"/>
                  </a:cubicBezTo>
                  <a:cubicBezTo>
                    <a:pt x="349834" y="1321228"/>
                    <a:pt x="0" y="1025461"/>
                    <a:pt x="0" y="660614"/>
                  </a:cubicBezTo>
                  <a:close/>
                </a:path>
              </a:pathLst>
            </a:custGeom>
            <a:solidFill>
              <a:schemeClr val="bg2">
                <a:lumMod val="60000"/>
                <a:lumOff val="40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249180" tIns="213809" rIns="249180" bIns="213809" numCol="1" spcCol="1270" anchor="ctr" anchorCtr="0">
              <a:noAutofit/>
            </a:bodyPr>
            <a:lstStyle/>
            <a:p>
              <a:pPr marL="0" lvl="0" indent="0" algn="ctr" defTabSz="711200" rtl="1">
                <a:lnSpc>
                  <a:spcPct val="90000"/>
                </a:lnSpc>
                <a:spcBef>
                  <a:spcPct val="0"/>
                </a:spcBef>
                <a:spcAft>
                  <a:spcPct val="35000"/>
                </a:spcAft>
                <a:buNone/>
              </a:pPr>
              <a:r>
                <a:rPr lang="ar" sz="2000" b="1" kern="1200" dirty="0"/>
                <a:t>نظام </a:t>
              </a:r>
              <a:r>
                <a:rPr lang="ar-EG" sz="2000" b="1" kern="1200" dirty="0"/>
                <a:t>ال</a:t>
              </a:r>
              <a:r>
                <a:rPr lang="ar" sz="2000" b="1" kern="1200" dirty="0"/>
                <a:t>معلومات</a:t>
              </a:r>
              <a:endParaRPr lang="ar-EG" sz="2000" b="1" kern="1200" dirty="0"/>
            </a:p>
          </p:txBody>
        </p:sp>
        <p:sp>
          <p:nvSpPr>
            <p:cNvPr id="27" name="Freeform: Shape 26">
              <a:extLst>
                <a:ext uri="{FF2B5EF4-FFF2-40B4-BE49-F238E27FC236}">
                  <a16:creationId xmlns:a16="http://schemas.microsoft.com/office/drawing/2014/main" id="{CD96508A-0AAF-D432-60A4-AE15BC5E4749}"/>
                </a:ext>
              </a:extLst>
            </p:cNvPr>
            <p:cNvSpPr/>
            <p:nvPr/>
          </p:nvSpPr>
          <p:spPr>
            <a:xfrm>
              <a:off x="5309491" y="1424515"/>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المالية</a:t>
              </a:r>
            </a:p>
          </p:txBody>
        </p:sp>
        <p:sp>
          <p:nvSpPr>
            <p:cNvPr id="28" name="Freeform: Shape 27">
              <a:extLst>
                <a:ext uri="{FF2B5EF4-FFF2-40B4-BE49-F238E27FC236}">
                  <a16:creationId xmlns:a16="http://schemas.microsoft.com/office/drawing/2014/main" id="{69E98C7B-4A73-590A-DA43-C53508BB38F6}"/>
                </a:ext>
              </a:extLst>
            </p:cNvPr>
            <p:cNvSpPr/>
            <p:nvPr/>
          </p:nvSpPr>
          <p:spPr>
            <a:xfrm>
              <a:off x="6469265" y="180134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367617"/>
                <a:satOff val="-1974"/>
                <a:lumOff val="675"/>
                <a:alphaOff val="0"/>
              </a:schemeClr>
            </a:fillRef>
            <a:effectRef idx="0">
              <a:schemeClr val="accent5">
                <a:hueOff val="-367617"/>
                <a:satOff val="-1974"/>
                <a:lumOff val="675"/>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الموارد البشرية</a:t>
              </a:r>
              <a:endParaRPr lang="ar-EG" sz="2000" kern="1200" dirty="0"/>
            </a:p>
          </p:txBody>
        </p:sp>
        <p:sp>
          <p:nvSpPr>
            <p:cNvPr id="29" name="Freeform: Shape 28">
              <a:extLst>
                <a:ext uri="{FF2B5EF4-FFF2-40B4-BE49-F238E27FC236}">
                  <a16:creationId xmlns:a16="http://schemas.microsoft.com/office/drawing/2014/main" id="{06BCECA5-4EF6-4492-9215-002BC94EBF48}"/>
                </a:ext>
              </a:extLst>
            </p:cNvPr>
            <p:cNvSpPr/>
            <p:nvPr/>
          </p:nvSpPr>
          <p:spPr>
            <a:xfrm>
              <a:off x="7186044" y="278791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735235"/>
                <a:satOff val="-3949"/>
                <a:lumOff val="1351"/>
                <a:alphaOff val="0"/>
              </a:schemeClr>
            </a:fillRef>
            <a:effectRef idx="0">
              <a:schemeClr val="accent5">
                <a:hueOff val="-735235"/>
                <a:satOff val="-3949"/>
                <a:lumOff val="1351"/>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لوجستية (إيفاد)</a:t>
              </a:r>
              <a:endParaRPr lang="ar-EG" sz="2000" kern="1200" dirty="0"/>
            </a:p>
          </p:txBody>
        </p:sp>
        <p:sp>
          <p:nvSpPr>
            <p:cNvPr id="30" name="Freeform: Shape 29">
              <a:extLst>
                <a:ext uri="{FF2B5EF4-FFF2-40B4-BE49-F238E27FC236}">
                  <a16:creationId xmlns:a16="http://schemas.microsoft.com/office/drawing/2014/main" id="{8E5BB0BC-11E0-AD0F-A111-4B4F5E16910F}"/>
                </a:ext>
              </a:extLst>
            </p:cNvPr>
            <p:cNvSpPr/>
            <p:nvPr/>
          </p:nvSpPr>
          <p:spPr>
            <a:xfrm>
              <a:off x="7186044" y="400736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102852"/>
                <a:satOff val="-5923"/>
                <a:lumOff val="2026"/>
                <a:alphaOff val="0"/>
              </a:schemeClr>
            </a:fillRef>
            <a:effectRef idx="0">
              <a:schemeClr val="accent5">
                <a:hueOff val="-1102852"/>
                <a:satOff val="-5923"/>
                <a:lumOff val="2026"/>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a:t>
              </a:r>
              <a:r>
                <a:rPr lang="ar" sz="2000" kern="1200" dirty="0"/>
                <a:t>صيانة</a:t>
              </a:r>
              <a:endParaRPr lang="ar-EG" sz="2000" kern="1200" dirty="0"/>
            </a:p>
          </p:txBody>
        </p:sp>
        <p:sp>
          <p:nvSpPr>
            <p:cNvPr id="31" name="Freeform: Shape 30">
              <a:extLst>
                <a:ext uri="{FF2B5EF4-FFF2-40B4-BE49-F238E27FC236}">
                  <a16:creationId xmlns:a16="http://schemas.microsoft.com/office/drawing/2014/main" id="{BD4BBD3D-DE43-7070-1DB0-B23A8C94DBA3}"/>
                </a:ext>
              </a:extLst>
            </p:cNvPr>
            <p:cNvSpPr/>
            <p:nvPr/>
          </p:nvSpPr>
          <p:spPr>
            <a:xfrm>
              <a:off x="6469265" y="499393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470470"/>
                <a:satOff val="-7898"/>
                <a:lumOff val="2701"/>
                <a:alphaOff val="0"/>
              </a:schemeClr>
            </a:fillRef>
            <a:effectRef idx="0">
              <a:schemeClr val="accent5">
                <a:hueOff val="-1470470"/>
                <a:satOff val="-7898"/>
                <a:lumOff val="2701"/>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المبيعات والتسويق</a:t>
              </a:r>
              <a:endParaRPr lang="ar-EG" sz="2000" kern="1200" dirty="0"/>
            </a:p>
          </p:txBody>
        </p:sp>
        <p:sp>
          <p:nvSpPr>
            <p:cNvPr id="32" name="Freeform: Shape 31">
              <a:extLst>
                <a:ext uri="{FF2B5EF4-FFF2-40B4-BE49-F238E27FC236}">
                  <a16:creationId xmlns:a16="http://schemas.microsoft.com/office/drawing/2014/main" id="{FE396599-8673-3A8C-88B9-10E074FDBBBE}"/>
                </a:ext>
              </a:extLst>
            </p:cNvPr>
            <p:cNvSpPr/>
            <p:nvPr/>
          </p:nvSpPr>
          <p:spPr>
            <a:xfrm>
              <a:off x="5309491" y="5370763"/>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838087"/>
                <a:satOff val="-9872"/>
                <a:lumOff val="3377"/>
                <a:alphaOff val="0"/>
              </a:schemeClr>
            </a:fillRef>
            <a:effectRef idx="0">
              <a:schemeClr val="accent5">
                <a:hueOff val="-1838087"/>
                <a:satOff val="-9872"/>
                <a:lumOff val="3377"/>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إدارة الجودة</a:t>
              </a:r>
              <a:endParaRPr lang="ar-EG" sz="2000" kern="1200" dirty="0"/>
            </a:p>
          </p:txBody>
        </p:sp>
        <p:sp>
          <p:nvSpPr>
            <p:cNvPr id="33" name="Freeform: Shape 32">
              <a:extLst>
                <a:ext uri="{FF2B5EF4-FFF2-40B4-BE49-F238E27FC236}">
                  <a16:creationId xmlns:a16="http://schemas.microsoft.com/office/drawing/2014/main" id="{DCD2CB23-47D6-F808-95D1-D6D6D3C84F28}"/>
                </a:ext>
              </a:extLst>
            </p:cNvPr>
            <p:cNvSpPr/>
            <p:nvPr/>
          </p:nvSpPr>
          <p:spPr>
            <a:xfrm>
              <a:off x="4149718" y="499393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205704"/>
                <a:satOff val="-11847"/>
                <a:lumOff val="4052"/>
                <a:alphaOff val="0"/>
              </a:schemeClr>
            </a:fillRef>
            <a:effectRef idx="0">
              <a:schemeClr val="accent5">
                <a:hueOff val="-2205704"/>
                <a:satOff val="-11847"/>
                <a:lumOff val="4052"/>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الم</a:t>
              </a:r>
              <a:r>
                <a:rPr lang="ar" sz="2000" kern="1200" dirty="0"/>
                <a:t>ش</a:t>
              </a:r>
              <a:r>
                <a:rPr lang="ar-EG" sz="2000" kern="1200" dirty="0"/>
                <a:t>ت</a:t>
              </a:r>
              <a:r>
                <a:rPr lang="ar" sz="2000" kern="1200" dirty="0"/>
                <a:t>ر</a:t>
              </a:r>
              <a:r>
                <a:rPr lang="ar-EG" sz="2000" kern="1200" dirty="0"/>
                <a:t>ي</a:t>
              </a:r>
              <a:r>
                <a:rPr lang="ar" sz="2000" kern="1200" dirty="0"/>
                <a:t>ا</a:t>
              </a:r>
              <a:r>
                <a:rPr lang="ar-EG" sz="2000" kern="1200" dirty="0"/>
                <a:t>ت</a:t>
              </a:r>
            </a:p>
          </p:txBody>
        </p:sp>
        <p:sp>
          <p:nvSpPr>
            <p:cNvPr id="34" name="Freeform: Shape 33">
              <a:extLst>
                <a:ext uri="{FF2B5EF4-FFF2-40B4-BE49-F238E27FC236}">
                  <a16:creationId xmlns:a16="http://schemas.microsoft.com/office/drawing/2014/main" id="{8B8B84A4-CC16-3D2E-EDF9-CB111B6223D1}"/>
                </a:ext>
              </a:extLst>
            </p:cNvPr>
            <p:cNvSpPr/>
            <p:nvPr/>
          </p:nvSpPr>
          <p:spPr>
            <a:xfrm>
              <a:off x="3432939" y="400736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573322"/>
                <a:satOff val="-13821"/>
                <a:lumOff val="4727"/>
                <a:alphaOff val="0"/>
              </a:schemeClr>
            </a:fillRef>
            <a:effectRef idx="0">
              <a:schemeClr val="accent5">
                <a:hueOff val="-2573322"/>
                <a:satOff val="-13821"/>
                <a:lumOff val="4727"/>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إدارة المخزون</a:t>
              </a:r>
              <a:endParaRPr lang="ar-EG" sz="2000" kern="1200" dirty="0"/>
            </a:p>
          </p:txBody>
        </p:sp>
        <p:sp>
          <p:nvSpPr>
            <p:cNvPr id="35" name="Freeform: Shape 34">
              <a:extLst>
                <a:ext uri="{FF2B5EF4-FFF2-40B4-BE49-F238E27FC236}">
                  <a16:creationId xmlns:a16="http://schemas.microsoft.com/office/drawing/2014/main" id="{70561EF7-142F-A3EA-343C-942E939D2FBB}"/>
                </a:ext>
              </a:extLst>
            </p:cNvPr>
            <p:cNvSpPr/>
            <p:nvPr/>
          </p:nvSpPr>
          <p:spPr>
            <a:xfrm>
              <a:off x="3400950" y="2787910"/>
              <a:ext cx="831717"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940939"/>
                <a:satOff val="-15796"/>
                <a:lumOff val="5403"/>
                <a:alphaOff val="0"/>
              </a:schemeClr>
            </a:fillRef>
            <a:effectRef idx="0">
              <a:schemeClr val="accent5">
                <a:hueOff val="-2940939"/>
                <a:satOff val="-15796"/>
                <a:lumOff val="5403"/>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a:t>
              </a:r>
              <a:r>
                <a:rPr lang="ar" sz="2000" kern="1200" dirty="0"/>
                <a:t>تصنيع</a:t>
              </a:r>
              <a:endParaRPr lang="ar-EG" sz="2000" kern="1200" dirty="0"/>
            </a:p>
          </p:txBody>
        </p:sp>
        <p:sp>
          <p:nvSpPr>
            <p:cNvPr id="36" name="Freeform: Shape 35">
              <a:extLst>
                <a:ext uri="{FF2B5EF4-FFF2-40B4-BE49-F238E27FC236}">
                  <a16:creationId xmlns:a16="http://schemas.microsoft.com/office/drawing/2014/main" id="{F3F488A4-219A-D5F8-EEC2-F43E02674D9A}"/>
                </a:ext>
              </a:extLst>
            </p:cNvPr>
            <p:cNvSpPr/>
            <p:nvPr/>
          </p:nvSpPr>
          <p:spPr>
            <a:xfrm>
              <a:off x="4149718" y="1801348"/>
              <a:ext cx="766499"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التخطيط والتطوير</a:t>
              </a:r>
              <a:endParaRPr lang="ar-EG" sz="2000" kern="1200" dirty="0"/>
            </a:p>
          </p:txBody>
        </p:sp>
      </p:grpSp>
      <p:cxnSp>
        <p:nvCxnSpPr>
          <p:cNvPr id="38" name="Straight Arrow Connector 37">
            <a:extLst>
              <a:ext uri="{FF2B5EF4-FFF2-40B4-BE49-F238E27FC236}">
                <a16:creationId xmlns:a16="http://schemas.microsoft.com/office/drawing/2014/main" id="{29C53D39-F4E6-E90D-C06C-5A6BE6769AC8}"/>
              </a:ext>
            </a:extLst>
          </p:cNvPr>
          <p:cNvCxnSpPr>
            <a:cxnSpLocks/>
          </p:cNvCxnSpPr>
          <p:nvPr/>
        </p:nvCxnSpPr>
        <p:spPr>
          <a:xfrm>
            <a:off x="4505325" y="2445540"/>
            <a:ext cx="561975" cy="678660"/>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53F22184-8A19-AB49-3645-D352CD964AA3}"/>
              </a:ext>
            </a:extLst>
          </p:cNvPr>
          <p:cNvCxnSpPr>
            <a:cxnSpLocks/>
          </p:cNvCxnSpPr>
          <p:nvPr/>
        </p:nvCxnSpPr>
        <p:spPr>
          <a:xfrm>
            <a:off x="7590683" y="4408100"/>
            <a:ext cx="561975" cy="678660"/>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23E22793-BC74-3257-D944-386B1F295005}"/>
              </a:ext>
            </a:extLst>
          </p:cNvPr>
          <p:cNvCxnSpPr>
            <a:cxnSpLocks/>
          </p:cNvCxnSpPr>
          <p:nvPr/>
        </p:nvCxnSpPr>
        <p:spPr>
          <a:xfrm>
            <a:off x="6229198" y="4672695"/>
            <a:ext cx="0" cy="739527"/>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3" name="Straight Arrow Connector 42">
            <a:extLst>
              <a:ext uri="{FF2B5EF4-FFF2-40B4-BE49-F238E27FC236}">
                <a16:creationId xmlns:a16="http://schemas.microsoft.com/office/drawing/2014/main" id="{02D49050-B52A-9A59-1E4F-8593316C9F85}"/>
              </a:ext>
            </a:extLst>
          </p:cNvPr>
          <p:cNvCxnSpPr>
            <a:cxnSpLocks/>
          </p:cNvCxnSpPr>
          <p:nvPr/>
        </p:nvCxnSpPr>
        <p:spPr>
          <a:xfrm>
            <a:off x="6209996" y="2146185"/>
            <a:ext cx="0" cy="739527"/>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5" name="Straight Arrow Connector 44">
            <a:extLst>
              <a:ext uri="{FF2B5EF4-FFF2-40B4-BE49-F238E27FC236}">
                <a16:creationId xmlns:a16="http://schemas.microsoft.com/office/drawing/2014/main" id="{E35805D4-87BC-5720-4421-76D47D7DD4CB}"/>
              </a:ext>
            </a:extLst>
          </p:cNvPr>
          <p:cNvCxnSpPr>
            <a:cxnSpLocks/>
          </p:cNvCxnSpPr>
          <p:nvPr/>
        </p:nvCxnSpPr>
        <p:spPr>
          <a:xfrm flipH="1">
            <a:off x="7440633" y="2467169"/>
            <a:ext cx="609297" cy="665939"/>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8DA16E82-B8B0-AAAC-6B5F-59F00F5CB99B}"/>
              </a:ext>
            </a:extLst>
          </p:cNvPr>
          <p:cNvCxnSpPr>
            <a:cxnSpLocks/>
          </p:cNvCxnSpPr>
          <p:nvPr/>
        </p:nvCxnSpPr>
        <p:spPr>
          <a:xfrm flipH="1">
            <a:off x="4250632" y="4366681"/>
            <a:ext cx="609297" cy="665939"/>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8" name="Straight Arrow Connector 47">
            <a:extLst>
              <a:ext uri="{FF2B5EF4-FFF2-40B4-BE49-F238E27FC236}">
                <a16:creationId xmlns:a16="http://schemas.microsoft.com/office/drawing/2014/main" id="{156965F1-07C4-3A2E-B2BE-C09B54D2D50D}"/>
              </a:ext>
            </a:extLst>
          </p:cNvPr>
          <p:cNvCxnSpPr>
            <a:cxnSpLocks/>
          </p:cNvCxnSpPr>
          <p:nvPr/>
        </p:nvCxnSpPr>
        <p:spPr>
          <a:xfrm flipH="1">
            <a:off x="3243970" y="4023927"/>
            <a:ext cx="1258184" cy="384173"/>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0" name="Straight Arrow Connector 49">
            <a:extLst>
              <a:ext uri="{FF2B5EF4-FFF2-40B4-BE49-F238E27FC236}">
                <a16:creationId xmlns:a16="http://schemas.microsoft.com/office/drawing/2014/main" id="{DFD5D1AB-D0D5-9C85-591B-5A63A53A4324}"/>
              </a:ext>
            </a:extLst>
          </p:cNvPr>
          <p:cNvCxnSpPr>
            <a:cxnSpLocks/>
          </p:cNvCxnSpPr>
          <p:nvPr/>
        </p:nvCxnSpPr>
        <p:spPr>
          <a:xfrm flipH="1">
            <a:off x="7949853" y="3234733"/>
            <a:ext cx="1247658" cy="308408"/>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3" name="Straight Arrow Connector 52">
            <a:extLst>
              <a:ext uri="{FF2B5EF4-FFF2-40B4-BE49-F238E27FC236}">
                <a16:creationId xmlns:a16="http://schemas.microsoft.com/office/drawing/2014/main" id="{AF143797-F6DC-DD98-9AC6-6760AA738725}"/>
              </a:ext>
            </a:extLst>
          </p:cNvPr>
          <p:cNvCxnSpPr>
            <a:cxnSpLocks/>
          </p:cNvCxnSpPr>
          <p:nvPr/>
        </p:nvCxnSpPr>
        <p:spPr>
          <a:xfrm flipH="1" flipV="1">
            <a:off x="3322767" y="3199971"/>
            <a:ext cx="1205730" cy="328414"/>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7AF58425-9F27-7CB2-8E6B-5599B9AEB9B9}"/>
              </a:ext>
            </a:extLst>
          </p:cNvPr>
          <p:cNvCxnSpPr>
            <a:cxnSpLocks/>
          </p:cNvCxnSpPr>
          <p:nvPr/>
        </p:nvCxnSpPr>
        <p:spPr>
          <a:xfrm flipH="1" flipV="1">
            <a:off x="7949853" y="4030565"/>
            <a:ext cx="1205730" cy="328414"/>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367993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759-C4AE-DB89-CB5D-281DD58F29D9}"/>
              </a:ext>
            </a:extLst>
          </p:cNvPr>
          <p:cNvSpPr>
            <a:spLocks noGrp="1"/>
          </p:cNvSpPr>
          <p:nvPr>
            <p:ph type="title"/>
          </p:nvPr>
        </p:nvSpPr>
        <p:spPr>
          <a:xfrm>
            <a:off x="962713" y="2689715"/>
            <a:ext cx="10266574" cy="1478570"/>
          </a:xfrm>
        </p:spPr>
        <p:style>
          <a:lnRef idx="2">
            <a:schemeClr val="accent3"/>
          </a:lnRef>
          <a:fillRef idx="1">
            <a:schemeClr val="lt1"/>
          </a:fillRef>
          <a:effectRef idx="0">
            <a:schemeClr val="accent3"/>
          </a:effectRef>
          <a:fontRef idx="minor">
            <a:schemeClr val="dk1"/>
          </a:fontRef>
        </p:style>
        <p:txBody>
          <a:bodyPr>
            <a:noAutofit/>
          </a:bodyPr>
          <a:lstStyle/>
          <a:p>
            <a:pPr algn="ctr"/>
            <a:r>
              <a:rPr lang="ar-EG" sz="7200" dirty="0">
                <a:solidFill>
                  <a:schemeClr val="accent3">
                    <a:lumMod val="75000"/>
                  </a:schemeClr>
                </a:solidFill>
                <a:effectLst>
                  <a:outerShdw blurRad="50800" dist="38100" algn="l" rotWithShape="0">
                    <a:prstClr val="black">
                      <a:alpha val="40000"/>
                    </a:prstClr>
                  </a:outerShdw>
                </a:effectLst>
              </a:rPr>
              <a:t>ال</a:t>
            </a:r>
            <a:r>
              <a:rPr lang="ar" sz="7200" dirty="0">
                <a:solidFill>
                  <a:schemeClr val="accent3">
                    <a:lumMod val="75000"/>
                  </a:schemeClr>
                </a:solidFill>
                <a:effectLst>
                  <a:outerShdw blurRad="50800" dist="38100" algn="l" rotWithShape="0">
                    <a:prstClr val="black">
                      <a:alpha val="40000"/>
                    </a:prstClr>
                  </a:outerShdw>
                </a:effectLst>
              </a:rPr>
              <a:t>متطلبات</a:t>
            </a:r>
            <a:endParaRPr lang="ar-EG" sz="6600" dirty="0">
              <a:solidFill>
                <a:schemeClr val="accent3">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179873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rgbClr val="D35940"/>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تعيين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33254" y="1168924"/>
            <a:ext cx="10114157" cy="5326144"/>
          </a:xfrm>
        </p:spPr>
        <p:txBody>
          <a:bodyPr>
            <a:normAutofit fontScale="77500" lnSpcReduction="20000"/>
          </a:bodyPr>
          <a:lstStyle/>
          <a:p>
            <a:pPr algn="r"/>
            <a:r>
              <a:rPr lang="ar" dirty="0"/>
              <a:t>المشاريع (محاسبة تكاليف العقود) بما في ذلك </a:t>
            </a:r>
            <a:r>
              <a:rPr lang="ar-EG" dirty="0"/>
              <a:t>موازنة</a:t>
            </a:r>
            <a:r>
              <a:rPr lang="ar" dirty="0"/>
              <a:t> التكلفة المخططة وتسجيل التكاليف وتحليلها</a:t>
            </a:r>
          </a:p>
          <a:p>
            <a:pPr lvl="1" algn="r"/>
            <a:r>
              <a:rPr lang="ar" sz="2200" dirty="0"/>
              <a:t>مهام محاسب تكاليف المشروع:</a:t>
            </a:r>
          </a:p>
          <a:p>
            <a:pPr marL="1257300" lvl="2" indent="-342900" algn="r">
              <a:lnSpc>
                <a:spcPct val="140000"/>
              </a:lnSpc>
              <a:buFont typeface="Arial" panose="020B0604020202020204" pitchFamily="34" charset="0"/>
              <a:buAutoNum type="arabicPeriod"/>
            </a:pPr>
            <a:r>
              <a:rPr lang="ar" sz="2300" dirty="0"/>
              <a:t>مراقبة الصرف </a:t>
            </a:r>
            <a:r>
              <a:rPr lang="ar-EG" sz="2300" dirty="0"/>
              <a:t>والعهد</a:t>
            </a:r>
            <a:r>
              <a:rPr lang="ar" sz="2300" dirty="0"/>
              <a:t> النقدي</a:t>
            </a:r>
            <a:r>
              <a:rPr lang="ar-EG" sz="2300" dirty="0"/>
              <a:t>ة</a:t>
            </a:r>
            <a:r>
              <a:rPr lang="ar" sz="2300" dirty="0"/>
              <a:t> للمشروع</a:t>
            </a:r>
          </a:p>
          <a:p>
            <a:pPr marL="1257300" lvl="2" indent="-342900" algn="r">
              <a:lnSpc>
                <a:spcPct val="140000"/>
              </a:lnSpc>
              <a:buFont typeface="Arial" panose="020B0604020202020204" pitchFamily="34" charset="0"/>
              <a:buAutoNum type="arabicPeriod"/>
            </a:pPr>
            <a:r>
              <a:rPr lang="ar" sz="2300" dirty="0"/>
              <a:t>متابعة الحسابات البنكية للمشروع</a:t>
            </a:r>
          </a:p>
          <a:p>
            <a:pPr marL="1257300" lvl="2" indent="-342900" algn="r">
              <a:lnSpc>
                <a:spcPct val="140000"/>
              </a:lnSpc>
              <a:buFont typeface="Arial" panose="020B0604020202020204" pitchFamily="34" charset="0"/>
              <a:buAutoNum type="arabicPeriod"/>
            </a:pPr>
            <a:r>
              <a:rPr lang="ar" sz="2300" dirty="0"/>
              <a:t>مراقبة استلام وصرف مواد المشروع</a:t>
            </a:r>
          </a:p>
          <a:p>
            <a:pPr marL="1257300" lvl="2" indent="-342900" algn="r">
              <a:lnSpc>
                <a:spcPct val="140000"/>
              </a:lnSpc>
              <a:buFont typeface="Arial" panose="020B0604020202020204" pitchFamily="34" charset="0"/>
              <a:buAutoNum type="arabicPeriod"/>
            </a:pPr>
            <a:r>
              <a:rPr lang="ar" sz="2300" dirty="0"/>
              <a:t>مراقبة </a:t>
            </a:r>
            <a:r>
              <a:rPr lang="ar-EG" sz="2300" dirty="0"/>
              <a:t>الأجور </a:t>
            </a:r>
            <a:r>
              <a:rPr lang="ar" sz="2300" dirty="0"/>
              <a:t>المباشرة (الحضور والرواتب)</a:t>
            </a:r>
          </a:p>
          <a:p>
            <a:pPr marL="1257300" lvl="2" indent="-342900" algn="r">
              <a:lnSpc>
                <a:spcPct val="140000"/>
              </a:lnSpc>
              <a:buFont typeface="Arial" panose="020B0604020202020204" pitchFamily="34" charset="0"/>
              <a:buAutoNum type="arabicPeriod"/>
            </a:pPr>
            <a:r>
              <a:rPr lang="ar" sz="2300" dirty="0"/>
              <a:t>مراقبة التكاليف الصناعية الأخرى (غير المباشرة) للمشروع</a:t>
            </a:r>
          </a:p>
          <a:p>
            <a:pPr marL="1257300" lvl="2" indent="-342900" algn="r">
              <a:lnSpc>
                <a:spcPct val="140000"/>
              </a:lnSpc>
              <a:buFont typeface="Arial" panose="020B0604020202020204" pitchFamily="34" charset="0"/>
              <a:buAutoNum type="arabicPeriod"/>
            </a:pPr>
            <a:r>
              <a:rPr lang="ar" sz="2300" dirty="0"/>
              <a:t>متابعة </a:t>
            </a:r>
            <a:r>
              <a:rPr lang="ar-EG" sz="2300" dirty="0"/>
              <a:t>وحصر</a:t>
            </a:r>
            <a:r>
              <a:rPr lang="ar" sz="2300" dirty="0"/>
              <a:t> الأعمال قيد التنفيذ</a:t>
            </a:r>
          </a:p>
          <a:p>
            <a:pPr marL="1257300" lvl="2" indent="-342900" algn="r">
              <a:lnSpc>
                <a:spcPct val="140000"/>
              </a:lnSpc>
              <a:buFont typeface="Arial" panose="020B0604020202020204" pitchFamily="34" charset="0"/>
              <a:buAutoNum type="arabicPeriod"/>
            </a:pPr>
            <a:r>
              <a:rPr lang="ar" sz="2300" dirty="0"/>
              <a:t>متابعة مستخلصات المشروع (الكمية والقيمة)</a:t>
            </a:r>
          </a:p>
          <a:p>
            <a:pPr marL="1257300" lvl="2" indent="-342900" algn="r">
              <a:lnSpc>
                <a:spcPct val="140000"/>
              </a:lnSpc>
              <a:buFont typeface="Arial" panose="020B0604020202020204" pitchFamily="34" charset="0"/>
              <a:buAutoNum type="arabicPeriod"/>
            </a:pPr>
            <a:r>
              <a:rPr lang="ar" sz="2300" dirty="0"/>
              <a:t>متابعة </a:t>
            </a:r>
            <a:r>
              <a:rPr lang="ar-EG" sz="2300" dirty="0"/>
              <a:t>موازنة</a:t>
            </a:r>
            <a:r>
              <a:rPr lang="ar" sz="2300" dirty="0"/>
              <a:t> المشروع</a:t>
            </a:r>
          </a:p>
          <a:p>
            <a:pPr marL="1257300" lvl="2" indent="-342900" algn="r">
              <a:lnSpc>
                <a:spcPct val="140000"/>
              </a:lnSpc>
              <a:buFont typeface="Arial" panose="020B0604020202020204" pitchFamily="34" charset="0"/>
              <a:buAutoNum type="arabicPeriod"/>
            </a:pPr>
            <a:r>
              <a:rPr lang="ar" sz="2300" dirty="0"/>
              <a:t>- إعداد وتوجيه حسابات التكلفة والإيرادات للمشروع</a:t>
            </a:r>
          </a:p>
          <a:p>
            <a:pPr marL="1257300" lvl="2" indent="-342900" algn="r">
              <a:lnSpc>
                <a:spcPct val="140000"/>
              </a:lnSpc>
              <a:buFont typeface="Arial" panose="020B0604020202020204" pitchFamily="34" charset="0"/>
              <a:buAutoNum type="arabicPeriod"/>
            </a:pPr>
            <a:r>
              <a:rPr lang="ar" sz="2300" dirty="0"/>
              <a:t>إعداد التقارير الدورية (الأسبوعية والشهرية وغيرها) للمشروع</a:t>
            </a:r>
          </a:p>
          <a:p>
            <a:pPr marL="1257300" lvl="2" indent="-342900" algn="r">
              <a:lnSpc>
                <a:spcPct val="140000"/>
              </a:lnSpc>
              <a:buFont typeface="Arial" panose="020B0604020202020204" pitchFamily="34" charset="0"/>
              <a:buAutoNum type="arabicPeriod"/>
            </a:pPr>
            <a:r>
              <a:rPr lang="ar" sz="2300" dirty="0"/>
              <a:t>- إعداد تقارير الأداء </a:t>
            </a:r>
            <a:r>
              <a:rPr lang="ar" sz="2100" dirty="0"/>
              <a:t>ومعدلات الإنجاز للمشروع</a:t>
            </a:r>
          </a:p>
          <a:p>
            <a:pPr marL="0" indent="0" algn="r">
              <a:buNone/>
            </a:pPr>
            <a:endParaRPr lang="en-US" dirty="0"/>
          </a:p>
          <a:p>
            <a:pPr algn="r"/>
            <a:endParaRPr lang="ar-EG" dirty="0"/>
          </a:p>
        </p:txBody>
      </p:sp>
    </p:spTree>
    <p:extLst>
      <p:ext uri="{BB962C8B-B14F-4D97-AF65-F5344CB8AC3E}">
        <p14:creationId xmlns:p14="http://schemas.microsoft.com/office/powerpoint/2010/main" val="40417066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fade">
                                      <p:cBhvr>
                                        <p:cTn id="58" dur="1000"/>
                                        <p:tgtEl>
                                          <p:spTgt spid="7">
                                            <p:txEl>
                                              <p:pRg st="9" end="9"/>
                                            </p:txEl>
                                          </p:spTgt>
                                        </p:tgtEl>
                                      </p:cBhvr>
                                    </p:animEffect>
                                    <p:anim calcmode="lin" valueType="num">
                                      <p:cBhvr>
                                        <p:cTn id="5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Effect transition="in" filter="fade">
                                      <p:cBhvr>
                                        <p:cTn id="68" dur="1000"/>
                                        <p:tgtEl>
                                          <p:spTgt spid="7">
                                            <p:txEl>
                                              <p:pRg st="11" end="11"/>
                                            </p:txEl>
                                          </p:spTgt>
                                        </p:tgtEl>
                                      </p:cBhvr>
                                    </p:animEffect>
                                    <p:anim calcmode="lin" valueType="num">
                                      <p:cBhvr>
                                        <p:cTn id="69"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Effect transition="in" filter="fade">
                                      <p:cBhvr>
                                        <p:cTn id="73" dur="1000"/>
                                        <p:tgtEl>
                                          <p:spTgt spid="7">
                                            <p:txEl>
                                              <p:pRg st="12" end="12"/>
                                            </p:txEl>
                                          </p:spTgt>
                                        </p:tgtEl>
                                      </p:cBhvr>
                                    </p:animEffect>
                                    <p:anim calcmode="lin" valueType="num">
                                      <p:cBhvr>
                                        <p:cTn id="74"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B7A3DBA-D06B-AF90-D148-22AC7E57A6F2}"/>
              </a:ext>
            </a:extLst>
          </p:cNvPr>
          <p:cNvSpPr txBox="1"/>
          <p:nvPr/>
        </p:nvSpPr>
        <p:spPr>
          <a:xfrm>
            <a:off x="1239195" y="1131694"/>
            <a:ext cx="10499102" cy="1169551"/>
          </a:xfrm>
          <a:prstGeom prst="rect">
            <a:avLst/>
          </a:prstGeom>
          <a:noFill/>
        </p:spPr>
        <p:txBody>
          <a:bodyPr wrap="square" rtlCol="1">
            <a:spAutoFit/>
          </a:bodyPr>
          <a:lstStyle/>
          <a:p>
            <a:pPr algn="r" rtl="1"/>
            <a:r>
              <a:rPr lang="ar-EG" sz="1400" dirty="0"/>
              <a:t>الفجوات، الأمثلة، المعوقات</a:t>
            </a:r>
          </a:p>
          <a:p>
            <a:pPr algn="r" rtl="1"/>
            <a:r>
              <a:rPr lang="ar" sz="1400" dirty="0"/>
              <a:t>حساب</a:t>
            </a:r>
            <a:r>
              <a:rPr lang="ar-EG" sz="1400" dirty="0"/>
              <a:t>ات</a:t>
            </a:r>
            <a:r>
              <a:rPr lang="ar" sz="1400" dirty="0"/>
              <a:t> التك</a:t>
            </a:r>
            <a:r>
              <a:rPr lang="ar-EG" sz="1400" dirty="0"/>
              <a:t>اليف</a:t>
            </a:r>
          </a:p>
          <a:p>
            <a:pPr algn="r" rtl="1"/>
            <a:r>
              <a:rPr lang="ar" sz="1400" dirty="0"/>
              <a:t>تنفيذ نظام تخطيط موارد المؤسسات</a:t>
            </a:r>
            <a:r>
              <a:rPr lang="ar-EG" sz="1400" dirty="0"/>
              <a:t> </a:t>
            </a:r>
            <a:r>
              <a:rPr lang="en-US" sz="1400" dirty="0"/>
              <a:t>ERP</a:t>
            </a:r>
            <a:endParaRPr lang="ar" sz="1400" dirty="0"/>
          </a:p>
          <a:p>
            <a:pPr algn="r" rtl="1"/>
            <a:r>
              <a:rPr lang="ar-EG" sz="1400" dirty="0"/>
              <a:t>التدريب</a:t>
            </a:r>
            <a:endParaRPr lang="ar" sz="1400" dirty="0"/>
          </a:p>
          <a:p>
            <a:pPr algn="r" rtl="1"/>
            <a:endParaRPr lang="ar-EG" sz="1400" dirty="0"/>
          </a:p>
        </p:txBody>
      </p:sp>
      <p:sp>
        <p:nvSpPr>
          <p:cNvPr id="16" name="Freeform: Shape 15">
            <a:extLst>
              <a:ext uri="{FF2B5EF4-FFF2-40B4-BE49-F238E27FC236}">
                <a16:creationId xmlns:a16="http://schemas.microsoft.com/office/drawing/2014/main" id="{C8CD99C3-8AB5-CD9B-0057-C3337CE6C520}"/>
              </a:ext>
            </a:extLst>
          </p:cNvPr>
          <p:cNvSpPr/>
          <p:nvPr/>
        </p:nvSpPr>
        <p:spPr>
          <a:xfrm>
            <a:off x="1268786" y="3879611"/>
            <a:ext cx="10595296" cy="1408200"/>
          </a:xfrm>
          <a:custGeom>
            <a:avLst/>
            <a:gdLst>
              <a:gd name="connsiteX0" fmla="*/ 0 w 10595296"/>
              <a:gd name="connsiteY0" fmla="*/ 0 h 1408200"/>
              <a:gd name="connsiteX1" fmla="*/ 10595296 w 10595296"/>
              <a:gd name="connsiteY1" fmla="*/ 0 h 1408200"/>
              <a:gd name="connsiteX2" fmla="*/ 10595296 w 10595296"/>
              <a:gd name="connsiteY2" fmla="*/ 1408200 h 1408200"/>
              <a:gd name="connsiteX3" fmla="*/ 0 w 10595296"/>
              <a:gd name="connsiteY3" fmla="*/ 1408200 h 1408200"/>
              <a:gd name="connsiteX4" fmla="*/ 0 w 10595296"/>
              <a:gd name="connsiteY4" fmla="*/ 0 h 140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296" h="1408200">
                <a:moveTo>
                  <a:pt x="0" y="0"/>
                </a:moveTo>
                <a:lnTo>
                  <a:pt x="10595296" y="0"/>
                </a:lnTo>
                <a:lnTo>
                  <a:pt x="10595296" y="1408200"/>
                </a:lnTo>
                <a:lnTo>
                  <a:pt x="0" y="1408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75" tIns="28575" rIns="28575" bIns="28575" numCol="1" spcCol="1270" anchor="t" anchorCtr="0">
            <a:noAutofit/>
          </a:bodyPr>
          <a:lstStyle/>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r>
              <a:rPr lang="ar" sz="1400" dirty="0"/>
              <a:t>محاسب </a:t>
            </a:r>
            <a:r>
              <a:rPr lang="ar-EG" sz="1400" dirty="0"/>
              <a:t>التكاليف</a:t>
            </a:r>
            <a:r>
              <a:rPr lang="ar" sz="1400" dirty="0"/>
              <a:t> وال</a:t>
            </a:r>
            <a:r>
              <a:rPr lang="ar-EG" sz="1400" dirty="0"/>
              <a:t>موازنة</a:t>
            </a:r>
            <a:r>
              <a:rPr lang="ar" sz="1400" dirty="0"/>
              <a:t> و</a:t>
            </a:r>
            <a:r>
              <a:rPr lang="ar-EG" sz="1400" dirty="0"/>
              <a:t>نظام </a:t>
            </a:r>
            <a:r>
              <a:rPr lang="ar" sz="1400" dirty="0"/>
              <a:t>تخطيط موارد المؤسسات (ERP) لكل مشروع أكثر من 50 مليون ريال سعودي</a:t>
            </a:r>
          </a:p>
          <a:p>
            <a:pPr marL="114300" lvl="1" indent="-114300" algn="r" defTabSz="666750" rtl="1">
              <a:lnSpc>
                <a:spcPct val="90000"/>
              </a:lnSpc>
              <a:spcBef>
                <a:spcPct val="0"/>
              </a:spcBef>
              <a:spcAft>
                <a:spcPct val="15000"/>
              </a:spcAft>
              <a:buChar char="•"/>
            </a:pPr>
            <a:r>
              <a:rPr lang="ar" sz="1400" dirty="0"/>
              <a:t>فريق محاسبة التك</a:t>
            </a:r>
            <a:r>
              <a:rPr lang="ar-EG" sz="1400" dirty="0"/>
              <a:t>ا</a:t>
            </a:r>
            <a:r>
              <a:rPr lang="ar" sz="1400" dirty="0"/>
              <a:t>ل</a:t>
            </a:r>
            <a:r>
              <a:rPr lang="ar-EG" sz="1400" dirty="0"/>
              <a:t>ي</a:t>
            </a:r>
            <a:r>
              <a:rPr lang="ar" sz="1400" dirty="0"/>
              <a:t>ف وال</a:t>
            </a:r>
            <a:r>
              <a:rPr lang="ar-EG" sz="1400" dirty="0"/>
              <a:t>موازنة</a:t>
            </a:r>
            <a:r>
              <a:rPr lang="ar" sz="1400" dirty="0"/>
              <a:t> و</a:t>
            </a:r>
            <a:r>
              <a:rPr lang="ar-EG" sz="1400" dirty="0"/>
              <a:t>نظام </a:t>
            </a:r>
            <a:r>
              <a:rPr lang="ar" sz="1400" dirty="0"/>
              <a:t>تخطيط موارد المؤسسات (ERP) لكل مشروع أكثر من 100 مليون ريال سعودي</a:t>
            </a:r>
          </a:p>
          <a:p>
            <a:pPr marL="114300" lvl="1" indent="-114300" algn="r" defTabSz="666750" rtl="1">
              <a:lnSpc>
                <a:spcPct val="90000"/>
              </a:lnSpc>
              <a:spcBef>
                <a:spcPct val="0"/>
              </a:spcBef>
              <a:spcAft>
                <a:spcPct val="15000"/>
              </a:spcAft>
              <a:buChar char="•"/>
            </a:pPr>
            <a:r>
              <a:rPr lang="ar" sz="1400" dirty="0"/>
              <a:t>محاسب التك</a:t>
            </a:r>
            <a:r>
              <a:rPr lang="ar-EG" sz="1400" dirty="0"/>
              <a:t>ا</a:t>
            </a:r>
            <a:r>
              <a:rPr lang="ar" sz="1400" dirty="0"/>
              <a:t>ل</a:t>
            </a:r>
            <a:r>
              <a:rPr lang="ar-EG" sz="1400" dirty="0"/>
              <a:t>ي</a:t>
            </a:r>
            <a:r>
              <a:rPr lang="ar" sz="1400" dirty="0"/>
              <a:t>ف وال</a:t>
            </a:r>
            <a:r>
              <a:rPr lang="ar-EG" sz="1400" dirty="0"/>
              <a:t>موازنة</a:t>
            </a:r>
            <a:r>
              <a:rPr lang="ar" sz="1400" dirty="0"/>
              <a:t> </a:t>
            </a:r>
            <a:r>
              <a:rPr lang="ar-EG" sz="1400" dirty="0"/>
              <a:t>ونظام </a:t>
            </a:r>
            <a:r>
              <a:rPr lang="ar" sz="1400" dirty="0"/>
              <a:t>تخطيط موارد المؤسسات (ERP) لكل مصنع</a:t>
            </a:r>
          </a:p>
          <a:p>
            <a:pPr marL="114300" lvl="1" indent="-114300" algn="r" defTabSz="666750" rtl="1">
              <a:lnSpc>
                <a:spcPct val="90000"/>
              </a:lnSpc>
              <a:spcBef>
                <a:spcPct val="0"/>
              </a:spcBef>
              <a:spcAft>
                <a:spcPct val="15000"/>
              </a:spcAft>
              <a:buChar char="•"/>
            </a:pPr>
            <a:r>
              <a:rPr lang="ar" sz="1400" dirty="0"/>
              <a:t>محاسب المخزون والمشتريات وال</a:t>
            </a:r>
            <a:r>
              <a:rPr lang="ar-EG" sz="1400" dirty="0"/>
              <a:t>موازنة</a:t>
            </a:r>
            <a:endParaRPr lang="ar" sz="1400" dirty="0"/>
          </a:p>
          <a:p>
            <a:pPr marL="114300" lvl="1" indent="-114300" algn="r" defTabSz="666750" rtl="1">
              <a:lnSpc>
                <a:spcPct val="90000"/>
              </a:lnSpc>
              <a:spcBef>
                <a:spcPct val="0"/>
              </a:spcBef>
              <a:spcAft>
                <a:spcPct val="15000"/>
              </a:spcAft>
              <a:buChar char="•"/>
            </a:pPr>
            <a:r>
              <a:rPr lang="ar" sz="1400" kern="1200" dirty="0"/>
              <a:t>تدريب الفريق</a:t>
            </a:r>
            <a:endParaRPr lang="ar-EG" sz="1400" kern="1200" dirty="0"/>
          </a:p>
        </p:txBody>
      </p:sp>
      <p:sp>
        <p:nvSpPr>
          <p:cNvPr id="2" name="Title 1">
            <a:extLst>
              <a:ext uri="{FF2B5EF4-FFF2-40B4-BE49-F238E27FC236}">
                <a16:creationId xmlns:a16="http://schemas.microsoft.com/office/drawing/2014/main" id="{39DE5F49-B1B9-8500-3AE9-C60D3F45EEC2}"/>
              </a:ext>
            </a:extLst>
          </p:cNvPr>
          <p:cNvSpPr>
            <a:spLocks noGrp="1"/>
          </p:cNvSpPr>
          <p:nvPr>
            <p:ph type="title"/>
          </p:nvPr>
        </p:nvSpPr>
        <p:spPr>
          <a:xfrm>
            <a:off x="1143001" y="241446"/>
            <a:ext cx="9905998" cy="446711"/>
          </a:xfrm>
        </p:spPr>
        <p:txBody>
          <a:bodyPr>
            <a:normAutofit fontScale="90000"/>
          </a:bodyPr>
          <a:lstStyle/>
          <a:p>
            <a:pPr algn="r"/>
            <a:r>
              <a:rPr lang="ar-EG" dirty="0"/>
              <a:t>ال</a:t>
            </a:r>
            <a:r>
              <a:rPr lang="ar" dirty="0"/>
              <a:t>فِهرِس</a:t>
            </a:r>
            <a:endParaRPr lang="ar-EG" dirty="0"/>
          </a:p>
        </p:txBody>
      </p:sp>
      <p:sp>
        <p:nvSpPr>
          <p:cNvPr id="8" name="Freeform: Shape 7">
            <a:extLst>
              <a:ext uri="{FF2B5EF4-FFF2-40B4-BE49-F238E27FC236}">
                <a16:creationId xmlns:a16="http://schemas.microsoft.com/office/drawing/2014/main" id="{7F59208F-D627-3D0D-F128-73E1652E2A8C}"/>
              </a:ext>
            </a:extLst>
          </p:cNvPr>
          <p:cNvSpPr/>
          <p:nvPr/>
        </p:nvSpPr>
        <p:spPr>
          <a:xfrm>
            <a:off x="3897777" y="689119"/>
            <a:ext cx="7840519" cy="521153"/>
          </a:xfrm>
          <a:custGeom>
            <a:avLst/>
            <a:gdLst>
              <a:gd name="connsiteX0" fmla="*/ 0 w 7840519"/>
              <a:gd name="connsiteY0" fmla="*/ 0 h 521153"/>
              <a:gd name="connsiteX1" fmla="*/ 7840519 w 7840519"/>
              <a:gd name="connsiteY1" fmla="*/ 0 h 521153"/>
              <a:gd name="connsiteX2" fmla="*/ 7840519 w 7840519"/>
              <a:gd name="connsiteY2" fmla="*/ 521153 h 521153"/>
              <a:gd name="connsiteX3" fmla="*/ 0 w 7840519"/>
              <a:gd name="connsiteY3" fmla="*/ 521153 h 521153"/>
              <a:gd name="connsiteX4" fmla="*/ 0 w 7840519"/>
              <a:gd name="connsiteY4" fmla="*/ 0 h 521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519" h="521153">
                <a:moveTo>
                  <a:pt x="0" y="0"/>
                </a:moveTo>
                <a:lnTo>
                  <a:pt x="7840519" y="0"/>
                </a:lnTo>
                <a:lnTo>
                  <a:pt x="7840519" y="521153"/>
                </a:lnTo>
                <a:lnTo>
                  <a:pt x="0" y="5211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r" defTabSz="711200" rtl="1">
              <a:lnSpc>
                <a:spcPct val="90000"/>
              </a:lnSpc>
              <a:spcBef>
                <a:spcPct val="0"/>
              </a:spcBef>
              <a:spcAft>
                <a:spcPct val="35000"/>
              </a:spcAft>
              <a:buNone/>
            </a:pPr>
            <a:endParaRPr lang="ar-EG" sz="1600" kern="1200" dirty="0"/>
          </a:p>
        </p:txBody>
      </p:sp>
      <p:grpSp>
        <p:nvGrpSpPr>
          <p:cNvPr id="17" name="Group 16">
            <a:extLst>
              <a:ext uri="{FF2B5EF4-FFF2-40B4-BE49-F238E27FC236}">
                <a16:creationId xmlns:a16="http://schemas.microsoft.com/office/drawing/2014/main" id="{42FFF713-C6B1-1E6D-CB91-AB691D94E2A4}"/>
              </a:ext>
            </a:extLst>
          </p:cNvPr>
          <p:cNvGrpSpPr/>
          <p:nvPr/>
        </p:nvGrpSpPr>
        <p:grpSpPr>
          <a:xfrm>
            <a:off x="1143001" y="650449"/>
            <a:ext cx="10595296" cy="400519"/>
            <a:chOff x="1143001" y="688157"/>
            <a:chExt cx="10595296" cy="400519"/>
          </a:xfrm>
        </p:grpSpPr>
        <p:sp>
          <p:nvSpPr>
            <p:cNvPr id="6" name="Straight Connector 5">
              <a:extLst>
                <a:ext uri="{FF2B5EF4-FFF2-40B4-BE49-F238E27FC236}">
                  <a16:creationId xmlns:a16="http://schemas.microsoft.com/office/drawing/2014/main" id="{FA43A79B-4569-ABCA-8F43-29C12922F842}"/>
                </a:ext>
              </a:extLst>
            </p:cNvPr>
            <p:cNvSpPr/>
            <p:nvPr/>
          </p:nvSpPr>
          <p:spPr>
            <a:xfrm>
              <a:off x="1143001" y="688157"/>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9" name="Freeform: Shape 8">
              <a:extLst>
                <a:ext uri="{FF2B5EF4-FFF2-40B4-BE49-F238E27FC236}">
                  <a16:creationId xmlns:a16="http://schemas.microsoft.com/office/drawing/2014/main" id="{3F13B086-4CF2-030B-0E62-1FA869F9DD32}"/>
                </a:ext>
              </a:extLst>
            </p:cNvPr>
            <p:cNvSpPr/>
            <p:nvPr/>
          </p:nvSpPr>
          <p:spPr>
            <a:xfrm>
              <a:off x="9369602" y="692829"/>
              <a:ext cx="2368694" cy="395847"/>
            </a:xfrm>
            <a:custGeom>
              <a:avLst/>
              <a:gdLst>
                <a:gd name="connsiteX0" fmla="*/ 65988 w 2368694"/>
                <a:gd name="connsiteY0" fmla="*/ 0 h 395847"/>
                <a:gd name="connsiteX1" fmla="*/ 2302706 w 2368694"/>
                <a:gd name="connsiteY1" fmla="*/ 0 h 395847"/>
                <a:gd name="connsiteX2" fmla="*/ 2368694 w 2368694"/>
                <a:gd name="connsiteY2" fmla="*/ 65988 h 395847"/>
                <a:gd name="connsiteX3" fmla="*/ 2368694 w 2368694"/>
                <a:gd name="connsiteY3" fmla="*/ 395847 h 395847"/>
                <a:gd name="connsiteX4" fmla="*/ 2368694 w 2368694"/>
                <a:gd name="connsiteY4" fmla="*/ 395847 h 395847"/>
                <a:gd name="connsiteX5" fmla="*/ 0 w 2368694"/>
                <a:gd name="connsiteY5" fmla="*/ 395847 h 395847"/>
                <a:gd name="connsiteX6" fmla="*/ 0 w 2368694"/>
                <a:gd name="connsiteY6" fmla="*/ 395847 h 395847"/>
                <a:gd name="connsiteX7" fmla="*/ 0 w 2368694"/>
                <a:gd name="connsiteY7" fmla="*/ 65988 h 395847"/>
                <a:gd name="connsiteX8" fmla="*/ 65988 w 2368694"/>
                <a:gd name="connsiteY8" fmla="*/ 0 h 3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694" h="395847">
                  <a:moveTo>
                    <a:pt x="65988" y="0"/>
                  </a:moveTo>
                  <a:lnTo>
                    <a:pt x="2302706" y="0"/>
                  </a:lnTo>
                  <a:cubicBezTo>
                    <a:pt x="2339150" y="0"/>
                    <a:pt x="2368694" y="29544"/>
                    <a:pt x="2368694" y="65988"/>
                  </a:cubicBezTo>
                  <a:lnTo>
                    <a:pt x="2368694" y="395847"/>
                  </a:lnTo>
                  <a:lnTo>
                    <a:pt x="2368694" y="395847"/>
                  </a:lnTo>
                  <a:lnTo>
                    <a:pt x="0" y="395847"/>
                  </a:lnTo>
                  <a:lnTo>
                    <a:pt x="0" y="395847"/>
                  </a:lnTo>
                  <a:lnTo>
                    <a:pt x="0" y="65988"/>
                  </a:lnTo>
                  <a:cubicBezTo>
                    <a:pt x="0" y="29544"/>
                    <a:pt x="29544" y="0"/>
                    <a:pt x="65988" y="0"/>
                  </a:cubicBezTo>
                  <a:close/>
                </a:path>
              </a:pathLst>
            </a:custGeom>
            <a:solidFill>
              <a:srgbClr val="77AED3"/>
            </a:solidFill>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9332" tIns="59332" rIns="59332" bIns="40005" numCol="1" spcCol="1270" anchor="ctr" anchorCtr="0">
              <a:noAutofit/>
            </a:bodyPr>
            <a:lstStyle/>
            <a:p>
              <a:pPr marL="0" lvl="0" indent="0" algn="ctr" defTabSz="933450" rtl="1">
                <a:lnSpc>
                  <a:spcPct val="90000"/>
                </a:lnSpc>
                <a:spcBef>
                  <a:spcPct val="0"/>
                </a:spcBef>
                <a:spcAft>
                  <a:spcPct val="35000"/>
                </a:spcAft>
                <a:buNone/>
              </a:pPr>
              <a:r>
                <a:rPr lang="ar" sz="2800" b="1" kern="1200" dirty="0"/>
                <a:t>مقدمة</a:t>
              </a:r>
              <a:endParaRPr lang="ar-EG" sz="2800" b="1" kern="1200" dirty="0"/>
            </a:p>
          </p:txBody>
        </p:sp>
      </p:grpSp>
      <p:sp>
        <p:nvSpPr>
          <p:cNvPr id="10" name="Freeform: Shape 9">
            <a:extLst>
              <a:ext uri="{FF2B5EF4-FFF2-40B4-BE49-F238E27FC236}">
                <a16:creationId xmlns:a16="http://schemas.microsoft.com/office/drawing/2014/main" id="{0FC05B7A-C673-CEC0-15B0-6605BDE857C9}"/>
              </a:ext>
            </a:extLst>
          </p:cNvPr>
          <p:cNvSpPr/>
          <p:nvPr/>
        </p:nvSpPr>
        <p:spPr>
          <a:xfrm>
            <a:off x="1143001" y="2345706"/>
            <a:ext cx="10595296" cy="988141"/>
          </a:xfrm>
          <a:custGeom>
            <a:avLst/>
            <a:gdLst>
              <a:gd name="connsiteX0" fmla="*/ 0 w 10595296"/>
              <a:gd name="connsiteY0" fmla="*/ 0 h 697886"/>
              <a:gd name="connsiteX1" fmla="*/ 10595296 w 10595296"/>
              <a:gd name="connsiteY1" fmla="*/ 0 h 697886"/>
              <a:gd name="connsiteX2" fmla="*/ 10595296 w 10595296"/>
              <a:gd name="connsiteY2" fmla="*/ 697886 h 697886"/>
              <a:gd name="connsiteX3" fmla="*/ 0 w 10595296"/>
              <a:gd name="connsiteY3" fmla="*/ 697886 h 697886"/>
              <a:gd name="connsiteX4" fmla="*/ 0 w 10595296"/>
              <a:gd name="connsiteY4" fmla="*/ 0 h 69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296" h="697886">
                <a:moveTo>
                  <a:pt x="0" y="0"/>
                </a:moveTo>
                <a:lnTo>
                  <a:pt x="10595296" y="0"/>
                </a:lnTo>
                <a:lnTo>
                  <a:pt x="10595296" y="697886"/>
                </a:lnTo>
                <a:lnTo>
                  <a:pt x="0" y="6978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r" defTabSz="577850" rtl="1">
              <a:lnSpc>
                <a:spcPct val="90000"/>
              </a:lnSpc>
              <a:spcBef>
                <a:spcPct val="0"/>
              </a:spcBef>
              <a:spcAft>
                <a:spcPct val="15000"/>
              </a:spcAft>
              <a:buChar char="•"/>
            </a:pPr>
            <a:endParaRPr lang="ar-EG" sz="1300" kern="1200" dirty="0"/>
          </a:p>
          <a:p>
            <a:pPr marL="57150" lvl="1" indent="-57150" algn="r" defTabSz="266700" rtl="1">
              <a:lnSpc>
                <a:spcPct val="90000"/>
              </a:lnSpc>
              <a:spcBef>
                <a:spcPct val="0"/>
              </a:spcBef>
              <a:spcAft>
                <a:spcPct val="15000"/>
              </a:spcAft>
              <a:buChar char="•"/>
            </a:pPr>
            <a:endParaRPr lang="ar-EG" sz="600" kern="1200" dirty="0"/>
          </a:p>
          <a:p>
            <a:pPr marL="114300" lvl="1" indent="-114300" algn="r" defTabSz="622300" rtl="1">
              <a:lnSpc>
                <a:spcPct val="90000"/>
              </a:lnSpc>
              <a:spcBef>
                <a:spcPct val="0"/>
              </a:spcBef>
              <a:spcAft>
                <a:spcPct val="15000"/>
              </a:spcAft>
              <a:buChar char="•"/>
            </a:pPr>
            <a:r>
              <a:rPr lang="ar" sz="1400" kern="1200" dirty="0"/>
              <a:t>إنشاء قسم محاسبة التكاليف</a:t>
            </a:r>
            <a:endParaRPr lang="ar-EG" sz="1400" kern="1200" dirty="0"/>
          </a:p>
          <a:p>
            <a:pPr marL="114300" lvl="1" indent="-114300" algn="r" defTabSz="622300" rtl="1">
              <a:lnSpc>
                <a:spcPct val="90000"/>
              </a:lnSpc>
              <a:spcBef>
                <a:spcPct val="0"/>
              </a:spcBef>
              <a:spcAft>
                <a:spcPct val="15000"/>
              </a:spcAft>
              <a:buFontTx/>
              <a:buChar char="•"/>
            </a:pPr>
            <a:r>
              <a:rPr lang="ar" sz="1400" dirty="0"/>
              <a:t>إنشاء لجنة التخطيط وال</a:t>
            </a:r>
            <a:r>
              <a:rPr lang="ar-EG" sz="1400" dirty="0"/>
              <a:t>موازنة</a:t>
            </a:r>
            <a:r>
              <a:rPr lang="ar" sz="1400" dirty="0"/>
              <a:t> والتنمية </a:t>
            </a:r>
            <a:r>
              <a:rPr lang="ar-EG" sz="1400" dirty="0"/>
              <a:t>والتطوير</a:t>
            </a:r>
          </a:p>
          <a:p>
            <a:pPr marL="114300" lvl="1" indent="-114300" algn="r" defTabSz="622300" rtl="1">
              <a:lnSpc>
                <a:spcPct val="90000"/>
              </a:lnSpc>
              <a:spcBef>
                <a:spcPct val="0"/>
              </a:spcBef>
              <a:spcAft>
                <a:spcPct val="15000"/>
              </a:spcAft>
              <a:buChar char="•"/>
            </a:pPr>
            <a:r>
              <a:rPr lang="ar-EG" sz="1400" kern="1200" dirty="0"/>
              <a:t>تعيين لجنة</a:t>
            </a:r>
            <a:r>
              <a:rPr lang="ar" sz="1400" kern="1200" dirty="0"/>
              <a:t> إدارة مشروع نظام تخطيط موارد المؤسسات (ERP</a:t>
            </a:r>
            <a:r>
              <a:rPr lang="ar-EG" sz="1400" kern="1200" dirty="0"/>
              <a:t>)</a:t>
            </a:r>
          </a:p>
          <a:p>
            <a:pPr marL="114300" lvl="1" indent="-114300" algn="r" defTabSz="622300" rtl="1">
              <a:lnSpc>
                <a:spcPct val="90000"/>
              </a:lnSpc>
              <a:spcBef>
                <a:spcPct val="0"/>
              </a:spcBef>
              <a:spcAft>
                <a:spcPct val="15000"/>
              </a:spcAft>
              <a:buChar char="•"/>
            </a:pPr>
            <a:r>
              <a:rPr lang="ar" sz="1400" dirty="0"/>
              <a:t>نظام تدفق بيانات </a:t>
            </a:r>
            <a:r>
              <a:rPr lang="ar-EG" sz="1400" dirty="0"/>
              <a:t>(</a:t>
            </a:r>
            <a:r>
              <a:rPr lang="ar" sz="1400" dirty="0"/>
              <a:t>المعلومات</a:t>
            </a:r>
            <a:r>
              <a:rPr lang="ar-EG" sz="1400" dirty="0"/>
              <a:t>)</a:t>
            </a:r>
            <a:endParaRPr lang="ar-EG" sz="1400" kern="1200" dirty="0"/>
          </a:p>
        </p:txBody>
      </p:sp>
      <p:sp>
        <p:nvSpPr>
          <p:cNvPr id="11" name="Rectangle 10">
            <a:extLst>
              <a:ext uri="{FF2B5EF4-FFF2-40B4-BE49-F238E27FC236}">
                <a16:creationId xmlns:a16="http://schemas.microsoft.com/office/drawing/2014/main" id="{BE977042-0E02-3B5F-D7B1-535164F9B30B}"/>
              </a:ext>
            </a:extLst>
          </p:cNvPr>
          <p:cNvSpPr/>
          <p:nvPr/>
        </p:nvSpPr>
        <p:spPr>
          <a:xfrm>
            <a:off x="3897777" y="1934217"/>
            <a:ext cx="7840519" cy="5211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r" rtl="1"/>
            <a:endParaRPr lang="ar-EG"/>
          </a:p>
        </p:txBody>
      </p:sp>
      <p:grpSp>
        <p:nvGrpSpPr>
          <p:cNvPr id="22" name="Group 21">
            <a:extLst>
              <a:ext uri="{FF2B5EF4-FFF2-40B4-BE49-F238E27FC236}">
                <a16:creationId xmlns:a16="http://schemas.microsoft.com/office/drawing/2014/main" id="{E1C6A1C5-3816-FFE3-1703-7E32C5C5DDC2}"/>
              </a:ext>
            </a:extLst>
          </p:cNvPr>
          <p:cNvGrpSpPr/>
          <p:nvPr/>
        </p:nvGrpSpPr>
        <p:grpSpPr>
          <a:xfrm>
            <a:off x="1143001" y="2181993"/>
            <a:ext cx="10595296" cy="385233"/>
            <a:chOff x="1143001" y="1738929"/>
            <a:chExt cx="10595296" cy="385233"/>
          </a:xfrm>
        </p:grpSpPr>
        <p:sp>
          <p:nvSpPr>
            <p:cNvPr id="5" name="Straight Connector 4">
              <a:extLst>
                <a:ext uri="{FF2B5EF4-FFF2-40B4-BE49-F238E27FC236}">
                  <a16:creationId xmlns:a16="http://schemas.microsoft.com/office/drawing/2014/main" id="{1444A767-C2C7-60E5-47B2-5130F457532B}"/>
                </a:ext>
              </a:extLst>
            </p:cNvPr>
            <p:cNvSpPr/>
            <p:nvPr/>
          </p:nvSpPr>
          <p:spPr>
            <a:xfrm>
              <a:off x="1143001" y="1738929"/>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12" name="Freeform: Shape 11">
              <a:extLst>
                <a:ext uri="{FF2B5EF4-FFF2-40B4-BE49-F238E27FC236}">
                  <a16:creationId xmlns:a16="http://schemas.microsoft.com/office/drawing/2014/main" id="{D0009F55-6D5F-A2B8-8708-4790130491A6}"/>
                </a:ext>
              </a:extLst>
            </p:cNvPr>
            <p:cNvSpPr/>
            <p:nvPr/>
          </p:nvSpPr>
          <p:spPr>
            <a:xfrm>
              <a:off x="9366406" y="1746926"/>
              <a:ext cx="2371890" cy="377236"/>
            </a:xfrm>
            <a:custGeom>
              <a:avLst/>
              <a:gdLst>
                <a:gd name="connsiteX0" fmla="*/ 62885 w 2371890"/>
                <a:gd name="connsiteY0" fmla="*/ 0 h 377236"/>
                <a:gd name="connsiteX1" fmla="*/ 2309005 w 2371890"/>
                <a:gd name="connsiteY1" fmla="*/ 0 h 377236"/>
                <a:gd name="connsiteX2" fmla="*/ 2371890 w 2371890"/>
                <a:gd name="connsiteY2" fmla="*/ 62885 h 377236"/>
                <a:gd name="connsiteX3" fmla="*/ 2371890 w 2371890"/>
                <a:gd name="connsiteY3" fmla="*/ 377236 h 377236"/>
                <a:gd name="connsiteX4" fmla="*/ 2371890 w 2371890"/>
                <a:gd name="connsiteY4" fmla="*/ 377236 h 377236"/>
                <a:gd name="connsiteX5" fmla="*/ 0 w 2371890"/>
                <a:gd name="connsiteY5" fmla="*/ 377236 h 377236"/>
                <a:gd name="connsiteX6" fmla="*/ 0 w 2371890"/>
                <a:gd name="connsiteY6" fmla="*/ 377236 h 377236"/>
                <a:gd name="connsiteX7" fmla="*/ 0 w 2371890"/>
                <a:gd name="connsiteY7" fmla="*/ 62885 h 377236"/>
                <a:gd name="connsiteX8" fmla="*/ 62885 w 2371890"/>
                <a:gd name="connsiteY8" fmla="*/ 0 h 377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890" h="377236">
                  <a:moveTo>
                    <a:pt x="62885" y="0"/>
                  </a:moveTo>
                  <a:lnTo>
                    <a:pt x="2309005" y="0"/>
                  </a:lnTo>
                  <a:cubicBezTo>
                    <a:pt x="2343735" y="0"/>
                    <a:pt x="2371890" y="28155"/>
                    <a:pt x="2371890" y="62885"/>
                  </a:cubicBezTo>
                  <a:lnTo>
                    <a:pt x="2371890" y="377236"/>
                  </a:lnTo>
                  <a:lnTo>
                    <a:pt x="2371890" y="377236"/>
                  </a:lnTo>
                  <a:lnTo>
                    <a:pt x="0" y="377236"/>
                  </a:lnTo>
                  <a:lnTo>
                    <a:pt x="0" y="377236"/>
                  </a:lnTo>
                  <a:lnTo>
                    <a:pt x="0" y="62885"/>
                  </a:lnTo>
                  <a:cubicBezTo>
                    <a:pt x="0" y="28155"/>
                    <a:pt x="28155" y="0"/>
                    <a:pt x="62885" y="0"/>
                  </a:cubicBezTo>
                  <a:close/>
                </a:path>
              </a:pathLst>
            </a:custGeom>
            <a:solidFill>
              <a:srgbClr val="4C91C4"/>
            </a:solidFill>
          </p:spPr>
          <p:style>
            <a:lnRef idx="1">
              <a:schemeClr val="accent2">
                <a:hueOff val="-734515"/>
                <a:satOff val="-16247"/>
                <a:lumOff val="-3235"/>
                <a:alphaOff val="0"/>
              </a:schemeClr>
            </a:lnRef>
            <a:fillRef idx="3">
              <a:schemeClr val="accent2">
                <a:hueOff val="-734515"/>
                <a:satOff val="-16247"/>
                <a:lumOff val="-3235"/>
                <a:alphaOff val="0"/>
              </a:schemeClr>
            </a:fillRef>
            <a:effectRef idx="3">
              <a:schemeClr val="accent2">
                <a:hueOff val="-734515"/>
                <a:satOff val="-16247"/>
                <a:lumOff val="-3235"/>
                <a:alphaOff val="0"/>
              </a:schemeClr>
            </a:effectRef>
            <a:fontRef idx="minor">
              <a:schemeClr val="lt1"/>
            </a:fontRef>
          </p:style>
          <p:txBody>
            <a:bodyPr spcFirstLastPara="0" vert="horz" wrap="square" lIns="52708" tIns="52708" rIns="52708" bIns="34290" numCol="1" spcCol="1270" anchor="ctr" anchorCtr="0">
              <a:noAutofit/>
            </a:bodyPr>
            <a:lstStyle/>
            <a:p>
              <a:pPr marL="0" lvl="0" indent="0" algn="ctr" defTabSz="800100" rtl="1">
                <a:lnSpc>
                  <a:spcPct val="90000"/>
                </a:lnSpc>
                <a:spcBef>
                  <a:spcPct val="0"/>
                </a:spcBef>
                <a:spcAft>
                  <a:spcPct val="35000"/>
                </a:spcAft>
                <a:buNone/>
              </a:pPr>
              <a:r>
                <a:rPr lang="ar" sz="2400" b="1" kern="1200" dirty="0"/>
                <a:t>الأهداف</a:t>
              </a:r>
              <a:endParaRPr lang="ar-EG" sz="2400" b="1" kern="1200" dirty="0"/>
            </a:p>
          </p:txBody>
        </p:sp>
      </p:grpSp>
      <p:grpSp>
        <p:nvGrpSpPr>
          <p:cNvPr id="21" name="Group 20">
            <a:extLst>
              <a:ext uri="{FF2B5EF4-FFF2-40B4-BE49-F238E27FC236}">
                <a16:creationId xmlns:a16="http://schemas.microsoft.com/office/drawing/2014/main" id="{13690108-CE18-C0F5-4D29-66EDBA5012BE}"/>
              </a:ext>
            </a:extLst>
          </p:cNvPr>
          <p:cNvGrpSpPr/>
          <p:nvPr/>
        </p:nvGrpSpPr>
        <p:grpSpPr>
          <a:xfrm>
            <a:off x="1268804" y="3882284"/>
            <a:ext cx="10595296" cy="536545"/>
            <a:chOff x="1143038" y="3153411"/>
            <a:chExt cx="10595296" cy="536545"/>
          </a:xfrm>
        </p:grpSpPr>
        <p:sp>
          <p:nvSpPr>
            <p:cNvPr id="4" name="Straight Connector 3">
              <a:extLst>
                <a:ext uri="{FF2B5EF4-FFF2-40B4-BE49-F238E27FC236}">
                  <a16:creationId xmlns:a16="http://schemas.microsoft.com/office/drawing/2014/main" id="{E1377CB8-F391-CA4A-44DF-0FE6D0928E52}"/>
                </a:ext>
              </a:extLst>
            </p:cNvPr>
            <p:cNvSpPr/>
            <p:nvPr/>
          </p:nvSpPr>
          <p:spPr>
            <a:xfrm>
              <a:off x="1143038" y="3153411"/>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15" name="Freeform: Shape 14">
              <a:extLst>
                <a:ext uri="{FF2B5EF4-FFF2-40B4-BE49-F238E27FC236}">
                  <a16:creationId xmlns:a16="http://schemas.microsoft.com/office/drawing/2014/main" id="{20F3CC96-534D-7985-79FE-A71947F49AD4}"/>
                </a:ext>
              </a:extLst>
            </p:cNvPr>
            <p:cNvSpPr/>
            <p:nvPr/>
          </p:nvSpPr>
          <p:spPr>
            <a:xfrm>
              <a:off x="8480324" y="3168803"/>
              <a:ext cx="3257992" cy="521153"/>
            </a:xfrm>
            <a:custGeom>
              <a:avLst/>
              <a:gdLst>
                <a:gd name="connsiteX0" fmla="*/ 86876 w 3257992"/>
                <a:gd name="connsiteY0" fmla="*/ 0 h 521153"/>
                <a:gd name="connsiteX1" fmla="*/ 3171116 w 3257992"/>
                <a:gd name="connsiteY1" fmla="*/ 0 h 521153"/>
                <a:gd name="connsiteX2" fmla="*/ 3257992 w 3257992"/>
                <a:gd name="connsiteY2" fmla="*/ 86876 h 521153"/>
                <a:gd name="connsiteX3" fmla="*/ 3257992 w 3257992"/>
                <a:gd name="connsiteY3" fmla="*/ 521153 h 521153"/>
                <a:gd name="connsiteX4" fmla="*/ 3257992 w 3257992"/>
                <a:gd name="connsiteY4" fmla="*/ 521153 h 521153"/>
                <a:gd name="connsiteX5" fmla="*/ 0 w 3257992"/>
                <a:gd name="connsiteY5" fmla="*/ 521153 h 521153"/>
                <a:gd name="connsiteX6" fmla="*/ 0 w 3257992"/>
                <a:gd name="connsiteY6" fmla="*/ 521153 h 521153"/>
                <a:gd name="connsiteX7" fmla="*/ 0 w 3257992"/>
                <a:gd name="connsiteY7" fmla="*/ 86876 h 521153"/>
                <a:gd name="connsiteX8" fmla="*/ 86876 w 3257992"/>
                <a:gd name="connsiteY8" fmla="*/ 0 h 52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992" h="521153">
                  <a:moveTo>
                    <a:pt x="86876" y="0"/>
                  </a:moveTo>
                  <a:lnTo>
                    <a:pt x="3171116" y="0"/>
                  </a:lnTo>
                  <a:cubicBezTo>
                    <a:pt x="3219096" y="0"/>
                    <a:pt x="3257992" y="38896"/>
                    <a:pt x="3257992" y="86876"/>
                  </a:cubicBezTo>
                  <a:lnTo>
                    <a:pt x="3257992" y="521153"/>
                  </a:lnTo>
                  <a:lnTo>
                    <a:pt x="3257992" y="521153"/>
                  </a:lnTo>
                  <a:lnTo>
                    <a:pt x="0" y="521153"/>
                  </a:lnTo>
                  <a:lnTo>
                    <a:pt x="0" y="521153"/>
                  </a:lnTo>
                  <a:lnTo>
                    <a:pt x="0" y="86876"/>
                  </a:lnTo>
                  <a:cubicBezTo>
                    <a:pt x="0" y="38896"/>
                    <a:pt x="38896" y="0"/>
                    <a:pt x="86876" y="0"/>
                  </a:cubicBezTo>
                  <a:close/>
                </a:path>
              </a:pathLst>
            </a:custGeom>
            <a:solidFill>
              <a:srgbClr val="3578A5"/>
            </a:solidFill>
          </p:spPr>
          <p:style>
            <a:lnRef idx="1">
              <a:schemeClr val="accent2">
                <a:hueOff val="-1469031"/>
                <a:satOff val="-32495"/>
                <a:lumOff val="-6470"/>
                <a:alphaOff val="0"/>
              </a:schemeClr>
            </a:lnRef>
            <a:fillRef idx="3">
              <a:schemeClr val="accent2">
                <a:hueOff val="-1469031"/>
                <a:satOff val="-32495"/>
                <a:lumOff val="-6470"/>
                <a:alphaOff val="0"/>
              </a:schemeClr>
            </a:fillRef>
            <a:effectRef idx="3">
              <a:schemeClr val="accent2">
                <a:hueOff val="-1469031"/>
                <a:satOff val="-32495"/>
                <a:lumOff val="-6470"/>
                <a:alphaOff val="0"/>
              </a:schemeClr>
            </a:effectRef>
            <a:fontRef idx="minor">
              <a:schemeClr val="lt1"/>
            </a:fontRef>
          </p:style>
          <p:txBody>
            <a:bodyPr spcFirstLastPara="0" vert="horz" wrap="square" lIns="63545" tIns="63545" rIns="63545" bIns="38100" numCol="1" spcCol="1270" anchor="ctr" anchorCtr="0">
              <a:noAutofit/>
            </a:bodyPr>
            <a:lstStyle/>
            <a:p>
              <a:pPr lvl="0" algn="ctr" defTabSz="889000" rtl="1">
                <a:lnSpc>
                  <a:spcPct val="90000"/>
                </a:lnSpc>
                <a:spcBef>
                  <a:spcPct val="0"/>
                </a:spcBef>
                <a:spcAft>
                  <a:spcPct val="35000"/>
                </a:spcAft>
              </a:pPr>
              <a:r>
                <a:rPr lang="ar" sz="2800" b="1" dirty="0"/>
                <a:t>متطلبات</a:t>
              </a:r>
              <a:endParaRPr lang="ar-EG" sz="2800" b="1" kern="1200" dirty="0"/>
            </a:p>
          </p:txBody>
        </p:sp>
      </p:grpSp>
    </p:spTree>
    <p:extLst>
      <p:ext uri="{BB962C8B-B14F-4D97-AF65-F5344CB8AC3E}">
        <p14:creationId xmlns:p14="http://schemas.microsoft.com/office/powerpoint/2010/main" val="2624884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iterate type="lt">
                                    <p:tmPct val="7000"/>
                                  </p:iterate>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iterate type="lt">
                                    <p:tmPct val="7000"/>
                                  </p:iterate>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iterate type="lt">
                                    <p:tmPct val="7000"/>
                                  </p:iterate>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anim calcmode="lin" valueType="num">
                                      <p:cBhvr>
                                        <p:cTn id="3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iterate type="lt">
                                    <p:tmPct val="7000"/>
                                  </p:iterate>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1000"/>
                                        <p:tgtEl>
                                          <p:spTgt spid="13">
                                            <p:txEl>
                                              <p:pRg st="3" end="3"/>
                                            </p:txEl>
                                          </p:spTgt>
                                        </p:tgtEl>
                                      </p:cBhvr>
                                    </p:animEffect>
                                    <p:anim calcmode="lin" valueType="num">
                                      <p:cBhvr>
                                        <p:cTn id="3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iterate type="lt">
                                    <p:tmPct val="7000"/>
                                  </p:iterate>
                                  <p:childTnLst>
                                    <p:set>
                                      <p:cBhvr>
                                        <p:cTn id="49" dur="1" fill="hold">
                                          <p:stCondLst>
                                            <p:cond delay="0"/>
                                          </p:stCondLst>
                                        </p:cTn>
                                        <p:tgtEl>
                                          <p:spTgt spid="10">
                                            <p:txEl>
                                              <p:pRg st="5" end="5"/>
                                            </p:txEl>
                                          </p:spTgt>
                                        </p:tgtEl>
                                        <p:attrNameLst>
                                          <p:attrName>style.visibility</p:attrName>
                                        </p:attrNameLst>
                                      </p:cBhvr>
                                      <p:to>
                                        <p:strVal val="visible"/>
                                      </p:to>
                                    </p:set>
                                    <p:animEffect transition="in" filter="fade">
                                      <p:cBhvr>
                                        <p:cTn id="50" dur="1000"/>
                                        <p:tgtEl>
                                          <p:spTgt spid="10">
                                            <p:txEl>
                                              <p:pRg st="5" end="5"/>
                                            </p:txEl>
                                          </p:spTgt>
                                        </p:tgtEl>
                                      </p:cBhvr>
                                    </p:animEffect>
                                    <p:anim calcmode="lin" valueType="num">
                                      <p:cBhvr>
                                        <p:cTn id="51"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iterate type="lt">
                                    <p:tmPct val="7000"/>
                                  </p:iterate>
                                  <p:childTnLst>
                                    <p:set>
                                      <p:cBhvr>
                                        <p:cTn id="54" dur="1" fill="hold">
                                          <p:stCondLst>
                                            <p:cond delay="0"/>
                                          </p:stCondLst>
                                        </p:cTn>
                                        <p:tgtEl>
                                          <p:spTgt spid="10">
                                            <p:txEl>
                                              <p:pRg st="4" end="4"/>
                                            </p:txEl>
                                          </p:spTgt>
                                        </p:tgtEl>
                                        <p:attrNameLst>
                                          <p:attrName>style.visibility</p:attrName>
                                        </p:attrNameLst>
                                      </p:cBhvr>
                                      <p:to>
                                        <p:strVal val="visible"/>
                                      </p:to>
                                    </p:set>
                                    <p:animEffect transition="in" filter="fade">
                                      <p:cBhvr>
                                        <p:cTn id="55" dur="1000"/>
                                        <p:tgtEl>
                                          <p:spTgt spid="10">
                                            <p:txEl>
                                              <p:pRg st="4" end="4"/>
                                            </p:txEl>
                                          </p:spTgt>
                                        </p:tgtEl>
                                      </p:cBhvr>
                                    </p:animEffect>
                                    <p:anim calcmode="lin" valueType="num">
                                      <p:cBhvr>
                                        <p:cTn id="5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iterate type="lt">
                                    <p:tmPct val="7000"/>
                                  </p:iterate>
                                  <p:childTnLst>
                                    <p:set>
                                      <p:cBhvr>
                                        <p:cTn id="59" dur="1" fill="hold">
                                          <p:stCondLst>
                                            <p:cond delay="0"/>
                                          </p:stCondLst>
                                        </p:cTn>
                                        <p:tgtEl>
                                          <p:spTgt spid="10">
                                            <p:txEl>
                                              <p:pRg st="3" end="3"/>
                                            </p:txEl>
                                          </p:spTgt>
                                        </p:tgtEl>
                                        <p:attrNameLst>
                                          <p:attrName>style.visibility</p:attrName>
                                        </p:attrNameLst>
                                      </p:cBhvr>
                                      <p:to>
                                        <p:strVal val="visible"/>
                                      </p:to>
                                    </p:set>
                                    <p:animEffect transition="in" filter="fade">
                                      <p:cBhvr>
                                        <p:cTn id="60" dur="1000"/>
                                        <p:tgtEl>
                                          <p:spTgt spid="10">
                                            <p:txEl>
                                              <p:pRg st="3" end="3"/>
                                            </p:txEl>
                                          </p:spTgt>
                                        </p:tgtEl>
                                      </p:cBhvr>
                                    </p:animEffect>
                                    <p:anim calcmode="lin" valueType="num">
                                      <p:cBhvr>
                                        <p:cTn id="61"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iterate type="lt">
                                    <p:tmPct val="7000"/>
                                  </p:iterate>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fade">
                                      <p:cBhvr>
                                        <p:cTn id="65" dur="1000"/>
                                        <p:tgtEl>
                                          <p:spTgt spid="10">
                                            <p:txEl>
                                              <p:pRg st="2" end="2"/>
                                            </p:txEl>
                                          </p:spTgt>
                                        </p:tgtEl>
                                      </p:cBhvr>
                                    </p:animEffect>
                                    <p:anim calcmode="lin" valueType="num">
                                      <p:cBhvr>
                                        <p:cTn id="6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iterate type="lt">
                                    <p:tmPct val="7000"/>
                                  </p:iterate>
                                  <p:childTnLst>
                                    <p:set>
                                      <p:cBhvr>
                                        <p:cTn id="78" dur="1" fill="hold">
                                          <p:stCondLst>
                                            <p:cond delay="0"/>
                                          </p:stCondLst>
                                        </p:cTn>
                                        <p:tgtEl>
                                          <p:spTgt spid="16">
                                            <p:txEl>
                                              <p:pRg st="3" end="3"/>
                                            </p:txEl>
                                          </p:spTgt>
                                        </p:tgtEl>
                                        <p:attrNameLst>
                                          <p:attrName>style.visibility</p:attrName>
                                        </p:attrNameLst>
                                      </p:cBhvr>
                                      <p:to>
                                        <p:strVal val="visible"/>
                                      </p:to>
                                    </p:set>
                                    <p:animEffect transition="in" filter="fade">
                                      <p:cBhvr>
                                        <p:cTn id="79" dur="1000"/>
                                        <p:tgtEl>
                                          <p:spTgt spid="16">
                                            <p:txEl>
                                              <p:pRg st="3" end="3"/>
                                            </p:txEl>
                                          </p:spTgt>
                                        </p:tgtEl>
                                      </p:cBhvr>
                                    </p:animEffect>
                                    <p:anim calcmode="lin" valueType="num">
                                      <p:cBhvr>
                                        <p:cTn id="8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81"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iterate type="lt">
                                    <p:tmPct val="7000"/>
                                  </p:iterate>
                                  <p:childTnLst>
                                    <p:set>
                                      <p:cBhvr>
                                        <p:cTn id="85" dur="1" fill="hold">
                                          <p:stCondLst>
                                            <p:cond delay="0"/>
                                          </p:stCondLst>
                                        </p:cTn>
                                        <p:tgtEl>
                                          <p:spTgt spid="16">
                                            <p:txEl>
                                              <p:pRg st="4" end="4"/>
                                            </p:txEl>
                                          </p:spTgt>
                                        </p:tgtEl>
                                        <p:attrNameLst>
                                          <p:attrName>style.visibility</p:attrName>
                                        </p:attrNameLst>
                                      </p:cBhvr>
                                      <p:to>
                                        <p:strVal val="visible"/>
                                      </p:to>
                                    </p:set>
                                    <p:animEffect transition="in" filter="fade">
                                      <p:cBhvr>
                                        <p:cTn id="86" dur="1000"/>
                                        <p:tgtEl>
                                          <p:spTgt spid="16">
                                            <p:txEl>
                                              <p:pRg st="4" end="4"/>
                                            </p:txEl>
                                          </p:spTgt>
                                        </p:tgtEl>
                                      </p:cBhvr>
                                    </p:animEffect>
                                    <p:anim calcmode="lin" valueType="num">
                                      <p:cBhvr>
                                        <p:cTn id="87"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88"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iterate type="lt">
                                    <p:tmPct val="7000"/>
                                  </p:iterate>
                                  <p:childTnLst>
                                    <p:set>
                                      <p:cBhvr>
                                        <p:cTn id="92" dur="1" fill="hold">
                                          <p:stCondLst>
                                            <p:cond delay="0"/>
                                          </p:stCondLst>
                                        </p:cTn>
                                        <p:tgtEl>
                                          <p:spTgt spid="16">
                                            <p:txEl>
                                              <p:pRg st="5" end="5"/>
                                            </p:txEl>
                                          </p:spTgt>
                                        </p:tgtEl>
                                        <p:attrNameLst>
                                          <p:attrName>style.visibility</p:attrName>
                                        </p:attrNameLst>
                                      </p:cBhvr>
                                      <p:to>
                                        <p:strVal val="visible"/>
                                      </p:to>
                                    </p:set>
                                    <p:animEffect transition="in" filter="fade">
                                      <p:cBhvr>
                                        <p:cTn id="93" dur="1000"/>
                                        <p:tgtEl>
                                          <p:spTgt spid="16">
                                            <p:txEl>
                                              <p:pRg st="5" end="5"/>
                                            </p:txEl>
                                          </p:spTgt>
                                        </p:tgtEl>
                                      </p:cBhvr>
                                    </p:animEffect>
                                    <p:anim calcmode="lin" valueType="num">
                                      <p:cBhvr>
                                        <p:cTn id="94"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95"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iterate type="lt">
                                    <p:tmPct val="7000"/>
                                  </p:iterate>
                                  <p:childTnLst>
                                    <p:set>
                                      <p:cBhvr>
                                        <p:cTn id="97" dur="1" fill="hold">
                                          <p:stCondLst>
                                            <p:cond delay="0"/>
                                          </p:stCondLst>
                                        </p:cTn>
                                        <p:tgtEl>
                                          <p:spTgt spid="16">
                                            <p:txEl>
                                              <p:pRg st="6" end="6"/>
                                            </p:txEl>
                                          </p:spTgt>
                                        </p:tgtEl>
                                        <p:attrNameLst>
                                          <p:attrName>style.visibility</p:attrName>
                                        </p:attrNameLst>
                                      </p:cBhvr>
                                      <p:to>
                                        <p:strVal val="visible"/>
                                      </p:to>
                                    </p:set>
                                    <p:animEffect transition="in" filter="fade">
                                      <p:cBhvr>
                                        <p:cTn id="98" dur="1000"/>
                                        <p:tgtEl>
                                          <p:spTgt spid="16">
                                            <p:txEl>
                                              <p:pRg st="6" end="6"/>
                                            </p:txEl>
                                          </p:spTgt>
                                        </p:tgtEl>
                                      </p:cBhvr>
                                    </p:animEffect>
                                    <p:anim calcmode="lin" valueType="num">
                                      <p:cBhvr>
                                        <p:cTn id="9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iterate type="lt">
                                    <p:tmPct val="7000"/>
                                  </p:iterate>
                                  <p:childTnLst>
                                    <p:set>
                                      <p:cBhvr>
                                        <p:cTn id="104" dur="1" fill="hold">
                                          <p:stCondLst>
                                            <p:cond delay="0"/>
                                          </p:stCondLst>
                                        </p:cTn>
                                        <p:tgtEl>
                                          <p:spTgt spid="16">
                                            <p:txEl>
                                              <p:pRg st="7" end="7"/>
                                            </p:txEl>
                                          </p:spTgt>
                                        </p:tgtEl>
                                        <p:attrNameLst>
                                          <p:attrName>style.visibility</p:attrName>
                                        </p:attrNameLst>
                                      </p:cBhvr>
                                      <p:to>
                                        <p:strVal val="visible"/>
                                      </p:to>
                                    </p:set>
                                    <p:animEffect transition="in" filter="fade">
                                      <p:cBhvr>
                                        <p:cTn id="105" dur="1000"/>
                                        <p:tgtEl>
                                          <p:spTgt spid="16">
                                            <p:txEl>
                                              <p:pRg st="7" end="7"/>
                                            </p:txEl>
                                          </p:spTgt>
                                        </p:tgtEl>
                                      </p:cBhvr>
                                    </p:animEffect>
                                    <p:anim calcmode="lin" valueType="num">
                                      <p:cBhvr>
                                        <p:cTn id="106" dur="10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107" dur="10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6" grpId="0" uiExpand="1" build="allAtOnce"/>
      <p:bldP spid="2" grpId="0"/>
      <p:bldP spid="10" grpId="0" build="allAtOnce" rev="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EG" sz="2800" b="1" dirty="0"/>
              <a:t>تابع - </a:t>
            </a:r>
            <a:r>
              <a:rPr lang="ar" sz="2800" b="1" dirty="0"/>
              <a:t>تعيين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fontScale="70000" lnSpcReduction="20000"/>
          </a:bodyPr>
          <a:lstStyle/>
          <a:p>
            <a:pPr algn="r"/>
            <a:r>
              <a:rPr lang="ar" sz="2600" dirty="0"/>
              <a:t>محاسبة تكاليف التصنيع (الصناعية) بما في ذلك </a:t>
            </a:r>
            <a:r>
              <a:rPr lang="ar-EG" sz="2600" dirty="0"/>
              <a:t>موازنة</a:t>
            </a:r>
            <a:r>
              <a:rPr lang="ar" sz="2600" dirty="0"/>
              <a:t> التكلفة المخططة وتسجيل التكاليف وتحليلها</a:t>
            </a:r>
          </a:p>
          <a:p>
            <a:pPr lvl="1" algn="r"/>
            <a:r>
              <a:rPr lang="ar" sz="2400" dirty="0"/>
              <a:t>مهام محاسب تكاليف المصنع:</a:t>
            </a:r>
          </a:p>
          <a:p>
            <a:pPr marL="1257300" lvl="2" indent="-342900" algn="r">
              <a:lnSpc>
                <a:spcPct val="140000"/>
              </a:lnSpc>
              <a:buFont typeface="Arial" panose="020B0604020202020204" pitchFamily="34" charset="0"/>
              <a:buAutoNum type="arabicPeriod"/>
            </a:pPr>
            <a:r>
              <a:rPr lang="ar" sz="2600" dirty="0"/>
              <a:t>مراقبة الصرف والعهدة النقدية للمصنع</a:t>
            </a:r>
          </a:p>
          <a:p>
            <a:pPr marL="1257300" lvl="2" indent="-342900" algn="r">
              <a:lnSpc>
                <a:spcPct val="140000"/>
              </a:lnSpc>
              <a:buFont typeface="Arial" panose="020B0604020202020204" pitchFamily="34" charset="0"/>
              <a:buAutoNum type="arabicPeriod"/>
            </a:pPr>
            <a:r>
              <a:rPr lang="ar" sz="2600" dirty="0"/>
              <a:t>متابعة الحسابات البنكية للمصنع</a:t>
            </a:r>
          </a:p>
          <a:p>
            <a:pPr marL="1257300" lvl="2" indent="-342900" algn="r">
              <a:lnSpc>
                <a:spcPct val="140000"/>
              </a:lnSpc>
              <a:buFont typeface="Arial" panose="020B0604020202020204" pitchFamily="34" charset="0"/>
              <a:buAutoNum type="arabicPeriod"/>
            </a:pPr>
            <a:r>
              <a:rPr lang="ar" sz="2600" dirty="0"/>
              <a:t>مراقبة استلام وصرف مواد المصنع</a:t>
            </a:r>
          </a:p>
          <a:p>
            <a:pPr marL="1257300" lvl="2" indent="-342900" algn="r">
              <a:lnSpc>
                <a:spcPct val="140000"/>
              </a:lnSpc>
              <a:buFont typeface="Arial" panose="020B0604020202020204" pitchFamily="34" charset="0"/>
              <a:buAutoNum type="arabicPeriod"/>
            </a:pPr>
            <a:r>
              <a:rPr lang="ar-EG" sz="2600" dirty="0"/>
              <a:t>مراقبة الأجور المباشرة (الحضور والرواتب)</a:t>
            </a:r>
          </a:p>
          <a:p>
            <a:pPr marL="1257300" lvl="2" indent="-342900" algn="r">
              <a:lnSpc>
                <a:spcPct val="140000"/>
              </a:lnSpc>
              <a:buFont typeface="Arial" panose="020B0604020202020204" pitchFamily="34" charset="0"/>
              <a:buAutoNum type="arabicPeriod"/>
            </a:pPr>
            <a:r>
              <a:rPr lang="ar" sz="2600" dirty="0"/>
              <a:t>مراقبة التكاليف الصناعية الأخرى (غير المباشرة) في المصنع</a:t>
            </a:r>
          </a:p>
          <a:p>
            <a:pPr marL="1257300" lvl="2" indent="-342900" algn="r">
              <a:lnSpc>
                <a:spcPct val="140000"/>
              </a:lnSpc>
              <a:buFont typeface="Arial" panose="020B0604020202020204" pitchFamily="34" charset="0"/>
              <a:buAutoNum type="arabicPeriod"/>
            </a:pPr>
            <a:r>
              <a:rPr lang="ar" sz="2600" dirty="0"/>
              <a:t>متابعة الإنتاج تحت التشغيل والإنتاج </a:t>
            </a:r>
            <a:r>
              <a:rPr lang="ar-EG" sz="2600" dirty="0"/>
              <a:t>التام</a:t>
            </a:r>
            <a:endParaRPr lang="ar" sz="2600" dirty="0"/>
          </a:p>
          <a:p>
            <a:pPr marL="1257300" lvl="2" indent="-342900" algn="r">
              <a:lnSpc>
                <a:spcPct val="140000"/>
              </a:lnSpc>
              <a:buFont typeface="Arial" panose="020B0604020202020204" pitchFamily="34" charset="0"/>
              <a:buAutoNum type="arabicPeriod"/>
            </a:pPr>
            <a:r>
              <a:rPr lang="ar" sz="2600" dirty="0"/>
              <a:t>متابعة </a:t>
            </a:r>
            <a:r>
              <a:rPr lang="ar-EG" sz="2600" dirty="0"/>
              <a:t>موازنة</a:t>
            </a:r>
            <a:r>
              <a:rPr lang="ar" sz="2600" dirty="0"/>
              <a:t> المصنع</a:t>
            </a:r>
            <a:r>
              <a:rPr lang="ar-EG" sz="2600" dirty="0"/>
              <a:t> وجداول الانتاج</a:t>
            </a:r>
            <a:endParaRPr lang="ar" sz="2600" dirty="0"/>
          </a:p>
          <a:p>
            <a:pPr marL="1257300" lvl="2" indent="-342900" algn="r">
              <a:lnSpc>
                <a:spcPct val="140000"/>
              </a:lnSpc>
              <a:buFont typeface="Arial" panose="020B0604020202020204" pitchFamily="34" charset="0"/>
              <a:buAutoNum type="arabicPeriod"/>
            </a:pPr>
            <a:r>
              <a:rPr lang="ar" sz="2600" dirty="0"/>
              <a:t>- إعداد وتوجيه حسابات التكلفة والإيرادات للمصنع</a:t>
            </a:r>
          </a:p>
          <a:p>
            <a:pPr marL="1257300" lvl="2" indent="-342900" algn="r">
              <a:lnSpc>
                <a:spcPct val="140000"/>
              </a:lnSpc>
              <a:buFont typeface="Arial" panose="020B0604020202020204" pitchFamily="34" charset="0"/>
              <a:buAutoNum type="arabicPeriod"/>
            </a:pPr>
            <a:r>
              <a:rPr lang="ar" sz="2600" dirty="0"/>
              <a:t>إعداد التقارير الدورية (الأسبوعية والشهرية وغيرها) للمصنع</a:t>
            </a:r>
          </a:p>
          <a:p>
            <a:pPr marL="1257300" lvl="2" indent="-342900" algn="r">
              <a:lnSpc>
                <a:spcPct val="140000"/>
              </a:lnSpc>
              <a:buFont typeface="Arial" panose="020B0604020202020204" pitchFamily="34" charset="0"/>
              <a:buAutoNum type="arabicPeriod"/>
            </a:pPr>
            <a:r>
              <a:rPr lang="ar" sz="2600" dirty="0"/>
              <a:t>- إعداد تقارير الأداء ومعدلات الإنجاز للمصنع</a:t>
            </a:r>
          </a:p>
          <a:p>
            <a:pPr algn="r"/>
            <a:endParaRPr lang="ar-EG" dirty="0"/>
          </a:p>
        </p:txBody>
      </p:sp>
    </p:spTree>
    <p:extLst>
      <p:ext uri="{BB962C8B-B14F-4D97-AF65-F5344CB8AC3E}">
        <p14:creationId xmlns:p14="http://schemas.microsoft.com/office/powerpoint/2010/main" val="4163623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fade">
                                      <p:cBhvr>
                                        <p:cTn id="58" dur="1000"/>
                                        <p:tgtEl>
                                          <p:spTgt spid="7">
                                            <p:txEl>
                                              <p:pRg st="9" end="9"/>
                                            </p:txEl>
                                          </p:spTgt>
                                        </p:tgtEl>
                                      </p:cBhvr>
                                    </p:animEffect>
                                    <p:anim calcmode="lin" valueType="num">
                                      <p:cBhvr>
                                        <p:cTn id="5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Effect transition="in" filter="fade">
                                      <p:cBhvr>
                                        <p:cTn id="68" dur="1000"/>
                                        <p:tgtEl>
                                          <p:spTgt spid="7">
                                            <p:txEl>
                                              <p:pRg st="11" end="11"/>
                                            </p:txEl>
                                          </p:spTgt>
                                        </p:tgtEl>
                                      </p:cBhvr>
                                    </p:animEffect>
                                    <p:anim calcmode="lin" valueType="num">
                                      <p:cBhvr>
                                        <p:cTn id="69"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تكليف لجنة التخطيط والتطوير</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fontScale="92500" lnSpcReduction="10000"/>
          </a:bodyPr>
          <a:lstStyle/>
          <a:p>
            <a:pPr algn="r"/>
            <a:r>
              <a:rPr lang="ar-EG" sz="2600" dirty="0"/>
              <a:t>أعضاء </a:t>
            </a:r>
            <a:r>
              <a:rPr lang="ar" sz="2600" dirty="0"/>
              <a:t>لجنة التخطيط والتطوير </a:t>
            </a:r>
            <a:r>
              <a:rPr lang="ar" sz="2400" dirty="0"/>
              <a:t>:</a:t>
            </a:r>
          </a:p>
          <a:p>
            <a:pPr marL="1257300" lvl="2" indent="-342900" algn="r">
              <a:lnSpc>
                <a:spcPct val="140000"/>
              </a:lnSpc>
              <a:buFont typeface="Arial" panose="020B0604020202020204" pitchFamily="34" charset="0"/>
              <a:buAutoNum type="arabicPeriod"/>
            </a:pPr>
            <a:r>
              <a:rPr lang="ar" sz="2600" dirty="0"/>
              <a:t>الادارة التنفيذية</a:t>
            </a:r>
          </a:p>
          <a:p>
            <a:pPr marL="1257300" lvl="2" indent="-342900" algn="r">
              <a:lnSpc>
                <a:spcPct val="140000"/>
              </a:lnSpc>
              <a:buFont typeface="Arial" panose="020B0604020202020204" pitchFamily="34" charset="0"/>
              <a:buAutoNum type="arabicPeriod"/>
            </a:pPr>
            <a:r>
              <a:rPr lang="ar-EG" sz="2600" dirty="0"/>
              <a:t>الشؤون</a:t>
            </a:r>
            <a:r>
              <a:rPr lang="ar" sz="2600" dirty="0"/>
              <a:t> </a:t>
            </a:r>
            <a:r>
              <a:rPr lang="ar-EG" sz="2600" dirty="0"/>
              <a:t>الادارية</a:t>
            </a:r>
            <a:endParaRPr lang="ar" sz="2600" dirty="0"/>
          </a:p>
          <a:p>
            <a:pPr marL="1257300" lvl="2" indent="-342900" algn="r">
              <a:lnSpc>
                <a:spcPct val="140000"/>
              </a:lnSpc>
              <a:buFont typeface="Arial" panose="020B0604020202020204" pitchFamily="34" charset="0"/>
              <a:buAutoNum type="arabicPeriod"/>
            </a:pPr>
            <a:r>
              <a:rPr lang="ar-EG" sz="2600" dirty="0"/>
              <a:t>الادارة</a:t>
            </a:r>
            <a:r>
              <a:rPr lang="ar" sz="2600" dirty="0"/>
              <a:t> المالية.</a:t>
            </a:r>
          </a:p>
          <a:p>
            <a:pPr marL="1257300" lvl="2" indent="-342900" algn="r">
              <a:lnSpc>
                <a:spcPct val="140000"/>
              </a:lnSpc>
              <a:buFont typeface="Arial" panose="020B0604020202020204" pitchFamily="34" charset="0"/>
              <a:buAutoNum type="arabicPeriod"/>
            </a:pPr>
            <a:r>
              <a:rPr lang="ar" sz="2600" dirty="0"/>
              <a:t>قسم محاسبة التكاليف</a:t>
            </a:r>
          </a:p>
          <a:p>
            <a:pPr marL="1257300" lvl="2" indent="-342900" algn="r">
              <a:lnSpc>
                <a:spcPct val="140000"/>
              </a:lnSpc>
              <a:buFont typeface="Arial" panose="020B0604020202020204" pitchFamily="34" charset="0"/>
              <a:buAutoNum type="arabicPeriod"/>
            </a:pPr>
            <a:r>
              <a:rPr lang="ar" sz="2600" dirty="0"/>
              <a:t>المكتب الفني</a:t>
            </a:r>
          </a:p>
          <a:p>
            <a:pPr marL="1257300" lvl="2" indent="-342900" algn="r">
              <a:lnSpc>
                <a:spcPct val="140000"/>
              </a:lnSpc>
              <a:buFont typeface="Arial" panose="020B0604020202020204" pitchFamily="34" charset="0"/>
              <a:buAutoNum type="arabicPeriod"/>
            </a:pPr>
            <a:r>
              <a:rPr lang="ar" sz="2600" dirty="0"/>
              <a:t>ادارة </a:t>
            </a:r>
            <a:r>
              <a:rPr lang="ar-EG" sz="2600" dirty="0"/>
              <a:t>ال</a:t>
            </a:r>
            <a:r>
              <a:rPr lang="ar" sz="2600" dirty="0"/>
              <a:t>مش</a:t>
            </a:r>
            <a:r>
              <a:rPr lang="ar-EG" sz="2600" dirty="0"/>
              <a:t>ا</a:t>
            </a:r>
            <a:r>
              <a:rPr lang="ar" sz="2600" dirty="0"/>
              <a:t>ر</a:t>
            </a:r>
            <a:r>
              <a:rPr lang="ar-EG" sz="2600" dirty="0"/>
              <a:t>ي</a:t>
            </a:r>
            <a:r>
              <a:rPr lang="ar" sz="2600" dirty="0"/>
              <a:t>ع</a:t>
            </a:r>
          </a:p>
          <a:p>
            <a:pPr marL="1257300" lvl="2" indent="-342900" algn="r">
              <a:lnSpc>
                <a:spcPct val="140000"/>
              </a:lnSpc>
              <a:buFont typeface="Arial" panose="020B0604020202020204" pitchFamily="34" charset="0"/>
              <a:buAutoNum type="arabicPeriod"/>
            </a:pPr>
            <a:r>
              <a:rPr lang="ar" sz="2600" dirty="0"/>
              <a:t>إدارة التصنيع</a:t>
            </a:r>
          </a:p>
          <a:p>
            <a:pPr marL="1257300" lvl="2" indent="-342900" algn="r">
              <a:lnSpc>
                <a:spcPct val="140000"/>
              </a:lnSpc>
              <a:buFont typeface="Arial" panose="020B0604020202020204" pitchFamily="34" charset="0"/>
              <a:buAutoNum type="arabicPeriod"/>
            </a:pPr>
            <a:r>
              <a:rPr lang="ar" sz="2600" dirty="0"/>
              <a:t>لجنة نظام تخطيط موارد المؤسسات</a:t>
            </a:r>
          </a:p>
          <a:p>
            <a:pPr algn="r"/>
            <a:endParaRPr lang="ar-EG" dirty="0"/>
          </a:p>
        </p:txBody>
      </p:sp>
    </p:spTree>
    <p:extLst>
      <p:ext uri="{BB962C8B-B14F-4D97-AF65-F5344CB8AC3E}">
        <p14:creationId xmlns:p14="http://schemas.microsoft.com/office/powerpoint/2010/main" val="16950506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a:r>
              <a:rPr lang="ar" sz="2800" b="1" dirty="0"/>
              <a:t>تعيين إدارة</a:t>
            </a:r>
            <a:r>
              <a:rPr lang="ar-EG" sz="2800" b="1" dirty="0"/>
              <a:t> </a:t>
            </a:r>
            <a:r>
              <a:rPr lang="ar" sz="2800" b="1" dirty="0"/>
              <a:t>(لجنة) مشروع نظام تخطيط موارد المؤسسات</a:t>
            </a:r>
            <a:r>
              <a:rPr lang="ar-EG" sz="2800" b="1" dirty="0"/>
              <a:t> </a:t>
            </a:r>
            <a:r>
              <a:rPr lang="ar" sz="2800" b="1" dirty="0"/>
              <a:t>(ERP)</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a:bodyPr>
          <a:lstStyle/>
          <a:p>
            <a:pPr algn="r"/>
            <a:r>
              <a:rPr lang="ar-EG" sz="2600" dirty="0"/>
              <a:t>أعضاء </a:t>
            </a:r>
            <a:r>
              <a:rPr lang="ar" sz="2600" dirty="0"/>
              <a:t>لجنة إدارة مشروع نظام تخطيط موارد المؤسسات (ERP) </a:t>
            </a:r>
            <a:r>
              <a:rPr lang="ar" sz="2400" dirty="0"/>
              <a:t>:</a:t>
            </a:r>
          </a:p>
          <a:p>
            <a:pPr marL="1257300" lvl="2" indent="-342900" algn="r">
              <a:lnSpc>
                <a:spcPct val="140000"/>
              </a:lnSpc>
              <a:buFont typeface="Arial" panose="020B0604020202020204" pitchFamily="34" charset="0"/>
              <a:buAutoNum type="arabicPeriod"/>
            </a:pPr>
            <a:r>
              <a:rPr lang="ar-EG" sz="2600" dirty="0"/>
              <a:t>الإدارة </a:t>
            </a:r>
            <a:r>
              <a:rPr lang="ar" sz="2600" dirty="0"/>
              <a:t>المالية.</a:t>
            </a:r>
          </a:p>
          <a:p>
            <a:pPr marL="1257300" lvl="2" indent="-342900" algn="r">
              <a:lnSpc>
                <a:spcPct val="140000"/>
              </a:lnSpc>
              <a:buFont typeface="Arial" panose="020B0604020202020204" pitchFamily="34" charset="0"/>
              <a:buAutoNum type="arabicPeriod"/>
            </a:pPr>
            <a:r>
              <a:rPr lang="ar-EG" sz="2600" dirty="0"/>
              <a:t>الشؤون</a:t>
            </a:r>
            <a:r>
              <a:rPr lang="ar" sz="2600" dirty="0"/>
              <a:t> </a:t>
            </a:r>
            <a:r>
              <a:rPr lang="ar-EG" sz="2600" dirty="0"/>
              <a:t>الادارية</a:t>
            </a:r>
          </a:p>
          <a:p>
            <a:pPr marL="1257300" lvl="2" indent="-342900" algn="r">
              <a:lnSpc>
                <a:spcPct val="140000"/>
              </a:lnSpc>
              <a:buFont typeface="Arial" panose="020B0604020202020204" pitchFamily="34" charset="0"/>
              <a:buAutoNum type="arabicPeriod"/>
            </a:pPr>
            <a:r>
              <a:rPr lang="ar-EG" sz="2600" dirty="0"/>
              <a:t>قسم التخطيط</a:t>
            </a:r>
            <a:endParaRPr lang="ar" sz="2600" dirty="0"/>
          </a:p>
          <a:p>
            <a:pPr marL="1257300" lvl="2" indent="-342900" algn="r">
              <a:lnSpc>
                <a:spcPct val="140000"/>
              </a:lnSpc>
              <a:buFont typeface="Arial" panose="020B0604020202020204" pitchFamily="34" charset="0"/>
              <a:buAutoNum type="arabicPeriod"/>
            </a:pPr>
            <a:r>
              <a:rPr lang="ar" sz="2600" dirty="0"/>
              <a:t>المكتب الفني</a:t>
            </a:r>
          </a:p>
          <a:p>
            <a:pPr marL="1257300" lvl="2" indent="-342900" algn="r">
              <a:lnSpc>
                <a:spcPct val="140000"/>
              </a:lnSpc>
              <a:buFont typeface="Arial" panose="020B0604020202020204" pitchFamily="34" charset="0"/>
              <a:buAutoNum type="arabicPeriod"/>
            </a:pPr>
            <a:r>
              <a:rPr lang="ar" sz="2600" dirty="0"/>
              <a:t>ادارة </a:t>
            </a:r>
            <a:r>
              <a:rPr lang="ar-EG" sz="2600" dirty="0"/>
              <a:t>المشاريع</a:t>
            </a:r>
            <a:endParaRPr lang="ar" sz="2600" dirty="0"/>
          </a:p>
          <a:p>
            <a:pPr marL="1257300" lvl="2" indent="-342900" algn="r">
              <a:lnSpc>
                <a:spcPct val="140000"/>
              </a:lnSpc>
              <a:buFont typeface="Arial" panose="020B0604020202020204" pitchFamily="34" charset="0"/>
              <a:buAutoNum type="arabicPeriod"/>
            </a:pPr>
            <a:r>
              <a:rPr lang="ar" sz="2600" dirty="0"/>
              <a:t>إدارة التصنيع</a:t>
            </a:r>
          </a:p>
          <a:p>
            <a:pPr marL="1257300" lvl="2" indent="-342900" algn="r">
              <a:lnSpc>
                <a:spcPct val="140000"/>
              </a:lnSpc>
              <a:buFont typeface="Arial" panose="020B0604020202020204" pitchFamily="34" charset="0"/>
              <a:buAutoNum type="arabicPeriod"/>
            </a:pPr>
            <a:r>
              <a:rPr lang="ar" sz="2600" dirty="0"/>
              <a:t>إدارة المخزون والمشتريات </a:t>
            </a:r>
            <a:r>
              <a:rPr lang="ar-EG" sz="2600" dirty="0"/>
              <a:t>والحركة (</a:t>
            </a:r>
            <a:r>
              <a:rPr lang="en-US" sz="2600" dirty="0"/>
              <a:t>Dispatch</a:t>
            </a:r>
            <a:r>
              <a:rPr lang="ar-EG" sz="2600" dirty="0"/>
              <a:t>)</a:t>
            </a:r>
            <a:endParaRPr lang="ar" sz="2600" dirty="0"/>
          </a:p>
          <a:p>
            <a:pPr algn="r"/>
            <a:endParaRPr lang="ar-EG" dirty="0"/>
          </a:p>
        </p:txBody>
      </p:sp>
    </p:spTree>
    <p:extLst>
      <p:ext uri="{BB962C8B-B14F-4D97-AF65-F5344CB8AC3E}">
        <p14:creationId xmlns:p14="http://schemas.microsoft.com/office/powerpoint/2010/main" val="2657467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4000">
              <a:schemeClr val="bg2">
                <a:lumMod val="75000"/>
              </a:schemeClr>
            </a:gs>
            <a:gs pos="100000">
              <a:schemeClr val="tx2">
                <a:lumMod val="75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3533065" y="2119821"/>
            <a:ext cx="5125868" cy="2618358"/>
          </a:xfrm>
          <a:gradFill flip="none" rotWithShape="1">
            <a:gsLst>
              <a:gs pos="0">
                <a:schemeClr val="accent5">
                  <a:lumMod val="75000"/>
                </a:schemeClr>
              </a:gs>
              <a:gs pos="100000">
                <a:schemeClr val="tx2">
                  <a:lumMod val="5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pPr algn="ctr" rtl="0"/>
            <a:r>
              <a:rPr lang="ar"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t>النهاية </a:t>
            </a:r>
            <a:br>
              <a:rPr lang="en-US"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br>
            <a:r>
              <a:rPr lang="ar"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t>شكرا</a:t>
            </a:r>
            <a:endParaRPr lang="ar-EG"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61AEB854-0277-8994-8C88-689BBD82EE45}"/>
              </a:ext>
            </a:extLst>
          </p:cNvPr>
          <p:cNvSpPr txBox="1"/>
          <p:nvPr/>
        </p:nvSpPr>
        <p:spPr>
          <a:xfrm>
            <a:off x="4062412" y="5181600"/>
            <a:ext cx="4067175" cy="400110"/>
          </a:xfrm>
          <a:prstGeom prst="rect">
            <a:avLst/>
          </a:prstGeom>
          <a:noFill/>
        </p:spPr>
        <p:txBody>
          <a:bodyPr wrap="square" rtlCol="1">
            <a:spAutoFit/>
          </a:bodyPr>
          <a:lstStyle/>
          <a:p>
            <a:pPr algn="ctr"/>
            <a:r>
              <a:rPr lang="ar" sz="2000" dirty="0">
                <a:latin typeface="Aldhabi" panose="01000000000000000000" pitchFamily="2" charset="-78"/>
                <a:cs typeface="Aldhabi" panose="01000000000000000000" pitchFamily="2" charset="-78"/>
              </a:rPr>
              <a:t>احمد عوف</a:t>
            </a:r>
            <a:endParaRPr lang="ar-EG"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10726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250" fill="hold"/>
                                        <p:tgtEl>
                                          <p:spTgt spid="2"/>
                                        </p:tgtEl>
                                        <p:attrNameLst>
                                          <p:attrName>ppt_w</p:attrName>
                                        </p:attrNameLst>
                                      </p:cBhvr>
                                      <p:tavLst>
                                        <p:tav tm="0">
                                          <p:val>
                                            <p:fltVal val="0"/>
                                          </p:val>
                                        </p:tav>
                                        <p:tav tm="100000">
                                          <p:val>
                                            <p:strVal val="#ppt_w"/>
                                          </p:val>
                                        </p:tav>
                                      </p:tavLst>
                                    </p:anim>
                                    <p:anim calcmode="lin" valueType="num">
                                      <p:cBhvr>
                                        <p:cTn id="8" dur="3250" fill="hold"/>
                                        <p:tgtEl>
                                          <p:spTgt spid="2"/>
                                        </p:tgtEl>
                                        <p:attrNameLst>
                                          <p:attrName>ppt_h</p:attrName>
                                        </p:attrNameLst>
                                      </p:cBhvr>
                                      <p:tavLst>
                                        <p:tav tm="0">
                                          <p:val>
                                            <p:fltVal val="0"/>
                                          </p:val>
                                        </p:tav>
                                        <p:tav tm="100000">
                                          <p:val>
                                            <p:strVal val="#ppt_h"/>
                                          </p:val>
                                        </p:tav>
                                      </p:tavLst>
                                    </p:anim>
                                    <p:animEffect transition="in" filter="fade">
                                      <p:cBhvr>
                                        <p:cTn id="9" dur="32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CB43E-F3D0-A4F2-0EDB-BDEE20D3FD93}"/>
              </a:ext>
            </a:extLst>
          </p:cNvPr>
          <p:cNvSpPr txBox="1"/>
          <p:nvPr/>
        </p:nvSpPr>
        <p:spPr>
          <a:xfrm>
            <a:off x="1609430" y="2767280"/>
            <a:ext cx="897313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ar-EG" sz="8000" dirty="0">
                <a:solidFill>
                  <a:schemeClr val="bg2">
                    <a:lumMod val="60000"/>
                    <a:lumOff val="40000"/>
                  </a:schemeClr>
                </a:solidFill>
                <a:effectLst>
                  <a:outerShdw blurRad="50800" dist="38100" algn="l" rotWithShape="0">
                    <a:prstClr val="black">
                      <a:alpha val="40000"/>
                    </a:prstClr>
                  </a:outerShdw>
                </a:effectLst>
              </a:rPr>
              <a:t>ال</a:t>
            </a:r>
            <a:r>
              <a:rPr lang="ar" sz="8000" dirty="0">
                <a:solidFill>
                  <a:schemeClr val="bg2">
                    <a:lumMod val="60000"/>
                    <a:lumOff val="40000"/>
                  </a:schemeClr>
                </a:solidFill>
                <a:effectLst>
                  <a:outerShdw blurRad="50800" dist="38100" algn="l" rotWithShape="0">
                    <a:prstClr val="black">
                      <a:alpha val="40000"/>
                    </a:prstClr>
                  </a:outerShdw>
                </a:effectLst>
              </a:rPr>
              <a:t>مقدمة</a:t>
            </a:r>
          </a:p>
        </p:txBody>
      </p:sp>
    </p:spTree>
    <p:extLst>
      <p:ext uri="{BB962C8B-B14F-4D97-AF65-F5344CB8AC3E}">
        <p14:creationId xmlns:p14="http://schemas.microsoft.com/office/powerpoint/2010/main" val="2975601550"/>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dirty="0"/>
              <a:t>الفجوات</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25486"/>
            <a:ext cx="9905999" cy="5128180"/>
          </a:xfrm>
        </p:spPr>
        <p:txBody>
          <a:bodyPr>
            <a:normAutofit fontScale="92500" lnSpcReduction="10000"/>
          </a:bodyPr>
          <a:lstStyle/>
          <a:p>
            <a:pPr marL="1257300" lvl="2" indent="-342900">
              <a:buFont typeface="+mj-lt"/>
              <a:buAutoNum type="arabicPeriod"/>
            </a:pPr>
            <a:r>
              <a:rPr lang="ar-EG" sz="2800" dirty="0"/>
              <a:t>يشمل مراقبة تكلفة المشروع الوقت والقيم والكميات
 يشمل مراقبة تكاليف التصنيع الوقت والقيم والكميات
تحليل الموازنة وإعداد التقارير
التحكم في التدفق النقدي
الدقة المحاسبية بما في ذلك التكلفة والإيرادات
مراقبة الجدول الزمني للمشاريع والتصنيع (الوقت المتأخر)
المخزون الراكد 
السيولة المالية 
مشاريع كبيرة جديدة
تنفيذ نظام تخطيط موارد المؤسسات بطيء جدا</a:t>
            </a:r>
            <a:endParaRPr lang="en-US" sz="2800" dirty="0"/>
          </a:p>
        </p:txBody>
      </p:sp>
    </p:spTree>
    <p:extLst>
      <p:ext uri="{BB962C8B-B14F-4D97-AF65-F5344CB8AC3E}">
        <p14:creationId xmlns:p14="http://schemas.microsoft.com/office/powerpoint/2010/main" val="1384626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a:t>الحالة 1</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611984"/>
            <a:ext cx="9905999" cy="4845377"/>
          </a:xfrm>
        </p:spPr>
        <p:txBody>
          <a:bodyPr>
            <a:normAutofit/>
          </a:bodyPr>
          <a:lstStyle/>
          <a:p>
            <a:pPr marL="342900" indent="-342900" algn="r">
              <a:buFont typeface="+mj-lt"/>
              <a:buAutoNum type="arabicPeriod"/>
            </a:pPr>
            <a:r>
              <a:rPr lang="ar-EG" sz="3400" dirty="0"/>
              <a:t>حالة مقارنة الموازنة:
حاولنا إجراء مقارنة بين الموازنة المخططة لعام 2024 والأرقام الفعلية لكننا لم تستطع</a:t>
            </a:r>
          </a:p>
          <a:p>
            <a:pPr marL="0" indent="0" algn="r">
              <a:buNone/>
            </a:pPr>
            <a:r>
              <a:rPr lang="ar-EG" sz="3400" dirty="0"/>
              <a:t>- انظر الشكل التالي:</a:t>
            </a:r>
            <a:endParaRPr lang="en-US" sz="3000" dirty="0"/>
          </a:p>
        </p:txBody>
      </p:sp>
    </p:spTree>
    <p:extLst>
      <p:ext uri="{BB962C8B-B14F-4D97-AF65-F5344CB8AC3E}">
        <p14:creationId xmlns:p14="http://schemas.microsoft.com/office/powerpoint/2010/main" val="2485522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270925"/>
            <a:ext cx="10605331" cy="448281"/>
          </a:xfrm>
        </p:spPr>
        <p:txBody>
          <a:bodyPr>
            <a:noAutofit/>
          </a:bodyPr>
          <a:lstStyle/>
          <a:p>
            <a:pPr lvl="0" algn="ctr" rtl="0"/>
            <a:r>
              <a:rPr lang="ar-EG" sz="4400" b="1" dirty="0"/>
              <a:t>شكل 1</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59498"/>
            <a:ext cx="10038778" cy="5081046"/>
          </a:xfrm>
        </p:spPr>
        <p:txBody>
          <a:bodyPr>
            <a:normAutofit/>
          </a:bodyPr>
          <a:lstStyle/>
          <a:p>
            <a:pPr marL="0" indent="0" algn="l" rtl="0">
              <a:buNone/>
            </a:pPr>
            <a:endParaRPr lang="en-US" sz="3400" dirty="0"/>
          </a:p>
          <a:p>
            <a:pPr marL="457200" lvl="1" indent="0" algn="l" rtl="0">
              <a:buNone/>
            </a:pPr>
            <a:endParaRPr lang="en-US" sz="3000" dirty="0"/>
          </a:p>
        </p:txBody>
      </p:sp>
      <p:graphicFrame>
        <p:nvGraphicFramePr>
          <p:cNvPr id="23" name="Table 22">
            <a:extLst>
              <a:ext uri="{FF2B5EF4-FFF2-40B4-BE49-F238E27FC236}">
                <a16:creationId xmlns:a16="http://schemas.microsoft.com/office/drawing/2014/main" id="{203B60CF-D229-79B4-C4CC-BA6CC9CB77FA}"/>
              </a:ext>
            </a:extLst>
          </p:cNvPr>
          <p:cNvGraphicFramePr>
            <a:graphicFrameLocks noGrp="1"/>
          </p:cNvGraphicFramePr>
          <p:nvPr/>
        </p:nvGraphicFramePr>
        <p:xfrm>
          <a:off x="1141413" y="719206"/>
          <a:ext cx="10257251" cy="5867866"/>
        </p:xfrm>
        <a:graphic>
          <a:graphicData uri="http://schemas.openxmlformats.org/drawingml/2006/table">
            <a:tbl>
              <a:tblPr>
                <a:tableStyleId>{5C22544A-7EE6-4342-B048-85BDC9FD1C3A}</a:tableStyleId>
              </a:tblPr>
              <a:tblGrid>
                <a:gridCol w="6508229">
                  <a:extLst>
                    <a:ext uri="{9D8B030D-6E8A-4147-A177-3AD203B41FA5}">
                      <a16:colId xmlns:a16="http://schemas.microsoft.com/office/drawing/2014/main" val="3176776216"/>
                    </a:ext>
                  </a:extLst>
                </a:gridCol>
                <a:gridCol w="1874511">
                  <a:extLst>
                    <a:ext uri="{9D8B030D-6E8A-4147-A177-3AD203B41FA5}">
                      <a16:colId xmlns:a16="http://schemas.microsoft.com/office/drawing/2014/main" val="35017190"/>
                    </a:ext>
                  </a:extLst>
                </a:gridCol>
                <a:gridCol w="1874511">
                  <a:extLst>
                    <a:ext uri="{9D8B030D-6E8A-4147-A177-3AD203B41FA5}">
                      <a16:colId xmlns:a16="http://schemas.microsoft.com/office/drawing/2014/main" val="3752107109"/>
                    </a:ext>
                  </a:extLst>
                </a:gridCol>
              </a:tblGrid>
              <a:tr h="189286">
                <a:tc>
                  <a:txBody>
                    <a:bodyPr/>
                    <a:lstStyle/>
                    <a:p>
                      <a:pPr algn="l" fontAlgn="ctr"/>
                      <a:r>
                        <a:rPr lang="en-US" sz="1200" b="0" u="none" strike="noStrike">
                          <a:effectLst/>
                        </a:rPr>
                        <a:t> Jan 2024 </a:t>
                      </a:r>
                      <a:endParaRPr lang="en-US" sz="1200" b="0" i="0" u="none" strike="noStrike">
                        <a:solidFill>
                          <a:srgbClr val="000000"/>
                        </a:solidFill>
                        <a:effectLst/>
                        <a:latin typeface="Arial" panose="020B0604020202020204" pitchFamily="34" charset="0"/>
                      </a:endParaRPr>
                    </a:p>
                  </a:txBody>
                  <a:tcPr marL="2458" marR="2458" marT="2458" marB="0" anchor="ctr"/>
                </a:tc>
                <a:tc>
                  <a:txBody>
                    <a:bodyPr/>
                    <a:lstStyle/>
                    <a:p>
                      <a:pPr algn="ctr" fontAlgn="ctr"/>
                      <a:r>
                        <a:rPr lang="en-US" sz="1200" b="0" u="none" strike="noStrike">
                          <a:effectLst/>
                        </a:rPr>
                        <a:t> Budget </a:t>
                      </a:r>
                      <a:endParaRPr lang="en-US" sz="1200" b="0" i="0" u="none" strike="noStrike">
                        <a:solidFill>
                          <a:srgbClr val="000000"/>
                        </a:solidFill>
                        <a:effectLst/>
                        <a:latin typeface="Arial" panose="020B0604020202020204" pitchFamily="34" charset="0"/>
                      </a:endParaRPr>
                    </a:p>
                  </a:txBody>
                  <a:tcPr marL="2458" marR="2458" marT="2458" marB="0" anchor="ctr"/>
                </a:tc>
                <a:tc>
                  <a:txBody>
                    <a:bodyPr/>
                    <a:lstStyle/>
                    <a:p>
                      <a:pPr algn="ctr" fontAlgn="ctr"/>
                      <a:r>
                        <a:rPr lang="en-US" sz="1200" b="0" u="none" strike="noStrike">
                          <a:effectLst/>
                        </a:rPr>
                        <a:t> Actual </a:t>
                      </a:r>
                      <a:endParaRPr lang="en-US" sz="1200" b="0" i="0" u="none" strike="noStrike">
                        <a:solidFill>
                          <a:srgbClr val="000000"/>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298195738"/>
                  </a:ext>
                </a:extLst>
              </a:tr>
              <a:tr h="189286">
                <a:tc>
                  <a:txBody>
                    <a:bodyPr/>
                    <a:lstStyle/>
                    <a:p>
                      <a:pPr algn="l" fontAlgn="ctr"/>
                      <a:r>
                        <a:rPr lang="en-US" sz="1200" b="0" u="none" strike="noStrike">
                          <a:effectLst/>
                        </a:rPr>
                        <a:t>Cash and cash equivalents, beginning of period</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207019719"/>
                  </a:ext>
                </a:extLst>
              </a:tr>
              <a:tr h="189286">
                <a:tc>
                  <a:txBody>
                    <a:bodyPr/>
                    <a:lstStyle/>
                    <a:p>
                      <a:pPr algn="l" fontAlgn="ctr"/>
                      <a:r>
                        <a:rPr lang="en-US" sz="1200" b="0" u="none" strike="noStrike">
                          <a:effectLst/>
                        </a:rPr>
                        <a:t>Outstanding Receipts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21,967,700.65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21,967,700.65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4161725845"/>
                  </a:ext>
                </a:extLst>
              </a:tr>
              <a:tr h="189286">
                <a:tc>
                  <a:txBody>
                    <a:bodyPr/>
                    <a:lstStyle/>
                    <a:p>
                      <a:pPr algn="l" fontAlgn="ctr"/>
                      <a:r>
                        <a:rPr lang="en-US" sz="1200" b="0" u="none" strike="noStrike">
                          <a:effectLst/>
                        </a:rPr>
                        <a:t>Outstanding Payments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- 16,678,683.65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- 16,678,683.65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197489253"/>
                  </a:ext>
                </a:extLst>
              </a:tr>
              <a:tr h="189286">
                <a:tc>
                  <a:txBody>
                    <a:bodyPr/>
                    <a:lstStyle/>
                    <a:p>
                      <a:pPr algn="l" fontAlgn="ctr"/>
                      <a:r>
                        <a:rPr lang="en-US" sz="1200" b="0" u="none" strike="noStrike">
                          <a:effectLst/>
                        </a:rPr>
                        <a:t>Total Cash and cash equivalents, beginning of period</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230455702"/>
                  </a:ext>
                </a:extLst>
              </a:tr>
              <a:tr h="189286">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178032541"/>
                  </a:ext>
                </a:extLst>
              </a:tr>
              <a:tr h="189286">
                <a:tc>
                  <a:txBody>
                    <a:bodyPr/>
                    <a:lstStyle/>
                    <a:p>
                      <a:pPr algn="l" fontAlgn="ctr"/>
                      <a:r>
                        <a:rPr lang="en-US" sz="1200" b="0" u="none" strike="noStrike">
                          <a:effectLst/>
                        </a:rPr>
                        <a:t>Net increase in cash and cash equivalents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6,196,646.90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26,659,335.37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27311103"/>
                  </a:ext>
                </a:extLst>
              </a:tr>
              <a:tr h="189286">
                <a:tc>
                  <a:txBody>
                    <a:bodyPr/>
                    <a:lstStyle/>
                    <a:p>
                      <a:pPr algn="l" fontAlgn="ctr"/>
                      <a:r>
                        <a:rPr lang="en-US" sz="1200" b="0" u="none" strike="noStrike">
                          <a:effectLst/>
                        </a:rPr>
                        <a:t>Cash flows from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3,897,351.10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19,635,182.72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980386565"/>
                  </a:ext>
                </a:extLst>
              </a:tr>
              <a:tr h="189286">
                <a:tc>
                  <a:txBody>
                    <a:bodyPr/>
                    <a:lstStyle/>
                    <a:p>
                      <a:pPr algn="l" fontAlgn="ctr"/>
                      <a:r>
                        <a:rPr lang="en-US" sz="1200" b="0" u="none" strike="noStrike">
                          <a:effectLst/>
                        </a:rPr>
                        <a:t>Advance Payments received from customers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3,512,076.32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7778557"/>
                  </a:ext>
                </a:extLst>
              </a:tr>
              <a:tr h="189286">
                <a:tc>
                  <a:txBody>
                    <a:bodyPr/>
                    <a:lstStyle/>
                    <a:p>
                      <a:pPr algn="l" fontAlgn="ctr"/>
                      <a:r>
                        <a:rPr lang="en-US" sz="1200" b="0" u="none" strike="noStrike">
                          <a:effectLst/>
                        </a:rPr>
                        <a:t>Cash received from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39,086,159.81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21,254,302.87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668187616"/>
                  </a:ext>
                </a:extLst>
              </a:tr>
              <a:tr h="189286">
                <a:tc>
                  <a:txBody>
                    <a:bodyPr/>
                    <a:lstStyle/>
                    <a:p>
                      <a:pPr algn="l" rtl="1" fontAlgn="ctr"/>
                      <a:r>
                        <a:rPr lang="ar-EG" sz="1200" b="0" u="none" strike="noStrike">
                          <a:effectLst/>
                        </a:rPr>
                        <a:t>موردون - دفعات مقدمة</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590,892.00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648315491"/>
                  </a:ext>
                </a:extLst>
              </a:tr>
              <a:tr h="189286">
                <a:tc>
                  <a:txBody>
                    <a:bodyPr/>
                    <a:lstStyle/>
                    <a:p>
                      <a:pPr algn="l" fontAlgn="ctr"/>
                      <a:r>
                        <a:rPr lang="en-US" sz="1200" b="0" u="none" strike="noStrike">
                          <a:effectLst/>
                        </a:rPr>
                        <a:t>VAT Output</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5,021,121.89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3,720,179.02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236139567"/>
                  </a:ext>
                </a:extLst>
              </a:tr>
              <a:tr h="189286">
                <a:tc>
                  <a:txBody>
                    <a:bodyPr/>
                    <a:lstStyle/>
                    <a:p>
                      <a:pPr algn="l" rtl="1" fontAlgn="ctr"/>
                      <a:r>
                        <a:rPr lang="ar-EG" sz="1200" b="0" u="none" strike="noStrike">
                          <a:effectLst/>
                        </a:rPr>
                        <a:t>عملاء دفعات مقدمة</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10,883,958.92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3,512,076.32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577802955"/>
                  </a:ext>
                </a:extLst>
              </a:tr>
              <a:tr h="189286">
                <a:tc>
                  <a:txBody>
                    <a:bodyPr/>
                    <a:lstStyle/>
                    <a:p>
                      <a:pPr algn="l" rtl="1" fontAlgn="ctr"/>
                      <a:r>
                        <a:rPr lang="ar-EG" sz="1200" b="0" u="none" strike="noStrike" dirty="0">
                          <a:effectLst/>
                          <a:highlight>
                            <a:srgbClr val="FFFF00"/>
                          </a:highlight>
                        </a:rPr>
                        <a:t>ايرادات _ المشاريع بضريبه مبيعات 15%</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22,590,187.00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17,534,123.85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1472785576"/>
                  </a:ext>
                </a:extLst>
              </a:tr>
              <a:tr h="189286">
                <a:tc>
                  <a:txBody>
                    <a:bodyPr/>
                    <a:lstStyle/>
                    <a:p>
                      <a:pPr algn="l" fontAlgn="ctr"/>
                      <a:r>
                        <a:rPr lang="en-US" sz="1200" b="0" u="none" strike="noStrike" dirty="0">
                          <a:effectLst/>
                        </a:rPr>
                        <a:t>Total Cash received from operating activities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39,086,159.81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21,254,302.87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123796978"/>
                  </a:ext>
                </a:extLst>
              </a:tr>
              <a:tr h="189286">
                <a:tc>
                  <a:txBody>
                    <a:bodyPr/>
                    <a:lstStyle/>
                    <a:p>
                      <a:pPr algn="l" fontAlgn="ctr"/>
                      <a:r>
                        <a:rPr lang="en-US" sz="1200" b="0" u="none" strike="noStrike" dirty="0">
                          <a:effectLst/>
                        </a:rPr>
                        <a:t>Advance payments made to suppliers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03254318"/>
                  </a:ext>
                </a:extLst>
              </a:tr>
              <a:tr h="189286">
                <a:tc>
                  <a:txBody>
                    <a:bodyPr/>
                    <a:lstStyle/>
                    <a:p>
                      <a:pPr algn="l" fontAlgn="ctr"/>
                      <a:r>
                        <a:rPr lang="en-US" sz="1200" b="0" u="none" strike="noStrike">
                          <a:effectLst/>
                        </a:rPr>
                        <a:t>Cash paid for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- 42,983,510.91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1,619,120.15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869297049"/>
                  </a:ext>
                </a:extLst>
              </a:tr>
              <a:tr h="189286">
                <a:tc>
                  <a:txBody>
                    <a:bodyPr/>
                    <a:lstStyle/>
                    <a:p>
                      <a:pPr algn="l" rtl="1" fontAlgn="ctr"/>
                      <a:r>
                        <a:rPr lang="ar-EG" sz="1200" b="0" u="none" strike="noStrike" dirty="0">
                          <a:effectLst/>
                        </a:rPr>
                        <a:t>ضمان أعمال</a:t>
                      </a:r>
                      <a:endParaRPr lang="ar-EG"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9,255,999.00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8294365"/>
                  </a:ext>
                </a:extLst>
              </a:tr>
              <a:tr h="189286">
                <a:tc>
                  <a:txBody>
                    <a:bodyPr/>
                    <a:lstStyle/>
                    <a:p>
                      <a:pPr algn="l" fontAlgn="ctr"/>
                      <a:r>
                        <a:rPr lang="en-US" sz="1200" b="0" u="none" strike="noStrike" dirty="0">
                          <a:effectLst/>
                        </a:rPr>
                        <a:t>VAT Input</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3,434,135.52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1,619,120.15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898342046"/>
                  </a:ext>
                </a:extLst>
              </a:tr>
              <a:tr h="189286">
                <a:tc>
                  <a:txBody>
                    <a:bodyPr/>
                    <a:lstStyle/>
                    <a:p>
                      <a:pPr algn="l" fontAlgn="ctr"/>
                      <a:r>
                        <a:rPr lang="en-US" sz="1200" b="0" u="none" strike="noStrike" dirty="0">
                          <a:effectLst/>
                          <a:highlight>
                            <a:srgbClr val="FFFF00"/>
                          </a:highlight>
                        </a:rPr>
                        <a:t>Raw Material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- 19,119,609.39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3207651721"/>
                  </a:ext>
                </a:extLst>
              </a:tr>
              <a:tr h="189286">
                <a:tc>
                  <a:txBody>
                    <a:bodyPr/>
                    <a:lstStyle/>
                    <a:p>
                      <a:pPr algn="l" fontAlgn="ctr"/>
                      <a:r>
                        <a:rPr lang="en-US" sz="1200" b="0" u="none" strike="noStrike" dirty="0">
                          <a:effectLst/>
                          <a:highlight>
                            <a:srgbClr val="FFFF00"/>
                          </a:highlight>
                        </a:rPr>
                        <a:t>Manpower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4,668,939.00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63861359"/>
                  </a:ext>
                </a:extLst>
              </a:tr>
              <a:tr h="189286">
                <a:tc>
                  <a:txBody>
                    <a:bodyPr/>
                    <a:lstStyle/>
                    <a:p>
                      <a:pPr algn="l" fontAlgn="ctr"/>
                      <a:r>
                        <a:rPr lang="en-US" sz="1200" b="0" u="none" strike="noStrike" dirty="0">
                          <a:effectLst/>
                          <a:highlight>
                            <a:srgbClr val="FFFF00"/>
                          </a:highlight>
                        </a:rPr>
                        <a:t>Machinery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431,011.00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1909926609"/>
                  </a:ext>
                </a:extLst>
              </a:tr>
              <a:tr h="189286">
                <a:tc>
                  <a:txBody>
                    <a:bodyPr/>
                    <a:lstStyle/>
                    <a:p>
                      <a:pPr algn="l" fontAlgn="ctr"/>
                      <a:r>
                        <a:rPr lang="en-US" sz="1200" b="0" u="none" strike="noStrike" dirty="0">
                          <a:effectLst/>
                          <a:highlight>
                            <a:srgbClr val="FFFF00"/>
                          </a:highlight>
                        </a:rPr>
                        <a:t>Subcontractors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1,913,771.00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818930070"/>
                  </a:ext>
                </a:extLst>
              </a:tr>
              <a:tr h="189286">
                <a:tc>
                  <a:txBody>
                    <a:bodyPr/>
                    <a:lstStyle/>
                    <a:p>
                      <a:pPr algn="l" fontAlgn="ctr"/>
                      <a:r>
                        <a:rPr lang="en-US" sz="1200" b="0" u="none" strike="noStrike">
                          <a:effectLst/>
                          <a:highlight>
                            <a:srgbClr val="FFFF00"/>
                          </a:highlight>
                        </a:rPr>
                        <a:t>Mescellanious (IndirectCosts)  - Cost Control COGS</a:t>
                      </a:r>
                      <a:endParaRPr lang="en-US"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2,020,737.00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816739054"/>
                  </a:ext>
                </a:extLst>
              </a:tr>
              <a:tr h="189286">
                <a:tc>
                  <a:txBody>
                    <a:bodyPr/>
                    <a:lstStyle/>
                    <a:p>
                      <a:pPr algn="l" fontAlgn="ctr"/>
                      <a:r>
                        <a:rPr lang="en-US" sz="1200" b="0" u="none" strike="noStrike">
                          <a:effectLst/>
                          <a:highlight>
                            <a:srgbClr val="FFFF00"/>
                          </a:highlight>
                        </a:rPr>
                        <a:t>Overheads  - Cost Control COGS</a:t>
                      </a:r>
                      <a:endParaRPr lang="en-US"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1,889,024.00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2824619008"/>
                  </a:ext>
                </a:extLst>
              </a:tr>
              <a:tr h="189286">
                <a:tc>
                  <a:txBody>
                    <a:bodyPr/>
                    <a:lstStyle/>
                    <a:p>
                      <a:pPr algn="l" rtl="1" fontAlgn="ctr"/>
                      <a:r>
                        <a:rPr lang="ar-EG" sz="1200" b="0" u="none" strike="noStrike">
                          <a:effectLst/>
                        </a:rPr>
                        <a:t>مصروفات مدفوعة من قبل العميل</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250,285.00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818386731"/>
                  </a:ext>
                </a:extLst>
              </a:tr>
              <a:tr h="189286">
                <a:tc>
                  <a:txBody>
                    <a:bodyPr/>
                    <a:lstStyle/>
                    <a:p>
                      <a:pPr algn="l" fontAlgn="ctr"/>
                      <a:r>
                        <a:rPr lang="en-US" sz="1200" b="0" u="none" strike="noStrike" dirty="0">
                          <a:effectLst/>
                        </a:rPr>
                        <a:t>Cash flows from unclassified activities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10,093,998.00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2730857295"/>
                  </a:ext>
                </a:extLst>
              </a:tr>
              <a:tr h="189286">
                <a:tc>
                  <a:txBody>
                    <a:bodyPr/>
                    <a:lstStyle/>
                    <a:p>
                      <a:pPr algn="l" fontAlgn="ctr"/>
                      <a:r>
                        <a:rPr lang="en-US" sz="1200" b="0" u="none" strike="noStrike">
                          <a:effectLst/>
                        </a:rPr>
                        <a:t>Cash and cash equivalents, closing balance</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11,485,663.90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83835848"/>
                  </a:ext>
                </a:extLst>
              </a:tr>
              <a:tr h="189286">
                <a:tc>
                  <a:txBody>
                    <a:bodyPr/>
                    <a:lstStyle/>
                    <a:p>
                      <a:pPr algn="l" fontAlgn="ctr"/>
                      <a:r>
                        <a:rPr lang="en-US" sz="1200" b="0" u="none" strike="noStrike" dirty="0">
                          <a:effectLst/>
                        </a:rPr>
                        <a:t>Outstanding </a:t>
                      </a:r>
                      <a:r>
                        <a:rPr lang="en-US" sz="1200" b="0" u="none" strike="noStrike" dirty="0">
                          <a:effectLst/>
                          <a:highlight>
                            <a:srgbClr val="FFFF00"/>
                          </a:highlight>
                        </a:rPr>
                        <a:t>Receipts</a:t>
                      </a:r>
                      <a:r>
                        <a:rPr lang="en-US" sz="1200" b="0" u="none" strike="noStrike" dirty="0">
                          <a:effectLst/>
                        </a:rPr>
                        <a:t> </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64,195,255.51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2812796347"/>
                  </a:ext>
                </a:extLst>
              </a:tr>
              <a:tr h="189286">
                <a:tc>
                  <a:txBody>
                    <a:bodyPr/>
                    <a:lstStyle/>
                    <a:p>
                      <a:pPr algn="l" fontAlgn="ctr"/>
                      <a:r>
                        <a:rPr lang="en-US" sz="1200" b="0" u="none" strike="noStrike" dirty="0">
                          <a:effectLst/>
                        </a:rPr>
                        <a:t>Outstanding </a:t>
                      </a:r>
                      <a:r>
                        <a:rPr lang="en-US" sz="1200" b="0" u="none" strike="noStrike" dirty="0">
                          <a:effectLst/>
                          <a:highlight>
                            <a:srgbClr val="FFFF00"/>
                          </a:highlight>
                        </a:rPr>
                        <a:t>Payments</a:t>
                      </a:r>
                      <a:r>
                        <a:rPr lang="en-US" sz="1200" b="0" u="none" strike="noStrike" dirty="0">
                          <a:effectLst/>
                        </a:rPr>
                        <a:t> </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- 52,709,591.61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3078273239"/>
                  </a:ext>
                </a:extLst>
              </a:tr>
              <a:tr h="189286">
                <a:tc>
                  <a:txBody>
                    <a:bodyPr/>
                    <a:lstStyle/>
                    <a:p>
                      <a:pPr algn="l" fontAlgn="ctr"/>
                      <a:r>
                        <a:rPr lang="en-US" sz="1200" b="0" u="none" strike="noStrike" dirty="0">
                          <a:effectLst/>
                        </a:rPr>
                        <a:t>Total Cash and cash equivalents, closing balance</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11,485,663.90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rPr>
                        <a:t>                       -   </a:t>
                      </a:r>
                      <a:endParaRPr lang="ar-EG" sz="1200" b="0" i="0" u="none" strike="noStrike" dirty="0">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391786711"/>
                  </a:ext>
                </a:extLst>
              </a:tr>
            </a:tbl>
          </a:graphicData>
        </a:graphic>
      </p:graphicFrame>
    </p:spTree>
    <p:extLst>
      <p:ext uri="{BB962C8B-B14F-4D97-AF65-F5344CB8AC3E}">
        <p14:creationId xmlns:p14="http://schemas.microsoft.com/office/powerpoint/2010/main" val="178018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2800" b="1" dirty="0"/>
              <a:t>معوقات الحالة 1</a:t>
            </a:r>
            <a:endParaRPr lang="en-US"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16058"/>
            <a:ext cx="9905999" cy="5241303"/>
          </a:xfrm>
        </p:spPr>
        <p:txBody>
          <a:bodyPr>
            <a:normAutofit/>
          </a:bodyPr>
          <a:lstStyle/>
          <a:p>
            <a:pPr marL="1257300" lvl="2" indent="-342900" algn="r">
              <a:buFont typeface="+mj-lt"/>
              <a:buAutoNum type="arabicPeriod"/>
            </a:pPr>
            <a:r>
              <a:rPr lang="ar-EG" sz="2000" dirty="0"/>
              <a:t>بنود الإيرادات (بنود فاتورة المبيعات) غير مرتبطة ببنود التكلفة
لا توجد تفاصيل عنصر التكلفة المتاحة لجميع المواد والقوى العاملة والآلات والنفقات العامة وما إلى ذلك..
لا توجد علاقة بين الخط الزمني والبنود </a:t>
            </a:r>
            <a:r>
              <a:rPr lang="ar-EG" sz="2000" dirty="0" err="1"/>
              <a:t>المفوترة</a:t>
            </a:r>
            <a:r>
              <a:rPr lang="ar-EG" sz="2000" dirty="0"/>
              <a:t> (المقبوضات أو الإيرادات)
لا توجد علاقة بين الخط الزمني وعناصر الشراء (المدفوعات أو التكاليف)
لا يمكننا تحديد الإيرادات أو التكلفة لأي فترة حتى نتمكن من التعامل مع موازنة التدفقات النقدية
لا يمكن التكامل بين الجدول الزمني والتحصيل ، العميل ، المواد ، القوى العاملة ، النفقات العامة ، </a:t>
            </a:r>
            <a:r>
              <a:rPr lang="ar-EG" sz="2000"/>
              <a:t>إلخ ...</a:t>
            </a:r>
            <a:endParaRPr lang="ar-EG" sz="2000" dirty="0"/>
          </a:p>
          <a:p>
            <a:pPr marL="696913" lvl="2" indent="-342900"/>
            <a:r>
              <a:rPr lang="ar-EG" sz="2000" dirty="0">
                <a:solidFill>
                  <a:schemeClr val="accent2">
                    <a:lumMod val="75000"/>
                  </a:schemeClr>
                </a:solidFill>
              </a:rPr>
              <a:t>ملاحظة: كل الثغرات المذكورة أعلاه لا يمكن حلها بدون نظام محاسبة التكاليف يتضمن ميزانية مفصلة</a:t>
            </a:r>
            <a:endParaRPr lang="en-US" sz="3000" dirty="0">
              <a:solidFill>
                <a:schemeClr val="accent2">
                  <a:lumMod val="75000"/>
                </a:schemeClr>
              </a:solidFill>
            </a:endParaRPr>
          </a:p>
        </p:txBody>
      </p:sp>
    </p:spTree>
    <p:extLst>
      <p:ext uri="{BB962C8B-B14F-4D97-AF65-F5344CB8AC3E}">
        <p14:creationId xmlns:p14="http://schemas.microsoft.com/office/powerpoint/2010/main" val="1422201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a:t>الحالة 2</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536569"/>
            <a:ext cx="9905999" cy="3930977"/>
          </a:xfrm>
        </p:spPr>
        <p:txBody>
          <a:bodyPr>
            <a:noAutofit/>
          </a:bodyPr>
          <a:lstStyle/>
          <a:p>
            <a:pPr marL="514350" indent="-514350" algn="r">
              <a:buFont typeface="+mj-lt"/>
              <a:buAutoNum type="arabicPeriod" startAt="2"/>
            </a:pPr>
            <a:r>
              <a:rPr lang="ar-EG" sz="3600" dirty="0"/>
              <a:t>حالة مشروع مراقبة التكاليف فندق </a:t>
            </a:r>
            <a:r>
              <a:rPr lang="en-US" sz="3600" dirty="0"/>
              <a:t>DHC :
</a:t>
            </a:r>
            <a:r>
              <a:rPr lang="ar-EG" sz="3600" dirty="0"/>
              <a:t>حاولنا إجراء مقارنة بين الميزانية التقديرية والأرقام الفعلية بما في ذلك الشراء لكننا لم نتمكن من ذلك</a:t>
            </a:r>
          </a:p>
          <a:p>
            <a:pPr marL="0" indent="0" algn="r">
              <a:buNone/>
            </a:pPr>
            <a:r>
              <a:rPr lang="ar-EG" sz="3600" dirty="0"/>
              <a:t>- عليك أن ترى الشكل أدناه:</a:t>
            </a:r>
            <a:endParaRPr lang="en-US" sz="3200" dirty="0"/>
          </a:p>
        </p:txBody>
      </p:sp>
    </p:spTree>
    <p:extLst>
      <p:ext uri="{BB962C8B-B14F-4D97-AF65-F5344CB8AC3E}">
        <p14:creationId xmlns:p14="http://schemas.microsoft.com/office/powerpoint/2010/main" val="756509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BD10C2-7FB6-DCC9-D1DF-DB0D5ACE4E6C}"/>
              </a:ext>
            </a:extLst>
          </p:cNvPr>
          <p:cNvPicPr>
            <a:picLocks noChangeAspect="1"/>
          </p:cNvPicPr>
          <p:nvPr/>
        </p:nvPicPr>
        <p:blipFill>
          <a:blip r:embed="rId2"/>
          <a:stretch>
            <a:fillRect/>
          </a:stretch>
        </p:blipFill>
        <p:spPr>
          <a:xfrm>
            <a:off x="634736" y="719206"/>
            <a:ext cx="3872761" cy="5867869"/>
          </a:xfrm>
          <a:prstGeom prst="rect">
            <a:avLst/>
          </a:prstGeom>
        </p:spPr>
      </p:pic>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270925"/>
            <a:ext cx="10605331" cy="448281"/>
          </a:xfrm>
        </p:spPr>
        <p:txBody>
          <a:bodyPr>
            <a:noAutofit/>
          </a:bodyPr>
          <a:lstStyle/>
          <a:p>
            <a:pPr lvl="0" algn="ctr" rtl="0"/>
            <a:r>
              <a:rPr lang="ar-EG" sz="4400" b="1" dirty="0"/>
              <a:t>شكل 2</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59498"/>
            <a:ext cx="10038778" cy="5081046"/>
          </a:xfrm>
        </p:spPr>
        <p:txBody>
          <a:bodyPr>
            <a:normAutofit/>
          </a:bodyPr>
          <a:lstStyle/>
          <a:p>
            <a:pPr marL="0" indent="0" algn="l" rtl="0">
              <a:buNone/>
            </a:pPr>
            <a:endParaRPr lang="en-US" sz="3400" dirty="0"/>
          </a:p>
          <a:p>
            <a:pPr marL="457200" lvl="1" indent="0" algn="l" rtl="0">
              <a:buNone/>
            </a:pPr>
            <a:endParaRPr lang="en-US" sz="3000" dirty="0"/>
          </a:p>
        </p:txBody>
      </p:sp>
      <p:pic>
        <p:nvPicPr>
          <p:cNvPr id="4" name="Picture 3">
            <a:extLst>
              <a:ext uri="{FF2B5EF4-FFF2-40B4-BE49-F238E27FC236}">
                <a16:creationId xmlns:a16="http://schemas.microsoft.com/office/drawing/2014/main" id="{C6CE979B-3D8E-7DBD-C311-1ACE3AF89BEA}"/>
              </a:ext>
            </a:extLst>
          </p:cNvPr>
          <p:cNvPicPr>
            <a:picLocks noChangeAspect="1"/>
          </p:cNvPicPr>
          <p:nvPr/>
        </p:nvPicPr>
        <p:blipFill>
          <a:blip r:embed="rId3"/>
          <a:stretch>
            <a:fillRect/>
          </a:stretch>
        </p:blipFill>
        <p:spPr>
          <a:xfrm>
            <a:off x="4348899" y="719206"/>
            <a:ext cx="3676454" cy="5867869"/>
          </a:xfrm>
          <a:prstGeom prst="rect">
            <a:avLst/>
          </a:prstGeom>
        </p:spPr>
      </p:pic>
      <p:pic>
        <p:nvPicPr>
          <p:cNvPr id="6" name="Picture 5">
            <a:extLst>
              <a:ext uri="{FF2B5EF4-FFF2-40B4-BE49-F238E27FC236}">
                <a16:creationId xmlns:a16="http://schemas.microsoft.com/office/drawing/2014/main" id="{30A10AD7-B256-69ED-E4DF-EAA53923121C}"/>
              </a:ext>
            </a:extLst>
          </p:cNvPr>
          <p:cNvPicPr>
            <a:picLocks noChangeAspect="1"/>
          </p:cNvPicPr>
          <p:nvPr/>
        </p:nvPicPr>
        <p:blipFill>
          <a:blip r:embed="rId4"/>
          <a:stretch>
            <a:fillRect/>
          </a:stretch>
        </p:blipFill>
        <p:spPr>
          <a:xfrm>
            <a:off x="7880809" y="719206"/>
            <a:ext cx="3676454" cy="5867869"/>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7EF1C593-F157-9ABA-CF1A-340E24246852}"/>
                  </a:ext>
                </a:extLst>
              </p14:cNvPr>
              <p14:cNvContentPartPr/>
              <p14:nvPr/>
            </p14:nvContentPartPr>
            <p14:xfrm>
              <a:off x="725407" y="5655184"/>
              <a:ext cx="3414960" cy="48240"/>
            </p14:xfrm>
          </p:contentPart>
        </mc:Choice>
        <mc:Fallback xmlns="">
          <p:pic>
            <p:nvPicPr>
              <p:cNvPr id="10" name="Ink 9">
                <a:extLst>
                  <a:ext uri="{FF2B5EF4-FFF2-40B4-BE49-F238E27FC236}">
                    <a16:creationId xmlns:a16="http://schemas.microsoft.com/office/drawing/2014/main" id="{7EF1C593-F157-9ABA-CF1A-340E24246852}"/>
                  </a:ext>
                </a:extLst>
              </p:cNvPr>
              <p:cNvPicPr/>
              <p:nvPr/>
            </p:nvPicPr>
            <p:blipFill>
              <a:blip r:embed="rId6"/>
              <a:stretch>
                <a:fillRect/>
              </a:stretch>
            </p:blipFill>
            <p:spPr>
              <a:xfrm>
                <a:off x="671767" y="5547184"/>
                <a:ext cx="35226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795C8AF-0621-C42C-9303-AC3A4D3C7EA5}"/>
                  </a:ext>
                </a:extLst>
              </p14:cNvPr>
              <p14:cNvContentPartPr/>
              <p14:nvPr/>
            </p14:nvContentPartPr>
            <p14:xfrm>
              <a:off x="687967" y="6173944"/>
              <a:ext cx="3426120" cy="47520"/>
            </p14:xfrm>
          </p:contentPart>
        </mc:Choice>
        <mc:Fallback xmlns="">
          <p:pic>
            <p:nvPicPr>
              <p:cNvPr id="11" name="Ink 10">
                <a:extLst>
                  <a:ext uri="{FF2B5EF4-FFF2-40B4-BE49-F238E27FC236}">
                    <a16:creationId xmlns:a16="http://schemas.microsoft.com/office/drawing/2014/main" id="{C795C8AF-0621-C42C-9303-AC3A4D3C7EA5}"/>
                  </a:ext>
                </a:extLst>
              </p:cNvPr>
              <p:cNvPicPr/>
              <p:nvPr/>
            </p:nvPicPr>
            <p:blipFill>
              <a:blip r:embed="rId8"/>
              <a:stretch>
                <a:fillRect/>
              </a:stretch>
            </p:blipFill>
            <p:spPr>
              <a:xfrm>
                <a:off x="633967" y="6066304"/>
                <a:ext cx="35337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5BF27FAE-B666-E6E2-8023-FAA35B9EF376}"/>
                  </a:ext>
                </a:extLst>
              </p14:cNvPr>
              <p14:cNvContentPartPr/>
              <p14:nvPr/>
            </p14:nvContentPartPr>
            <p14:xfrm>
              <a:off x="696967" y="6428824"/>
              <a:ext cx="3449160" cy="19440"/>
            </p14:xfrm>
          </p:contentPart>
        </mc:Choice>
        <mc:Fallback xmlns="">
          <p:pic>
            <p:nvPicPr>
              <p:cNvPr id="12" name="Ink 11">
                <a:extLst>
                  <a:ext uri="{FF2B5EF4-FFF2-40B4-BE49-F238E27FC236}">
                    <a16:creationId xmlns:a16="http://schemas.microsoft.com/office/drawing/2014/main" id="{5BF27FAE-B666-E6E2-8023-FAA35B9EF376}"/>
                  </a:ext>
                </a:extLst>
              </p:cNvPr>
              <p:cNvPicPr/>
              <p:nvPr/>
            </p:nvPicPr>
            <p:blipFill>
              <a:blip r:embed="rId10"/>
              <a:stretch>
                <a:fillRect/>
              </a:stretch>
            </p:blipFill>
            <p:spPr>
              <a:xfrm>
                <a:off x="643327" y="6320824"/>
                <a:ext cx="3556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519567E-CD71-56DE-973E-2E152454D0F7}"/>
                  </a:ext>
                </a:extLst>
              </p14:cNvPr>
              <p14:cNvContentPartPr/>
              <p14:nvPr/>
            </p14:nvContentPartPr>
            <p14:xfrm>
              <a:off x="4421167" y="2789224"/>
              <a:ext cx="3108240" cy="11160"/>
            </p14:xfrm>
          </p:contentPart>
        </mc:Choice>
        <mc:Fallback xmlns="">
          <p:pic>
            <p:nvPicPr>
              <p:cNvPr id="13" name="Ink 12">
                <a:extLst>
                  <a:ext uri="{FF2B5EF4-FFF2-40B4-BE49-F238E27FC236}">
                    <a16:creationId xmlns:a16="http://schemas.microsoft.com/office/drawing/2014/main" id="{9519567E-CD71-56DE-973E-2E152454D0F7}"/>
                  </a:ext>
                </a:extLst>
              </p:cNvPr>
              <p:cNvPicPr/>
              <p:nvPr/>
            </p:nvPicPr>
            <p:blipFill>
              <a:blip r:embed="rId12"/>
              <a:stretch>
                <a:fillRect/>
              </a:stretch>
            </p:blipFill>
            <p:spPr>
              <a:xfrm>
                <a:off x="4367167" y="2681584"/>
                <a:ext cx="3215880" cy="226800"/>
              </a:xfrm>
              <a:prstGeom prst="rect">
                <a:avLst/>
              </a:prstGeom>
            </p:spPr>
          </p:pic>
        </mc:Fallback>
      </mc:AlternateContent>
    </p:spTree>
    <p:extLst>
      <p:ext uri="{BB962C8B-B14F-4D97-AF65-F5344CB8AC3E}">
        <p14:creationId xmlns:p14="http://schemas.microsoft.com/office/powerpoint/2010/main" val="145488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11259</TotalTime>
  <Words>1320</Words>
  <Application>Microsoft Office PowerPoint</Application>
  <PresentationFormat>Widescreen</PresentationFormat>
  <Paragraphs>232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Aldhabi</vt:lpstr>
      <vt:lpstr>Andalus</vt:lpstr>
      <vt:lpstr>Arial</vt:lpstr>
      <vt:lpstr>Calibri</vt:lpstr>
      <vt:lpstr>Tw Cen MT</vt:lpstr>
      <vt:lpstr>Circuit</vt:lpstr>
      <vt:lpstr>قسم الشؤون المالية  محاسبة التكاليف والتخطيط وإعداد الموازنة والتحليل المالي</vt:lpstr>
      <vt:lpstr>الفِهرِس</vt:lpstr>
      <vt:lpstr>PowerPoint Presentation</vt:lpstr>
      <vt:lpstr>الفجوات</vt:lpstr>
      <vt:lpstr>الحالة 1</vt:lpstr>
      <vt:lpstr>شكل 1</vt:lpstr>
      <vt:lpstr>معوقات الحالة 1</vt:lpstr>
      <vt:lpstr>الحالة 2</vt:lpstr>
      <vt:lpstr>شكل 2</vt:lpstr>
      <vt:lpstr>معوقات الحالة 2</vt:lpstr>
      <vt:lpstr>محاسبة التكاليف </vt:lpstr>
      <vt:lpstr>تنفيذ نظام تخطيط موارد المؤسسات (التكامل)</vt:lpstr>
      <vt:lpstr>الأهداف</vt:lpstr>
      <vt:lpstr>إنشاء قسم محاسبة التكاليف</vt:lpstr>
      <vt:lpstr>إنشاء لجنة التخطيط والموازنة والتطوير والنمو</vt:lpstr>
      <vt:lpstr>إنشاء لجنة إدارة مشروع نظام تخطيط موارد المؤسسات  ERP </vt:lpstr>
      <vt:lpstr>نظام تدفق البيانات  - المعلومات</vt:lpstr>
      <vt:lpstr>المتطلبات</vt:lpstr>
      <vt:lpstr>تعيين قسم محاسبة التكاليف</vt:lpstr>
      <vt:lpstr>تابع - تعيين قسم محاسبة التكاليف</vt:lpstr>
      <vt:lpstr>تكليف لجنة التخطيط والتطوير</vt:lpstr>
      <vt:lpstr>تعيين إدارة (لجنة) مشروع نظام تخطيط موارد المؤسسات (ERP)</vt:lpstr>
      <vt:lpstr>النهاية  شكرا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Dept:  Cost Control proposal</dc:title>
  <dc:creator>Ahmed Abuouf</dc:creator>
  <cp:lastModifiedBy>Ahmed Abuouf</cp:lastModifiedBy>
  <cp:revision>498</cp:revision>
  <cp:lastPrinted>2024-01-24T14:54:55Z</cp:lastPrinted>
  <dcterms:created xsi:type="dcterms:W3CDTF">2024-01-13T10:03:46Z</dcterms:created>
  <dcterms:modified xsi:type="dcterms:W3CDTF">2024-07-09T07:36:56Z</dcterms:modified>
</cp:coreProperties>
</file>