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84" r:id="rId4"/>
    <p:sldId id="280" r:id="rId5"/>
    <p:sldId id="278" r:id="rId6"/>
    <p:sldId id="260" r:id="rId7"/>
    <p:sldId id="324" r:id="rId8"/>
    <p:sldId id="323" r:id="rId9"/>
    <p:sldId id="325" r:id="rId10"/>
    <p:sldId id="279" r:id="rId11"/>
    <p:sldId id="286" r:id="rId12"/>
    <p:sldId id="277" r:id="rId13"/>
    <p:sldId id="322" r:id="rId14"/>
    <p:sldId id="326" r:id="rId15"/>
    <p:sldId id="327" r:id="rId16"/>
    <p:sldId id="287" r:id="rId17"/>
  </p:sldIdLst>
  <p:sldSz cx="12192000" cy="6858000"/>
  <p:notesSz cx="7315200" cy="9601200"/>
  <p:defaultTextStyle>
    <a:defPPr>
      <a:defRPr lang="a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95E43E-7698-5F63-FE99-5DA07FBE522C}" name="Ahmed Abuouf" initials="AA" userId="S-1-5-21-2329828857-2682668055-1160802579-11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ED3"/>
    <a:srgbClr val="4C91C4"/>
    <a:srgbClr val="3578A5"/>
    <a:srgbClr val="316E97"/>
    <a:srgbClr val="8BB9D9"/>
    <a:srgbClr val="33CCCC"/>
    <a:srgbClr val="1B1B45"/>
    <a:srgbClr val="00FFCC"/>
    <a:srgbClr val="D47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4" autoAdjust="0"/>
  </p:normalViewPr>
  <p:slideViewPr>
    <p:cSldViewPr snapToGrid="0">
      <p:cViewPr varScale="1">
        <p:scale>
          <a:sx n="101" d="100"/>
          <a:sy n="101" d="100"/>
        </p:scale>
        <p:origin x="13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FC6680F-2F28-467A-B048-359D6C03831E}" type="datetimeFigureOut">
              <a:rPr lang="ar-EG" smtClean="0"/>
              <a:t>16/12/1445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68AB104-8BBB-458E-ACD5-A3CB9B08E1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825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B104-8BBB-458E-ACD5-A3CB9B08E117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44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F592-9C37-06E3-8226-B6CCC6E9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8" y="658811"/>
            <a:ext cx="10534649" cy="2493963"/>
          </a:xfrm>
        </p:spPr>
        <p:txBody>
          <a:bodyPr>
            <a:normAutofit/>
          </a:bodyPr>
          <a:lstStyle/>
          <a:p>
            <a:pPr algn="ctr"/>
            <a:r>
              <a:rPr lang="ar" b="1" dirty="0"/>
              <a:t>قسم الشؤون المالية </a:t>
            </a:r>
            <a:br>
              <a:rPr lang="en-US" dirty="0"/>
            </a:br>
            <a:r>
              <a:rPr lang="ar" dirty="0"/>
              <a:t>محاسبة التكاليف والتخطيط وإعداد الميزانية والتحليل المالي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35FB9-B3F1-DA58-9591-A7E714AD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686" y="3622678"/>
            <a:ext cx="8791575" cy="1655762"/>
          </a:xfrm>
        </p:spPr>
        <p:txBody>
          <a:bodyPr/>
          <a:lstStyle/>
          <a:p>
            <a:pPr algn="ctr"/>
            <a:r>
              <a:rPr lang="ar" dirty="0"/>
              <a:t>التخطيط والم</a:t>
            </a:r>
            <a:r>
              <a:rPr lang="ar-EG" dirty="0"/>
              <a:t>واز</a:t>
            </a:r>
            <a:r>
              <a:rPr lang="ar" dirty="0"/>
              <a:t>نة والاتصالات (التكامل) ونظام</a:t>
            </a:r>
            <a:r>
              <a:rPr lang="en-US" dirty="0"/>
              <a:t> </a:t>
            </a:r>
            <a:r>
              <a:rPr lang="ar-EG" dirty="0"/>
              <a:t>الرقابة وال</a:t>
            </a:r>
            <a:r>
              <a:rPr lang="ar" dirty="0"/>
              <a:t>معلومات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1900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algn="ctr" rtl="0"/>
            <a:r>
              <a:rPr lang="ar" sz="3200" dirty="0"/>
              <a:t>تدفق بيانات نظام المعلومات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EA1D0C-169B-2359-56BA-ADA614897B5B}"/>
              </a:ext>
            </a:extLst>
          </p:cNvPr>
          <p:cNvGrpSpPr/>
          <p:nvPr/>
        </p:nvGrpSpPr>
        <p:grpSpPr>
          <a:xfrm>
            <a:off x="1476375" y="1190624"/>
            <a:ext cx="9486900" cy="5172683"/>
            <a:chOff x="3400950" y="1424515"/>
            <a:chExt cx="4551595" cy="4712749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DA1F4E85-6423-3B6F-03A9-38FF68F915F5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4040000"/>
                <a:gd name="adj2" fmla="val 1620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05EACE54-748F-8D16-A74D-D7C1280C70E8}"/>
                </a:ext>
              </a:extLst>
            </p:cNvPr>
            <p:cNvSpPr/>
            <p:nvPr/>
          </p:nvSpPr>
          <p:spPr>
            <a:xfrm>
              <a:off x="3675834" y="1755784"/>
              <a:ext cx="4112195" cy="4146328"/>
            </a:xfrm>
            <a:prstGeom prst="blockArc">
              <a:avLst>
                <a:gd name="adj1" fmla="val 11899019"/>
                <a:gd name="adj2" fmla="val 14042927"/>
                <a:gd name="adj3" fmla="val 3027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40939"/>
                <a:satOff val="-15796"/>
                <a:lumOff val="5403"/>
                <a:alphaOff val="0"/>
              </a:schemeClr>
            </a:fillRef>
            <a:effectRef idx="0">
              <a:schemeClr val="accent5">
                <a:hueOff val="-2940939"/>
                <a:satOff val="-15796"/>
                <a:lumOff val="540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7903C133-9BD4-C17B-A9A8-3CD60A176DBE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9720000"/>
                <a:gd name="adj2" fmla="val 1188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573322"/>
                <a:satOff val="-13821"/>
                <a:lumOff val="4727"/>
                <a:alphaOff val="0"/>
              </a:schemeClr>
            </a:fillRef>
            <a:effectRef idx="0">
              <a:schemeClr val="accent5">
                <a:hueOff val="-2573322"/>
                <a:satOff val="-13821"/>
                <a:lumOff val="472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6A1F7D5F-1025-59A4-FBFB-AB6A9649C1CF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7560000"/>
                <a:gd name="adj2" fmla="val 972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5704"/>
                <a:satOff val="-11847"/>
                <a:lumOff val="4052"/>
                <a:alphaOff val="0"/>
              </a:schemeClr>
            </a:fillRef>
            <a:effectRef idx="0">
              <a:schemeClr val="accent5">
                <a:hueOff val="-2205704"/>
                <a:satOff val="-11847"/>
                <a:lumOff val="405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09996E47-B7C9-4624-A266-D751DA022CE8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5400000"/>
                <a:gd name="adj2" fmla="val 756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087"/>
                <a:satOff val="-9872"/>
                <a:lumOff val="3377"/>
                <a:alphaOff val="0"/>
              </a:schemeClr>
            </a:fillRef>
            <a:effectRef idx="0">
              <a:schemeClr val="accent5">
                <a:hueOff val="-1838087"/>
                <a:satOff val="-9872"/>
                <a:lumOff val="337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8DD9B78A-2A5C-7EDA-1C55-E98CAF91A168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3240000"/>
                <a:gd name="adj2" fmla="val 540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470"/>
                <a:satOff val="-7898"/>
                <a:lumOff val="2701"/>
                <a:alphaOff val="0"/>
              </a:schemeClr>
            </a:fillRef>
            <a:effectRef idx="0">
              <a:schemeClr val="accent5">
                <a:hueOff val="-1470470"/>
                <a:satOff val="-7898"/>
                <a:lumOff val="27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897B6DDA-971E-DCCB-502E-FE095CFBF879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080000"/>
                <a:gd name="adj2" fmla="val 324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2852"/>
                <a:satOff val="-5923"/>
                <a:lumOff val="2026"/>
                <a:alphaOff val="0"/>
              </a:schemeClr>
            </a:fillRef>
            <a:effectRef idx="0">
              <a:schemeClr val="accent5">
                <a:hueOff val="-1102852"/>
                <a:satOff val="-5923"/>
                <a:lumOff val="20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58A305F2-4A41-63C9-D9C3-FB3E74D9A26F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20520000"/>
                <a:gd name="adj2" fmla="val 108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235"/>
                <a:satOff val="-3949"/>
                <a:lumOff val="1351"/>
                <a:alphaOff val="0"/>
              </a:schemeClr>
            </a:fillRef>
            <a:effectRef idx="0">
              <a:schemeClr val="accent5">
                <a:hueOff val="-735235"/>
                <a:satOff val="-3949"/>
                <a:lumOff val="135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B19E2300-C526-1C75-43D1-06AB73FFB85E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8360000"/>
                <a:gd name="adj2" fmla="val 2052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17"/>
                <a:satOff val="-1974"/>
                <a:lumOff val="675"/>
                <a:alphaOff val="0"/>
              </a:schemeClr>
            </a:fillRef>
            <a:effectRef idx="0">
              <a:schemeClr val="accent5">
                <a:hueOff val="-367617"/>
                <a:satOff val="-1974"/>
                <a:lumOff val="67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DA4CDD0F-F986-3151-17E5-7C8D6525A3A6}"/>
                </a:ext>
              </a:extLst>
            </p:cNvPr>
            <p:cNvSpPr/>
            <p:nvPr/>
          </p:nvSpPr>
          <p:spPr>
            <a:xfrm>
              <a:off x="3692024" y="1780171"/>
              <a:ext cx="4001436" cy="4001436"/>
            </a:xfrm>
            <a:prstGeom prst="blockArc">
              <a:avLst>
                <a:gd name="adj1" fmla="val 16200000"/>
                <a:gd name="adj2" fmla="val 18360000"/>
                <a:gd name="adj3" fmla="val 2758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18F2944-52C2-939B-D612-B1ED857B8B77}"/>
                </a:ext>
              </a:extLst>
            </p:cNvPr>
            <p:cNvSpPr/>
            <p:nvPr/>
          </p:nvSpPr>
          <p:spPr>
            <a:xfrm>
              <a:off x="4911365" y="3120275"/>
              <a:ext cx="1562753" cy="1321228"/>
            </a:xfrm>
            <a:custGeom>
              <a:avLst/>
              <a:gdLst>
                <a:gd name="connsiteX0" fmla="*/ 0 w 1562753"/>
                <a:gd name="connsiteY0" fmla="*/ 660614 h 1321228"/>
                <a:gd name="connsiteX1" fmla="*/ 781377 w 1562753"/>
                <a:gd name="connsiteY1" fmla="*/ 0 h 1321228"/>
                <a:gd name="connsiteX2" fmla="*/ 1562754 w 1562753"/>
                <a:gd name="connsiteY2" fmla="*/ 660614 h 1321228"/>
                <a:gd name="connsiteX3" fmla="*/ 781377 w 1562753"/>
                <a:gd name="connsiteY3" fmla="*/ 1321228 h 1321228"/>
                <a:gd name="connsiteX4" fmla="*/ 0 w 1562753"/>
                <a:gd name="connsiteY4" fmla="*/ 660614 h 132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753" h="1321228">
                  <a:moveTo>
                    <a:pt x="0" y="660614"/>
                  </a:moveTo>
                  <a:cubicBezTo>
                    <a:pt x="0" y="295767"/>
                    <a:pt x="349834" y="0"/>
                    <a:pt x="781377" y="0"/>
                  </a:cubicBezTo>
                  <a:cubicBezTo>
                    <a:pt x="1212920" y="0"/>
                    <a:pt x="1562754" y="295767"/>
                    <a:pt x="1562754" y="660614"/>
                  </a:cubicBezTo>
                  <a:cubicBezTo>
                    <a:pt x="1562754" y="1025461"/>
                    <a:pt x="1212920" y="1321228"/>
                    <a:pt x="781377" y="1321228"/>
                  </a:cubicBezTo>
                  <a:cubicBezTo>
                    <a:pt x="349834" y="1321228"/>
                    <a:pt x="0" y="1025461"/>
                    <a:pt x="0" y="66061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9180" tIns="213809" rIns="249180" bIns="213809" numCol="1" spcCol="1270" anchor="ctr" anchorCtr="0">
              <a:noAutofit/>
            </a:bodyPr>
            <a:lstStyle/>
            <a:p>
              <a:pPr marL="0" lvl="0" indent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000" b="1" kern="1200" dirty="0"/>
                <a:t>نظام </a:t>
              </a:r>
              <a:r>
                <a:rPr lang="ar-EG" sz="2000" b="1" kern="1200" dirty="0"/>
                <a:t>ال</a:t>
              </a:r>
              <a:r>
                <a:rPr lang="ar" sz="2000" b="1" kern="1200" dirty="0"/>
                <a:t>معلومات</a:t>
              </a:r>
              <a:endParaRPr lang="ar-EG" sz="2000" b="1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96508A-0AAF-D432-60A4-AE15BC5E4749}"/>
                </a:ext>
              </a:extLst>
            </p:cNvPr>
            <p:cNvSpPr/>
            <p:nvPr/>
          </p:nvSpPr>
          <p:spPr>
            <a:xfrm>
              <a:off x="5309491" y="1424515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EG" sz="2000" kern="1200" dirty="0"/>
                <a:t>المالية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E98C7B-4A73-590A-DA43-C53508BB38F6}"/>
                </a:ext>
              </a:extLst>
            </p:cNvPr>
            <p:cNvSpPr/>
            <p:nvPr/>
          </p:nvSpPr>
          <p:spPr>
            <a:xfrm>
              <a:off x="6469265" y="180134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17"/>
                <a:satOff val="-1974"/>
                <a:lumOff val="675"/>
                <a:alphaOff val="0"/>
              </a:schemeClr>
            </a:fillRef>
            <a:effectRef idx="0">
              <a:schemeClr val="accent5">
                <a:hueOff val="-367617"/>
                <a:satOff val="-1974"/>
                <a:lumOff val="67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000" kern="1200" dirty="0"/>
                <a:t>الموارد البشرية</a:t>
              </a:r>
              <a:endParaRPr lang="ar-EG" sz="20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BCECA5-4EF6-4492-9215-002BC94EBF48}"/>
                </a:ext>
              </a:extLst>
            </p:cNvPr>
            <p:cNvSpPr/>
            <p:nvPr/>
          </p:nvSpPr>
          <p:spPr>
            <a:xfrm>
              <a:off x="7186044" y="278791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235"/>
                <a:satOff val="-3949"/>
                <a:lumOff val="1351"/>
                <a:alphaOff val="0"/>
              </a:schemeClr>
            </a:fillRef>
            <a:effectRef idx="0">
              <a:schemeClr val="accent5">
                <a:hueOff val="-735235"/>
                <a:satOff val="-3949"/>
                <a:lumOff val="135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000" kern="1200" dirty="0"/>
                <a:t>لوجستية (إيفاد)</a:t>
              </a:r>
              <a:endParaRPr lang="ar-EG" sz="2000" kern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5BB0BC-11E0-AD0F-A111-4B4F5E16910F}"/>
                </a:ext>
              </a:extLst>
            </p:cNvPr>
            <p:cNvSpPr/>
            <p:nvPr/>
          </p:nvSpPr>
          <p:spPr>
            <a:xfrm>
              <a:off x="7186044" y="400736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102852"/>
                <a:satOff val="-5923"/>
                <a:lumOff val="2026"/>
                <a:alphaOff val="0"/>
              </a:schemeClr>
            </a:fillRef>
            <a:effectRef idx="0">
              <a:schemeClr val="accent5">
                <a:hueOff val="-1102852"/>
                <a:satOff val="-5923"/>
                <a:lumOff val="20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EG" sz="2000" kern="1200" dirty="0"/>
                <a:t>ال</a:t>
              </a:r>
              <a:r>
                <a:rPr lang="ar" sz="2000" kern="1200" dirty="0"/>
                <a:t>صيانة</a:t>
              </a:r>
              <a:endParaRPr lang="ar-EG" sz="2000" kern="120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4BBD3D-DE43-7070-1DB0-B23A8C94DBA3}"/>
                </a:ext>
              </a:extLst>
            </p:cNvPr>
            <p:cNvSpPr/>
            <p:nvPr/>
          </p:nvSpPr>
          <p:spPr>
            <a:xfrm>
              <a:off x="6469265" y="499393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470"/>
                <a:satOff val="-7898"/>
                <a:lumOff val="2701"/>
                <a:alphaOff val="0"/>
              </a:schemeClr>
            </a:fillRef>
            <a:effectRef idx="0">
              <a:schemeClr val="accent5">
                <a:hueOff val="-1470470"/>
                <a:satOff val="-7898"/>
                <a:lumOff val="27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000" kern="1200" dirty="0"/>
                <a:t>المبيعات والتسويق</a:t>
              </a:r>
              <a:endParaRPr lang="ar-EG" sz="20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396599-8673-3A8C-88B9-10E074FDBBBE}"/>
                </a:ext>
              </a:extLst>
            </p:cNvPr>
            <p:cNvSpPr/>
            <p:nvPr/>
          </p:nvSpPr>
          <p:spPr>
            <a:xfrm>
              <a:off x="5309491" y="5370763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087"/>
                <a:satOff val="-9872"/>
                <a:lumOff val="3377"/>
                <a:alphaOff val="0"/>
              </a:schemeClr>
            </a:fillRef>
            <a:effectRef idx="0">
              <a:schemeClr val="accent5">
                <a:hueOff val="-1838087"/>
                <a:satOff val="-9872"/>
                <a:lumOff val="33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000" kern="1200" dirty="0"/>
                <a:t>إدارة الجودة</a:t>
              </a:r>
              <a:endParaRPr lang="ar-EG" sz="2000" kern="12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D2CB23-47D6-F808-95D1-D6D6D3C84F28}"/>
                </a:ext>
              </a:extLst>
            </p:cNvPr>
            <p:cNvSpPr/>
            <p:nvPr/>
          </p:nvSpPr>
          <p:spPr>
            <a:xfrm>
              <a:off x="4149718" y="4993930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05704"/>
                <a:satOff val="-11847"/>
                <a:lumOff val="4052"/>
                <a:alphaOff val="0"/>
              </a:schemeClr>
            </a:fillRef>
            <a:effectRef idx="0">
              <a:schemeClr val="accent5">
                <a:hueOff val="-2205704"/>
                <a:satOff val="-11847"/>
                <a:lumOff val="40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EG" sz="2000" kern="1200" dirty="0"/>
                <a:t>الم</a:t>
              </a:r>
              <a:r>
                <a:rPr lang="ar" sz="2000" kern="1200" dirty="0"/>
                <a:t>ش</a:t>
              </a:r>
              <a:r>
                <a:rPr lang="ar-EG" sz="2000" kern="1200" dirty="0"/>
                <a:t>ت</a:t>
              </a:r>
              <a:r>
                <a:rPr lang="ar" sz="2000" kern="1200" dirty="0"/>
                <a:t>ر</a:t>
              </a:r>
              <a:r>
                <a:rPr lang="ar-EG" sz="2000" kern="1200" dirty="0"/>
                <a:t>ي</a:t>
              </a:r>
              <a:r>
                <a:rPr lang="ar" sz="2000" kern="1200" dirty="0"/>
                <a:t>ا</a:t>
              </a:r>
              <a:r>
                <a:rPr lang="ar-EG" sz="2000" kern="1200" dirty="0"/>
                <a:t>ت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8B84A4-CC16-3D2E-EDF9-CB111B6223D1}"/>
                </a:ext>
              </a:extLst>
            </p:cNvPr>
            <p:cNvSpPr/>
            <p:nvPr/>
          </p:nvSpPr>
          <p:spPr>
            <a:xfrm>
              <a:off x="3432939" y="4007368"/>
              <a:ext cx="766501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573322"/>
                <a:satOff val="-13821"/>
                <a:lumOff val="4727"/>
                <a:alphaOff val="0"/>
              </a:schemeClr>
            </a:fillRef>
            <a:effectRef idx="0">
              <a:schemeClr val="accent5">
                <a:hueOff val="-2573322"/>
                <a:satOff val="-13821"/>
                <a:lumOff val="47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000" kern="1200" dirty="0"/>
                <a:t>إدارة المخزون</a:t>
              </a:r>
              <a:endParaRPr lang="ar-EG" sz="2000" kern="12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561EF7-142F-A3EA-343C-942E939D2FBB}"/>
                </a:ext>
              </a:extLst>
            </p:cNvPr>
            <p:cNvSpPr/>
            <p:nvPr/>
          </p:nvSpPr>
          <p:spPr>
            <a:xfrm>
              <a:off x="3400950" y="2787910"/>
              <a:ext cx="831717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40939"/>
                <a:satOff val="-15796"/>
                <a:lumOff val="5403"/>
                <a:alphaOff val="0"/>
              </a:schemeClr>
            </a:fillRef>
            <a:effectRef idx="0">
              <a:schemeClr val="accent5">
                <a:hueOff val="-2940939"/>
                <a:satOff val="-15796"/>
                <a:lumOff val="54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EG" sz="2000" kern="1200" dirty="0"/>
                <a:t>ال</a:t>
              </a:r>
              <a:r>
                <a:rPr lang="ar" sz="2000" kern="1200" dirty="0"/>
                <a:t>تصنيع</a:t>
              </a:r>
              <a:endParaRPr lang="ar-EG" sz="20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3F488A4-219A-D5F8-EEC2-F43E02674D9A}"/>
                </a:ext>
              </a:extLst>
            </p:cNvPr>
            <p:cNvSpPr/>
            <p:nvPr/>
          </p:nvSpPr>
          <p:spPr>
            <a:xfrm>
              <a:off x="4149718" y="1801348"/>
              <a:ext cx="766499" cy="766501"/>
            </a:xfrm>
            <a:custGeom>
              <a:avLst/>
              <a:gdLst>
                <a:gd name="connsiteX0" fmla="*/ 0 w 766501"/>
                <a:gd name="connsiteY0" fmla="*/ 383251 h 766501"/>
                <a:gd name="connsiteX1" fmla="*/ 383251 w 766501"/>
                <a:gd name="connsiteY1" fmla="*/ 0 h 766501"/>
                <a:gd name="connsiteX2" fmla="*/ 766502 w 766501"/>
                <a:gd name="connsiteY2" fmla="*/ 383251 h 766501"/>
                <a:gd name="connsiteX3" fmla="*/ 383251 w 766501"/>
                <a:gd name="connsiteY3" fmla="*/ 766502 h 766501"/>
                <a:gd name="connsiteX4" fmla="*/ 0 w 766501"/>
                <a:gd name="connsiteY4" fmla="*/ 383251 h 7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01" h="766501">
                  <a:moveTo>
                    <a:pt x="0" y="383251"/>
                  </a:moveTo>
                  <a:cubicBezTo>
                    <a:pt x="0" y="171587"/>
                    <a:pt x="171587" y="0"/>
                    <a:pt x="383251" y="0"/>
                  </a:cubicBezTo>
                  <a:cubicBezTo>
                    <a:pt x="594915" y="0"/>
                    <a:pt x="766502" y="171587"/>
                    <a:pt x="766502" y="383251"/>
                  </a:cubicBezTo>
                  <a:cubicBezTo>
                    <a:pt x="766502" y="594915"/>
                    <a:pt x="594915" y="766502"/>
                    <a:pt x="383251" y="766502"/>
                  </a:cubicBezTo>
                  <a:cubicBezTo>
                    <a:pt x="171587" y="766502"/>
                    <a:pt x="0" y="594915"/>
                    <a:pt x="0" y="38325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141" tIns="121141" rIns="121141" bIns="121141" numCol="1" spcCol="1270" anchor="ctr" anchorCtr="0">
              <a:noAutofit/>
            </a:bodyPr>
            <a:lstStyle/>
            <a:p>
              <a:pPr marL="0" lvl="0" indent="0" algn="ctr" defTabSz="311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000" kern="1200" dirty="0"/>
                <a:t>التخطيط والتطوير</a:t>
              </a:r>
              <a:endParaRPr lang="ar-EG" sz="2000" kern="12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C53D39-F4E6-E90D-C06C-5A6BE6769AC8}"/>
              </a:ext>
            </a:extLst>
          </p:cNvPr>
          <p:cNvCxnSpPr>
            <a:cxnSpLocks/>
          </p:cNvCxnSpPr>
          <p:nvPr/>
        </p:nvCxnSpPr>
        <p:spPr>
          <a:xfrm>
            <a:off x="4505325" y="2445540"/>
            <a:ext cx="561975" cy="67866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F22184-8A19-AB49-3645-D352CD964AA3}"/>
              </a:ext>
            </a:extLst>
          </p:cNvPr>
          <p:cNvCxnSpPr>
            <a:cxnSpLocks/>
          </p:cNvCxnSpPr>
          <p:nvPr/>
        </p:nvCxnSpPr>
        <p:spPr>
          <a:xfrm>
            <a:off x="7590683" y="4408100"/>
            <a:ext cx="561975" cy="67866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E22793-BC74-3257-D944-386B1F295005}"/>
              </a:ext>
            </a:extLst>
          </p:cNvPr>
          <p:cNvCxnSpPr>
            <a:cxnSpLocks/>
          </p:cNvCxnSpPr>
          <p:nvPr/>
        </p:nvCxnSpPr>
        <p:spPr>
          <a:xfrm>
            <a:off x="6229198" y="4672695"/>
            <a:ext cx="0" cy="7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D49050-B52A-9A59-1E4F-8593316C9F85}"/>
              </a:ext>
            </a:extLst>
          </p:cNvPr>
          <p:cNvCxnSpPr>
            <a:cxnSpLocks/>
          </p:cNvCxnSpPr>
          <p:nvPr/>
        </p:nvCxnSpPr>
        <p:spPr>
          <a:xfrm>
            <a:off x="6209996" y="2146185"/>
            <a:ext cx="0" cy="73952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5805D4-87BC-5720-4421-76D47D7DD4CB}"/>
              </a:ext>
            </a:extLst>
          </p:cNvPr>
          <p:cNvCxnSpPr>
            <a:cxnSpLocks/>
          </p:cNvCxnSpPr>
          <p:nvPr/>
        </p:nvCxnSpPr>
        <p:spPr>
          <a:xfrm flipH="1">
            <a:off x="7440633" y="2467169"/>
            <a:ext cx="609297" cy="66593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A16E82-B8B0-AAAC-6B5F-59F00F5CB99B}"/>
              </a:ext>
            </a:extLst>
          </p:cNvPr>
          <p:cNvCxnSpPr>
            <a:cxnSpLocks/>
          </p:cNvCxnSpPr>
          <p:nvPr/>
        </p:nvCxnSpPr>
        <p:spPr>
          <a:xfrm flipH="1">
            <a:off x="4250632" y="4366681"/>
            <a:ext cx="609297" cy="66593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6965F1-07C4-3A2E-B2BE-C09B54D2D50D}"/>
              </a:ext>
            </a:extLst>
          </p:cNvPr>
          <p:cNvCxnSpPr>
            <a:cxnSpLocks/>
          </p:cNvCxnSpPr>
          <p:nvPr/>
        </p:nvCxnSpPr>
        <p:spPr>
          <a:xfrm flipH="1">
            <a:off x="3243970" y="4023927"/>
            <a:ext cx="1258184" cy="38417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D5D1AB-D0D5-9C85-591B-5A63A53A4324}"/>
              </a:ext>
            </a:extLst>
          </p:cNvPr>
          <p:cNvCxnSpPr>
            <a:cxnSpLocks/>
          </p:cNvCxnSpPr>
          <p:nvPr/>
        </p:nvCxnSpPr>
        <p:spPr>
          <a:xfrm flipH="1">
            <a:off x="7949853" y="3234733"/>
            <a:ext cx="1247658" cy="30840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143797-F6DC-DD98-9AC6-6760AA738725}"/>
              </a:ext>
            </a:extLst>
          </p:cNvPr>
          <p:cNvCxnSpPr>
            <a:cxnSpLocks/>
          </p:cNvCxnSpPr>
          <p:nvPr/>
        </p:nvCxnSpPr>
        <p:spPr>
          <a:xfrm flipH="1" flipV="1">
            <a:off x="3322767" y="3199971"/>
            <a:ext cx="1205730" cy="3284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F58425-9F27-7CB2-8E6B-5599B9AEB9B9}"/>
              </a:ext>
            </a:extLst>
          </p:cNvPr>
          <p:cNvCxnSpPr>
            <a:cxnSpLocks/>
          </p:cNvCxnSpPr>
          <p:nvPr/>
        </p:nvCxnSpPr>
        <p:spPr>
          <a:xfrm flipH="1" flipV="1">
            <a:off x="7949853" y="4030565"/>
            <a:ext cx="1205730" cy="3284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8759-C4AE-DB89-CB5D-281DD58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13" y="2689715"/>
            <a:ext cx="10266574" cy="14785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ar-EG" sz="72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ال</a:t>
            </a:r>
            <a:r>
              <a:rPr lang="ar" sz="72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متطلبات</a:t>
            </a:r>
            <a:endParaRPr lang="ar-EG" sz="6600" dirty="0">
              <a:solidFill>
                <a:schemeClr val="accent3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9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3594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ar" sz="2000" dirty="0"/>
              <a:t>تعيين قسم محاسبة التكاليف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4" y="1168924"/>
            <a:ext cx="10114157" cy="532614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ar" dirty="0"/>
              <a:t>المشاريع (محاسبة تكاليف العقود) بما في ذلك </a:t>
            </a:r>
            <a:r>
              <a:rPr lang="ar-EG" dirty="0"/>
              <a:t>موازنة</a:t>
            </a:r>
            <a:r>
              <a:rPr lang="ar" dirty="0"/>
              <a:t> التكلفة المخططة وتسجيل التكاليف وتحليلها</a:t>
            </a:r>
          </a:p>
          <a:p>
            <a:pPr lvl="1" algn="r"/>
            <a:r>
              <a:rPr lang="ar" sz="2200" dirty="0"/>
              <a:t>مهام محاسب تكاليف المشروع: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مراقبة الصرف </a:t>
            </a:r>
            <a:r>
              <a:rPr lang="ar-EG" sz="2300" dirty="0"/>
              <a:t>والعهد</a:t>
            </a:r>
            <a:r>
              <a:rPr lang="ar" sz="2300" dirty="0"/>
              <a:t> النقدي</a:t>
            </a:r>
            <a:r>
              <a:rPr lang="ar-EG" sz="2300" dirty="0"/>
              <a:t>ة</a:t>
            </a:r>
            <a:r>
              <a:rPr lang="ar" sz="2300" dirty="0"/>
              <a:t> للمشروع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متابعة الحسابات البنكية للمشروع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مراقبة استلام وصرف مواد المشروع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المراقبة المباشرة للأجور (الحضور والرواتب)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مراقبة التكاليف الصناعية الأخرى (غير المباشرة) للمشروع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متابعة </a:t>
            </a:r>
            <a:r>
              <a:rPr lang="ar-EG" sz="2300" dirty="0"/>
              <a:t>وحصر</a:t>
            </a:r>
            <a:r>
              <a:rPr lang="ar" sz="2300" dirty="0"/>
              <a:t> الأعمال قيد التنفيذ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متابعة مستخلصات العملاء (الكمية والقيمة)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متابعة </a:t>
            </a:r>
            <a:r>
              <a:rPr lang="ar-EG" sz="2300" dirty="0"/>
              <a:t>موازنة</a:t>
            </a:r>
            <a:r>
              <a:rPr lang="ar" sz="2300" dirty="0"/>
              <a:t> المشروع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- إعداد وتوجيه حسابات التكلفة والإيرادات للمشروع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إعداد التقارير الدورية (الأسبوعية والشهرية وغيرها) للمشروع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300" dirty="0"/>
              <a:t>- إعداد تقارير الأداء </a:t>
            </a:r>
            <a:r>
              <a:rPr lang="ar" sz="2100" dirty="0"/>
              <a:t>ومعدلات الإنجاز للمشروع</a:t>
            </a:r>
          </a:p>
          <a:p>
            <a:pPr marL="0" indent="0" algn="r">
              <a:buNone/>
            </a:pPr>
            <a:endParaRPr lang="en-US" dirty="0"/>
          </a:p>
          <a:p>
            <a:pPr algn="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41706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ar" sz="2000" dirty="0"/>
              <a:t>تعيين قسم محاسبة التكاليف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ar" sz="2600" dirty="0"/>
              <a:t>محاسبة تكاليف التصنيع (الصناعية) بما في ذلك </a:t>
            </a:r>
            <a:r>
              <a:rPr lang="ar-EG" sz="2600" dirty="0"/>
              <a:t>موازنة</a:t>
            </a:r>
            <a:r>
              <a:rPr lang="ar" sz="2600" dirty="0"/>
              <a:t> التكلفة المخططة وتسجيل التكاليف وتحليلها</a:t>
            </a:r>
          </a:p>
          <a:p>
            <a:pPr lvl="1" algn="r"/>
            <a:r>
              <a:rPr lang="ar" sz="2400" dirty="0"/>
              <a:t>مهام محاسب تكاليف المصنع: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مراقبة الصرف والعهدة النقدية للمصنع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متابعة الحسابات البنكية للمصنع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مراقبة استلام وصرف مواد المصنع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المراقبة المباشرة للأجور (الحضور والرواتب)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مراقبة التكاليف الصناعية الأخرى (غير المباشرة) في المصنع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متابعة الإنتاج تحت التشغيل والإنتاج النهائي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متابعة مستخلصات العملاء (الكمية والقيمة)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متابعة </a:t>
            </a:r>
            <a:r>
              <a:rPr lang="ar-EG" sz="2600" dirty="0"/>
              <a:t>موازنة</a:t>
            </a:r>
            <a:r>
              <a:rPr lang="ar" sz="2600" dirty="0"/>
              <a:t> المصنع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- إعداد وتوجيه حسابات التكلفة والإيرادات للمصنع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إعداد التقارير الدورية (الأسبوعية والشهرية وغيرها) للمصنع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- إعداد تقارير الأداء ومعدلات الإنجاز للمصنع</a:t>
            </a:r>
          </a:p>
          <a:p>
            <a:pPr algn="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63623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ar" sz="2000" dirty="0"/>
              <a:t>تكليف لجنة التخطيط والتطوير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ar" sz="2600" dirty="0"/>
              <a:t>لجنة التخطيط والتطوير </a:t>
            </a:r>
            <a:r>
              <a:rPr lang="ar" sz="2400" dirty="0"/>
              <a:t>: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الادارة التنفيذية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-EG" sz="2600" dirty="0"/>
              <a:t>ال</a:t>
            </a:r>
            <a:r>
              <a:rPr lang="ar" sz="2600" dirty="0"/>
              <a:t>إدارة </a:t>
            </a:r>
            <a:r>
              <a:rPr lang="ar-EG" sz="2600" dirty="0"/>
              <a:t>الادارية</a:t>
            </a:r>
            <a:endParaRPr lang="ar" sz="2600" dirty="0"/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قسم المالية.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قسم محاسبة التكاليف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المكتب الفني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ادارة </a:t>
            </a:r>
            <a:r>
              <a:rPr lang="ar-EG" sz="2600" dirty="0"/>
              <a:t>ال</a:t>
            </a:r>
            <a:r>
              <a:rPr lang="ar" sz="2600" dirty="0"/>
              <a:t>مش</a:t>
            </a:r>
            <a:r>
              <a:rPr lang="ar-EG" sz="2600" dirty="0"/>
              <a:t>ا</a:t>
            </a:r>
            <a:r>
              <a:rPr lang="ar" sz="2600" dirty="0"/>
              <a:t>ر</a:t>
            </a:r>
            <a:r>
              <a:rPr lang="ar-EG" sz="2600" dirty="0"/>
              <a:t>ي</a:t>
            </a:r>
            <a:r>
              <a:rPr lang="ar" sz="2600" dirty="0"/>
              <a:t>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إدارة التصنيع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لجنة نظام تخطيط موارد المؤسسات</a:t>
            </a:r>
          </a:p>
          <a:p>
            <a:pPr algn="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9505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/>
            <a:r>
              <a:rPr lang="ar" sz="2000" dirty="0"/>
              <a:t>تعيين إدارة</a:t>
            </a:r>
            <a:r>
              <a:rPr lang="ar-EG" sz="2000" dirty="0"/>
              <a:t> </a:t>
            </a:r>
            <a:r>
              <a:rPr lang="ar" sz="2000" dirty="0"/>
              <a:t>(لجنة) مشروع نظام تخطيط موارد المؤسسات</a:t>
            </a:r>
            <a:r>
              <a:rPr lang="ar-EG" sz="2000" dirty="0"/>
              <a:t> </a:t>
            </a:r>
            <a:r>
              <a:rPr lang="ar" sz="2000" dirty="0"/>
              <a:t>(ERP)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1144767"/>
            <a:ext cx="10388338" cy="5020362"/>
          </a:xfrm>
        </p:spPr>
        <p:txBody>
          <a:bodyPr>
            <a:normAutofit/>
          </a:bodyPr>
          <a:lstStyle/>
          <a:p>
            <a:pPr algn="r"/>
            <a:r>
              <a:rPr lang="ar" sz="2600" dirty="0"/>
              <a:t>لجنة إدارة مشروعات نظام تخطيط موارد المؤسسات (ERP) </a:t>
            </a:r>
            <a:r>
              <a:rPr lang="ar" sz="2400" dirty="0"/>
              <a:t>: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إدارة المشرف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قسم المالية.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قسم الموارد البشرية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المكتب الفني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ادارة مشروع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إدارة التصنيع</a:t>
            </a:r>
          </a:p>
          <a:p>
            <a:pPr marL="1257300" lvl="2" indent="-342900" algn="r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ar" sz="2600" dirty="0"/>
              <a:t>إدارة المخزون والمشتريات والإرسال</a:t>
            </a:r>
          </a:p>
          <a:p>
            <a:pPr algn="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57467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>
                <a:lumMod val="75000"/>
              </a:schemeClr>
            </a:gs>
            <a:gs pos="100000">
              <a:schemeClr val="tx2">
                <a:lumMod val="75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065" y="2119821"/>
            <a:ext cx="5125868" cy="2618358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 rtl="0"/>
            <a:r>
              <a:rPr lang="ar" sz="7200" b="1" cap="none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النهاية </a:t>
            </a:r>
            <a:br>
              <a:rPr lang="en-US" sz="7200" b="1" cap="none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ar" sz="7200" b="1" cap="none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شكرا</a:t>
            </a:r>
            <a:endParaRPr lang="ar-EG" sz="7200" b="1" cap="none" dirty="0">
              <a:ln w="12700">
                <a:solidFill>
                  <a:schemeClr val="accent5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B854-0277-8994-8C88-689BBD82EE45}"/>
              </a:ext>
            </a:extLst>
          </p:cNvPr>
          <p:cNvSpPr txBox="1"/>
          <p:nvPr/>
        </p:nvSpPr>
        <p:spPr>
          <a:xfrm>
            <a:off x="4062412" y="5181600"/>
            <a:ext cx="40671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" sz="2000" dirty="0">
                <a:latin typeface="Aldhabi" panose="01000000000000000000" pitchFamily="2" charset="-78"/>
                <a:cs typeface="Aldhabi" panose="01000000000000000000" pitchFamily="2" charset="-78"/>
              </a:rPr>
              <a:t>احمد عوف</a:t>
            </a:r>
            <a:endParaRPr lang="ar-EG" sz="2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0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B7A3DBA-D06B-AF90-D148-22AC7E57A6F2}"/>
              </a:ext>
            </a:extLst>
          </p:cNvPr>
          <p:cNvSpPr txBox="1"/>
          <p:nvPr/>
        </p:nvSpPr>
        <p:spPr>
          <a:xfrm>
            <a:off x="1152436" y="1102893"/>
            <a:ext cx="1049910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" sz="1400" dirty="0"/>
              <a:t>حساب التكلف</a:t>
            </a:r>
            <a:r>
              <a:rPr lang="ar-EG" sz="1400" dirty="0"/>
              <a:t>اليف</a:t>
            </a:r>
            <a:endParaRPr lang="ar" sz="1400" dirty="0"/>
          </a:p>
          <a:p>
            <a:pPr algn="r" rtl="1"/>
            <a:r>
              <a:rPr lang="ar" sz="1400" dirty="0"/>
              <a:t>تنفيذ نظام تخطيط موارد المؤسسات</a:t>
            </a:r>
          </a:p>
          <a:p>
            <a:pPr algn="r" rtl="1"/>
            <a:r>
              <a:rPr lang="ar-EG" sz="1400" dirty="0"/>
              <a:t>التدريب</a:t>
            </a:r>
            <a:endParaRPr lang="ar" sz="1400" dirty="0"/>
          </a:p>
          <a:p>
            <a:pPr algn="r" rtl="1"/>
            <a:endParaRPr lang="ar-EG" sz="14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CD99C3-8AB5-CD9B-0057-C3337CE6C520}"/>
              </a:ext>
            </a:extLst>
          </p:cNvPr>
          <p:cNvSpPr/>
          <p:nvPr/>
        </p:nvSpPr>
        <p:spPr>
          <a:xfrm>
            <a:off x="1143001" y="3229785"/>
            <a:ext cx="10595296" cy="1408200"/>
          </a:xfrm>
          <a:custGeom>
            <a:avLst/>
            <a:gdLst>
              <a:gd name="connsiteX0" fmla="*/ 0 w 10595296"/>
              <a:gd name="connsiteY0" fmla="*/ 0 h 1408200"/>
              <a:gd name="connsiteX1" fmla="*/ 10595296 w 10595296"/>
              <a:gd name="connsiteY1" fmla="*/ 0 h 1408200"/>
              <a:gd name="connsiteX2" fmla="*/ 10595296 w 10595296"/>
              <a:gd name="connsiteY2" fmla="*/ 1408200 h 1408200"/>
              <a:gd name="connsiteX3" fmla="*/ 0 w 10595296"/>
              <a:gd name="connsiteY3" fmla="*/ 1408200 h 1408200"/>
              <a:gd name="connsiteX4" fmla="*/ 0 w 10595296"/>
              <a:gd name="connsiteY4" fmla="*/ 0 h 14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296" h="1408200">
                <a:moveTo>
                  <a:pt x="0" y="0"/>
                </a:moveTo>
                <a:lnTo>
                  <a:pt x="10595296" y="0"/>
                </a:lnTo>
                <a:lnTo>
                  <a:pt x="10595296" y="1408200"/>
                </a:lnTo>
                <a:lnTo>
                  <a:pt x="0" y="1408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575" tIns="28575" rIns="28575" bIns="28575" numCol="1" spcCol="1270" anchor="t" anchorCtr="0">
            <a:noAutofit/>
          </a:bodyPr>
          <a:lstStyle/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400" kern="1200" dirty="0"/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dirty="0"/>
              <a:t>محاسب التكلفة والميزانية وتخطيط موارد المؤسسات (ERP) لكل مشروع أكثر من 50 مليون ريال سعودي</a:t>
            </a:r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dirty="0"/>
              <a:t>فريق محاسبة التكلفة والميزانية وتخطيط موارد المؤسسات (ERP) لكل مشروع أكثر من 100 مليون ريال سعودي</a:t>
            </a:r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dirty="0"/>
              <a:t>التكلفة والميزانية ومحاسب تخطيط موارد المؤسسات (ERP) لكل مصنع</a:t>
            </a:r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dirty="0"/>
              <a:t>محاسب المخزون والمشتريات والميزانية</a:t>
            </a:r>
          </a:p>
          <a:p>
            <a:pPr marL="114300" lvl="1" indent="-114300" algn="r" defTabSz="6667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kern="1200" dirty="0"/>
              <a:t>تدريب الفريق</a:t>
            </a:r>
            <a:endParaRPr lang="ar-EG" sz="1400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E5F49-B1B9-8500-3AE9-C60D3F45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446"/>
            <a:ext cx="9905998" cy="446711"/>
          </a:xfrm>
        </p:spPr>
        <p:txBody>
          <a:bodyPr>
            <a:normAutofit fontScale="90000"/>
          </a:bodyPr>
          <a:lstStyle/>
          <a:p>
            <a:pPr algn="r"/>
            <a:r>
              <a:rPr lang="ar-EG" dirty="0"/>
              <a:t>ال</a:t>
            </a:r>
            <a:r>
              <a:rPr lang="ar" dirty="0"/>
              <a:t>فِهرِس</a:t>
            </a:r>
            <a:endParaRPr lang="ar-EG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F59208F-D627-3D0D-F128-73E1652E2A8C}"/>
              </a:ext>
            </a:extLst>
          </p:cNvPr>
          <p:cNvSpPr/>
          <p:nvPr/>
        </p:nvSpPr>
        <p:spPr>
          <a:xfrm>
            <a:off x="3897777" y="689119"/>
            <a:ext cx="7840519" cy="521153"/>
          </a:xfrm>
          <a:custGeom>
            <a:avLst/>
            <a:gdLst>
              <a:gd name="connsiteX0" fmla="*/ 0 w 7840519"/>
              <a:gd name="connsiteY0" fmla="*/ 0 h 521153"/>
              <a:gd name="connsiteX1" fmla="*/ 7840519 w 7840519"/>
              <a:gd name="connsiteY1" fmla="*/ 0 h 521153"/>
              <a:gd name="connsiteX2" fmla="*/ 7840519 w 7840519"/>
              <a:gd name="connsiteY2" fmla="*/ 521153 h 521153"/>
              <a:gd name="connsiteX3" fmla="*/ 0 w 7840519"/>
              <a:gd name="connsiteY3" fmla="*/ 521153 h 521153"/>
              <a:gd name="connsiteX4" fmla="*/ 0 w 7840519"/>
              <a:gd name="connsiteY4" fmla="*/ 0 h 52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519" h="521153">
                <a:moveTo>
                  <a:pt x="0" y="0"/>
                </a:moveTo>
                <a:lnTo>
                  <a:pt x="7840519" y="0"/>
                </a:lnTo>
                <a:lnTo>
                  <a:pt x="7840519" y="521153"/>
                </a:lnTo>
                <a:lnTo>
                  <a:pt x="0" y="521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r" defTabSz="711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EG" sz="1600" kern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FFF713-C6B1-1E6D-CB91-AB691D94E2A4}"/>
              </a:ext>
            </a:extLst>
          </p:cNvPr>
          <p:cNvGrpSpPr/>
          <p:nvPr/>
        </p:nvGrpSpPr>
        <p:grpSpPr>
          <a:xfrm>
            <a:off x="1143001" y="650449"/>
            <a:ext cx="10595296" cy="400519"/>
            <a:chOff x="1143001" y="688157"/>
            <a:chExt cx="10595296" cy="400519"/>
          </a:xfrm>
        </p:grpSpPr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FA43A79B-4569-ABCA-8F43-29C12922F842}"/>
                </a:ext>
              </a:extLst>
            </p:cNvPr>
            <p:cNvSpPr/>
            <p:nvPr/>
          </p:nvSpPr>
          <p:spPr>
            <a:xfrm>
              <a:off x="1143001" y="688157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r" rtl="1"/>
              <a:endParaRPr lang="ar-EG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13B086-4CF2-030B-0E62-1FA869F9DD32}"/>
                </a:ext>
              </a:extLst>
            </p:cNvPr>
            <p:cNvSpPr/>
            <p:nvPr/>
          </p:nvSpPr>
          <p:spPr>
            <a:xfrm>
              <a:off x="9369602" y="692829"/>
              <a:ext cx="2368694" cy="395847"/>
            </a:xfrm>
            <a:custGeom>
              <a:avLst/>
              <a:gdLst>
                <a:gd name="connsiteX0" fmla="*/ 65988 w 2368694"/>
                <a:gd name="connsiteY0" fmla="*/ 0 h 395847"/>
                <a:gd name="connsiteX1" fmla="*/ 2302706 w 2368694"/>
                <a:gd name="connsiteY1" fmla="*/ 0 h 395847"/>
                <a:gd name="connsiteX2" fmla="*/ 2368694 w 2368694"/>
                <a:gd name="connsiteY2" fmla="*/ 65988 h 395847"/>
                <a:gd name="connsiteX3" fmla="*/ 2368694 w 2368694"/>
                <a:gd name="connsiteY3" fmla="*/ 395847 h 395847"/>
                <a:gd name="connsiteX4" fmla="*/ 2368694 w 2368694"/>
                <a:gd name="connsiteY4" fmla="*/ 395847 h 395847"/>
                <a:gd name="connsiteX5" fmla="*/ 0 w 2368694"/>
                <a:gd name="connsiteY5" fmla="*/ 395847 h 395847"/>
                <a:gd name="connsiteX6" fmla="*/ 0 w 2368694"/>
                <a:gd name="connsiteY6" fmla="*/ 395847 h 395847"/>
                <a:gd name="connsiteX7" fmla="*/ 0 w 2368694"/>
                <a:gd name="connsiteY7" fmla="*/ 65988 h 395847"/>
                <a:gd name="connsiteX8" fmla="*/ 65988 w 2368694"/>
                <a:gd name="connsiteY8" fmla="*/ 0 h 39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8694" h="395847">
                  <a:moveTo>
                    <a:pt x="65988" y="0"/>
                  </a:moveTo>
                  <a:lnTo>
                    <a:pt x="2302706" y="0"/>
                  </a:lnTo>
                  <a:cubicBezTo>
                    <a:pt x="2339150" y="0"/>
                    <a:pt x="2368694" y="29544"/>
                    <a:pt x="2368694" y="65988"/>
                  </a:cubicBezTo>
                  <a:lnTo>
                    <a:pt x="2368694" y="395847"/>
                  </a:lnTo>
                  <a:lnTo>
                    <a:pt x="2368694" y="395847"/>
                  </a:lnTo>
                  <a:lnTo>
                    <a:pt x="0" y="395847"/>
                  </a:lnTo>
                  <a:lnTo>
                    <a:pt x="0" y="395847"/>
                  </a:lnTo>
                  <a:lnTo>
                    <a:pt x="0" y="65988"/>
                  </a:lnTo>
                  <a:cubicBezTo>
                    <a:pt x="0" y="29544"/>
                    <a:pt x="29544" y="0"/>
                    <a:pt x="65988" y="0"/>
                  </a:cubicBezTo>
                  <a:close/>
                </a:path>
              </a:pathLst>
            </a:custGeom>
            <a:solidFill>
              <a:srgbClr val="77AED3"/>
            </a:solidFill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32" tIns="59332" rIns="59332" bIns="40005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800" b="1" kern="1200" dirty="0"/>
                <a:t>مقدمة</a:t>
              </a:r>
              <a:endParaRPr lang="ar-EG" sz="2800" b="1" kern="1200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C05B7A-C673-CEC0-15B0-6605BDE857C9}"/>
              </a:ext>
            </a:extLst>
          </p:cNvPr>
          <p:cNvSpPr/>
          <p:nvPr/>
        </p:nvSpPr>
        <p:spPr>
          <a:xfrm>
            <a:off x="1143001" y="2054847"/>
            <a:ext cx="10595296" cy="697886"/>
          </a:xfrm>
          <a:custGeom>
            <a:avLst/>
            <a:gdLst>
              <a:gd name="connsiteX0" fmla="*/ 0 w 10595296"/>
              <a:gd name="connsiteY0" fmla="*/ 0 h 697886"/>
              <a:gd name="connsiteX1" fmla="*/ 10595296 w 10595296"/>
              <a:gd name="connsiteY1" fmla="*/ 0 h 697886"/>
              <a:gd name="connsiteX2" fmla="*/ 10595296 w 10595296"/>
              <a:gd name="connsiteY2" fmla="*/ 697886 h 697886"/>
              <a:gd name="connsiteX3" fmla="*/ 0 w 10595296"/>
              <a:gd name="connsiteY3" fmla="*/ 697886 h 697886"/>
              <a:gd name="connsiteX4" fmla="*/ 0 w 10595296"/>
              <a:gd name="connsiteY4" fmla="*/ 0 h 6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296" h="697886">
                <a:moveTo>
                  <a:pt x="0" y="0"/>
                </a:moveTo>
                <a:lnTo>
                  <a:pt x="10595296" y="0"/>
                </a:lnTo>
                <a:lnTo>
                  <a:pt x="10595296" y="697886"/>
                </a:lnTo>
                <a:lnTo>
                  <a:pt x="0" y="6978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" tIns="24765" rIns="24765" bIns="24765" numCol="1" spcCol="1270" anchor="t" anchorCtr="0">
            <a:noAutofit/>
          </a:bodyPr>
          <a:lstStyle/>
          <a:p>
            <a:pPr marL="114300" lvl="1" indent="-114300" algn="r" defTabSz="57785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1300" kern="1200" dirty="0"/>
          </a:p>
          <a:p>
            <a:pPr marL="57150" lvl="1" indent="-57150" algn="r" defTabSz="2667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ar-EG" sz="600" kern="1200" dirty="0"/>
          </a:p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kern="1200" dirty="0"/>
              <a:t>إنشاء قسم محاسبة التكاليف</a:t>
            </a:r>
            <a:endParaRPr lang="ar-EG" sz="1400" kern="1200" dirty="0"/>
          </a:p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ar" sz="1400" dirty="0"/>
              <a:t>إنشاء لجنة التخطيط والميزانية والتنمية والنمو</a:t>
            </a:r>
            <a:endParaRPr lang="ar-EG" sz="1400" dirty="0"/>
          </a:p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kern="1200" dirty="0"/>
              <a:t>مهارات إدارة مشروع نظام تخطيط موارد المؤسسات (ERP) المخصصة (المستخدمين الرئيسيين)</a:t>
            </a:r>
            <a:endParaRPr lang="ar-EG" sz="1400" kern="1200" dirty="0"/>
          </a:p>
          <a:p>
            <a:pPr marL="114300" lvl="1" indent="-114300" algn="r" defTabSz="6223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ar" sz="1400" dirty="0"/>
              <a:t>تدفق بيانات نظام المعلومات</a:t>
            </a:r>
            <a:endParaRPr lang="ar-EG" sz="1400" kern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77042-0E02-3B5F-D7B1-535164F9B30B}"/>
              </a:ext>
            </a:extLst>
          </p:cNvPr>
          <p:cNvSpPr/>
          <p:nvPr/>
        </p:nvSpPr>
        <p:spPr>
          <a:xfrm>
            <a:off x="3897777" y="1934217"/>
            <a:ext cx="7840519" cy="52115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r" rtl="1"/>
            <a:endParaRPr lang="ar-E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C6A1C5-3816-FFE3-1703-7E32C5C5DDC2}"/>
              </a:ext>
            </a:extLst>
          </p:cNvPr>
          <p:cNvGrpSpPr/>
          <p:nvPr/>
        </p:nvGrpSpPr>
        <p:grpSpPr>
          <a:xfrm>
            <a:off x="1143001" y="1936891"/>
            <a:ext cx="10595296" cy="385233"/>
            <a:chOff x="1143001" y="1738929"/>
            <a:chExt cx="10595296" cy="385233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1444A767-C2C7-60E5-47B2-5130F457532B}"/>
                </a:ext>
              </a:extLst>
            </p:cNvPr>
            <p:cNvSpPr/>
            <p:nvPr/>
          </p:nvSpPr>
          <p:spPr>
            <a:xfrm>
              <a:off x="1143001" y="1738929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r" rtl="1"/>
              <a:endParaRPr lang="ar-EG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0009F55-6D5F-A2B8-8708-4790130491A6}"/>
                </a:ext>
              </a:extLst>
            </p:cNvPr>
            <p:cNvSpPr/>
            <p:nvPr/>
          </p:nvSpPr>
          <p:spPr>
            <a:xfrm>
              <a:off x="9366406" y="1746926"/>
              <a:ext cx="2371890" cy="377236"/>
            </a:xfrm>
            <a:custGeom>
              <a:avLst/>
              <a:gdLst>
                <a:gd name="connsiteX0" fmla="*/ 62885 w 2371890"/>
                <a:gd name="connsiteY0" fmla="*/ 0 h 377236"/>
                <a:gd name="connsiteX1" fmla="*/ 2309005 w 2371890"/>
                <a:gd name="connsiteY1" fmla="*/ 0 h 377236"/>
                <a:gd name="connsiteX2" fmla="*/ 2371890 w 2371890"/>
                <a:gd name="connsiteY2" fmla="*/ 62885 h 377236"/>
                <a:gd name="connsiteX3" fmla="*/ 2371890 w 2371890"/>
                <a:gd name="connsiteY3" fmla="*/ 377236 h 377236"/>
                <a:gd name="connsiteX4" fmla="*/ 2371890 w 2371890"/>
                <a:gd name="connsiteY4" fmla="*/ 377236 h 377236"/>
                <a:gd name="connsiteX5" fmla="*/ 0 w 2371890"/>
                <a:gd name="connsiteY5" fmla="*/ 377236 h 377236"/>
                <a:gd name="connsiteX6" fmla="*/ 0 w 2371890"/>
                <a:gd name="connsiteY6" fmla="*/ 377236 h 377236"/>
                <a:gd name="connsiteX7" fmla="*/ 0 w 2371890"/>
                <a:gd name="connsiteY7" fmla="*/ 62885 h 377236"/>
                <a:gd name="connsiteX8" fmla="*/ 62885 w 2371890"/>
                <a:gd name="connsiteY8" fmla="*/ 0 h 37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1890" h="377236">
                  <a:moveTo>
                    <a:pt x="62885" y="0"/>
                  </a:moveTo>
                  <a:lnTo>
                    <a:pt x="2309005" y="0"/>
                  </a:lnTo>
                  <a:cubicBezTo>
                    <a:pt x="2343735" y="0"/>
                    <a:pt x="2371890" y="28155"/>
                    <a:pt x="2371890" y="62885"/>
                  </a:cubicBezTo>
                  <a:lnTo>
                    <a:pt x="2371890" y="377236"/>
                  </a:lnTo>
                  <a:lnTo>
                    <a:pt x="2371890" y="377236"/>
                  </a:lnTo>
                  <a:lnTo>
                    <a:pt x="0" y="377236"/>
                  </a:lnTo>
                  <a:lnTo>
                    <a:pt x="0" y="377236"/>
                  </a:lnTo>
                  <a:lnTo>
                    <a:pt x="0" y="62885"/>
                  </a:lnTo>
                  <a:cubicBezTo>
                    <a:pt x="0" y="28155"/>
                    <a:pt x="28155" y="0"/>
                    <a:pt x="62885" y="0"/>
                  </a:cubicBezTo>
                  <a:close/>
                </a:path>
              </a:pathLst>
            </a:custGeom>
            <a:solidFill>
              <a:srgbClr val="4C91C4"/>
            </a:solidFill>
          </p:spPr>
          <p:style>
            <a:lnRef idx="1">
              <a:schemeClr val="accent2">
                <a:hueOff val="-734515"/>
                <a:satOff val="-16247"/>
                <a:lumOff val="-3235"/>
                <a:alphaOff val="0"/>
              </a:schemeClr>
            </a:lnRef>
            <a:fillRef idx="3">
              <a:schemeClr val="accent2">
                <a:hueOff val="-734515"/>
                <a:satOff val="-16247"/>
                <a:lumOff val="-3235"/>
                <a:alphaOff val="0"/>
              </a:schemeClr>
            </a:fillRef>
            <a:effectRef idx="3">
              <a:schemeClr val="accent2">
                <a:hueOff val="-734515"/>
                <a:satOff val="-16247"/>
                <a:lumOff val="-3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708" tIns="52708" rIns="52708" bIns="34290" numCol="1" spcCol="1270" anchor="ctr" anchorCtr="0">
              <a:noAutofit/>
            </a:bodyPr>
            <a:lstStyle/>
            <a:p>
              <a:pPr marL="0" lvl="0" indent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" sz="2400" b="1" kern="1200" dirty="0"/>
                <a:t>الأهداف</a:t>
              </a:r>
              <a:endParaRPr lang="ar-EG" sz="2400" b="1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3E1F6D-E50D-3A54-6D5D-40EB52ECA1B6}"/>
              </a:ext>
            </a:extLst>
          </p:cNvPr>
          <p:cNvSpPr/>
          <p:nvPr/>
        </p:nvSpPr>
        <p:spPr>
          <a:xfrm>
            <a:off x="4023581" y="2481428"/>
            <a:ext cx="7840519" cy="521153"/>
          </a:xfrm>
          <a:custGeom>
            <a:avLst/>
            <a:gdLst>
              <a:gd name="connsiteX0" fmla="*/ 0 w 7840519"/>
              <a:gd name="connsiteY0" fmla="*/ 0 h 521153"/>
              <a:gd name="connsiteX1" fmla="*/ 7840519 w 7840519"/>
              <a:gd name="connsiteY1" fmla="*/ 0 h 521153"/>
              <a:gd name="connsiteX2" fmla="*/ 7840519 w 7840519"/>
              <a:gd name="connsiteY2" fmla="*/ 521153 h 521153"/>
              <a:gd name="connsiteX3" fmla="*/ 0 w 7840519"/>
              <a:gd name="connsiteY3" fmla="*/ 521153 h 521153"/>
              <a:gd name="connsiteX4" fmla="*/ 0 w 7840519"/>
              <a:gd name="connsiteY4" fmla="*/ 0 h 52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519" h="521153">
                <a:moveTo>
                  <a:pt x="0" y="0"/>
                </a:moveTo>
                <a:lnTo>
                  <a:pt x="7840519" y="0"/>
                </a:lnTo>
                <a:lnTo>
                  <a:pt x="7840519" y="521153"/>
                </a:lnTo>
                <a:lnTo>
                  <a:pt x="0" y="5211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b" anchorCtr="0">
            <a:noAutofit/>
          </a:bodyPr>
          <a:lstStyle/>
          <a:p>
            <a:pPr marL="0" lvl="0" indent="0" algn="r" defTabSz="800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ar-EG" sz="1800" kern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690108-CE18-C0F5-4D29-66EDBA5012BE}"/>
              </a:ext>
            </a:extLst>
          </p:cNvPr>
          <p:cNvGrpSpPr/>
          <p:nvPr/>
        </p:nvGrpSpPr>
        <p:grpSpPr>
          <a:xfrm>
            <a:off x="1143038" y="3304243"/>
            <a:ext cx="10595296" cy="536545"/>
            <a:chOff x="1143038" y="3153411"/>
            <a:chExt cx="10595296" cy="536545"/>
          </a:xfrm>
        </p:grpSpPr>
        <p:sp>
          <p:nvSpPr>
            <p:cNvPr id="4" name="Straight Connector 3">
              <a:extLst>
                <a:ext uri="{FF2B5EF4-FFF2-40B4-BE49-F238E27FC236}">
                  <a16:creationId xmlns:a16="http://schemas.microsoft.com/office/drawing/2014/main" id="{E1377CB8-F391-CA4A-44DF-0FE6D0928E52}"/>
                </a:ext>
              </a:extLst>
            </p:cNvPr>
            <p:cNvSpPr/>
            <p:nvPr/>
          </p:nvSpPr>
          <p:spPr>
            <a:xfrm>
              <a:off x="1143038" y="3153411"/>
              <a:ext cx="10595296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r" rtl="1"/>
              <a:endParaRPr lang="ar-EG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F3CC96-534D-7985-79FE-A71947F49AD4}"/>
                </a:ext>
              </a:extLst>
            </p:cNvPr>
            <p:cNvSpPr/>
            <p:nvPr/>
          </p:nvSpPr>
          <p:spPr>
            <a:xfrm>
              <a:off x="8480324" y="3168803"/>
              <a:ext cx="3257992" cy="521153"/>
            </a:xfrm>
            <a:custGeom>
              <a:avLst/>
              <a:gdLst>
                <a:gd name="connsiteX0" fmla="*/ 86876 w 3257992"/>
                <a:gd name="connsiteY0" fmla="*/ 0 h 521153"/>
                <a:gd name="connsiteX1" fmla="*/ 3171116 w 3257992"/>
                <a:gd name="connsiteY1" fmla="*/ 0 h 521153"/>
                <a:gd name="connsiteX2" fmla="*/ 3257992 w 3257992"/>
                <a:gd name="connsiteY2" fmla="*/ 86876 h 521153"/>
                <a:gd name="connsiteX3" fmla="*/ 3257992 w 3257992"/>
                <a:gd name="connsiteY3" fmla="*/ 521153 h 521153"/>
                <a:gd name="connsiteX4" fmla="*/ 3257992 w 3257992"/>
                <a:gd name="connsiteY4" fmla="*/ 521153 h 521153"/>
                <a:gd name="connsiteX5" fmla="*/ 0 w 3257992"/>
                <a:gd name="connsiteY5" fmla="*/ 521153 h 521153"/>
                <a:gd name="connsiteX6" fmla="*/ 0 w 3257992"/>
                <a:gd name="connsiteY6" fmla="*/ 521153 h 521153"/>
                <a:gd name="connsiteX7" fmla="*/ 0 w 3257992"/>
                <a:gd name="connsiteY7" fmla="*/ 86876 h 521153"/>
                <a:gd name="connsiteX8" fmla="*/ 86876 w 3257992"/>
                <a:gd name="connsiteY8" fmla="*/ 0 h 52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992" h="521153">
                  <a:moveTo>
                    <a:pt x="86876" y="0"/>
                  </a:moveTo>
                  <a:lnTo>
                    <a:pt x="3171116" y="0"/>
                  </a:lnTo>
                  <a:cubicBezTo>
                    <a:pt x="3219096" y="0"/>
                    <a:pt x="3257992" y="38896"/>
                    <a:pt x="3257992" y="86876"/>
                  </a:cubicBezTo>
                  <a:lnTo>
                    <a:pt x="3257992" y="521153"/>
                  </a:lnTo>
                  <a:lnTo>
                    <a:pt x="3257992" y="521153"/>
                  </a:lnTo>
                  <a:lnTo>
                    <a:pt x="0" y="521153"/>
                  </a:lnTo>
                  <a:lnTo>
                    <a:pt x="0" y="521153"/>
                  </a:lnTo>
                  <a:lnTo>
                    <a:pt x="0" y="86876"/>
                  </a:lnTo>
                  <a:cubicBezTo>
                    <a:pt x="0" y="38896"/>
                    <a:pt x="38896" y="0"/>
                    <a:pt x="86876" y="0"/>
                  </a:cubicBezTo>
                  <a:close/>
                </a:path>
              </a:pathLst>
            </a:custGeom>
            <a:solidFill>
              <a:srgbClr val="3578A5"/>
            </a:solidFill>
          </p:spPr>
          <p:style>
            <a:lnRef idx="1">
              <a:schemeClr val="accent2">
                <a:hueOff val="-1469031"/>
                <a:satOff val="-32495"/>
                <a:lumOff val="-6470"/>
                <a:alphaOff val="0"/>
              </a:schemeClr>
            </a:lnRef>
            <a:fillRef idx="3">
              <a:schemeClr val="accent2">
                <a:hueOff val="-1469031"/>
                <a:satOff val="-32495"/>
                <a:lumOff val="-6470"/>
                <a:alphaOff val="0"/>
              </a:schemeClr>
            </a:fillRef>
            <a:effectRef idx="3">
              <a:schemeClr val="accent2">
                <a:hueOff val="-1469031"/>
                <a:satOff val="-32495"/>
                <a:lumOff val="-6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45" tIns="63545" rIns="63545" bIns="3810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" sz="2800" b="1" dirty="0"/>
                <a:t>متطلبات</a:t>
              </a:r>
              <a:endParaRPr lang="ar-EG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88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6" grpId="0" uiExpand="1" build="allAtOnce"/>
      <p:bldP spid="2" grpId="0"/>
      <p:bldP spid="10" grpId="0" build="allAtOnce" rev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CB43E-F3D0-A4F2-0EDB-BDEE20D3FD93}"/>
              </a:ext>
            </a:extLst>
          </p:cNvPr>
          <p:cNvSpPr txBox="1"/>
          <p:nvPr/>
        </p:nvSpPr>
        <p:spPr>
          <a:xfrm>
            <a:off x="1609430" y="2767280"/>
            <a:ext cx="897313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ar-EG" sz="80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ال</a:t>
            </a:r>
            <a:r>
              <a:rPr lang="ar" sz="80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مقدمة</a:t>
            </a:r>
          </a:p>
        </p:txBody>
      </p:sp>
    </p:spTree>
    <p:extLst>
      <p:ext uri="{BB962C8B-B14F-4D97-AF65-F5344CB8AC3E}">
        <p14:creationId xmlns:p14="http://schemas.microsoft.com/office/powerpoint/2010/main" val="29756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9C4F-018A-86CF-AAEF-EAC889A1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0868"/>
            <a:ext cx="9905998" cy="448281"/>
          </a:xfrm>
        </p:spPr>
        <p:txBody>
          <a:bodyPr>
            <a:noAutofit/>
          </a:bodyPr>
          <a:lstStyle/>
          <a:p>
            <a:pPr algn="ctr" rtl="0"/>
            <a:r>
              <a:rPr lang="ar" dirty="0">
                <a:ln>
                  <a:solidFill>
                    <a:srgbClr val="0070C0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حساب التكلفة</a:t>
            </a:r>
            <a:endParaRPr lang="ar-EG" dirty="0">
              <a:ln>
                <a:solidFill>
                  <a:srgbClr val="0070C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3075F-ABA2-3313-29FE-3A901961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49"/>
            <a:ext cx="9905999" cy="4972052"/>
          </a:xfrm>
        </p:spPr>
        <p:txBody>
          <a:bodyPr/>
          <a:lstStyle/>
          <a:p>
            <a:pPr algn="r"/>
            <a:r>
              <a:rPr lang="ar" b="1" dirty="0"/>
              <a:t>محاسبة التكاليف </a:t>
            </a:r>
            <a:r>
              <a:rPr lang="ar" dirty="0"/>
              <a:t>هي </a:t>
            </a:r>
            <a:r>
              <a:rPr lang="ar" b="1" dirty="0"/>
              <a:t>إعداد التقارير </a:t>
            </a:r>
            <a:r>
              <a:rPr lang="ar" dirty="0"/>
              <a:t>وتحليل </a:t>
            </a:r>
            <a:r>
              <a:rPr lang="ar" b="1" dirty="0"/>
              <a:t>هيكل </a:t>
            </a:r>
            <a:r>
              <a:rPr lang="ar" dirty="0"/>
              <a:t>تكاليف الشركة . تتضمن محاسبة التكاليف </a:t>
            </a:r>
            <a:r>
              <a:rPr lang="ar" b="1" dirty="0"/>
              <a:t>تخصيص </a:t>
            </a:r>
            <a:r>
              <a:rPr lang="ar" dirty="0"/>
              <a:t>التكاليف </a:t>
            </a:r>
            <a:r>
              <a:rPr lang="ar-EG" b="1" dirty="0"/>
              <a:t>لعناصر</a:t>
            </a:r>
            <a:r>
              <a:rPr lang="ar" b="1" dirty="0"/>
              <a:t> التكلفة التي يمكن أن تشمل منتجات </a:t>
            </a:r>
            <a:r>
              <a:rPr lang="ar" dirty="0"/>
              <a:t>الشركة وخدماتها وأي </a:t>
            </a:r>
            <a:r>
              <a:rPr lang="ar" b="1" dirty="0"/>
              <a:t>أنشطة تجارية </a:t>
            </a:r>
            <a:r>
              <a:rPr lang="ar" dirty="0"/>
              <a:t>.</a:t>
            </a:r>
          </a:p>
          <a:p>
            <a:pPr algn="l" rtl="0"/>
            <a:endParaRPr lang="en-US" dirty="0"/>
          </a:p>
        </p:txBody>
      </p:sp>
      <p:pic>
        <p:nvPicPr>
          <p:cNvPr id="1028" name="Picture 4" descr="Key Dimensions of Cost Accounting | Download Scientific Diagram">
            <a:extLst>
              <a:ext uri="{FF2B5EF4-FFF2-40B4-BE49-F238E27FC236}">
                <a16:creationId xmlns:a16="http://schemas.microsoft.com/office/drawing/2014/main" id="{134048BB-41F8-144B-69DA-FBE4DF19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243579"/>
            <a:ext cx="9704386" cy="41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4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algn="ctr" rtl="0"/>
            <a:r>
              <a:rPr lang="ar" sz="2800" dirty="0"/>
              <a:t>تنفيذ نظام تخطيط موارد المؤسسات (التكامل)</a:t>
            </a:r>
            <a:endParaRPr lang="ar-EG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A138D-C73E-F51C-9DBA-DEBBF4F3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21" y="1066799"/>
            <a:ext cx="10448851" cy="5172683"/>
          </a:xfrm>
        </p:spPr>
      </p:pic>
    </p:spTree>
    <p:extLst>
      <p:ext uri="{BB962C8B-B14F-4D97-AF65-F5344CB8AC3E}">
        <p14:creationId xmlns:p14="http://schemas.microsoft.com/office/powerpoint/2010/main" val="298967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8759-C4AE-DB89-CB5D-281DD58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ar" sz="72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الأهداف</a:t>
            </a:r>
            <a:endParaRPr lang="ar-EG" sz="7200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580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ar" sz="2000" dirty="0"/>
              <a:t>إنشاء قسم محاسبة التكاليف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8924"/>
            <a:ext cx="9905999" cy="52884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ar" dirty="0"/>
              <a:t>مهام محاسبة التكاليف (المشروع والتصنيع):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الشريك الرئيسي في لجنة التخطيط والتطوير ومهامها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إنشاء وتدريب محاسبة تكاليف المشروع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تأسيس وتدريب محاسبة تكاليف التصنيع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التدريب على نظام تخطيط موارد المؤسسات (ERP) لقسم المحاسبة العامة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تقارير انحراف التكلفة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الم</a:t>
            </a:r>
            <a:r>
              <a:rPr lang="ar-EG" sz="2000" dirty="0"/>
              <a:t>واز</a:t>
            </a:r>
            <a:r>
              <a:rPr lang="ar" sz="2000" dirty="0"/>
              <a:t>نة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الرواتب المباشرة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التكاملات المحاسبية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-EG" sz="2000" dirty="0"/>
              <a:t>الرقابة</a:t>
            </a:r>
            <a:r>
              <a:rPr lang="ar" sz="2000" dirty="0"/>
              <a:t> على التكاليف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-EG" sz="2000" dirty="0"/>
              <a:t>ال</a:t>
            </a:r>
            <a:r>
              <a:rPr lang="ar" sz="2000" dirty="0"/>
              <a:t>تحليل </a:t>
            </a:r>
            <a:r>
              <a:rPr lang="ar-EG" sz="2000" dirty="0"/>
              <a:t>ال</a:t>
            </a:r>
            <a:r>
              <a:rPr lang="ar" sz="2000" dirty="0"/>
              <a:t>مالي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مساعدة الإدارة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التكلفة والإيرادات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نفقات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-EG" sz="2000" dirty="0"/>
              <a:t>ال</a:t>
            </a:r>
            <a:r>
              <a:rPr lang="ar" sz="2000" dirty="0"/>
              <a:t>توقع</a:t>
            </a:r>
            <a:r>
              <a:rPr lang="ar-EG" sz="2000" dirty="0"/>
              <a:t>ات ودراسة السوق</a:t>
            </a:r>
            <a:endParaRPr lang="ar" sz="2000" dirty="0"/>
          </a:p>
          <a:p>
            <a:pPr marL="1257300" lvl="2" indent="-342900" algn="r">
              <a:buFont typeface="+mj-lt"/>
              <a:buAutoNum type="arabicPeriod"/>
            </a:pPr>
            <a:r>
              <a:rPr lang="ar" sz="2000" dirty="0"/>
              <a:t>مراقبة المخ</a:t>
            </a:r>
            <a:r>
              <a:rPr lang="ar-EG" sz="2000" dirty="0"/>
              <a:t>ا</a:t>
            </a:r>
            <a:r>
              <a:rPr lang="ar" sz="2000" dirty="0"/>
              <a:t>زن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06669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ar" sz="2000" dirty="0"/>
              <a:t>إنشاء لجنة التخطيط والميزانية </a:t>
            </a:r>
            <a:r>
              <a:rPr lang="ar-EG" sz="2000" dirty="0"/>
              <a:t>والتطوير</a:t>
            </a:r>
            <a:r>
              <a:rPr lang="ar" sz="2000" dirty="0"/>
              <a:t> والنمو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pPr algn="r"/>
            <a:r>
              <a:rPr lang="ar" dirty="0"/>
              <a:t>مهام لجنة التخطيط والتطوير:</a:t>
            </a:r>
          </a:p>
          <a:p>
            <a:pPr marL="1257300" lvl="2" indent="-342900" algn="r">
              <a:buFont typeface="+mj-lt"/>
              <a:buAutoNum type="arabicPeriod"/>
            </a:pPr>
            <a:r>
              <a:rPr lang="ar" dirty="0"/>
              <a:t>الإشراف على إعداد وتجهيز الخطة الإستراتيجية والتنفيذية للشركة.</a:t>
            </a:r>
          </a:p>
          <a:p>
            <a:pPr marL="1257300" lvl="2" indent="-342900" algn="r">
              <a:buAutoNum type="arabicPeriod"/>
            </a:pPr>
            <a:r>
              <a:rPr lang="ar" dirty="0"/>
              <a:t>متابعة تنفيذ وتقييم وتحديث الخطة الاستراتيجية.</a:t>
            </a:r>
          </a:p>
          <a:p>
            <a:pPr marL="1257300" lvl="2" indent="-342900" algn="r">
              <a:buAutoNum type="arabicPeriod"/>
            </a:pPr>
            <a:r>
              <a:rPr lang="ar" dirty="0"/>
              <a:t>تطوير مؤشرات لقياس الأداء.</a:t>
            </a:r>
          </a:p>
          <a:p>
            <a:pPr marL="1257300" lvl="2" indent="-342900" algn="r">
              <a:buAutoNum type="arabicPeriod"/>
            </a:pPr>
            <a:r>
              <a:rPr lang="ar" dirty="0"/>
              <a:t>متابعة وتقييم الخطط التنفيذية السنوية للإدارات والأقسام بشكل دوري في ضوء الخطة التنفيذية والاستراتيجية.</a:t>
            </a:r>
          </a:p>
          <a:p>
            <a:pPr marL="1257300" lvl="2" indent="-342900" algn="r">
              <a:buAutoNum type="arabicPeriod"/>
            </a:pPr>
            <a:r>
              <a:rPr lang="ar" dirty="0"/>
              <a:t>- مراجعة التقارير الدورية الأسبوعية / الشهرية / السنوية وقياس معدلات الإنجاز الفعلي.</a:t>
            </a:r>
          </a:p>
          <a:p>
            <a:pPr marL="1257300" lvl="2" indent="-342900" algn="r">
              <a:buAutoNum type="arabicPeriod"/>
            </a:pPr>
            <a:r>
              <a:rPr lang="ar" dirty="0"/>
              <a:t>رفع التقارير إلى الإدارة العليا مع التغذية الراجعة حول التقييمات السنوية وقياس مستوى التقدم المحرز</a:t>
            </a:r>
          </a:p>
          <a:p>
            <a:pPr marL="1257300" lvl="2" indent="-342900" algn="r">
              <a:buAutoNum type="arabicPeriod"/>
            </a:pPr>
            <a:r>
              <a:rPr lang="ar" dirty="0"/>
              <a:t>إعداد الدراسات التنموية في ضوء نتائج التقييم الدوري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82555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6EBE-BFDE-357F-A2F4-08BAB5B7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2" y="618518"/>
            <a:ext cx="10605331" cy="448281"/>
          </a:xfrm>
        </p:spPr>
        <p:txBody>
          <a:bodyPr>
            <a:noAutofit/>
          </a:bodyPr>
          <a:lstStyle/>
          <a:p>
            <a:pPr lvl="0" algn="ctr" rtl="0"/>
            <a:r>
              <a:rPr lang="ar" sz="2000" dirty="0"/>
              <a:t>إنشاء مهارات إدارة مشروع نظام تخطيط موارد المؤسسات (المستخدمين الرئيسيين أو اللجنة)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7CF41-8701-B445-0B6A-316A4498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r>
              <a:rPr lang="ar" dirty="0"/>
              <a:t>مهام إدارة مشروع نظام تخطيط موارد المؤسسات (اللجنة):</a:t>
            </a:r>
          </a:p>
          <a:p>
            <a:pPr marL="1257300" lvl="2" indent="-342900">
              <a:buFont typeface="+mj-lt"/>
              <a:buAutoNum type="arabicPeriod"/>
            </a:pPr>
            <a:r>
              <a:rPr lang="ar" sz="2000" dirty="0"/>
              <a:t>التعرف على أصحاب المصلحة والالتقاء بهم</a:t>
            </a:r>
          </a:p>
          <a:p>
            <a:pPr marL="1257300" lvl="2" indent="-342900">
              <a:buFont typeface="+mj-lt"/>
              <a:buAutoNum type="arabicPeriod"/>
            </a:pPr>
            <a:r>
              <a:rPr lang="ar" sz="2000" dirty="0"/>
              <a:t>بناء خطة شاملة</a:t>
            </a:r>
          </a:p>
          <a:p>
            <a:pPr marL="1257300" lvl="2" indent="-342900">
              <a:buFont typeface="+mj-lt"/>
              <a:buAutoNum type="arabicPeriod"/>
            </a:pPr>
            <a:r>
              <a:rPr lang="ar-EG" sz="2000" dirty="0"/>
              <a:t>تحديد ال</a:t>
            </a:r>
            <a:r>
              <a:rPr lang="ar" sz="2000" dirty="0"/>
              <a:t>أهداف و </a:t>
            </a:r>
            <a:r>
              <a:rPr lang="ar-EG" sz="2000" dirty="0"/>
              <a:t>ال</a:t>
            </a:r>
            <a:r>
              <a:rPr lang="ar" sz="2000" dirty="0"/>
              <a:t>غايات</a:t>
            </a:r>
          </a:p>
          <a:p>
            <a:pPr marL="1257300" lvl="2" indent="-342900">
              <a:buFont typeface="+mj-lt"/>
              <a:buAutoNum type="arabicPeriod"/>
            </a:pPr>
            <a:r>
              <a:rPr lang="ar" sz="2000" dirty="0"/>
              <a:t>تحديد الموارد اللازمة</a:t>
            </a:r>
          </a:p>
          <a:p>
            <a:pPr marL="1257300" lvl="2" indent="-342900">
              <a:buFont typeface="+mj-lt"/>
              <a:buAutoNum type="arabicPeriod"/>
            </a:pPr>
            <a:r>
              <a:rPr lang="ar-EG" sz="2000" dirty="0"/>
              <a:t>تعيين</a:t>
            </a:r>
            <a:r>
              <a:rPr lang="ar" sz="2000" dirty="0"/>
              <a:t> المه</a:t>
            </a:r>
            <a:r>
              <a:rPr lang="ar-EG" sz="2000" dirty="0"/>
              <a:t>ام</a:t>
            </a:r>
            <a:endParaRPr lang="ar" sz="2000" dirty="0"/>
          </a:p>
          <a:p>
            <a:pPr marL="1257300" lvl="2" indent="-342900">
              <a:buFont typeface="+mj-lt"/>
              <a:buAutoNum type="arabicPeriod"/>
            </a:pPr>
            <a:r>
              <a:rPr lang="ar-EG" sz="2000" dirty="0"/>
              <a:t>موازنة المشروع</a:t>
            </a:r>
            <a:endParaRPr lang="ar" sz="2000" dirty="0"/>
          </a:p>
          <a:p>
            <a:pPr marL="1257300" lvl="2" indent="-342900">
              <a:buFont typeface="+mj-lt"/>
              <a:buAutoNum type="arabicPeriod"/>
            </a:pPr>
            <a:r>
              <a:rPr lang="ar" sz="2000" dirty="0"/>
              <a:t>تحديثات </a:t>
            </a:r>
            <a:r>
              <a:rPr lang="ar-EG" sz="2000" dirty="0"/>
              <a:t>الوضع </a:t>
            </a:r>
            <a:r>
              <a:rPr lang="ar" sz="2000" dirty="0"/>
              <a:t>الحال</a:t>
            </a:r>
            <a:r>
              <a:rPr lang="ar-EG" sz="2000" dirty="0"/>
              <a:t>ي</a:t>
            </a:r>
            <a:endParaRPr lang="ar" sz="2000" dirty="0"/>
          </a:p>
          <a:p>
            <a:pPr marL="1257300" lvl="2" indent="-342900">
              <a:buFont typeface="+mj-lt"/>
              <a:buAutoNum type="arabicPeriod"/>
            </a:pPr>
            <a:r>
              <a:rPr lang="ar" sz="2000" dirty="0"/>
              <a:t>إدارة المخاطر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7387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10882</TotalTime>
  <Words>672</Words>
  <Application>Microsoft Office PowerPoint</Application>
  <PresentationFormat>Widescreen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Aldhabi</vt:lpstr>
      <vt:lpstr>Andalus</vt:lpstr>
      <vt:lpstr>Arial</vt:lpstr>
      <vt:lpstr>Calibri</vt:lpstr>
      <vt:lpstr>Tw Cen MT</vt:lpstr>
      <vt:lpstr>Circuit</vt:lpstr>
      <vt:lpstr>قسم الشؤون المالية  محاسبة التكاليف والتخطيط وإعداد الميزانية والتحليل المالي</vt:lpstr>
      <vt:lpstr>الفِهرِس</vt:lpstr>
      <vt:lpstr>PowerPoint Presentation</vt:lpstr>
      <vt:lpstr>حساب التكلفة</vt:lpstr>
      <vt:lpstr>تنفيذ نظام تخطيط موارد المؤسسات (التكامل)</vt:lpstr>
      <vt:lpstr>الأهداف</vt:lpstr>
      <vt:lpstr>إنشاء قسم محاسبة التكاليف</vt:lpstr>
      <vt:lpstr>إنشاء لجنة التخطيط والميزانية والتطوير والنمو</vt:lpstr>
      <vt:lpstr>إنشاء مهارات إدارة مشروع نظام تخطيط موارد المؤسسات (المستخدمين الرئيسيين أو اللجنة)</vt:lpstr>
      <vt:lpstr>تدفق بيانات نظام المعلومات</vt:lpstr>
      <vt:lpstr>المتطلبات</vt:lpstr>
      <vt:lpstr>تعيين قسم محاسبة التكاليف</vt:lpstr>
      <vt:lpstr>تعيين قسم محاسبة التكاليف</vt:lpstr>
      <vt:lpstr>تكليف لجنة التخطيط والتطوير</vt:lpstr>
      <vt:lpstr>تعيين إدارة (لجنة) مشروع نظام تخطيط موارد المؤسسات (ERP)</vt:lpstr>
      <vt:lpstr>النهاية  شكرا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Dept:  Cost Control proposal</dc:title>
  <dc:creator>Ahmed Abuouf</dc:creator>
  <cp:lastModifiedBy>Ahmed Abuouf</cp:lastModifiedBy>
  <cp:revision>453</cp:revision>
  <cp:lastPrinted>2024-01-24T14:54:55Z</cp:lastPrinted>
  <dcterms:created xsi:type="dcterms:W3CDTF">2024-01-13T10:03:46Z</dcterms:created>
  <dcterms:modified xsi:type="dcterms:W3CDTF">2024-06-22T13:44:19Z</dcterms:modified>
</cp:coreProperties>
</file>