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84" r:id="rId4"/>
    <p:sldId id="328" r:id="rId5"/>
    <p:sldId id="330" r:id="rId6"/>
    <p:sldId id="333" r:id="rId7"/>
    <p:sldId id="332" r:id="rId8"/>
    <p:sldId id="331" r:id="rId9"/>
    <p:sldId id="335" r:id="rId10"/>
    <p:sldId id="334" r:id="rId11"/>
    <p:sldId id="280" r:id="rId12"/>
    <p:sldId id="278" r:id="rId13"/>
    <p:sldId id="260" r:id="rId14"/>
    <p:sldId id="324" r:id="rId15"/>
    <p:sldId id="323" r:id="rId16"/>
    <p:sldId id="325" r:id="rId17"/>
    <p:sldId id="279" r:id="rId18"/>
    <p:sldId id="286" r:id="rId19"/>
    <p:sldId id="277" r:id="rId20"/>
    <p:sldId id="322" r:id="rId21"/>
    <p:sldId id="326" r:id="rId22"/>
    <p:sldId id="327" r:id="rId23"/>
    <p:sldId id="287" r:id="rId2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F95E43E-7698-5F63-FE99-5DA07FBE522C}" name="Ahmed Abuouf" initials="AA" userId="S-1-5-21-2329828857-2682668055-1160802579-11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ED3"/>
    <a:srgbClr val="4C91C4"/>
    <a:srgbClr val="3578A5"/>
    <a:srgbClr val="316E97"/>
    <a:srgbClr val="8BB9D9"/>
    <a:srgbClr val="33CCCC"/>
    <a:srgbClr val="1B1B45"/>
    <a:srgbClr val="00FFCC"/>
    <a:srgbClr val="D47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4" autoAdjust="0"/>
  </p:normalViewPr>
  <p:slideViewPr>
    <p:cSldViewPr snapToGrid="0">
      <p:cViewPr varScale="1">
        <p:scale>
          <a:sx n="102" d="100"/>
          <a:sy n="102" d="100"/>
        </p:scale>
        <p:origin x="2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3:11:35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28,'295'2,"321"-4,-338-10,175-3,-146 14,340 4,-156 37,29 1,-314-40,380 10,617 2,-761-15,75 18,128-6,-506-23,27-1,-126 11,-1-1,73-18,-58 10,0 4,0 2,64 2,3 0,200-11,428 36,-677-12,78 19,-88-15,-34-7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3:11:39.1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1,'143'6,"181"32,-53-4,390-2,6-34,-214-1,1415 3,-1567-14,-7 1,-13 16,234-6,-321-9,153-3,121 1,408 1,-540 15,-217 3,152 24,-56-4,277-5,-248-7,-110-2,-91-9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3:11:44.6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0,'6593'0,"-6324"13,-22 0,251-1,314 3,83-15,-714-15,-129 9,-20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3:12:40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3,'568'15,"272"-2,-514-16,2495 3,-2429-13,-26 0,1800 12,-1039 3,-1100-2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FC6680F-2F28-467A-B048-359D6C03831E}" type="datetimeFigureOut">
              <a:rPr lang="ar-EG" smtClean="0"/>
              <a:t>17/12/1445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68AB104-8BBB-458E-ACD5-A3CB9B08E11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48258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B104-8BBB-458E-ACD5-A3CB9B08E117}" type="slidenum">
              <a:rPr lang="ar-EG" smtClean="0"/>
              <a:t>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9445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F592-9C37-06E3-8226-B6CCC6E91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48" y="658811"/>
            <a:ext cx="10534649" cy="24939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Finance Dept </a:t>
            </a:r>
            <a:br>
              <a:rPr lang="en-US" dirty="0"/>
            </a:br>
            <a:r>
              <a:rPr lang="en-US" dirty="0"/>
              <a:t>Cost control, planning, budgeting &amp; financial analysis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35FB9-B3F1-DA58-9591-A7E714AD2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1686" y="3622678"/>
            <a:ext cx="8791575" cy="1655762"/>
          </a:xfrm>
        </p:spPr>
        <p:txBody>
          <a:bodyPr/>
          <a:lstStyle/>
          <a:p>
            <a:pPr algn="ctr"/>
            <a:r>
              <a:rPr lang="en-US" dirty="0"/>
              <a:t>planning, budgeting, Communication (Integration) &amp; control information System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519008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34" y="617456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800" b="1" dirty="0"/>
              <a:t>Difficulties of The Case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6058"/>
            <a:ext cx="9905999" cy="5241303"/>
          </a:xfrm>
        </p:spPr>
        <p:txBody>
          <a:bodyPr>
            <a:normAutofit/>
          </a:bodyPr>
          <a:lstStyle/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No Finished or Sales Product Costs Item Details Includes Material, Manpower, Machinery ETC …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For Example we Can’t Determine Accessories Costs for Each Product Unit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Can’t Distributing Customs &amp; Shipment Costs per Cost Items then Sales Items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No Timeline for Project Purchase Items VS Project Revenue So, we can Create A Project Cash Flow Budget, Cause of each Purchase Item has its own Specs, Nature, TimeLine ETC…</a:t>
            </a:r>
          </a:p>
          <a:p>
            <a:pPr lvl="1" algn="l" rtl="0"/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Note: All the above Gaps can not resolve without Detailed Budget with Action Plan and Time Schedule</a:t>
            </a:r>
          </a:p>
        </p:txBody>
      </p:sp>
    </p:spTree>
    <p:extLst>
      <p:ext uri="{BB962C8B-B14F-4D97-AF65-F5344CB8AC3E}">
        <p14:creationId xmlns:p14="http://schemas.microsoft.com/office/powerpoint/2010/main" val="33704096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9C4F-018A-86CF-AAEF-EAC889A1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0868"/>
            <a:ext cx="9905998" cy="448281"/>
          </a:xfrm>
        </p:spPr>
        <p:txBody>
          <a:bodyPr>
            <a:noAutofit/>
          </a:bodyPr>
          <a:lstStyle/>
          <a:p>
            <a:pPr algn="ctr" rtl="0"/>
            <a:r>
              <a:rPr lang="en-US" dirty="0">
                <a:ln>
                  <a:solidFill>
                    <a:srgbClr val="0070C0"/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Cost accounting</a:t>
            </a:r>
            <a:endParaRPr lang="ar-EG" dirty="0">
              <a:ln>
                <a:solidFill>
                  <a:srgbClr val="0070C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3075F-ABA2-3313-29FE-3A901961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9149"/>
            <a:ext cx="9905999" cy="4972052"/>
          </a:xfrm>
        </p:spPr>
        <p:txBody>
          <a:bodyPr/>
          <a:lstStyle/>
          <a:p>
            <a:pPr algn="l" rtl="0"/>
            <a:r>
              <a:rPr lang="en-US" b="1" dirty="0"/>
              <a:t>Cost accounting </a:t>
            </a:r>
            <a:r>
              <a:rPr lang="en-US" dirty="0"/>
              <a:t>is the </a:t>
            </a:r>
            <a:r>
              <a:rPr lang="en-US" b="1" dirty="0"/>
              <a:t>reporting</a:t>
            </a:r>
            <a:r>
              <a:rPr lang="en-US" dirty="0"/>
              <a:t> and </a:t>
            </a:r>
            <a:r>
              <a:rPr lang="en-US" b="1" dirty="0"/>
              <a:t>analysis</a:t>
            </a:r>
            <a:r>
              <a:rPr lang="en-US" dirty="0"/>
              <a:t> of a company's cost </a:t>
            </a:r>
            <a:r>
              <a:rPr lang="en-US" b="1" dirty="0"/>
              <a:t>structure</a:t>
            </a:r>
            <a:r>
              <a:rPr lang="en-US" dirty="0"/>
              <a:t>. Cost accounting involves </a:t>
            </a:r>
            <a:r>
              <a:rPr lang="en-US" b="1" dirty="0"/>
              <a:t>assigning</a:t>
            </a:r>
            <a:r>
              <a:rPr lang="en-US" dirty="0"/>
              <a:t> costs to cost </a:t>
            </a:r>
            <a:r>
              <a:rPr lang="en-US" b="1" dirty="0"/>
              <a:t>objects</a:t>
            </a:r>
            <a:r>
              <a:rPr lang="en-US" dirty="0"/>
              <a:t> that can include a company's </a:t>
            </a:r>
            <a:r>
              <a:rPr lang="en-US" b="1" dirty="0"/>
              <a:t>products</a:t>
            </a:r>
            <a:r>
              <a:rPr lang="en-US" dirty="0"/>
              <a:t>, </a:t>
            </a:r>
            <a:r>
              <a:rPr lang="en-US" b="1" dirty="0"/>
              <a:t>services</a:t>
            </a:r>
            <a:r>
              <a:rPr lang="en-US" dirty="0"/>
              <a:t>, and any business </a:t>
            </a:r>
            <a:r>
              <a:rPr lang="en-US" b="1" dirty="0"/>
              <a:t>activities</a:t>
            </a:r>
            <a:r>
              <a:rPr lang="en-US" dirty="0"/>
              <a:t>.</a:t>
            </a:r>
          </a:p>
          <a:p>
            <a:pPr algn="l" rtl="0"/>
            <a:endParaRPr lang="en-US" dirty="0"/>
          </a:p>
        </p:txBody>
      </p:sp>
      <p:pic>
        <p:nvPicPr>
          <p:cNvPr id="1028" name="Picture 4" descr="Key Dimensions of Cost Accounting | Download Scientific Diagram">
            <a:extLst>
              <a:ext uri="{FF2B5EF4-FFF2-40B4-BE49-F238E27FC236}">
                <a16:creationId xmlns:a16="http://schemas.microsoft.com/office/drawing/2014/main" id="{134048BB-41F8-144B-69DA-FBE4DF19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243579"/>
            <a:ext cx="9704386" cy="417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24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algn="ctr" rtl="0"/>
            <a:r>
              <a:rPr lang="en-US" sz="2800" dirty="0"/>
              <a:t>ERP System Implementation (Integration)</a:t>
            </a:r>
            <a:endParaRPr lang="ar-EG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A138D-C73E-F51C-9DBA-DEBBF4F3B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421" y="1066799"/>
            <a:ext cx="10448851" cy="5172683"/>
          </a:xfrm>
        </p:spPr>
      </p:pic>
    </p:spTree>
    <p:extLst>
      <p:ext uri="{BB962C8B-B14F-4D97-AF65-F5344CB8AC3E}">
        <p14:creationId xmlns:p14="http://schemas.microsoft.com/office/powerpoint/2010/main" val="298967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8759-C4AE-DB89-CB5D-281DD58F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Goals</a:t>
            </a:r>
            <a:endParaRPr lang="ar-EG" sz="7200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6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580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000" dirty="0"/>
              <a:t>Establishing Cost Accounting Division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8924"/>
            <a:ext cx="9905999" cy="5288437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Tasks of the Cost Accounting (Project &amp; Manufacturing):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Main Partner In The Planning and Development Committee &amp; Its Tasks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Establishing &amp; Training of Project Cost Accounting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Establishing &amp; Training of Manufacturing Cost Accounting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Training of ERP System for General Accounting Dept.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Cost deviation reports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Budgeting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Direct salaries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Accounting integrations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Controlling costs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Financial analysis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Management assistance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 Cost and revenues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 Expenses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 Expectation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 Inventory Control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2066692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000" dirty="0"/>
              <a:t>Establishing Planning, Budgeting, Development &amp; Growth Committee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4450"/>
            <a:ext cx="9905999" cy="4476751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Tasks of the Planning and Development Committee: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dirty="0"/>
              <a:t>Supervising the preparation and processing of the company’s strategic &amp; implementation plan.</a:t>
            </a:r>
          </a:p>
          <a:p>
            <a:pPr marL="1257300" lvl="2" indent="-342900" algn="l" rtl="0">
              <a:buAutoNum type="arabicPeriod"/>
            </a:pPr>
            <a:r>
              <a:rPr lang="en-US" dirty="0"/>
              <a:t>Follow up on the implementation, evaluation and update of the strategic plan.</a:t>
            </a:r>
          </a:p>
          <a:p>
            <a:pPr marL="1257300" lvl="2" indent="-342900" algn="l" rtl="0">
              <a:buAutoNum type="arabicPeriod"/>
            </a:pPr>
            <a:r>
              <a:rPr lang="en-US" dirty="0"/>
              <a:t>Develop indicators to measure performance.</a:t>
            </a:r>
          </a:p>
          <a:p>
            <a:pPr marL="1257300" lvl="2" indent="-342900" algn="l" rtl="0">
              <a:buAutoNum type="arabicPeriod"/>
            </a:pPr>
            <a:r>
              <a:rPr lang="en-US" dirty="0"/>
              <a:t>Follow up and evaluate the annual executive plans of departments and divisions periodically in light of the executive and strategic plan.</a:t>
            </a:r>
          </a:p>
          <a:p>
            <a:pPr marL="1257300" lvl="2" indent="-342900" algn="l" rtl="0">
              <a:buAutoNum type="arabicPeriod"/>
            </a:pPr>
            <a:r>
              <a:rPr lang="en-US" dirty="0"/>
              <a:t>Review weekly/monthly/annual periodic reports and measure actual achievement rates.</a:t>
            </a:r>
          </a:p>
          <a:p>
            <a:pPr marL="1257300" lvl="2" indent="-342900" algn="l" rtl="0">
              <a:buAutoNum type="arabicPeriod"/>
            </a:pPr>
            <a:r>
              <a:rPr lang="en-US" dirty="0"/>
              <a:t>Submitting reports to senior management with feedback on annual evaluations and measuring the level of progress achieved</a:t>
            </a:r>
          </a:p>
          <a:p>
            <a:pPr marL="1257300" lvl="2" indent="-342900" algn="l" rtl="0">
              <a:buAutoNum type="arabicPeriod"/>
            </a:pPr>
            <a:r>
              <a:rPr lang="en-US" dirty="0"/>
              <a:t>Preparing development studies in light of periodic evaluation results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82555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000" dirty="0"/>
              <a:t>Establishing ERP System Project Management Skills (Key Users or Committee)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4450"/>
            <a:ext cx="9905999" cy="4476751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Tasks of the ERP System Project Management (Committee):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Identify and meet with the stakeholders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Build a comprehensive plan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Goals and objectives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Define the needed resources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Task assignment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Budget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Status updates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Risk management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7387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algn="ctr" rtl="0"/>
            <a:r>
              <a:rPr lang="en-US" sz="3200" dirty="0"/>
              <a:t>Information System Data Flow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EA1D0C-169B-2359-56BA-ADA614897B5B}"/>
              </a:ext>
            </a:extLst>
          </p:cNvPr>
          <p:cNvGrpSpPr/>
          <p:nvPr/>
        </p:nvGrpSpPr>
        <p:grpSpPr>
          <a:xfrm>
            <a:off x="1476375" y="1190624"/>
            <a:ext cx="9486900" cy="5172683"/>
            <a:chOff x="3400950" y="1424515"/>
            <a:chExt cx="4551595" cy="4712749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DA1F4E85-6423-3B6F-03A9-38FF68F915F5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14040000"/>
                <a:gd name="adj2" fmla="val 1620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05EACE54-748F-8D16-A74D-D7C1280C70E8}"/>
                </a:ext>
              </a:extLst>
            </p:cNvPr>
            <p:cNvSpPr/>
            <p:nvPr/>
          </p:nvSpPr>
          <p:spPr>
            <a:xfrm>
              <a:off x="3675834" y="1755784"/>
              <a:ext cx="4112195" cy="4146328"/>
            </a:xfrm>
            <a:prstGeom prst="blockArc">
              <a:avLst>
                <a:gd name="adj1" fmla="val 11899019"/>
                <a:gd name="adj2" fmla="val 14042927"/>
                <a:gd name="adj3" fmla="val 3027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940939"/>
                <a:satOff val="-15796"/>
                <a:lumOff val="5403"/>
                <a:alphaOff val="0"/>
              </a:schemeClr>
            </a:fillRef>
            <a:effectRef idx="0">
              <a:schemeClr val="accent5">
                <a:hueOff val="-2940939"/>
                <a:satOff val="-15796"/>
                <a:lumOff val="540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7903C133-9BD4-C17B-A9A8-3CD60A176DBE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9720000"/>
                <a:gd name="adj2" fmla="val 1188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573322"/>
                <a:satOff val="-13821"/>
                <a:lumOff val="4727"/>
                <a:alphaOff val="0"/>
              </a:schemeClr>
            </a:fillRef>
            <a:effectRef idx="0">
              <a:schemeClr val="accent5">
                <a:hueOff val="-2573322"/>
                <a:satOff val="-13821"/>
                <a:lumOff val="472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6A1F7D5F-1025-59A4-FBFB-AB6A9649C1CF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7560000"/>
                <a:gd name="adj2" fmla="val 972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05704"/>
                <a:satOff val="-11847"/>
                <a:lumOff val="4052"/>
                <a:alphaOff val="0"/>
              </a:schemeClr>
            </a:fillRef>
            <a:effectRef idx="0">
              <a:schemeClr val="accent5">
                <a:hueOff val="-2205704"/>
                <a:satOff val="-11847"/>
                <a:lumOff val="405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09996E47-B7C9-4624-A266-D751DA022CE8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5400000"/>
                <a:gd name="adj2" fmla="val 756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8087"/>
                <a:satOff val="-9872"/>
                <a:lumOff val="3377"/>
                <a:alphaOff val="0"/>
              </a:schemeClr>
            </a:fillRef>
            <a:effectRef idx="0">
              <a:schemeClr val="accent5">
                <a:hueOff val="-1838087"/>
                <a:satOff val="-9872"/>
                <a:lumOff val="337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8DD9B78A-2A5C-7EDA-1C55-E98CAF91A168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3240000"/>
                <a:gd name="adj2" fmla="val 540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470470"/>
                <a:satOff val="-7898"/>
                <a:lumOff val="2701"/>
                <a:alphaOff val="0"/>
              </a:schemeClr>
            </a:fillRef>
            <a:effectRef idx="0">
              <a:schemeClr val="accent5">
                <a:hueOff val="-1470470"/>
                <a:satOff val="-7898"/>
                <a:lumOff val="270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897B6DDA-971E-DCCB-502E-FE095CFBF879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1080000"/>
                <a:gd name="adj2" fmla="val 324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102852"/>
                <a:satOff val="-5923"/>
                <a:lumOff val="2026"/>
                <a:alphaOff val="0"/>
              </a:schemeClr>
            </a:fillRef>
            <a:effectRef idx="0">
              <a:schemeClr val="accent5">
                <a:hueOff val="-1102852"/>
                <a:satOff val="-5923"/>
                <a:lumOff val="202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58A305F2-4A41-63C9-D9C3-FB3E74D9A26F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20520000"/>
                <a:gd name="adj2" fmla="val 108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235"/>
                <a:satOff val="-3949"/>
                <a:lumOff val="1351"/>
                <a:alphaOff val="0"/>
              </a:schemeClr>
            </a:fillRef>
            <a:effectRef idx="0">
              <a:schemeClr val="accent5">
                <a:hueOff val="-735235"/>
                <a:satOff val="-3949"/>
                <a:lumOff val="135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B19E2300-C526-1C75-43D1-06AB73FFB85E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18360000"/>
                <a:gd name="adj2" fmla="val 2052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17"/>
                <a:satOff val="-1974"/>
                <a:lumOff val="675"/>
                <a:alphaOff val="0"/>
              </a:schemeClr>
            </a:fillRef>
            <a:effectRef idx="0">
              <a:schemeClr val="accent5">
                <a:hueOff val="-367617"/>
                <a:satOff val="-1974"/>
                <a:lumOff val="67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DA4CDD0F-F986-3151-17E5-7C8D6525A3A6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16200000"/>
                <a:gd name="adj2" fmla="val 1836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18F2944-52C2-939B-D612-B1ED857B8B77}"/>
                </a:ext>
              </a:extLst>
            </p:cNvPr>
            <p:cNvSpPr/>
            <p:nvPr/>
          </p:nvSpPr>
          <p:spPr>
            <a:xfrm>
              <a:off x="4911365" y="3120275"/>
              <a:ext cx="1562753" cy="1321228"/>
            </a:xfrm>
            <a:custGeom>
              <a:avLst/>
              <a:gdLst>
                <a:gd name="connsiteX0" fmla="*/ 0 w 1562753"/>
                <a:gd name="connsiteY0" fmla="*/ 660614 h 1321228"/>
                <a:gd name="connsiteX1" fmla="*/ 781377 w 1562753"/>
                <a:gd name="connsiteY1" fmla="*/ 0 h 1321228"/>
                <a:gd name="connsiteX2" fmla="*/ 1562754 w 1562753"/>
                <a:gd name="connsiteY2" fmla="*/ 660614 h 1321228"/>
                <a:gd name="connsiteX3" fmla="*/ 781377 w 1562753"/>
                <a:gd name="connsiteY3" fmla="*/ 1321228 h 1321228"/>
                <a:gd name="connsiteX4" fmla="*/ 0 w 1562753"/>
                <a:gd name="connsiteY4" fmla="*/ 660614 h 132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753" h="1321228">
                  <a:moveTo>
                    <a:pt x="0" y="660614"/>
                  </a:moveTo>
                  <a:cubicBezTo>
                    <a:pt x="0" y="295767"/>
                    <a:pt x="349834" y="0"/>
                    <a:pt x="781377" y="0"/>
                  </a:cubicBezTo>
                  <a:cubicBezTo>
                    <a:pt x="1212920" y="0"/>
                    <a:pt x="1562754" y="295767"/>
                    <a:pt x="1562754" y="660614"/>
                  </a:cubicBezTo>
                  <a:cubicBezTo>
                    <a:pt x="1562754" y="1025461"/>
                    <a:pt x="1212920" y="1321228"/>
                    <a:pt x="781377" y="1321228"/>
                  </a:cubicBezTo>
                  <a:cubicBezTo>
                    <a:pt x="349834" y="1321228"/>
                    <a:pt x="0" y="1025461"/>
                    <a:pt x="0" y="66061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9180" tIns="213809" rIns="249180" bIns="213809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Information System</a:t>
              </a:r>
              <a:endParaRPr lang="ar-EG" sz="2000" b="1" kern="12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D96508A-0AAF-D432-60A4-AE15BC5E4749}"/>
                </a:ext>
              </a:extLst>
            </p:cNvPr>
            <p:cNvSpPr/>
            <p:nvPr/>
          </p:nvSpPr>
          <p:spPr>
            <a:xfrm>
              <a:off x="5309491" y="1424515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Finance</a:t>
              </a:r>
              <a:endParaRPr lang="ar-EG" sz="2000" kern="120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9E98C7B-4A73-590A-DA43-C53508BB38F6}"/>
                </a:ext>
              </a:extLst>
            </p:cNvPr>
            <p:cNvSpPr/>
            <p:nvPr/>
          </p:nvSpPr>
          <p:spPr>
            <a:xfrm>
              <a:off x="6469265" y="1801348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17"/>
                <a:satOff val="-1974"/>
                <a:lumOff val="675"/>
                <a:alphaOff val="0"/>
              </a:schemeClr>
            </a:fillRef>
            <a:effectRef idx="0">
              <a:schemeClr val="accent5">
                <a:hueOff val="-367617"/>
                <a:satOff val="-1974"/>
                <a:lumOff val="67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Human Resource</a:t>
              </a:r>
              <a:endParaRPr lang="ar-EG" sz="2000" kern="12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BCECA5-4EF6-4492-9215-002BC94EBF48}"/>
                </a:ext>
              </a:extLst>
            </p:cNvPr>
            <p:cNvSpPr/>
            <p:nvPr/>
          </p:nvSpPr>
          <p:spPr>
            <a:xfrm>
              <a:off x="7186044" y="2787910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235"/>
                <a:satOff val="-3949"/>
                <a:lumOff val="1351"/>
                <a:alphaOff val="0"/>
              </a:schemeClr>
            </a:fillRef>
            <a:effectRef idx="0">
              <a:schemeClr val="accent5">
                <a:hueOff val="-735235"/>
                <a:satOff val="-3949"/>
                <a:lumOff val="135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Logistic (Dispatch)</a:t>
              </a:r>
              <a:endParaRPr lang="ar-EG" sz="2000" kern="120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5BB0BC-11E0-AD0F-A111-4B4F5E16910F}"/>
                </a:ext>
              </a:extLst>
            </p:cNvPr>
            <p:cNvSpPr/>
            <p:nvPr/>
          </p:nvSpPr>
          <p:spPr>
            <a:xfrm>
              <a:off x="7186044" y="4007368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102852"/>
                <a:satOff val="-5923"/>
                <a:lumOff val="2026"/>
                <a:alphaOff val="0"/>
              </a:schemeClr>
            </a:fillRef>
            <a:effectRef idx="0">
              <a:schemeClr val="accent5">
                <a:hueOff val="-1102852"/>
                <a:satOff val="-5923"/>
                <a:lumOff val="202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Maintenance</a:t>
              </a:r>
              <a:endParaRPr lang="ar-EG" sz="2000" kern="120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4BBD3D-DE43-7070-1DB0-B23A8C94DBA3}"/>
                </a:ext>
              </a:extLst>
            </p:cNvPr>
            <p:cNvSpPr/>
            <p:nvPr/>
          </p:nvSpPr>
          <p:spPr>
            <a:xfrm>
              <a:off x="6469265" y="4993930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470470"/>
                <a:satOff val="-7898"/>
                <a:lumOff val="2701"/>
                <a:alphaOff val="0"/>
              </a:schemeClr>
            </a:fillRef>
            <a:effectRef idx="0">
              <a:schemeClr val="accent5">
                <a:hueOff val="-1470470"/>
                <a:satOff val="-7898"/>
                <a:lumOff val="270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Sales and Marketing</a:t>
              </a:r>
              <a:endParaRPr lang="ar-EG" sz="2000" kern="120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E396599-8673-3A8C-88B9-10E074FDBBBE}"/>
                </a:ext>
              </a:extLst>
            </p:cNvPr>
            <p:cNvSpPr/>
            <p:nvPr/>
          </p:nvSpPr>
          <p:spPr>
            <a:xfrm>
              <a:off x="5309491" y="5370763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8087"/>
                <a:satOff val="-9872"/>
                <a:lumOff val="3377"/>
                <a:alphaOff val="0"/>
              </a:schemeClr>
            </a:fillRef>
            <a:effectRef idx="0">
              <a:schemeClr val="accent5">
                <a:hueOff val="-1838087"/>
                <a:satOff val="-9872"/>
                <a:lumOff val="337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Quality Management</a:t>
              </a:r>
              <a:endParaRPr lang="ar-EG" sz="2000" kern="120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D2CB23-47D6-F808-95D1-D6D6D3C84F28}"/>
                </a:ext>
              </a:extLst>
            </p:cNvPr>
            <p:cNvSpPr/>
            <p:nvPr/>
          </p:nvSpPr>
          <p:spPr>
            <a:xfrm>
              <a:off x="4149718" y="4993930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05704"/>
                <a:satOff val="-11847"/>
                <a:lumOff val="4052"/>
                <a:alphaOff val="0"/>
              </a:schemeClr>
            </a:fillRef>
            <a:effectRef idx="0">
              <a:schemeClr val="accent5">
                <a:hueOff val="-2205704"/>
                <a:satOff val="-11847"/>
                <a:lumOff val="40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Procurement</a:t>
              </a:r>
              <a:endParaRPr lang="ar-EG" sz="2000" kern="1200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8B84A4-CC16-3D2E-EDF9-CB111B6223D1}"/>
                </a:ext>
              </a:extLst>
            </p:cNvPr>
            <p:cNvSpPr/>
            <p:nvPr/>
          </p:nvSpPr>
          <p:spPr>
            <a:xfrm>
              <a:off x="3432939" y="4007368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573322"/>
                <a:satOff val="-13821"/>
                <a:lumOff val="4727"/>
                <a:alphaOff val="0"/>
              </a:schemeClr>
            </a:fillRef>
            <a:effectRef idx="0">
              <a:schemeClr val="accent5">
                <a:hueOff val="-2573322"/>
                <a:satOff val="-13821"/>
                <a:lumOff val="47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Stock Management</a:t>
              </a:r>
              <a:endParaRPr lang="ar-EG" sz="2000" kern="120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0561EF7-142F-A3EA-343C-942E939D2FBB}"/>
                </a:ext>
              </a:extLst>
            </p:cNvPr>
            <p:cNvSpPr/>
            <p:nvPr/>
          </p:nvSpPr>
          <p:spPr>
            <a:xfrm>
              <a:off x="3400950" y="2787910"/>
              <a:ext cx="831717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940939"/>
                <a:satOff val="-15796"/>
                <a:lumOff val="5403"/>
                <a:alphaOff val="0"/>
              </a:schemeClr>
            </a:fillRef>
            <a:effectRef idx="0">
              <a:schemeClr val="accent5">
                <a:hueOff val="-2940939"/>
                <a:satOff val="-15796"/>
                <a:lumOff val="54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Manufacturing</a:t>
              </a:r>
              <a:endParaRPr lang="ar-EG" sz="2000" kern="120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3F488A4-219A-D5F8-EEC2-F43E02674D9A}"/>
                </a:ext>
              </a:extLst>
            </p:cNvPr>
            <p:cNvSpPr/>
            <p:nvPr/>
          </p:nvSpPr>
          <p:spPr>
            <a:xfrm>
              <a:off x="4149718" y="1801348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Planning and Development</a:t>
              </a:r>
              <a:endParaRPr lang="ar-EG" sz="2000" kern="12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C53D39-F4E6-E90D-C06C-5A6BE6769AC8}"/>
              </a:ext>
            </a:extLst>
          </p:cNvPr>
          <p:cNvCxnSpPr>
            <a:cxnSpLocks/>
          </p:cNvCxnSpPr>
          <p:nvPr/>
        </p:nvCxnSpPr>
        <p:spPr>
          <a:xfrm>
            <a:off x="4505325" y="2445540"/>
            <a:ext cx="561975" cy="67866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F22184-8A19-AB49-3645-D352CD964AA3}"/>
              </a:ext>
            </a:extLst>
          </p:cNvPr>
          <p:cNvCxnSpPr>
            <a:cxnSpLocks/>
          </p:cNvCxnSpPr>
          <p:nvPr/>
        </p:nvCxnSpPr>
        <p:spPr>
          <a:xfrm>
            <a:off x="7590683" y="4408100"/>
            <a:ext cx="561975" cy="67866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E22793-BC74-3257-D944-386B1F295005}"/>
              </a:ext>
            </a:extLst>
          </p:cNvPr>
          <p:cNvCxnSpPr>
            <a:cxnSpLocks/>
          </p:cNvCxnSpPr>
          <p:nvPr/>
        </p:nvCxnSpPr>
        <p:spPr>
          <a:xfrm>
            <a:off x="6229198" y="4672695"/>
            <a:ext cx="0" cy="73952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D49050-B52A-9A59-1E4F-8593316C9F85}"/>
              </a:ext>
            </a:extLst>
          </p:cNvPr>
          <p:cNvCxnSpPr>
            <a:cxnSpLocks/>
          </p:cNvCxnSpPr>
          <p:nvPr/>
        </p:nvCxnSpPr>
        <p:spPr>
          <a:xfrm>
            <a:off x="6209996" y="2146185"/>
            <a:ext cx="0" cy="73952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5805D4-87BC-5720-4421-76D47D7DD4CB}"/>
              </a:ext>
            </a:extLst>
          </p:cNvPr>
          <p:cNvCxnSpPr>
            <a:cxnSpLocks/>
          </p:cNvCxnSpPr>
          <p:nvPr/>
        </p:nvCxnSpPr>
        <p:spPr>
          <a:xfrm flipH="1">
            <a:off x="7440633" y="2467169"/>
            <a:ext cx="609297" cy="66593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A16E82-B8B0-AAAC-6B5F-59F00F5CB99B}"/>
              </a:ext>
            </a:extLst>
          </p:cNvPr>
          <p:cNvCxnSpPr>
            <a:cxnSpLocks/>
          </p:cNvCxnSpPr>
          <p:nvPr/>
        </p:nvCxnSpPr>
        <p:spPr>
          <a:xfrm flipH="1">
            <a:off x="4250632" y="4366681"/>
            <a:ext cx="609297" cy="66593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6965F1-07C4-3A2E-B2BE-C09B54D2D50D}"/>
              </a:ext>
            </a:extLst>
          </p:cNvPr>
          <p:cNvCxnSpPr>
            <a:cxnSpLocks/>
          </p:cNvCxnSpPr>
          <p:nvPr/>
        </p:nvCxnSpPr>
        <p:spPr>
          <a:xfrm flipH="1">
            <a:off x="3243970" y="4023927"/>
            <a:ext cx="1258184" cy="38417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D5D1AB-D0D5-9C85-591B-5A63A53A4324}"/>
              </a:ext>
            </a:extLst>
          </p:cNvPr>
          <p:cNvCxnSpPr>
            <a:cxnSpLocks/>
          </p:cNvCxnSpPr>
          <p:nvPr/>
        </p:nvCxnSpPr>
        <p:spPr>
          <a:xfrm flipH="1">
            <a:off x="7949853" y="3234733"/>
            <a:ext cx="1247658" cy="30840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143797-F6DC-DD98-9AC6-6760AA738725}"/>
              </a:ext>
            </a:extLst>
          </p:cNvPr>
          <p:cNvCxnSpPr>
            <a:cxnSpLocks/>
          </p:cNvCxnSpPr>
          <p:nvPr/>
        </p:nvCxnSpPr>
        <p:spPr>
          <a:xfrm flipH="1" flipV="1">
            <a:off x="3322767" y="3199971"/>
            <a:ext cx="1205730" cy="32841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F58425-9F27-7CB2-8E6B-5599B9AEB9B9}"/>
              </a:ext>
            </a:extLst>
          </p:cNvPr>
          <p:cNvCxnSpPr>
            <a:cxnSpLocks/>
          </p:cNvCxnSpPr>
          <p:nvPr/>
        </p:nvCxnSpPr>
        <p:spPr>
          <a:xfrm flipH="1" flipV="1">
            <a:off x="7949853" y="4030565"/>
            <a:ext cx="1205730" cy="32841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5000">
              <a:schemeClr val="accent5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8759-C4AE-DB89-CB5D-281DD58F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13" y="2689715"/>
            <a:ext cx="10266574" cy="14785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Requirements</a:t>
            </a:r>
            <a:endParaRPr lang="ar-EG" sz="6600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798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30000">
              <a:schemeClr val="accent5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000" dirty="0"/>
              <a:t>Assign Cost Accounting Division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54" y="1168924"/>
            <a:ext cx="10114157" cy="5326144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Projects (Contracts Cost Accounting) Including Planned Cost Budget, Cost Registrations &amp; Analyzing</a:t>
            </a:r>
          </a:p>
          <a:p>
            <a:pPr lvl="1" algn="l" rtl="0"/>
            <a:r>
              <a:rPr lang="en-US" sz="2200" dirty="0"/>
              <a:t>Tasks of the project cost accountant: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Monitoring the disbursement and cash flow of the project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Follow up on the project’s bank accounts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Monitoring the receipt and disbursement of project materials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Direct wage monitoring (attendance and salaries)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Monitoring other industrial costs (indirect) of the project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Follow up and inventory the work under implementation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Follow up on customer extracts (quantity and value)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Follow up on the project budget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Preparing and directing cost and revenue accounts for the project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 Preparing periodic reports (weekly, monthly, etc.) for the project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300" dirty="0"/>
              <a:t> Preparing performance </a:t>
            </a:r>
            <a:r>
              <a:rPr lang="en-US" sz="2100" dirty="0"/>
              <a:t>reports and completion rates for the project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41706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B7A3DBA-D06B-AF90-D148-22AC7E57A6F2}"/>
              </a:ext>
            </a:extLst>
          </p:cNvPr>
          <p:cNvSpPr txBox="1"/>
          <p:nvPr/>
        </p:nvSpPr>
        <p:spPr>
          <a:xfrm>
            <a:off x="1152436" y="1102893"/>
            <a:ext cx="10499102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Gaps, Cases &amp; Difficulties</a:t>
            </a:r>
          </a:p>
          <a:p>
            <a:r>
              <a:rPr lang="en-US" sz="1400" dirty="0"/>
              <a:t>Cost Accounting</a:t>
            </a:r>
          </a:p>
          <a:p>
            <a:r>
              <a:rPr lang="en-US" sz="1400" dirty="0"/>
              <a:t>ERP System Implementation</a:t>
            </a:r>
          </a:p>
          <a:p>
            <a:r>
              <a:rPr lang="en-US" sz="1400" dirty="0"/>
              <a:t>Training</a:t>
            </a:r>
          </a:p>
          <a:p>
            <a:endParaRPr lang="ar-EG" sz="14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8CD99C3-8AB5-CD9B-0057-C3337CE6C520}"/>
              </a:ext>
            </a:extLst>
          </p:cNvPr>
          <p:cNvSpPr/>
          <p:nvPr/>
        </p:nvSpPr>
        <p:spPr>
          <a:xfrm>
            <a:off x="1172477" y="3905998"/>
            <a:ext cx="10595296" cy="1408200"/>
          </a:xfrm>
          <a:custGeom>
            <a:avLst/>
            <a:gdLst>
              <a:gd name="connsiteX0" fmla="*/ 0 w 10595296"/>
              <a:gd name="connsiteY0" fmla="*/ 0 h 1408200"/>
              <a:gd name="connsiteX1" fmla="*/ 10595296 w 10595296"/>
              <a:gd name="connsiteY1" fmla="*/ 0 h 1408200"/>
              <a:gd name="connsiteX2" fmla="*/ 10595296 w 10595296"/>
              <a:gd name="connsiteY2" fmla="*/ 1408200 h 1408200"/>
              <a:gd name="connsiteX3" fmla="*/ 0 w 10595296"/>
              <a:gd name="connsiteY3" fmla="*/ 1408200 h 1408200"/>
              <a:gd name="connsiteX4" fmla="*/ 0 w 10595296"/>
              <a:gd name="connsiteY4" fmla="*/ 0 h 14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5296" h="1408200">
                <a:moveTo>
                  <a:pt x="0" y="0"/>
                </a:moveTo>
                <a:lnTo>
                  <a:pt x="10595296" y="0"/>
                </a:lnTo>
                <a:lnTo>
                  <a:pt x="10595296" y="1408200"/>
                </a:lnTo>
                <a:lnTo>
                  <a:pt x="0" y="1408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575" tIns="28575" rIns="28575" bIns="28575" numCol="1" spcCol="1270" anchor="t" anchorCtr="0">
            <a:noAutofit/>
          </a:bodyPr>
          <a:lstStyle/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EG" sz="1400" kern="1200" dirty="0"/>
          </a:p>
          <a:p>
            <a:pPr marL="114300" lvl="1" indent="-114300" algn="r" defTabSz="6667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EG" sz="1400" kern="1200" dirty="0"/>
          </a:p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EG" sz="1400" kern="1200" dirty="0"/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dirty="0"/>
              <a:t>Cost, Budgeting, ERP Accountant for each Project more than 50 Millions SAR</a:t>
            </a:r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dirty="0"/>
              <a:t>Cost, Budgeting &amp; ERP Accounting Team for Each Project more than 100 Millions SAR</a:t>
            </a:r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dirty="0"/>
              <a:t>Cost, Budgeting, ERP Accountant for Each Factory</a:t>
            </a:r>
          </a:p>
          <a:p>
            <a: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dirty="0"/>
              <a:t>Stock, Purchase &amp; Budget Accountant</a:t>
            </a:r>
          </a:p>
          <a:p>
            <a:pPr marL="114300" lvl="1" indent="-114300" algn="l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 dirty="0"/>
              <a:t>Team Training</a:t>
            </a:r>
            <a:endParaRPr lang="ar-EG" sz="1400" kern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E5F49-B1B9-8500-3AE9-C60D3F45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1446"/>
            <a:ext cx="9905998" cy="446711"/>
          </a:xfrm>
        </p:spPr>
        <p:txBody>
          <a:bodyPr>
            <a:normAutofit fontScale="90000"/>
          </a:bodyPr>
          <a:lstStyle/>
          <a:p>
            <a:r>
              <a:rPr lang="en-US" dirty="0"/>
              <a:t>Index</a:t>
            </a:r>
            <a:endParaRPr lang="ar-EG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F59208F-D627-3D0D-F128-73E1652E2A8C}"/>
              </a:ext>
            </a:extLst>
          </p:cNvPr>
          <p:cNvSpPr/>
          <p:nvPr/>
        </p:nvSpPr>
        <p:spPr>
          <a:xfrm>
            <a:off x="3897777" y="689119"/>
            <a:ext cx="7840519" cy="521153"/>
          </a:xfrm>
          <a:custGeom>
            <a:avLst/>
            <a:gdLst>
              <a:gd name="connsiteX0" fmla="*/ 0 w 7840519"/>
              <a:gd name="connsiteY0" fmla="*/ 0 h 521153"/>
              <a:gd name="connsiteX1" fmla="*/ 7840519 w 7840519"/>
              <a:gd name="connsiteY1" fmla="*/ 0 h 521153"/>
              <a:gd name="connsiteX2" fmla="*/ 7840519 w 7840519"/>
              <a:gd name="connsiteY2" fmla="*/ 521153 h 521153"/>
              <a:gd name="connsiteX3" fmla="*/ 0 w 7840519"/>
              <a:gd name="connsiteY3" fmla="*/ 521153 h 521153"/>
              <a:gd name="connsiteX4" fmla="*/ 0 w 7840519"/>
              <a:gd name="connsiteY4" fmla="*/ 0 h 52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0519" h="521153">
                <a:moveTo>
                  <a:pt x="0" y="0"/>
                </a:moveTo>
                <a:lnTo>
                  <a:pt x="7840519" y="0"/>
                </a:lnTo>
                <a:lnTo>
                  <a:pt x="7840519" y="521153"/>
                </a:lnTo>
                <a:lnTo>
                  <a:pt x="0" y="5211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b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EG" sz="1600" kern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FFF713-C6B1-1E6D-CB91-AB691D94E2A4}"/>
              </a:ext>
            </a:extLst>
          </p:cNvPr>
          <p:cNvGrpSpPr/>
          <p:nvPr/>
        </p:nvGrpSpPr>
        <p:grpSpPr>
          <a:xfrm>
            <a:off x="1143001" y="650449"/>
            <a:ext cx="10595296" cy="422789"/>
            <a:chOff x="1143001" y="688157"/>
            <a:chExt cx="10595296" cy="422789"/>
          </a:xfrm>
        </p:grpSpPr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FA43A79B-4569-ABCA-8F43-29C12922F842}"/>
                </a:ext>
              </a:extLst>
            </p:cNvPr>
            <p:cNvSpPr/>
            <p:nvPr/>
          </p:nvSpPr>
          <p:spPr>
            <a:xfrm>
              <a:off x="1143001" y="688157"/>
              <a:ext cx="10595296" cy="0"/>
            </a:xfrm>
            <a:prstGeom prst="lin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13B086-4CF2-030B-0E62-1FA869F9DD32}"/>
                </a:ext>
              </a:extLst>
            </p:cNvPr>
            <p:cNvSpPr/>
            <p:nvPr/>
          </p:nvSpPr>
          <p:spPr>
            <a:xfrm>
              <a:off x="1152436" y="715099"/>
              <a:ext cx="2368694" cy="395847"/>
            </a:xfrm>
            <a:custGeom>
              <a:avLst/>
              <a:gdLst>
                <a:gd name="connsiteX0" fmla="*/ 65988 w 2368694"/>
                <a:gd name="connsiteY0" fmla="*/ 0 h 395847"/>
                <a:gd name="connsiteX1" fmla="*/ 2302706 w 2368694"/>
                <a:gd name="connsiteY1" fmla="*/ 0 h 395847"/>
                <a:gd name="connsiteX2" fmla="*/ 2368694 w 2368694"/>
                <a:gd name="connsiteY2" fmla="*/ 65988 h 395847"/>
                <a:gd name="connsiteX3" fmla="*/ 2368694 w 2368694"/>
                <a:gd name="connsiteY3" fmla="*/ 395847 h 395847"/>
                <a:gd name="connsiteX4" fmla="*/ 2368694 w 2368694"/>
                <a:gd name="connsiteY4" fmla="*/ 395847 h 395847"/>
                <a:gd name="connsiteX5" fmla="*/ 0 w 2368694"/>
                <a:gd name="connsiteY5" fmla="*/ 395847 h 395847"/>
                <a:gd name="connsiteX6" fmla="*/ 0 w 2368694"/>
                <a:gd name="connsiteY6" fmla="*/ 395847 h 395847"/>
                <a:gd name="connsiteX7" fmla="*/ 0 w 2368694"/>
                <a:gd name="connsiteY7" fmla="*/ 65988 h 395847"/>
                <a:gd name="connsiteX8" fmla="*/ 65988 w 2368694"/>
                <a:gd name="connsiteY8" fmla="*/ 0 h 39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8694" h="395847">
                  <a:moveTo>
                    <a:pt x="65988" y="0"/>
                  </a:moveTo>
                  <a:lnTo>
                    <a:pt x="2302706" y="0"/>
                  </a:lnTo>
                  <a:cubicBezTo>
                    <a:pt x="2339150" y="0"/>
                    <a:pt x="2368694" y="29544"/>
                    <a:pt x="2368694" y="65988"/>
                  </a:cubicBezTo>
                  <a:lnTo>
                    <a:pt x="2368694" y="395847"/>
                  </a:lnTo>
                  <a:lnTo>
                    <a:pt x="2368694" y="395847"/>
                  </a:lnTo>
                  <a:lnTo>
                    <a:pt x="0" y="395847"/>
                  </a:lnTo>
                  <a:lnTo>
                    <a:pt x="0" y="395847"/>
                  </a:lnTo>
                  <a:lnTo>
                    <a:pt x="0" y="65988"/>
                  </a:lnTo>
                  <a:cubicBezTo>
                    <a:pt x="0" y="29544"/>
                    <a:pt x="29544" y="0"/>
                    <a:pt x="65988" y="0"/>
                  </a:cubicBezTo>
                  <a:close/>
                </a:path>
              </a:pathLst>
            </a:custGeom>
            <a:solidFill>
              <a:srgbClr val="77AED3"/>
            </a:solidFill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332" tIns="59332" rIns="59332" bIns="40005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/>
                <a:t>Introduction</a:t>
              </a:r>
              <a:endParaRPr lang="ar-EG" sz="2800" b="1" kern="1200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FC05B7A-C673-CEC0-15B0-6605BDE857C9}"/>
              </a:ext>
            </a:extLst>
          </p:cNvPr>
          <p:cNvSpPr/>
          <p:nvPr/>
        </p:nvSpPr>
        <p:spPr>
          <a:xfrm>
            <a:off x="1143001" y="2375370"/>
            <a:ext cx="10595296" cy="697886"/>
          </a:xfrm>
          <a:custGeom>
            <a:avLst/>
            <a:gdLst>
              <a:gd name="connsiteX0" fmla="*/ 0 w 10595296"/>
              <a:gd name="connsiteY0" fmla="*/ 0 h 697886"/>
              <a:gd name="connsiteX1" fmla="*/ 10595296 w 10595296"/>
              <a:gd name="connsiteY1" fmla="*/ 0 h 697886"/>
              <a:gd name="connsiteX2" fmla="*/ 10595296 w 10595296"/>
              <a:gd name="connsiteY2" fmla="*/ 697886 h 697886"/>
              <a:gd name="connsiteX3" fmla="*/ 0 w 10595296"/>
              <a:gd name="connsiteY3" fmla="*/ 697886 h 697886"/>
              <a:gd name="connsiteX4" fmla="*/ 0 w 10595296"/>
              <a:gd name="connsiteY4" fmla="*/ 0 h 69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5296" h="697886">
                <a:moveTo>
                  <a:pt x="0" y="0"/>
                </a:moveTo>
                <a:lnTo>
                  <a:pt x="10595296" y="0"/>
                </a:lnTo>
                <a:lnTo>
                  <a:pt x="10595296" y="697886"/>
                </a:lnTo>
                <a:lnTo>
                  <a:pt x="0" y="6978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" tIns="24765" rIns="24765" bIns="24765" numCol="1" spcCol="1270" anchor="t" anchorCtr="0">
            <a:noAutofit/>
          </a:bodyPr>
          <a:lstStyle/>
          <a:p>
            <a:pPr marL="114300" lvl="1" indent="-114300" algn="l" defTabSz="5778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EG" sz="1300" kern="1200" dirty="0"/>
          </a:p>
          <a:p>
            <a:pPr marL="57150" lvl="1" indent="-57150" algn="l" defTabSz="2667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EG" sz="600" kern="1200" dirty="0"/>
          </a:p>
          <a:p>
            <a:pPr marL="114300" lvl="1" indent="-114300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 dirty="0"/>
              <a:t>Establishing Cost Accounting Division</a:t>
            </a:r>
            <a:endParaRPr lang="ar-EG" sz="1400" kern="12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1400" dirty="0"/>
              <a:t>Establishing Planning, Budgeting, Development &amp; Growth Committee </a:t>
            </a:r>
            <a:endParaRPr lang="ar-EG" sz="1400" dirty="0"/>
          </a:p>
          <a:p>
            <a:pPr marL="114300" lvl="1" indent="-114300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 dirty="0"/>
              <a:t>Dedicated ERP System Project Management Skills (Key Users)</a:t>
            </a:r>
            <a:endParaRPr lang="ar-EG" sz="1400" kern="1200" dirty="0"/>
          </a:p>
          <a:p>
            <a:pPr marL="114300" lvl="1" indent="-114300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dirty="0"/>
              <a:t>Information System Data Flow</a:t>
            </a:r>
            <a:endParaRPr lang="ar-EG" sz="1400" kern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77042-0E02-3B5F-D7B1-535164F9B30B}"/>
              </a:ext>
            </a:extLst>
          </p:cNvPr>
          <p:cNvSpPr/>
          <p:nvPr/>
        </p:nvSpPr>
        <p:spPr>
          <a:xfrm>
            <a:off x="3897777" y="1934217"/>
            <a:ext cx="7840519" cy="52115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ar-EG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C6A1C5-3816-FFE3-1703-7E32C5C5DDC2}"/>
              </a:ext>
            </a:extLst>
          </p:cNvPr>
          <p:cNvGrpSpPr/>
          <p:nvPr/>
        </p:nvGrpSpPr>
        <p:grpSpPr>
          <a:xfrm>
            <a:off x="1143001" y="2172566"/>
            <a:ext cx="10595296" cy="403656"/>
            <a:chOff x="1143001" y="1974604"/>
            <a:chExt cx="10595296" cy="403656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1444A767-C2C7-60E5-47B2-5130F457532B}"/>
                </a:ext>
              </a:extLst>
            </p:cNvPr>
            <p:cNvSpPr/>
            <p:nvPr/>
          </p:nvSpPr>
          <p:spPr>
            <a:xfrm>
              <a:off x="1143001" y="1974604"/>
              <a:ext cx="10595296" cy="0"/>
            </a:xfrm>
            <a:prstGeom prst="lin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0009F55-6D5F-A2B8-8708-4790130491A6}"/>
                </a:ext>
              </a:extLst>
            </p:cNvPr>
            <p:cNvSpPr/>
            <p:nvPr/>
          </p:nvSpPr>
          <p:spPr>
            <a:xfrm>
              <a:off x="1152436" y="2001024"/>
              <a:ext cx="2371890" cy="377236"/>
            </a:xfrm>
            <a:custGeom>
              <a:avLst/>
              <a:gdLst>
                <a:gd name="connsiteX0" fmla="*/ 62885 w 2371890"/>
                <a:gd name="connsiteY0" fmla="*/ 0 h 377236"/>
                <a:gd name="connsiteX1" fmla="*/ 2309005 w 2371890"/>
                <a:gd name="connsiteY1" fmla="*/ 0 h 377236"/>
                <a:gd name="connsiteX2" fmla="*/ 2371890 w 2371890"/>
                <a:gd name="connsiteY2" fmla="*/ 62885 h 377236"/>
                <a:gd name="connsiteX3" fmla="*/ 2371890 w 2371890"/>
                <a:gd name="connsiteY3" fmla="*/ 377236 h 377236"/>
                <a:gd name="connsiteX4" fmla="*/ 2371890 w 2371890"/>
                <a:gd name="connsiteY4" fmla="*/ 377236 h 377236"/>
                <a:gd name="connsiteX5" fmla="*/ 0 w 2371890"/>
                <a:gd name="connsiteY5" fmla="*/ 377236 h 377236"/>
                <a:gd name="connsiteX6" fmla="*/ 0 w 2371890"/>
                <a:gd name="connsiteY6" fmla="*/ 377236 h 377236"/>
                <a:gd name="connsiteX7" fmla="*/ 0 w 2371890"/>
                <a:gd name="connsiteY7" fmla="*/ 62885 h 377236"/>
                <a:gd name="connsiteX8" fmla="*/ 62885 w 2371890"/>
                <a:gd name="connsiteY8" fmla="*/ 0 h 37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1890" h="377236">
                  <a:moveTo>
                    <a:pt x="62885" y="0"/>
                  </a:moveTo>
                  <a:lnTo>
                    <a:pt x="2309005" y="0"/>
                  </a:lnTo>
                  <a:cubicBezTo>
                    <a:pt x="2343735" y="0"/>
                    <a:pt x="2371890" y="28155"/>
                    <a:pt x="2371890" y="62885"/>
                  </a:cubicBezTo>
                  <a:lnTo>
                    <a:pt x="2371890" y="377236"/>
                  </a:lnTo>
                  <a:lnTo>
                    <a:pt x="2371890" y="377236"/>
                  </a:lnTo>
                  <a:lnTo>
                    <a:pt x="0" y="377236"/>
                  </a:lnTo>
                  <a:lnTo>
                    <a:pt x="0" y="377236"/>
                  </a:lnTo>
                  <a:lnTo>
                    <a:pt x="0" y="62885"/>
                  </a:lnTo>
                  <a:cubicBezTo>
                    <a:pt x="0" y="28155"/>
                    <a:pt x="28155" y="0"/>
                    <a:pt x="62885" y="0"/>
                  </a:cubicBezTo>
                  <a:close/>
                </a:path>
              </a:pathLst>
            </a:custGeom>
            <a:solidFill>
              <a:srgbClr val="4C91C4"/>
            </a:solidFill>
          </p:spPr>
          <p:style>
            <a:lnRef idx="1">
              <a:schemeClr val="accent2">
                <a:hueOff val="-734515"/>
                <a:satOff val="-16247"/>
                <a:lumOff val="-3235"/>
                <a:alphaOff val="0"/>
              </a:schemeClr>
            </a:lnRef>
            <a:fillRef idx="3">
              <a:schemeClr val="accent2">
                <a:hueOff val="-734515"/>
                <a:satOff val="-16247"/>
                <a:lumOff val="-3235"/>
                <a:alphaOff val="0"/>
              </a:schemeClr>
            </a:fillRef>
            <a:effectRef idx="3">
              <a:schemeClr val="accent2">
                <a:hueOff val="-734515"/>
                <a:satOff val="-16247"/>
                <a:lumOff val="-3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708" tIns="52708" rIns="52708" bIns="34290" numCol="1" spcCol="1270" anchor="ctr" anchorCtr="0">
              <a:noAutofit/>
            </a:bodyPr>
            <a:lstStyle/>
            <a:p>
              <a:pPr marL="0" lvl="0" indent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Goals</a:t>
              </a:r>
              <a:endParaRPr lang="ar-EG" sz="2400" b="1" kern="120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43E1F6D-E50D-3A54-6D5D-40EB52ECA1B6}"/>
              </a:ext>
            </a:extLst>
          </p:cNvPr>
          <p:cNvSpPr/>
          <p:nvPr/>
        </p:nvSpPr>
        <p:spPr>
          <a:xfrm>
            <a:off x="4023581" y="2481428"/>
            <a:ext cx="7840519" cy="521153"/>
          </a:xfrm>
          <a:custGeom>
            <a:avLst/>
            <a:gdLst>
              <a:gd name="connsiteX0" fmla="*/ 0 w 7840519"/>
              <a:gd name="connsiteY0" fmla="*/ 0 h 521153"/>
              <a:gd name="connsiteX1" fmla="*/ 7840519 w 7840519"/>
              <a:gd name="connsiteY1" fmla="*/ 0 h 521153"/>
              <a:gd name="connsiteX2" fmla="*/ 7840519 w 7840519"/>
              <a:gd name="connsiteY2" fmla="*/ 521153 h 521153"/>
              <a:gd name="connsiteX3" fmla="*/ 0 w 7840519"/>
              <a:gd name="connsiteY3" fmla="*/ 521153 h 521153"/>
              <a:gd name="connsiteX4" fmla="*/ 0 w 7840519"/>
              <a:gd name="connsiteY4" fmla="*/ 0 h 52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0519" h="521153">
                <a:moveTo>
                  <a:pt x="0" y="0"/>
                </a:moveTo>
                <a:lnTo>
                  <a:pt x="7840519" y="0"/>
                </a:lnTo>
                <a:lnTo>
                  <a:pt x="7840519" y="521153"/>
                </a:lnTo>
                <a:lnTo>
                  <a:pt x="0" y="5211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b" anchorCtr="0">
            <a:noAutofit/>
          </a:bodyPr>
          <a:lstStyle/>
          <a:p>
            <a:pPr marL="0" lvl="0" indent="0" algn="l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EG" sz="1800" kern="1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690108-CE18-C0F5-4D29-66EDBA5012BE}"/>
              </a:ext>
            </a:extLst>
          </p:cNvPr>
          <p:cNvGrpSpPr/>
          <p:nvPr/>
        </p:nvGrpSpPr>
        <p:grpSpPr>
          <a:xfrm>
            <a:off x="1143001" y="3868290"/>
            <a:ext cx="10595296" cy="558861"/>
            <a:chOff x="1143001" y="3717458"/>
            <a:chExt cx="10595296" cy="558861"/>
          </a:xfrm>
        </p:grpSpPr>
        <p:sp>
          <p:nvSpPr>
            <p:cNvPr id="4" name="Straight Connector 3">
              <a:extLst>
                <a:ext uri="{FF2B5EF4-FFF2-40B4-BE49-F238E27FC236}">
                  <a16:creationId xmlns:a16="http://schemas.microsoft.com/office/drawing/2014/main" id="{E1377CB8-F391-CA4A-44DF-0FE6D0928E52}"/>
                </a:ext>
              </a:extLst>
            </p:cNvPr>
            <p:cNvSpPr/>
            <p:nvPr/>
          </p:nvSpPr>
          <p:spPr>
            <a:xfrm>
              <a:off x="1143001" y="3717458"/>
              <a:ext cx="10595296" cy="0"/>
            </a:xfrm>
            <a:prstGeom prst="lin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F3CC96-534D-7985-79FE-A71947F49AD4}"/>
                </a:ext>
              </a:extLst>
            </p:cNvPr>
            <p:cNvSpPr/>
            <p:nvPr/>
          </p:nvSpPr>
          <p:spPr>
            <a:xfrm>
              <a:off x="1143007" y="3755166"/>
              <a:ext cx="3257992" cy="521153"/>
            </a:xfrm>
            <a:custGeom>
              <a:avLst/>
              <a:gdLst>
                <a:gd name="connsiteX0" fmla="*/ 86876 w 3257992"/>
                <a:gd name="connsiteY0" fmla="*/ 0 h 521153"/>
                <a:gd name="connsiteX1" fmla="*/ 3171116 w 3257992"/>
                <a:gd name="connsiteY1" fmla="*/ 0 h 521153"/>
                <a:gd name="connsiteX2" fmla="*/ 3257992 w 3257992"/>
                <a:gd name="connsiteY2" fmla="*/ 86876 h 521153"/>
                <a:gd name="connsiteX3" fmla="*/ 3257992 w 3257992"/>
                <a:gd name="connsiteY3" fmla="*/ 521153 h 521153"/>
                <a:gd name="connsiteX4" fmla="*/ 3257992 w 3257992"/>
                <a:gd name="connsiteY4" fmla="*/ 521153 h 521153"/>
                <a:gd name="connsiteX5" fmla="*/ 0 w 3257992"/>
                <a:gd name="connsiteY5" fmla="*/ 521153 h 521153"/>
                <a:gd name="connsiteX6" fmla="*/ 0 w 3257992"/>
                <a:gd name="connsiteY6" fmla="*/ 521153 h 521153"/>
                <a:gd name="connsiteX7" fmla="*/ 0 w 3257992"/>
                <a:gd name="connsiteY7" fmla="*/ 86876 h 521153"/>
                <a:gd name="connsiteX8" fmla="*/ 86876 w 3257992"/>
                <a:gd name="connsiteY8" fmla="*/ 0 h 52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992" h="521153">
                  <a:moveTo>
                    <a:pt x="86876" y="0"/>
                  </a:moveTo>
                  <a:lnTo>
                    <a:pt x="3171116" y="0"/>
                  </a:lnTo>
                  <a:cubicBezTo>
                    <a:pt x="3219096" y="0"/>
                    <a:pt x="3257992" y="38896"/>
                    <a:pt x="3257992" y="86876"/>
                  </a:cubicBezTo>
                  <a:lnTo>
                    <a:pt x="3257992" y="521153"/>
                  </a:lnTo>
                  <a:lnTo>
                    <a:pt x="3257992" y="521153"/>
                  </a:lnTo>
                  <a:lnTo>
                    <a:pt x="0" y="521153"/>
                  </a:lnTo>
                  <a:lnTo>
                    <a:pt x="0" y="521153"/>
                  </a:lnTo>
                  <a:lnTo>
                    <a:pt x="0" y="86876"/>
                  </a:lnTo>
                  <a:cubicBezTo>
                    <a:pt x="0" y="38896"/>
                    <a:pt x="38896" y="0"/>
                    <a:pt x="86876" y="0"/>
                  </a:cubicBezTo>
                  <a:close/>
                </a:path>
              </a:pathLst>
            </a:custGeom>
            <a:solidFill>
              <a:srgbClr val="3578A5"/>
            </a:solidFill>
          </p:spPr>
          <p:style>
            <a:lnRef idx="1">
              <a:schemeClr val="accent2">
                <a:hueOff val="-1469031"/>
                <a:satOff val="-32495"/>
                <a:lumOff val="-6470"/>
                <a:alphaOff val="0"/>
              </a:schemeClr>
            </a:lnRef>
            <a:fillRef idx="3">
              <a:schemeClr val="accent2">
                <a:hueOff val="-1469031"/>
                <a:satOff val="-32495"/>
                <a:lumOff val="-6470"/>
                <a:alphaOff val="0"/>
              </a:schemeClr>
            </a:fillRef>
            <a:effectRef idx="3">
              <a:schemeClr val="accent2">
                <a:hueOff val="-1469031"/>
                <a:satOff val="-32495"/>
                <a:lumOff val="-6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45" tIns="63545" rIns="63545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/>
                <a:t>Requirements</a:t>
              </a:r>
              <a:endParaRPr lang="ar-EG" sz="2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884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6" grpId="0" uiExpand="1" build="allAtOnce"/>
      <p:bldP spid="2" grpId="0"/>
      <p:bldP spid="10" grpId="0" build="allAtOnce" rev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30000">
              <a:schemeClr val="accent5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000" dirty="0"/>
              <a:t>Assign Cost Accounting Division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8" y="1144767"/>
            <a:ext cx="10388338" cy="5020362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sz="2600" dirty="0"/>
              <a:t>Manufacturing (Industrial) Cost Accounting Including Planned Cost Budget, Cost Registrations &amp; Analyzing</a:t>
            </a:r>
          </a:p>
          <a:p>
            <a:pPr lvl="1" algn="l" rtl="0"/>
            <a:r>
              <a:rPr lang="en-US" sz="2400" dirty="0"/>
              <a:t>Tasks of the Factory cost accountant: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Monitoring the disbursement and cash custody of the factory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Follow up on the factory’s bank accounts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Monitoring the receipt and disbursement of factory materials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Direct monitoring of wages (attendance and salaries)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Monitoring other (indirect) industrial costs in the factory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Follow up on production under operation and final production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Follow up on customer extracts (quantity and value)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Follow up on the factory budget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Preparing and directing cost and revenue accounts for the factory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 Preparing periodic reports (weekly, monthly, etc.) for the factory  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 Preparing performance reports and completion rates for the factory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63623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30000">
              <a:schemeClr val="accent5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000" dirty="0"/>
              <a:t>Assign Planning and Development Committee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8" y="1144767"/>
            <a:ext cx="10388338" cy="5020362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600" dirty="0"/>
              <a:t>Planning and Development Committee </a:t>
            </a:r>
            <a:r>
              <a:rPr lang="en-US" sz="2400" dirty="0"/>
              <a:t>Members: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Executive Management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Admin Management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Finance Dept.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Cost Accounting Dept.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Technical Office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Project Management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Manufacturing Management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ERP System Committee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95050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30000">
              <a:schemeClr val="accent5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000" dirty="0"/>
              <a:t>Assign ERP System Project Management (Committee)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8" y="1144767"/>
            <a:ext cx="10388338" cy="5020362"/>
          </a:xfrm>
        </p:spPr>
        <p:txBody>
          <a:bodyPr>
            <a:normAutofit/>
          </a:bodyPr>
          <a:lstStyle/>
          <a:p>
            <a:pPr algn="l" rtl="0"/>
            <a:r>
              <a:rPr lang="en-US" sz="2600" dirty="0"/>
              <a:t>ERP System Project Management (Committee) </a:t>
            </a:r>
            <a:r>
              <a:rPr lang="en-US" sz="2400" dirty="0"/>
              <a:t>Members: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Admin Management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Finance Dept.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Planning Dept.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Engineering Office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Project Management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Manufacturing Management</a:t>
            </a:r>
          </a:p>
          <a:p>
            <a:pPr marL="1257300" lvl="2" indent="-342900" algn="l" rtl="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sz="2600" dirty="0"/>
              <a:t>Stock, Purchase &amp; Dispatch Management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57467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2">
                <a:lumMod val="75000"/>
              </a:schemeClr>
            </a:gs>
            <a:gs pos="100000">
              <a:schemeClr val="tx2">
                <a:lumMod val="75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066" y="2119821"/>
            <a:ext cx="5125868" cy="261835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 rtl="0"/>
            <a:r>
              <a:rPr lang="en-US" sz="7200" b="1" cap="none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Bodoni MT Black" panose="02070A03080606020203" pitchFamily="18" charset="0"/>
              </a:rPr>
              <a:t>The end</a:t>
            </a:r>
            <a:br>
              <a:rPr lang="en-US" sz="7200" b="1" cap="none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Bodoni MT Black" panose="02070A03080606020203" pitchFamily="18" charset="0"/>
              </a:rPr>
            </a:br>
            <a:r>
              <a:rPr lang="en-US" sz="7200" b="1" cap="none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Bodoni MT Black" panose="02070A03080606020203" pitchFamily="18" charset="0"/>
              </a:rPr>
              <a:t>thanks</a:t>
            </a:r>
            <a:endParaRPr lang="ar-EG" sz="7200" b="1" cap="none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Bodoni MT Black" panose="02070A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EB854-0277-8994-8C88-689BBD82EE45}"/>
              </a:ext>
            </a:extLst>
          </p:cNvPr>
          <p:cNvSpPr txBox="1"/>
          <p:nvPr/>
        </p:nvSpPr>
        <p:spPr>
          <a:xfrm>
            <a:off x="4062412" y="5181600"/>
            <a:ext cx="406717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Harlow Solid Italic" panose="04030604020F02020D02" pitchFamily="82" charset="0"/>
              </a:rPr>
              <a:t>Ahmed Ouf</a:t>
            </a:r>
            <a:endParaRPr lang="ar-EG" sz="2000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4CB43E-F3D0-A4F2-0EDB-BDEE20D3FD93}"/>
              </a:ext>
            </a:extLst>
          </p:cNvPr>
          <p:cNvSpPr txBox="1"/>
          <p:nvPr/>
        </p:nvSpPr>
        <p:spPr>
          <a:xfrm>
            <a:off x="1609430" y="2767280"/>
            <a:ext cx="897313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756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34" y="617456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4400" b="1" dirty="0"/>
              <a:t>Gaps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5486"/>
            <a:ext cx="9905999" cy="5128180"/>
          </a:xfrm>
        </p:spPr>
        <p:txBody>
          <a:bodyPr>
            <a:normAutofit fontScale="92500" lnSpcReduction="10000"/>
          </a:bodyPr>
          <a:lstStyle/>
          <a:p>
            <a:pPr marL="1257300" lvl="2" indent="-342900" algn="l" rtl="0">
              <a:buFont typeface="+mj-lt"/>
              <a:buAutoNum type="arabicPeriod"/>
            </a:pPr>
            <a:r>
              <a:rPr lang="en-US" sz="2800" dirty="0"/>
              <a:t>Project Cost Control Includes Time, Values &amp; Quantities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800" dirty="0"/>
              <a:t>Manufacturing Cost Control Time, Values &amp; Quantities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800" dirty="0"/>
              <a:t>Budget Analysis and Reporting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800" dirty="0"/>
              <a:t>Cash flow Control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800" dirty="0"/>
              <a:t>Accounting Accuracy Including Cost &amp; Revenue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800" dirty="0"/>
              <a:t>Timeline Control for Projects &amp; Fabrication (Time Late)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800" dirty="0"/>
              <a:t>Stagnant inventory 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800" dirty="0"/>
              <a:t>Financial Liquidity 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800" dirty="0"/>
              <a:t>New Big Projects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800" dirty="0"/>
              <a:t>ERP System Implementation very Slow</a:t>
            </a:r>
          </a:p>
          <a:p>
            <a:pPr marL="1257300" lvl="2" indent="-342900" algn="l" rtl="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626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34" y="617456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4400" b="1" dirty="0"/>
              <a:t>Case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1984"/>
            <a:ext cx="9905999" cy="4845377"/>
          </a:xfrm>
        </p:spPr>
        <p:txBody>
          <a:bodyPr>
            <a:normAutofit/>
          </a:bodyPr>
          <a:lstStyle/>
          <a:p>
            <a:pPr marL="342900" indent="-342900" algn="l" rtl="0">
              <a:buFont typeface="+mj-lt"/>
              <a:buAutoNum type="arabicPeriod"/>
            </a:pPr>
            <a:r>
              <a:rPr lang="en-US" sz="3400" dirty="0"/>
              <a:t>Case of Budget Comparison:</a:t>
            </a:r>
          </a:p>
          <a:p>
            <a:pPr marL="800100" lvl="1" indent="-342900" algn="l" rtl="0">
              <a:buFont typeface="+mj-lt"/>
              <a:buAutoNum type="arabicPeriod"/>
            </a:pPr>
            <a:r>
              <a:rPr lang="en-US" sz="3200" dirty="0"/>
              <a:t>We tried to Make Comparison between Planned Budget for 2024 and actual figures but it couldn’t</a:t>
            </a:r>
          </a:p>
          <a:p>
            <a:pPr marL="457200" lvl="1" indent="0" algn="l" rtl="0">
              <a:buNone/>
            </a:pPr>
            <a:r>
              <a:rPr lang="en-US" sz="3200" dirty="0"/>
              <a:t>- you have to see the following figure: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85522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34" y="270925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4400" b="1" dirty="0"/>
              <a:t>Figure of Case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9498"/>
            <a:ext cx="10038778" cy="508104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3400" dirty="0"/>
          </a:p>
          <a:p>
            <a:pPr marL="457200" lvl="1" indent="0" algn="l" rtl="0">
              <a:buNone/>
            </a:pPr>
            <a:endParaRPr lang="en-US" sz="30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03B60CF-D229-79B4-C4CC-BA6CC9CB7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23074"/>
              </p:ext>
            </p:extLst>
          </p:nvPr>
        </p:nvGraphicFramePr>
        <p:xfrm>
          <a:off x="1141413" y="719206"/>
          <a:ext cx="10257251" cy="5867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8229">
                  <a:extLst>
                    <a:ext uri="{9D8B030D-6E8A-4147-A177-3AD203B41FA5}">
                      <a16:colId xmlns:a16="http://schemas.microsoft.com/office/drawing/2014/main" val="3176776216"/>
                    </a:ext>
                  </a:extLst>
                </a:gridCol>
                <a:gridCol w="1874511">
                  <a:extLst>
                    <a:ext uri="{9D8B030D-6E8A-4147-A177-3AD203B41FA5}">
                      <a16:colId xmlns:a16="http://schemas.microsoft.com/office/drawing/2014/main" val="35017190"/>
                    </a:ext>
                  </a:extLst>
                </a:gridCol>
                <a:gridCol w="1874511">
                  <a:extLst>
                    <a:ext uri="{9D8B030D-6E8A-4147-A177-3AD203B41FA5}">
                      <a16:colId xmlns:a16="http://schemas.microsoft.com/office/drawing/2014/main" val="3752107109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 Jan 2024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 Budget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 Actual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1298195738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Cash and cash equivalents, beginning of period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5,289,017.00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5,289,017.00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1207019719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Outstanding Receipts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21,967,700.65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21,967,700.65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416172584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Outstanding Payments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- 16,678,683.65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- 16,678,683.65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319748925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Total Cash and cash equivalents, beginning of period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5,289,017.00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5,289,017.00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32304557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endParaRPr lang="ar-EG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ar-EG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ar-EG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117803254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Net increase in cash and cash equivalents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6,196,646.90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26,659,335.37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3273111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Cash flows from operating activities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-   3,897,351.10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19,635,182.72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98038656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Advance Payments received from customers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                   -  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3,512,076.32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197778557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Cash received from operating activities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39,086,159.81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21,254,302.87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1668187616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rtl="1" fontAlgn="ctr"/>
                      <a:r>
                        <a:rPr lang="ar-EG" sz="1200" b="0" u="none" strike="noStrike">
                          <a:effectLst/>
                        </a:rPr>
                        <a:t>موردون - دفعات مقدمة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   590,892.00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                   -  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64831549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VAT Output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5,021,121.89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3,720,179.02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236139567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rtl="1" fontAlgn="ctr"/>
                      <a:r>
                        <a:rPr lang="ar-EG" sz="1200" b="0" u="none" strike="noStrike">
                          <a:effectLst/>
                        </a:rPr>
                        <a:t>عملاء دفعات مقدمة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10,883,958.92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3,512,076.32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57780295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rtl="1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ايرادات _ المشاريع بضريبه مبيعات 15%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22,590,187.00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17,534,123.85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1472785576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Total Cash received from operating activities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39,086,159.81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21,254,302.87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1123796978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Advance payments made to suppliers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                   -  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                   -  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1903254318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Cash paid for operating activities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- 42,983,510.91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-   1,619,120.15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1869297049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rtl="1" fontAlgn="ctr"/>
                      <a:r>
                        <a:rPr lang="ar-EG" sz="1200" b="0" u="none" strike="noStrike" dirty="0">
                          <a:effectLst/>
                        </a:rPr>
                        <a:t>ضمان أعمال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-   9,255,999.00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                   -  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1829436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VAT Input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-   3,434,135.52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-   1,619,120.15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898342046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Raw Material - Cost Control COGS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- 19,119,609.39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             -  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320765172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Manpower  - Cost Control COGS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   4,668,939.00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             -  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63861359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Machinery  - Cost Control COGS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      431,011.00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             -  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1909926609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Subcontractors  - Cost Control COGS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  <a:highlight>
                            <a:srgbClr val="FFFF00"/>
                          </a:highlight>
                        </a:rPr>
                        <a:t>-   1,913,771.00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             -  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81893007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  <a:highlight>
                            <a:srgbClr val="FFFF00"/>
                          </a:highlight>
                        </a:rPr>
                        <a:t>Mescellanious (IndirectCosts)  - Cost Control COGS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  <a:highlight>
                            <a:srgbClr val="FFFF00"/>
                          </a:highlight>
                        </a:rPr>
                        <a:t>-   2,020,737.00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             -  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81673905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  <a:highlight>
                            <a:srgbClr val="FFFF00"/>
                          </a:highlight>
                        </a:rPr>
                        <a:t>Overheads  - Cost Control COGS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  <a:highlight>
                            <a:srgbClr val="FFFF00"/>
                          </a:highlight>
                        </a:rPr>
                        <a:t>-   1,889,024.00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             -  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2824619008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rtl="1" fontAlgn="ctr"/>
                      <a:r>
                        <a:rPr lang="ar-EG" sz="1200" b="0" u="none" strike="noStrike">
                          <a:effectLst/>
                        </a:rPr>
                        <a:t>مصروفات مدفوعة من قبل العميل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-      250,285.00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                   -  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81838673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Cash flows from unclassified activities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10,093,998.00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                   -  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273085729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Cash and cash equivalents, closing balance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11,485,663.90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                     -  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1983835848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Outstanding </a:t>
                      </a:r>
                      <a:r>
                        <a:rPr lang="en-US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Receipts</a:t>
                      </a:r>
                      <a:r>
                        <a:rPr lang="en-US" sz="1200" b="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64,195,255.51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             -  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2812796347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Outstanding </a:t>
                      </a:r>
                      <a:r>
                        <a:rPr lang="en-US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Payments</a:t>
                      </a:r>
                      <a:r>
                        <a:rPr lang="en-US" sz="1200" b="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- 52,709,591.61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             -  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3078273239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Total Cash and cash equivalents, closing balance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>
                          <a:effectLst/>
                        </a:rPr>
                        <a:t>  11,485,663.90 </a:t>
                      </a:r>
                      <a:endParaRPr lang="ar-EG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EG" sz="1200" b="0" u="none" strike="noStrike" dirty="0">
                          <a:effectLst/>
                        </a:rPr>
                        <a:t>                       -   </a:t>
                      </a:r>
                      <a:endParaRPr lang="ar-EG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58" marR="2458" marT="2458" marB="0" anchor="ctr"/>
                </a:tc>
                <a:extLst>
                  <a:ext uri="{0D108BD9-81ED-4DB2-BD59-A6C34878D82A}">
                    <a16:rowId xmlns:a16="http://schemas.microsoft.com/office/drawing/2014/main" val="339178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185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34" y="617456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2800" b="1" dirty="0"/>
              <a:t>Difficulties of The Case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6058"/>
            <a:ext cx="9905999" cy="5241303"/>
          </a:xfrm>
        </p:spPr>
        <p:txBody>
          <a:bodyPr>
            <a:normAutofit/>
          </a:bodyPr>
          <a:lstStyle/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Revenue Items (Sales Invoice Items)  not related with Cost Items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No Cost Item Details Available For All of Material, Manpower, Machinery, Overheads ETC…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No Relation Between TimeLine and The Invoiced Items (Receipts or Revenue)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No Relation Between TimeLine and The Purchase Items (Payments or Costs)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We can’t determine The Revenue or Cost for which Period  so we can handle the cash flow Budget</a:t>
            </a:r>
          </a:p>
          <a:p>
            <a:pPr marL="1257300" lvl="2" indent="-342900" algn="l" rtl="0">
              <a:buFont typeface="+mj-lt"/>
              <a:buAutoNum type="arabicPeriod"/>
            </a:pPr>
            <a:r>
              <a:rPr lang="en-US" sz="2000" dirty="0"/>
              <a:t>Can’t Integrate between Timeline and Collection, Customer, Material , Manpower, Overheads ETC…</a:t>
            </a:r>
          </a:p>
          <a:p>
            <a:pPr lvl="1" algn="l" rtl="0"/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Note: All the above Gaps can not resolve without Cost Accounting System Includes Detailed Budget</a:t>
            </a:r>
          </a:p>
        </p:txBody>
      </p:sp>
    </p:spTree>
    <p:extLst>
      <p:ext uri="{BB962C8B-B14F-4D97-AF65-F5344CB8AC3E}">
        <p14:creationId xmlns:p14="http://schemas.microsoft.com/office/powerpoint/2010/main" val="14222011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34" y="617456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4400" b="1" dirty="0"/>
              <a:t>Case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6569"/>
            <a:ext cx="9905999" cy="3930977"/>
          </a:xfrm>
        </p:spPr>
        <p:txBody>
          <a:bodyPr>
            <a:noAutofit/>
          </a:bodyPr>
          <a:lstStyle/>
          <a:p>
            <a:pPr marL="514350" indent="-514350" algn="l" rtl="0">
              <a:buFont typeface="+mj-lt"/>
              <a:buAutoNum type="arabicPeriod" startAt="2"/>
            </a:pPr>
            <a:r>
              <a:rPr lang="en-US" sz="3600" dirty="0"/>
              <a:t>Case of Cost Control Project DHC HOTEL :</a:t>
            </a:r>
          </a:p>
          <a:p>
            <a:pPr marL="800100" lvl="1" indent="-342900" algn="l" rtl="0">
              <a:buFont typeface="+mj-lt"/>
              <a:buAutoNum type="arabicPeriod"/>
            </a:pPr>
            <a:r>
              <a:rPr lang="en-US" sz="3200" dirty="0"/>
              <a:t>We tried to Make Comparison between Estimation Budget and actual figures including Purchase but we couldn’t</a:t>
            </a:r>
          </a:p>
          <a:p>
            <a:pPr marL="457200" lvl="1" indent="0" algn="l" rtl="0">
              <a:buNone/>
            </a:pPr>
            <a:r>
              <a:rPr lang="en-US" sz="3200" dirty="0"/>
              <a:t>- you have to see the below figure:</a:t>
            </a:r>
          </a:p>
        </p:txBody>
      </p:sp>
    </p:spTree>
    <p:extLst>
      <p:ext uri="{BB962C8B-B14F-4D97-AF65-F5344CB8AC3E}">
        <p14:creationId xmlns:p14="http://schemas.microsoft.com/office/powerpoint/2010/main" val="756509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BD10C2-7FB6-DCC9-D1DF-DB0D5ACE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36" y="719206"/>
            <a:ext cx="3872761" cy="5867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34" y="270925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en-US" sz="4400" b="1" dirty="0"/>
              <a:t>Figure of Case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9498"/>
            <a:ext cx="10038778" cy="508104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3400" dirty="0"/>
          </a:p>
          <a:p>
            <a:pPr marL="457200" lvl="1" indent="0" algn="l" rtl="0">
              <a:buNone/>
            </a:pP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E979B-3D8E-7DBD-C311-1ACE3AF8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899" y="719206"/>
            <a:ext cx="3676454" cy="5867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10AD7-B256-69ED-E4DF-EAA539231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809" y="719206"/>
            <a:ext cx="3676454" cy="58678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F1C593-F157-9ABA-CF1A-340E24246852}"/>
                  </a:ext>
                </a:extLst>
              </p14:cNvPr>
              <p14:cNvContentPartPr/>
              <p14:nvPr/>
            </p14:nvContentPartPr>
            <p14:xfrm>
              <a:off x="725407" y="5655184"/>
              <a:ext cx="3414960" cy="48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F1C593-F157-9ABA-CF1A-340E242468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767" y="5547184"/>
                <a:ext cx="35226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95C8AF-0621-C42C-9303-AC3A4D3C7EA5}"/>
                  </a:ext>
                </a:extLst>
              </p14:cNvPr>
              <p14:cNvContentPartPr/>
              <p14:nvPr/>
            </p14:nvContentPartPr>
            <p14:xfrm>
              <a:off x="687967" y="6173944"/>
              <a:ext cx="3426120" cy="47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95C8AF-0621-C42C-9303-AC3A4D3C7E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967" y="6066304"/>
                <a:ext cx="3533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BF27FAE-B666-E6E2-8023-FAA35B9EF376}"/>
                  </a:ext>
                </a:extLst>
              </p14:cNvPr>
              <p14:cNvContentPartPr/>
              <p14:nvPr/>
            </p14:nvContentPartPr>
            <p14:xfrm>
              <a:off x="696967" y="6428824"/>
              <a:ext cx="3449160" cy="19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BF27FAE-B666-E6E2-8023-FAA35B9EF3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3327" y="6320824"/>
                <a:ext cx="35568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19567E-CD71-56DE-973E-2E152454D0F7}"/>
                  </a:ext>
                </a:extLst>
              </p14:cNvPr>
              <p14:cNvContentPartPr/>
              <p14:nvPr/>
            </p14:nvContentPartPr>
            <p14:xfrm>
              <a:off x="4421167" y="2789224"/>
              <a:ext cx="3108240" cy="11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19567E-CD71-56DE-973E-2E152454D0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67167" y="2681584"/>
                <a:ext cx="3215880" cy="2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881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11217</TotalTime>
  <Words>1344</Words>
  <Application>Microsoft Office PowerPoint</Application>
  <PresentationFormat>Widescreen</PresentationFormat>
  <Paragraphs>253</Paragraphs>
  <Slides>23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Bodoni MT Black</vt:lpstr>
      <vt:lpstr>Calibri</vt:lpstr>
      <vt:lpstr>Harlow Solid Italic</vt:lpstr>
      <vt:lpstr>Tw Cen MT</vt:lpstr>
      <vt:lpstr>Circuit</vt:lpstr>
      <vt:lpstr>Finance Dept  Cost control, planning, budgeting &amp; financial analysis</vt:lpstr>
      <vt:lpstr>Index</vt:lpstr>
      <vt:lpstr>PowerPoint Presentation</vt:lpstr>
      <vt:lpstr>Gaps</vt:lpstr>
      <vt:lpstr>Case 1</vt:lpstr>
      <vt:lpstr>Figure of Case 1</vt:lpstr>
      <vt:lpstr>Difficulties of The Case 1</vt:lpstr>
      <vt:lpstr>Case 2</vt:lpstr>
      <vt:lpstr>Figure of Case 2</vt:lpstr>
      <vt:lpstr>Difficulties of The Case 2</vt:lpstr>
      <vt:lpstr>Cost accounting</vt:lpstr>
      <vt:lpstr>ERP System Implementation (Integration)</vt:lpstr>
      <vt:lpstr>Goals</vt:lpstr>
      <vt:lpstr>Establishing Cost Accounting Division</vt:lpstr>
      <vt:lpstr>Establishing Planning, Budgeting, Development &amp; Growth Committee</vt:lpstr>
      <vt:lpstr>Establishing ERP System Project Management Skills (Key Users or Committee)</vt:lpstr>
      <vt:lpstr>Information System Data Flow</vt:lpstr>
      <vt:lpstr>Requirements</vt:lpstr>
      <vt:lpstr>Assign Cost Accounting Division</vt:lpstr>
      <vt:lpstr>Assign Cost Accounting Division</vt:lpstr>
      <vt:lpstr>Assign Planning and Development Committee</vt:lpstr>
      <vt:lpstr>Assign ERP System Project Management (Committee)</vt:lpstr>
      <vt:lpstr>The end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Dept:  Cost Control proposal</dc:title>
  <dc:creator>Ahmed Abuouf</dc:creator>
  <cp:lastModifiedBy>Ahmed Abuouf</cp:lastModifiedBy>
  <cp:revision>503</cp:revision>
  <cp:lastPrinted>2024-01-24T14:54:55Z</cp:lastPrinted>
  <dcterms:created xsi:type="dcterms:W3CDTF">2024-01-13T10:03:46Z</dcterms:created>
  <dcterms:modified xsi:type="dcterms:W3CDTF">2024-06-23T14:10:17Z</dcterms:modified>
</cp:coreProperties>
</file>