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34112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764" y="78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779" y="3265539"/>
            <a:ext cx="8679263" cy="3741286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779" y="7006824"/>
            <a:ext cx="8679263" cy="126341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997185" y="2682241"/>
            <a:ext cx="1452879" cy="335367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9146439" y="4787798"/>
            <a:ext cx="5661033" cy="335368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 anchor="b"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710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80" y="7276799"/>
            <a:ext cx="9418939" cy="831216"/>
          </a:xfrm>
        </p:spPr>
        <p:txBody>
          <a:bodyPr anchor="b">
            <a:normAutofit/>
          </a:bodyPr>
          <a:lstStyle>
            <a:lvl1pPr algn="l">
              <a:defRPr sz="3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0780" y="1005840"/>
            <a:ext cx="9418939" cy="5029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70779" y="8108015"/>
            <a:ext cx="9418939" cy="724111"/>
          </a:xfrm>
        </p:spPr>
        <p:txBody>
          <a:bodyPr>
            <a:normAutofit/>
          </a:bodyPr>
          <a:lstStyle>
            <a:lvl1pPr marL="0" indent="0">
              <a:buNone/>
              <a:defRPr sz="176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0" name="Rectangle 9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09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79" y="1359747"/>
            <a:ext cx="9418941" cy="2482656"/>
          </a:xfrm>
        </p:spPr>
        <p:txBody>
          <a:bodyPr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79" y="5115768"/>
            <a:ext cx="9418941" cy="3720724"/>
          </a:xfrm>
        </p:spPr>
        <p:txBody>
          <a:bodyPr anchor="ctr">
            <a:normAutofit/>
          </a:bodyPr>
          <a:lstStyle>
            <a:lvl1pPr marL="0" indent="0">
              <a:buNone/>
              <a:defRPr sz="264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113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949565" y="955812"/>
            <a:ext cx="882333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73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10368481" y="4253761"/>
            <a:ext cx="907959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73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489" y="1359746"/>
            <a:ext cx="9035231" cy="4227196"/>
          </a:xfrm>
        </p:spPr>
        <p:txBody>
          <a:bodyPr anchor="ctr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034675" y="5586942"/>
            <a:ext cx="8281010" cy="488566"/>
          </a:xfrm>
        </p:spPr>
        <p:txBody>
          <a:bodyPr>
            <a:normAutofit/>
          </a:bodyPr>
          <a:lstStyle>
            <a:lvl1pPr marL="0" indent="0">
              <a:buNone/>
              <a:defRPr lang="en-US" sz="2053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79" y="7334531"/>
            <a:ext cx="9304054" cy="1482241"/>
          </a:xfrm>
        </p:spPr>
        <p:txBody>
          <a:bodyPr anchor="ctr">
            <a:normAutofit/>
          </a:bodyPr>
          <a:lstStyle>
            <a:lvl1pPr marL="0" indent="0">
              <a:buNone/>
              <a:defRPr sz="264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341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79" y="3017520"/>
            <a:ext cx="9418941" cy="3073400"/>
          </a:xfrm>
        </p:spPr>
        <p:txBody>
          <a:bodyPr anchor="b"/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780" y="7369866"/>
            <a:ext cx="9418939" cy="1459173"/>
          </a:xfrm>
        </p:spPr>
        <p:txBody>
          <a:bodyPr anchor="t"/>
          <a:lstStyle>
            <a:lvl1pPr marL="0" indent="0" algn="l">
              <a:buNone/>
              <a:defRPr sz="2933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3095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79" y="1359747"/>
            <a:ext cx="9421270" cy="1041134"/>
          </a:xfrm>
        </p:spPr>
        <p:txBody>
          <a:bodyPr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778" y="3650827"/>
            <a:ext cx="3393034" cy="965011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70778" y="4615841"/>
            <a:ext cx="3393034" cy="4236270"/>
          </a:xfrm>
        </p:spPr>
        <p:txBody>
          <a:bodyPr anchor="t">
            <a:normAutofit/>
          </a:bodyPr>
          <a:lstStyle>
            <a:lvl1pPr marL="0" indent="0">
              <a:buNone/>
              <a:defRPr sz="176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4900" y="3650827"/>
            <a:ext cx="3401080" cy="965011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999091" y="4615841"/>
            <a:ext cx="3401080" cy="4236270"/>
          </a:xfrm>
        </p:spPr>
        <p:txBody>
          <a:bodyPr anchor="t">
            <a:normAutofit/>
          </a:bodyPr>
          <a:lstStyle>
            <a:lvl1pPr marL="0" indent="0">
              <a:buNone/>
              <a:defRPr sz="176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739341" y="3650827"/>
            <a:ext cx="3401080" cy="965011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742705" y="4615841"/>
            <a:ext cx="3397717" cy="4236270"/>
          </a:xfrm>
        </p:spPr>
        <p:txBody>
          <a:bodyPr anchor="t">
            <a:normAutofit/>
          </a:bodyPr>
          <a:lstStyle>
            <a:lvl1pPr marL="0" indent="0">
              <a:buNone/>
              <a:defRPr sz="176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831977" y="3650828"/>
            <a:ext cx="0" cy="520128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79297" y="3650828"/>
            <a:ext cx="0" cy="520128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454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79" y="1359747"/>
            <a:ext cx="9306381" cy="1041134"/>
          </a:xfrm>
        </p:spPr>
        <p:txBody>
          <a:bodyPr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778" y="6130074"/>
            <a:ext cx="3393034" cy="965011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494614" y="3650827"/>
            <a:ext cx="2955545" cy="21227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70777" y="7095086"/>
            <a:ext cx="3393034" cy="1741404"/>
          </a:xfrm>
        </p:spPr>
        <p:txBody>
          <a:bodyPr anchor="t">
            <a:normAutofit/>
          </a:bodyPr>
          <a:lstStyle>
            <a:lvl1pPr marL="0" indent="0">
              <a:buNone/>
              <a:defRPr sz="176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983" y="6130073"/>
            <a:ext cx="3401080" cy="965011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11344" y="3650827"/>
            <a:ext cx="2955545" cy="21227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02983" y="7110706"/>
            <a:ext cx="3401080" cy="1741404"/>
          </a:xfrm>
        </p:spPr>
        <p:txBody>
          <a:bodyPr anchor="t">
            <a:normAutofit/>
          </a:bodyPr>
          <a:lstStyle>
            <a:lvl1pPr marL="0" indent="0">
              <a:buNone/>
              <a:defRPr sz="176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739341" y="6130074"/>
            <a:ext cx="3401080" cy="965011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959340" y="3650827"/>
            <a:ext cx="2955545" cy="21227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739341" y="7095086"/>
            <a:ext cx="3401080" cy="1741404"/>
          </a:xfrm>
        </p:spPr>
        <p:txBody>
          <a:bodyPr anchor="t">
            <a:normAutofit/>
          </a:bodyPr>
          <a:lstStyle>
            <a:lvl1pPr marL="0" indent="0">
              <a:buNone/>
              <a:defRPr sz="176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825361" y="3650828"/>
            <a:ext cx="0" cy="520128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579297" y="3650828"/>
            <a:ext cx="0" cy="520128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50573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7909" y="9368935"/>
            <a:ext cx="1452879" cy="33536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996" y="9368935"/>
            <a:ext cx="5661033" cy="335368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3718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29" y="0"/>
            <a:ext cx="13376616" cy="10062504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608472" y="589842"/>
            <a:ext cx="6762162" cy="88787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905654" y="2589541"/>
            <a:ext cx="8794123" cy="4879320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13411200" cy="100584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6561" y="2123439"/>
            <a:ext cx="1633157" cy="67056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1216" y="2123439"/>
            <a:ext cx="6478173" cy="6705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9868" y="9336064"/>
            <a:ext cx="5661033" cy="335368"/>
          </a:xfrm>
        </p:spPr>
        <p:txBody>
          <a:bodyPr/>
          <a:lstStyle/>
          <a:p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9326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3964948"/>
            <a:ext cx="11399520" cy="418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5632704"/>
            <a:ext cx="9387840" cy="2354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42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89" y="1359745"/>
            <a:ext cx="9304052" cy="1041135"/>
          </a:xfrm>
        </p:spPr>
        <p:txBody>
          <a:bodyPr anchor="ctr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 anchor="b"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6903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050" y="3311129"/>
            <a:ext cx="4532986" cy="4429838"/>
          </a:xfrm>
        </p:spPr>
        <p:txBody>
          <a:bodyPr anchor="ctr"/>
          <a:lstStyle>
            <a:lvl1pPr algn="l">
              <a:defRPr sz="46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250" y="3311129"/>
            <a:ext cx="4521023" cy="4429838"/>
          </a:xfrm>
        </p:spPr>
        <p:txBody>
          <a:bodyPr anchor="ctr"/>
          <a:lstStyle>
            <a:lvl1pPr marL="0" indent="0" algn="l">
              <a:buNone/>
              <a:defRPr sz="2933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 anchor="b"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779" y="3650827"/>
            <a:ext cx="5334237" cy="517821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186" y="3650831"/>
            <a:ext cx="5334237" cy="5178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 anchor="b"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44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5880" y="3650827"/>
            <a:ext cx="5329136" cy="1113625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0779" y="4764453"/>
            <a:ext cx="5334237" cy="40645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6186" y="3650828"/>
            <a:ext cx="5334236" cy="1109731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6186" y="4760559"/>
            <a:ext cx="5334237" cy="40684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 anchor="b"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29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 anchor="b"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5192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508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79" y="2123440"/>
            <a:ext cx="3978465" cy="2193529"/>
          </a:xfrm>
        </p:spPr>
        <p:txBody>
          <a:bodyPr anchor="b"/>
          <a:lstStyle>
            <a:lvl1pPr algn="l">
              <a:defRPr sz="3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093" y="2123440"/>
            <a:ext cx="5328180" cy="6705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70781" y="4527374"/>
            <a:ext cx="3978464" cy="4302761"/>
          </a:xfrm>
        </p:spPr>
        <p:txBody>
          <a:bodyPr/>
          <a:lstStyle>
            <a:lvl1pPr marL="0" indent="0">
              <a:buNone/>
              <a:defRPr sz="205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71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79" y="2026039"/>
            <a:ext cx="4381064" cy="2309718"/>
          </a:xfrm>
        </p:spPr>
        <p:txBody>
          <a:bodyPr anchor="b">
            <a:normAutofit/>
          </a:bodyPr>
          <a:lstStyle>
            <a:lvl1pPr algn="l">
              <a:defRPr sz="3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26933" y="1937174"/>
            <a:ext cx="4093616" cy="61840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79" y="4526280"/>
            <a:ext cx="4381064" cy="3594947"/>
          </a:xfrm>
        </p:spPr>
        <p:txBody>
          <a:bodyPr>
            <a:normAutofit/>
          </a:bodyPr>
          <a:lstStyle>
            <a:lvl1pPr marL="0" indent="0">
              <a:buNone/>
              <a:defRPr sz="205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0" name="Rectangle 9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1970" y="433738"/>
            <a:ext cx="1160585" cy="1125941"/>
          </a:xfrm>
          <a:prstGeom prst="rect">
            <a:avLst/>
          </a:prstGeom>
        </p:spPr>
        <p:txBody>
          <a:bodyPr/>
          <a:lstStyle>
            <a:lvl1pPr algn="ctr">
              <a:defRPr sz="4107"/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343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329" y="0"/>
            <a:ext cx="13413529" cy="10062504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70779" y="1359746"/>
            <a:ext cx="9306381" cy="1041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7760" y="3650827"/>
            <a:ext cx="9306381" cy="517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9184" y="9336064"/>
            <a:ext cx="1452879" cy="3353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570" y="9336062"/>
            <a:ext cx="5661033" cy="3353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1" i="0">
                <a:solidFill>
                  <a:schemeClr val="accent1"/>
                </a:solidFill>
              </a:defRPr>
            </a:lvl1pPr>
          </a:lstStyle>
          <a:p>
            <a:endParaRPr lang="ar-EG"/>
          </a:p>
        </p:txBody>
      </p:sp>
      <p:sp>
        <p:nvSpPr>
          <p:cNvPr id="26" name="Rectangle 25"/>
          <p:cNvSpPr/>
          <p:nvPr/>
        </p:nvSpPr>
        <p:spPr>
          <a:xfrm>
            <a:off x="11360278" y="0"/>
            <a:ext cx="100584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1970" y="433738"/>
            <a:ext cx="1160585" cy="1125941"/>
          </a:xfrm>
          <a:prstGeom prst="rect">
            <a:avLst/>
          </a:prstGeom>
        </p:spPr>
        <p:txBody>
          <a:bodyPr anchor="b"/>
          <a:lstStyle>
            <a:lvl1pPr algn="ctr">
              <a:defRPr sz="4107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5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</p:sldLayoutIdLst>
  <p:txStyles>
    <p:titleStyle>
      <a:lvl1pPr algn="l" defTabSz="670575" rtl="1" eaLnBrk="1" latinLnBrk="0" hangingPunct="1">
        <a:spcBef>
          <a:spcPct val="0"/>
        </a:spcBef>
        <a:buNone/>
        <a:defRPr sz="4693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502931" indent="-502931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05863" indent="-415757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4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408208" indent="-335288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5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10553" indent="-335288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12898" indent="-335288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474" indent="-335288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38709" indent="-335288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13275" indent="-335288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46510" indent="-335288" algn="r" defTabSz="670575" rtl="1" eaLnBrk="1" latinLnBrk="0" hangingPunct="1">
        <a:spcBef>
          <a:spcPts val="14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r" defTabSz="670575" rtl="1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file:///D:\A.Ouf\Alu%20Sys%20Feasibility%20Study\FS%20TEMP%202.xlsx!Introduction!R2C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A.Ouf\Alu%20Sys%20Feasibility%20Study\FS%20TEMP%202.xls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9084" y="1100074"/>
            <a:ext cx="13385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80" dirty="0">
                <a:solidFill>
                  <a:srgbClr val="2E5395"/>
                </a:solidFill>
                <a:latin typeface="Times New Roman"/>
                <a:cs typeface="Times New Roman"/>
              </a:rPr>
              <a:t>ةماعلا</a:t>
            </a:r>
            <a:r>
              <a:rPr sz="1600" b="1" spc="-2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1600" b="1" spc="-85" dirty="0">
                <a:solidFill>
                  <a:srgbClr val="2E5395"/>
                </a:solidFill>
                <a:latin typeface="Times New Roman"/>
                <a:cs typeface="Times New Roman"/>
              </a:rPr>
              <a:t>تامولعم</a:t>
            </a:r>
            <a:r>
              <a:rPr sz="1600" b="1" u="heavy" spc="-85" dirty="0">
                <a:solidFill>
                  <a:srgbClr val="2E539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لا</a:t>
            </a:r>
            <a:r>
              <a:rPr sz="1600" b="1" u="heavy" spc="70" dirty="0">
                <a:solidFill>
                  <a:srgbClr val="2E539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2E5395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-</a:t>
            </a:r>
            <a:r>
              <a:rPr sz="1600" u="heavy" spc="-50" dirty="0">
                <a:solidFill>
                  <a:srgbClr val="2E5395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1</a:t>
            </a:r>
            <a:endParaRPr sz="160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06230" y="1569090"/>
          <a:ext cx="5472430" cy="1114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R="64769" algn="r">
                        <a:lnSpc>
                          <a:spcPts val="1520"/>
                        </a:lnSpc>
                      </a:pPr>
                      <a:r>
                        <a:rPr sz="1300" b="1" spc="-10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عورشملا</a:t>
                      </a:r>
                      <a:r>
                        <a:rPr sz="1300" b="1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مسا</a:t>
                      </a:r>
                      <a:r>
                        <a:rPr sz="1300" b="1" spc="2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b="1" spc="-50" dirty="0">
                          <a:solidFill>
                            <a:srgbClr val="585858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3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3064510">
                        <a:lnSpc>
                          <a:spcPts val="1200"/>
                        </a:lnSpc>
                      </a:pPr>
                      <a:r>
                        <a:rPr sz="1100" spc="-185" dirty="0">
                          <a:latin typeface="Arial"/>
                          <a:cs typeface="Arial"/>
                        </a:rPr>
                        <a:t>نييراقع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نيروطم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عم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20" dirty="0">
                          <a:latin typeface="Arial"/>
                          <a:cs typeface="Arial"/>
                        </a:rPr>
                        <a:t>ةيجيتارتسا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ةكارش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ءاشنا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R="64769" algn="r">
                        <a:lnSpc>
                          <a:spcPts val="152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عورشملا</a:t>
                      </a:r>
                      <a:r>
                        <a:rPr sz="1300" b="1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بحاص</a:t>
                      </a:r>
                      <a:r>
                        <a:rPr sz="1300" b="1" spc="-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مسا</a:t>
                      </a:r>
                      <a:r>
                        <a:rPr sz="1300" b="1" spc="229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b="1" spc="-50" dirty="0">
                          <a:solidFill>
                            <a:srgbClr val="585858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300">
                        <a:latin typeface="Symbol"/>
                        <a:cs typeface="Symbo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R="389890" algn="r">
                        <a:lnSpc>
                          <a:spcPts val="1200"/>
                        </a:lnSpc>
                      </a:pPr>
                      <a:r>
                        <a:rPr sz="1100" spc="-170" dirty="0">
                          <a:latin typeface="Arial"/>
                          <a:cs typeface="Arial"/>
                        </a:rPr>
                        <a:t>يئاشنلاا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موينموللأا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ةمظنأ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ةكرش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R="24130" algn="r">
                        <a:lnSpc>
                          <a:spcPts val="152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عورشملا</a:t>
                      </a:r>
                      <a:r>
                        <a:rPr sz="1300" b="1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9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ةركف</a:t>
                      </a:r>
                      <a:r>
                        <a:rPr sz="1300" b="1" spc="18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b="1" spc="-50" dirty="0">
                          <a:solidFill>
                            <a:srgbClr val="585858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300">
                        <a:latin typeface="Symbol"/>
                        <a:cs typeface="Symbo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ا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لامعأ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ةرادإ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ةكرش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45" dirty="0">
                          <a:latin typeface="Arial"/>
                          <a:cs typeface="Arial"/>
                        </a:rPr>
                        <a:t>ءاشنلإ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كلذو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مهعيراشم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10" dirty="0">
                          <a:latin typeface="Arial"/>
                          <a:cs typeface="Arial"/>
                        </a:rPr>
                        <a:t>يف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موينمولأ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لامعأ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مهيدلو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نييراقعلا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نيروطملا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90" dirty="0">
                          <a:latin typeface="Arial"/>
                          <a:cs typeface="Arial"/>
                        </a:rPr>
                        <a:t>رابك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نم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30" dirty="0">
                          <a:latin typeface="Arial"/>
                          <a:cs typeface="Arial"/>
                        </a:rPr>
                        <a:t>ىلإ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بذج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95773" y="2855722"/>
            <a:ext cx="4464050" cy="1340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560"/>
              </a:lnSpc>
              <a:spcBef>
                <a:spcPts val="95"/>
              </a:spcBef>
            </a:pPr>
            <a:r>
              <a:rPr sz="1300" b="1" spc="-195" dirty="0">
                <a:solidFill>
                  <a:srgbClr val="585858"/>
                </a:solidFill>
                <a:latin typeface="Times New Roman"/>
                <a:cs typeface="Times New Roman"/>
              </a:rPr>
              <a:t>ةركفلا</a:t>
            </a:r>
            <a:r>
              <a:rPr sz="1300" b="1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185" dirty="0">
                <a:solidFill>
                  <a:srgbClr val="585858"/>
                </a:solidFill>
                <a:latin typeface="Times New Roman"/>
                <a:cs typeface="Times New Roman"/>
              </a:rPr>
              <a:t>رايتخا</a:t>
            </a:r>
            <a:r>
              <a:rPr sz="1300" b="1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300" dirty="0">
                <a:solidFill>
                  <a:srgbClr val="585858"/>
                </a:solidFill>
                <a:latin typeface="Times New Roman"/>
                <a:cs typeface="Times New Roman"/>
              </a:rPr>
              <a:t>ببس</a:t>
            </a:r>
            <a:r>
              <a:rPr sz="1300" b="1" spc="420" dirty="0">
                <a:solidFill>
                  <a:srgbClr val="585858"/>
                </a:solidFill>
                <a:latin typeface="Times New Roman"/>
                <a:cs typeface="Times New Roman"/>
              </a:rPr>
              <a:t>  </a:t>
            </a:r>
            <a:r>
              <a:rPr sz="1300" b="1" spc="-50" dirty="0">
                <a:solidFill>
                  <a:srgbClr val="585858"/>
                </a:solidFill>
                <a:latin typeface="Symbol"/>
                <a:cs typeface="Symbol"/>
              </a:rPr>
              <a:t></a:t>
            </a:r>
            <a:endParaRPr sz="1300" dirty="0">
              <a:latin typeface="Symbol"/>
              <a:cs typeface="Symbol"/>
            </a:endParaRPr>
          </a:p>
          <a:p>
            <a:pPr marL="847725" marR="370205" indent="135255" algn="r">
              <a:lnSpc>
                <a:spcPts val="1370"/>
              </a:lnSpc>
              <a:spcBef>
                <a:spcPts val="5"/>
              </a:spcBef>
            </a:pPr>
            <a:r>
              <a:rPr sz="1100" spc="-20" dirty="0">
                <a:latin typeface="Arial"/>
                <a:cs typeface="Arial"/>
              </a:rPr>
              <a:t>نكمم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20" dirty="0">
                <a:latin typeface="Arial"/>
                <a:cs typeface="Arial"/>
              </a:rPr>
              <a:t>تقو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75" dirty="0">
                <a:latin typeface="Arial"/>
                <a:cs typeface="Arial"/>
              </a:rPr>
              <a:t>عرسأب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تاعورشملا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زاجنا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10" dirty="0">
                <a:latin typeface="Arial"/>
                <a:cs typeface="Arial"/>
              </a:rPr>
              <a:t>يف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دعاست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45" dirty="0">
                <a:latin typeface="Arial"/>
                <a:cs typeface="Arial"/>
              </a:rPr>
              <a:t>ةريبك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4" dirty="0">
                <a:latin typeface="Arial"/>
                <a:cs typeface="Arial"/>
              </a:rPr>
              <a:t>ةلويس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10" dirty="0">
                <a:latin typeface="Arial"/>
                <a:cs typeface="Arial"/>
              </a:rPr>
              <a:t>ريفوت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1 </a:t>
            </a:r>
            <a:r>
              <a:rPr sz="1100" spc="-70" dirty="0">
                <a:latin typeface="Arial"/>
                <a:cs typeface="Arial"/>
              </a:rPr>
              <a:t>لماعلا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لاملا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سأرو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تاعيبملا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نارود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ةعرس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لظ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10" dirty="0">
                <a:latin typeface="Arial"/>
                <a:cs typeface="Arial"/>
              </a:rPr>
              <a:t>يف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ةيلاع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حابرأ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70" dirty="0">
                <a:latin typeface="Arial"/>
                <a:cs typeface="Arial"/>
              </a:rPr>
              <a:t>قيقحت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R="370205" algn="r">
              <a:lnSpc>
                <a:spcPts val="1310"/>
              </a:lnSpc>
            </a:pPr>
            <a:r>
              <a:rPr sz="1100" spc="-135" dirty="0">
                <a:latin typeface="Arial"/>
                <a:cs typeface="Arial"/>
              </a:rPr>
              <a:t>تاونس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5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للاخ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قوسلا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نم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%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50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ىلا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70" dirty="0">
                <a:latin typeface="Arial"/>
                <a:cs typeface="Arial"/>
              </a:rPr>
              <a:t>لصت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ةصح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ىلع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45" dirty="0">
                <a:latin typeface="Arial"/>
                <a:cs typeface="Arial"/>
              </a:rPr>
              <a:t>ةرطيسلاو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95" dirty="0">
                <a:latin typeface="Arial"/>
                <a:cs typeface="Arial"/>
              </a:rPr>
              <a:t>ةيقوسلا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ةصحلا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ةدايز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  <a:p>
            <a:pPr marR="5080" algn="r">
              <a:lnSpc>
                <a:spcPts val="1560"/>
              </a:lnSpc>
              <a:spcBef>
                <a:spcPts val="75"/>
              </a:spcBef>
            </a:pPr>
            <a:r>
              <a:rPr sz="1300" b="1" spc="-140" dirty="0">
                <a:solidFill>
                  <a:srgbClr val="585858"/>
                </a:solidFill>
                <a:latin typeface="Times New Roman"/>
                <a:cs typeface="Times New Roman"/>
              </a:rPr>
              <a:t>ةكرش</a:t>
            </a:r>
            <a:r>
              <a:rPr sz="13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/ةسسؤم</a:t>
            </a:r>
            <a:r>
              <a:rPr sz="13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:عورشملل</a:t>
            </a:r>
            <a:r>
              <a:rPr sz="13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195" dirty="0">
                <a:solidFill>
                  <a:srgbClr val="585858"/>
                </a:solidFill>
                <a:latin typeface="Times New Roman"/>
                <a:cs typeface="Times New Roman"/>
              </a:rPr>
              <a:t>ينوناقلا</a:t>
            </a:r>
            <a:r>
              <a:rPr sz="13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95" dirty="0">
                <a:solidFill>
                  <a:srgbClr val="585858"/>
                </a:solidFill>
                <a:latin typeface="Times New Roman"/>
                <a:cs typeface="Times New Roman"/>
              </a:rPr>
              <a:t>لكشلا</a:t>
            </a:r>
            <a:r>
              <a:rPr sz="1300" b="1" spc="265" dirty="0">
                <a:solidFill>
                  <a:srgbClr val="585858"/>
                </a:solidFill>
                <a:latin typeface="Times New Roman"/>
                <a:cs typeface="Times New Roman"/>
              </a:rPr>
              <a:t>  </a:t>
            </a:r>
            <a:r>
              <a:rPr sz="1300" b="1" spc="-50" dirty="0">
                <a:solidFill>
                  <a:srgbClr val="585858"/>
                </a:solidFill>
                <a:latin typeface="Symbol"/>
                <a:cs typeface="Symbol"/>
              </a:rPr>
              <a:t></a:t>
            </a:r>
            <a:endParaRPr sz="1300" dirty="0">
              <a:latin typeface="Symbol"/>
              <a:cs typeface="Symbol"/>
            </a:endParaRPr>
          </a:p>
          <a:p>
            <a:pPr marR="373380" algn="r">
              <a:lnSpc>
                <a:spcPts val="1320"/>
              </a:lnSpc>
            </a:pPr>
            <a:r>
              <a:rPr sz="1100" spc="-135" dirty="0">
                <a:latin typeface="Arial"/>
                <a:cs typeface="Arial"/>
              </a:rPr>
              <a:t>تاونس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4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للاخ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ةمهاسم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20" dirty="0">
                <a:latin typeface="Arial"/>
                <a:cs typeface="Arial"/>
              </a:rPr>
              <a:t>ةكرش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ىلا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50" dirty="0">
                <a:latin typeface="Arial"/>
                <a:cs typeface="Arial"/>
              </a:rPr>
              <a:t>لوحت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60" dirty="0">
                <a:latin typeface="Arial"/>
                <a:cs typeface="Arial"/>
              </a:rPr>
              <a:t>مث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ةدودحم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ةيلوؤسم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تاذ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20" dirty="0">
                <a:latin typeface="Arial"/>
                <a:cs typeface="Arial"/>
              </a:rPr>
              <a:t>ةكرش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75" dirty="0">
                <a:latin typeface="Arial"/>
                <a:cs typeface="Arial"/>
              </a:rPr>
              <a:t>ينوناق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75" dirty="0">
                <a:latin typeface="Arial"/>
                <a:cs typeface="Arial"/>
              </a:rPr>
              <a:t>لكشب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85" dirty="0">
                <a:latin typeface="Arial"/>
                <a:cs typeface="Arial"/>
              </a:rPr>
              <a:t>أدبت</a:t>
            </a:r>
            <a:endParaRPr sz="1100" dirty="0">
              <a:latin typeface="Arial"/>
              <a:cs typeface="Arial"/>
            </a:endParaRPr>
          </a:p>
          <a:p>
            <a:pPr marL="1693545">
              <a:spcBef>
                <a:spcPts val="110"/>
              </a:spcBef>
            </a:pPr>
            <a:r>
              <a:rPr sz="1300" b="1" spc="-280" dirty="0">
                <a:solidFill>
                  <a:srgbClr val="585858"/>
                </a:solidFill>
                <a:latin typeface="Times New Roman"/>
                <a:cs typeface="Times New Roman"/>
              </a:rPr>
              <a:t>هتبسنو</a:t>
            </a:r>
            <a:r>
              <a:rPr sz="13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229" dirty="0">
                <a:solidFill>
                  <a:srgbClr val="585858"/>
                </a:solidFill>
                <a:latin typeface="Times New Roman"/>
                <a:cs typeface="Times New Roman"/>
              </a:rPr>
              <a:t>كيرش</a:t>
            </a:r>
            <a:r>
              <a:rPr sz="1300" b="1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لك</a:t>
            </a:r>
            <a:r>
              <a:rPr sz="13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585858"/>
                </a:solidFill>
                <a:latin typeface="Times New Roman"/>
                <a:cs typeface="Times New Roman"/>
              </a:rPr>
              <a:t>رود</a:t>
            </a:r>
            <a:r>
              <a:rPr sz="1300" b="1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)دجو</a:t>
            </a:r>
            <a:r>
              <a:rPr sz="1300" b="1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585858"/>
                </a:solidFill>
                <a:latin typeface="Times New Roman"/>
                <a:cs typeface="Times New Roman"/>
              </a:rPr>
              <a:t>نا(</a:t>
            </a:r>
            <a:r>
              <a:rPr sz="1300" b="1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300" b="1" spc="-140" dirty="0">
                <a:solidFill>
                  <a:srgbClr val="585858"/>
                </a:solidFill>
                <a:latin typeface="Times New Roman"/>
                <a:cs typeface="Times New Roman"/>
              </a:rPr>
              <a:t>ءاكرشلا</a:t>
            </a:r>
            <a:r>
              <a:rPr sz="1300" b="1" dirty="0">
                <a:solidFill>
                  <a:srgbClr val="585858"/>
                </a:solidFill>
                <a:latin typeface="Times New Roman"/>
                <a:cs typeface="Times New Roman"/>
              </a:rPr>
              <a:t> ءامسأ</a:t>
            </a:r>
            <a:r>
              <a:rPr sz="1300" b="1" spc="335" dirty="0">
                <a:solidFill>
                  <a:srgbClr val="585858"/>
                </a:solidFill>
                <a:latin typeface="Times New Roman"/>
                <a:cs typeface="Times New Roman"/>
              </a:rPr>
              <a:t>  </a:t>
            </a:r>
            <a:r>
              <a:rPr sz="1300" b="1" spc="-50" dirty="0">
                <a:solidFill>
                  <a:srgbClr val="585858"/>
                </a:solidFill>
                <a:latin typeface="Symbol"/>
                <a:cs typeface="Symbol"/>
              </a:rPr>
              <a:t></a:t>
            </a:r>
            <a:endParaRPr sz="1300" dirty="0">
              <a:latin typeface="Symbol"/>
              <a:cs typeface="Symbo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40671" y="4164204"/>
          <a:ext cx="5425439" cy="1478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9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2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هتصح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5250" marR="59690" algn="ctr">
                        <a:lnSpc>
                          <a:spcPts val="1060"/>
                        </a:lnSpc>
                        <a:spcBef>
                          <a:spcPts val="20"/>
                        </a:spcBef>
                      </a:pPr>
                      <a:r>
                        <a:rPr sz="800" b="1" spc="-12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ريال</a:t>
                      </a:r>
                      <a:r>
                        <a:rPr sz="800" b="1" spc="2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2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نويلملاب</a:t>
                      </a:r>
                      <a:r>
                        <a:rPr sz="800" b="1" spc="-1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 يدوعس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b="1" spc="-2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هرود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b="1" spc="-19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كيرشلا</a:t>
                      </a:r>
                      <a:r>
                        <a:rPr sz="1200" b="1" spc="4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مسا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b="1" spc="-2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.م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2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2.10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1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ةرادلإا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18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يئاشنلاا</a:t>
                      </a:r>
                      <a:r>
                        <a:rPr sz="1200" b="1" spc="2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2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موينموللأا</a:t>
                      </a:r>
                      <a:r>
                        <a:rPr sz="1200" b="1" spc="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ةمظنأ</a:t>
                      </a:r>
                      <a:r>
                        <a:rPr sz="1200" b="1" spc="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ةكرش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2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1.50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22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فيسلا</a:t>
                      </a:r>
                      <a:r>
                        <a:rPr sz="1200" b="1" spc="3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لداع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2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1.20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19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رامثتسلال</a:t>
                      </a:r>
                      <a:r>
                        <a:rPr sz="1200" b="1" spc="6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دهفلا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20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1.20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2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سسأ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28575">
                      <a:solidFill>
                        <a:srgbClr val="ADAAAA"/>
                      </a:solidFill>
                      <a:prstDash val="solid"/>
                    </a:lnL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2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6.00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2338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18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:ةيفاضإ</a:t>
                      </a:r>
                      <a:r>
                        <a:rPr sz="1200" b="1" spc="5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تامولعم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91967" y="5853783"/>
          <a:ext cx="5488305" cy="41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R="28575" algn="r">
                        <a:lnSpc>
                          <a:spcPts val="1739"/>
                        </a:lnSpc>
                      </a:pPr>
                      <a:r>
                        <a:rPr sz="1600" b="1" spc="-305" dirty="0">
                          <a:solidFill>
                            <a:srgbClr val="2E5395"/>
                          </a:solidFill>
                          <a:latin typeface="Times New Roman"/>
                          <a:cs typeface="Times New Roman"/>
                        </a:rPr>
                        <a:t>:يذيفنتلا</a:t>
                      </a:r>
                      <a:r>
                        <a:rPr sz="1600" b="1" spc="5" dirty="0">
                          <a:solidFill>
                            <a:srgbClr val="2E539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E5395"/>
                          </a:solidFill>
                          <a:latin typeface="Times New Roman"/>
                          <a:cs typeface="Times New Roman"/>
                        </a:rPr>
                        <a:t>صخلم</a:t>
                      </a:r>
                      <a:r>
                        <a:rPr sz="1600" b="1" u="heavy" spc="-130" dirty="0">
                          <a:solidFill>
                            <a:srgbClr val="2E5395"/>
                          </a:solidFill>
                          <a:uFill>
                            <a:solidFill>
                              <a:srgbClr val="7E7E7E"/>
                            </a:solidFill>
                          </a:uFill>
                          <a:latin typeface="Times New Roman"/>
                          <a:cs typeface="Times New Roman"/>
                        </a:rPr>
                        <a:t>لا</a:t>
                      </a:r>
                      <a:r>
                        <a:rPr sz="1600" b="1" u="heavy" spc="15" dirty="0">
                          <a:solidFill>
                            <a:srgbClr val="2E5395"/>
                          </a:solidFill>
                          <a:uFill>
                            <a:solidFill>
                              <a:srgbClr val="7E7E7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u="heavy" spc="-25" dirty="0">
                          <a:solidFill>
                            <a:srgbClr val="2E5395"/>
                          </a:solidFill>
                          <a:uFill>
                            <a:solidFill>
                              <a:srgbClr val="7E7E7E"/>
                            </a:solidFill>
                          </a:u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b="1" u="heavy" spc="-50" dirty="0">
                          <a:solidFill>
                            <a:srgbClr val="2E5395"/>
                          </a:solidFill>
                          <a:uFill>
                            <a:solidFill>
                              <a:srgbClr val="7E7E7E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marR="24130" algn="r">
                        <a:lnSpc>
                          <a:spcPts val="1335"/>
                        </a:lnSpc>
                      </a:pPr>
                      <a:r>
                        <a:rPr sz="1200" b="1" spc="-14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عيمج</a:t>
                      </a:r>
                      <a:r>
                        <a:rPr sz="1200" b="1" spc="3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نم</a:t>
                      </a:r>
                      <a:r>
                        <a:rPr sz="1200" b="1" spc="4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2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ءاهتنلاا</a:t>
                      </a:r>
                      <a:r>
                        <a:rPr sz="1200" b="1" spc="3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4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دعب</a:t>
                      </a:r>
                      <a:r>
                        <a:rPr sz="1200" b="1" spc="4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4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مسقلا</a:t>
                      </a:r>
                      <a:r>
                        <a:rPr sz="1200" b="1" spc="5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اذه</a:t>
                      </a:r>
                      <a:r>
                        <a:rPr sz="1200" b="1" spc="2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1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ةباتك</a:t>
                      </a:r>
                      <a:r>
                        <a:rPr sz="1200" b="1" spc="3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4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لضفي</a:t>
                      </a:r>
                      <a:r>
                        <a:rPr sz="1200" b="1" spc="5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.ىودجلا</a:t>
                      </a:r>
                      <a:r>
                        <a:rPr sz="1200" b="1" spc="3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ةسارد</a:t>
                      </a:r>
                      <a:r>
                        <a:rPr sz="1200" b="1" spc="3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ىوتحم</a:t>
                      </a:r>
                      <a:r>
                        <a:rPr sz="1200" b="1" spc="3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نع</a:t>
                      </a:r>
                      <a:r>
                        <a:rPr sz="1200" b="1" spc="4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ةماع</a:t>
                      </a:r>
                      <a:r>
                        <a:rPr sz="1200" b="1" spc="4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هحمل</a:t>
                      </a:r>
                      <a:r>
                        <a:rPr sz="1200" b="1" spc="4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6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يذيفنتلا</a:t>
                      </a:r>
                      <a:r>
                        <a:rPr sz="1200" b="1" spc="3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صخلملا</a:t>
                      </a:r>
                      <a:r>
                        <a:rPr sz="1200" b="1" spc="25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2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يف</a:t>
                      </a:r>
                      <a:r>
                        <a:rPr sz="1200" b="1" spc="5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60" dirty="0">
                          <a:solidFill>
                            <a:srgbClr val="B86146"/>
                          </a:solidFill>
                          <a:latin typeface="Arial"/>
                          <a:cs typeface="Arial"/>
                        </a:rPr>
                        <a:t>مدقت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96921" y="4164203"/>
          <a:ext cx="567055" cy="149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9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spc="-12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هتبـــسن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b="1" spc="-20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لاملا</a:t>
                      </a:r>
                      <a:r>
                        <a:rPr sz="800" b="1" spc="-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سأر</a:t>
                      </a:r>
                      <a:r>
                        <a:rPr sz="800" b="1" spc="-1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5" dirty="0">
                          <a:solidFill>
                            <a:srgbClr val="2E5395"/>
                          </a:solidFill>
                          <a:latin typeface="Arial"/>
                          <a:cs typeface="Arial"/>
                        </a:rPr>
                        <a:t>يف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  <a:lnB w="28575">
                      <a:solidFill>
                        <a:srgbClr val="ADAAAA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63245" algn="l"/>
                        </a:tabLst>
                      </a:pPr>
                      <a:r>
                        <a:rPr sz="1200" b="1" u="heavy" spc="-130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u="heavy" spc="-25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35%</a:t>
                      </a:r>
                      <a:r>
                        <a:rPr sz="1200" b="1" u="heavy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28575">
                      <a:solidFill>
                        <a:srgbClr val="ADAAAA"/>
                      </a:solidFill>
                      <a:prstDash val="solid"/>
                    </a:lnR>
                    <a:lnT w="28575">
                      <a:solidFill>
                        <a:srgbClr val="ADAA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0160">
                        <a:lnSpc>
                          <a:spcPts val="1355"/>
                        </a:lnSpc>
                        <a:tabLst>
                          <a:tab pos="563245" algn="l"/>
                        </a:tabLst>
                      </a:pPr>
                      <a:r>
                        <a:rPr sz="1200" b="1" u="heavy" spc="-130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u="heavy" spc="-25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25%</a:t>
                      </a:r>
                      <a:r>
                        <a:rPr sz="1200" b="1" u="heavy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ADAAA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10160">
                        <a:lnSpc>
                          <a:spcPts val="1355"/>
                        </a:lnSpc>
                        <a:tabLst>
                          <a:tab pos="563245" algn="l"/>
                        </a:tabLst>
                      </a:pPr>
                      <a:r>
                        <a:rPr sz="1200" b="1" u="heavy" spc="-130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u="heavy" spc="-25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20%</a:t>
                      </a:r>
                      <a:r>
                        <a:rPr sz="1200" b="1" u="heavy" dirty="0">
                          <a:solidFill>
                            <a:srgbClr val="C45811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ADAAA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36195">
                        <a:lnSpc>
                          <a:spcPts val="1355"/>
                        </a:lnSpc>
                      </a:pPr>
                      <a:r>
                        <a:rPr sz="1200" b="1" spc="-25" dirty="0">
                          <a:solidFill>
                            <a:srgbClr val="C45811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ADAAAA"/>
                      </a:solidFill>
                      <a:prstDash val="solid"/>
                    </a:lnR>
                    <a:lnB w="28575">
                      <a:solidFill>
                        <a:srgbClr val="ADAA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u="heavy" spc="285" dirty="0">
                          <a:solidFill>
                            <a:srgbClr val="2E5395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  </a:t>
                      </a:r>
                      <a:r>
                        <a:rPr sz="1200" b="1" u="heavy" spc="-20" dirty="0">
                          <a:solidFill>
                            <a:srgbClr val="2E5395"/>
                          </a:solidFill>
                          <a:uFill>
                            <a:solidFill>
                              <a:srgbClr val="ADAAAA"/>
                            </a:solidFill>
                          </a:uFill>
                          <a:latin typeface="Arial"/>
                          <a:cs typeface="Arial"/>
                        </a:rPr>
                        <a:t>100%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ADAAAA"/>
                      </a:solidFill>
                      <a:prstDash val="solid"/>
                    </a:lnL>
                    <a:lnT w="28575">
                      <a:solidFill>
                        <a:srgbClr val="ADAA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550146" y="2503678"/>
            <a:ext cx="4229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35" dirty="0">
                <a:latin typeface="Arial"/>
                <a:cs typeface="Arial"/>
              </a:rPr>
              <a:t>موينموللأ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4129" y="6075045"/>
            <a:ext cx="5022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B86146"/>
                </a:solidFill>
                <a:latin typeface="Arial"/>
                <a:cs typeface="Arial"/>
              </a:rPr>
              <a:t>ارد</a:t>
            </a:r>
            <a:r>
              <a:rPr sz="1200" b="1" spc="5" dirty="0">
                <a:solidFill>
                  <a:srgbClr val="B8614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B86146"/>
                </a:solidFill>
                <a:latin typeface="Arial"/>
                <a:cs typeface="Arial"/>
              </a:rPr>
              <a:t>ءازجا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84FC-21F5-429E-3F62-A9208C40E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38146-D38F-096F-9D5A-2F045972E6C3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918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5C27-73A5-8B6F-9B27-ABF535456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79114-5433-E80A-C9B8-E4ADBD8F9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BA1954E-D391-6708-C9F8-C624F491F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775590"/>
              </p:ext>
            </p:extLst>
          </p:nvPr>
        </p:nvGraphicFramePr>
        <p:xfrm>
          <a:off x="1376547" y="3265538"/>
          <a:ext cx="8573495" cy="370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95430" imgH="190449" progId="Excel.Sheet.12">
                  <p:link updateAutomatic="1"/>
                </p:oleObj>
              </mc:Choice>
              <mc:Fallback>
                <p:oleObj name="Worksheet" r:id="rId2" imgW="695430" imgH="19044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6547" y="3265538"/>
                        <a:ext cx="8573495" cy="370716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6B316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56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33BC-DC95-6A43-1BF3-7264FF2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21C9-953D-84A3-5902-BBF800F5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18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4BE4-DEA7-F5B5-419A-01BB6E5B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hlinkClick r:id="rId2" action="ppaction://hlinkfile"/>
              </a:rPr>
              <a:t>Ahmed </a:t>
            </a:r>
            <a:r>
              <a:rPr lang="ar-EG" dirty="0" err="1">
                <a:hlinkClick r:id="rId2" action="ppaction://hlinkfile"/>
              </a:rPr>
              <a:t>Ouf</a:t>
            </a:r>
            <a:endParaRPr lang="ar-E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E87B-0295-2FCD-4ACB-C5DC083B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Ayman Hamdi</a:t>
            </a:r>
            <a:r>
              <a:rPr lang="en-US" dirty="0"/>
              <a:t> </a:t>
            </a:r>
            <a:r>
              <a:rPr lang="ar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65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211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 Light</vt:lpstr>
      <vt:lpstr>Century Gothic</vt:lpstr>
      <vt:lpstr>Symbol</vt:lpstr>
      <vt:lpstr>Times New Roman</vt:lpstr>
      <vt:lpstr>Wingdings 3</vt:lpstr>
      <vt:lpstr>Ion Boardroom</vt:lpstr>
      <vt:lpstr>D:\A.Ouf\Alu Sys Feasibility Study\FS TEMP 2.xlsx!Introduction!R2C3</vt:lpstr>
      <vt:lpstr>PowerPoint Presentation</vt:lpstr>
      <vt:lpstr>PowerPoint Presentation</vt:lpstr>
      <vt:lpstr>PowerPoint Presentation</vt:lpstr>
      <vt:lpstr>  </vt:lpstr>
      <vt:lpstr>PowerPoint Presentation</vt:lpstr>
      <vt:lpstr>Ahmed Ouf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Abuouf</dc:creator>
  <cp:lastModifiedBy>Ahmed Abuouf</cp:lastModifiedBy>
  <cp:revision>8</cp:revision>
  <dcterms:created xsi:type="dcterms:W3CDTF">2024-03-11T08:42:51Z</dcterms:created>
  <dcterms:modified xsi:type="dcterms:W3CDTF">2024-03-11T10:35:09Z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Creator">
    <vt:lpwstr>Microsoft® Excel® LTSC</vt:lpwstr>
  </property>
  <property fmtid="{D5CDD505-2E9C-101B-9397-08002B2CF9AE}" pid="4" name="LastSaved">
    <vt:filetime>2024-03-11T00:00:00Z</vt:filetime>
  </property>
</Properties>
</file>