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62D660-19C0-4AFA-A7F7-E1D8A222DD9F}" type="datetimeFigureOut">
              <a:rPr lang="ar-EG" smtClean="0"/>
              <a:t>03/09/1445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a:xfrm>
            <a:off x="9255346" y="2750337"/>
            <a:ext cx="1171888" cy="1356442"/>
          </a:xfrm>
        </p:spPr>
        <p:txBody>
          <a:bodyPr/>
          <a:lstStyle/>
          <a:p>
            <a:fld id="{B70931B9-AA11-41C3-A1B5-95D5D3E52DB2}" type="slidenum">
              <a:rPr lang="ar-EG" smtClean="0"/>
              <a:t>‹#›</a:t>
            </a:fld>
            <a:endParaRPr lang="ar-EG"/>
          </a:p>
        </p:txBody>
      </p:sp>
    </p:spTree>
    <p:extLst>
      <p:ext uri="{BB962C8B-B14F-4D97-AF65-F5344CB8AC3E}">
        <p14:creationId xmlns:p14="http://schemas.microsoft.com/office/powerpoint/2010/main" val="379069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62D660-19C0-4AFA-A7F7-E1D8A222DD9F}" type="datetimeFigureOut">
              <a:rPr lang="ar-EG" smtClean="0"/>
              <a:t>03/09/1445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a:xfrm>
            <a:off x="10729455" y="4711309"/>
            <a:ext cx="1154151" cy="1090789"/>
          </a:xfrm>
        </p:spPr>
        <p:txBody>
          <a:bodyPr/>
          <a:lstStyle/>
          <a:p>
            <a:fld id="{B70931B9-AA11-41C3-A1B5-95D5D3E52DB2}" type="slidenum">
              <a:rPr lang="ar-EG" smtClean="0"/>
              <a:t>‹#›</a:t>
            </a:fld>
            <a:endParaRPr lang="ar-EG"/>
          </a:p>
        </p:txBody>
      </p:sp>
    </p:spTree>
    <p:extLst>
      <p:ext uri="{BB962C8B-B14F-4D97-AF65-F5344CB8AC3E}">
        <p14:creationId xmlns:p14="http://schemas.microsoft.com/office/powerpoint/2010/main" val="428453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62D660-19C0-4AFA-A7F7-E1D8A222DD9F}" type="datetimeFigureOut">
              <a:rPr lang="ar-EG" smtClean="0"/>
              <a:t>03/09/1445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a:xfrm>
            <a:off x="10729455" y="4711615"/>
            <a:ext cx="1154151" cy="1090789"/>
          </a:xfrm>
        </p:spPr>
        <p:txBody>
          <a:bodyPr/>
          <a:lstStyle/>
          <a:p>
            <a:fld id="{B70931B9-AA11-41C3-A1B5-95D5D3E52DB2}" type="slidenum">
              <a:rPr lang="ar-EG" smtClean="0"/>
              <a:t>‹#›</a:t>
            </a:fld>
            <a:endParaRPr lang="ar-EG"/>
          </a:p>
        </p:txBody>
      </p:sp>
    </p:spTree>
    <p:extLst>
      <p:ext uri="{BB962C8B-B14F-4D97-AF65-F5344CB8AC3E}">
        <p14:creationId xmlns:p14="http://schemas.microsoft.com/office/powerpoint/2010/main" val="1820787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62D660-19C0-4AFA-A7F7-E1D8A222DD9F}" type="datetimeFigureOut">
              <a:rPr lang="ar-EG" smtClean="0"/>
              <a:t>03/09/1445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a:xfrm>
            <a:off x="10729455" y="4709925"/>
            <a:ext cx="1154151" cy="1090789"/>
          </a:xfrm>
        </p:spPr>
        <p:txBody>
          <a:bodyPr/>
          <a:lstStyle/>
          <a:p>
            <a:fld id="{B70931B9-AA11-41C3-A1B5-95D5D3E52DB2}" type="slidenum">
              <a:rPr lang="ar-EG" smtClean="0"/>
              <a:t>‹#›</a:t>
            </a:fld>
            <a:endParaRPr lang="ar-EG"/>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46603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62D660-19C0-4AFA-A7F7-E1D8A222DD9F}" type="datetimeFigureOut">
              <a:rPr lang="ar-EG" smtClean="0"/>
              <a:t>03/09/1445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a:xfrm>
            <a:off x="10729455" y="4709925"/>
            <a:ext cx="1154151" cy="1090789"/>
          </a:xfrm>
        </p:spPr>
        <p:txBody>
          <a:bodyPr/>
          <a:lstStyle/>
          <a:p>
            <a:fld id="{B70931B9-AA11-41C3-A1B5-95D5D3E52DB2}" type="slidenum">
              <a:rPr lang="ar-EG" smtClean="0"/>
              <a:t>‹#›</a:t>
            </a:fld>
            <a:endParaRPr lang="ar-EG"/>
          </a:p>
        </p:txBody>
      </p:sp>
    </p:spTree>
    <p:extLst>
      <p:ext uri="{BB962C8B-B14F-4D97-AF65-F5344CB8AC3E}">
        <p14:creationId xmlns:p14="http://schemas.microsoft.com/office/powerpoint/2010/main" val="4214688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62D660-19C0-4AFA-A7F7-E1D8A222DD9F}" type="datetimeFigureOut">
              <a:rPr lang="ar-EG" smtClean="0"/>
              <a:t>03/09/1445</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B70931B9-AA11-41C3-A1B5-95D5D3E52DB2}" type="slidenum">
              <a:rPr lang="ar-EG" smtClean="0"/>
              <a:t>‹#›</a:t>
            </a:fld>
            <a:endParaRPr lang="ar-EG"/>
          </a:p>
        </p:txBody>
      </p:sp>
    </p:spTree>
    <p:extLst>
      <p:ext uri="{BB962C8B-B14F-4D97-AF65-F5344CB8AC3E}">
        <p14:creationId xmlns:p14="http://schemas.microsoft.com/office/powerpoint/2010/main" val="3339658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62D660-19C0-4AFA-A7F7-E1D8A222DD9F}" type="datetimeFigureOut">
              <a:rPr lang="ar-EG" smtClean="0"/>
              <a:t>03/09/1445</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B70931B9-AA11-41C3-A1B5-95D5D3E52DB2}" type="slidenum">
              <a:rPr lang="ar-EG" smtClean="0"/>
              <a:t>‹#›</a:t>
            </a:fld>
            <a:endParaRPr lang="ar-EG"/>
          </a:p>
        </p:txBody>
      </p:sp>
    </p:spTree>
    <p:extLst>
      <p:ext uri="{BB962C8B-B14F-4D97-AF65-F5344CB8AC3E}">
        <p14:creationId xmlns:p14="http://schemas.microsoft.com/office/powerpoint/2010/main" val="69118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62D660-19C0-4AFA-A7F7-E1D8A222DD9F}" type="datetimeFigureOut">
              <a:rPr lang="ar-EG" smtClean="0"/>
              <a:t>03/09/1445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70931B9-AA11-41C3-A1B5-95D5D3E52DB2}" type="slidenum">
              <a:rPr lang="ar-EG" smtClean="0"/>
              <a:t>‹#›</a:t>
            </a:fld>
            <a:endParaRPr lang="ar-EG"/>
          </a:p>
        </p:txBody>
      </p:sp>
    </p:spTree>
    <p:extLst>
      <p:ext uri="{BB962C8B-B14F-4D97-AF65-F5344CB8AC3E}">
        <p14:creationId xmlns:p14="http://schemas.microsoft.com/office/powerpoint/2010/main" val="4013233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662D660-19C0-4AFA-A7F7-E1D8A222DD9F}" type="datetimeFigureOut">
              <a:rPr lang="ar-EG" smtClean="0"/>
              <a:t>03/09/1445</a:t>
            </a:fld>
            <a:endParaRPr lang="ar-EG"/>
          </a:p>
        </p:txBody>
      </p:sp>
      <p:sp>
        <p:nvSpPr>
          <p:cNvPr id="5" name="Footer Placeholder 4"/>
          <p:cNvSpPr>
            <a:spLocks noGrp="1"/>
          </p:cNvSpPr>
          <p:nvPr>
            <p:ph type="ftr" sz="quarter" idx="11"/>
          </p:nvPr>
        </p:nvSpPr>
        <p:spPr>
          <a:xfrm>
            <a:off x="680321" y="5936188"/>
            <a:ext cx="6126805" cy="365125"/>
          </a:xfrm>
        </p:spPr>
        <p:txBody>
          <a:bodyPr/>
          <a:lstStyle/>
          <a:p>
            <a:endParaRPr lang="ar-EG"/>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70931B9-AA11-41C3-A1B5-95D5D3E52DB2}" type="slidenum">
              <a:rPr lang="ar-EG" smtClean="0"/>
              <a:t>‹#›</a:t>
            </a:fld>
            <a:endParaRPr lang="ar-EG"/>
          </a:p>
        </p:txBody>
      </p:sp>
    </p:spTree>
    <p:extLst>
      <p:ext uri="{BB962C8B-B14F-4D97-AF65-F5344CB8AC3E}">
        <p14:creationId xmlns:p14="http://schemas.microsoft.com/office/powerpoint/2010/main" val="2276659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62D660-19C0-4AFA-A7F7-E1D8A222DD9F}" type="datetimeFigureOut">
              <a:rPr lang="ar-EG" smtClean="0"/>
              <a:t>03/09/1445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70931B9-AA11-41C3-A1B5-95D5D3E52DB2}" type="slidenum">
              <a:rPr lang="ar-EG" smtClean="0"/>
              <a:t>‹#›</a:t>
            </a:fld>
            <a:endParaRPr lang="ar-EG"/>
          </a:p>
        </p:txBody>
      </p:sp>
    </p:spTree>
    <p:extLst>
      <p:ext uri="{BB962C8B-B14F-4D97-AF65-F5344CB8AC3E}">
        <p14:creationId xmlns:p14="http://schemas.microsoft.com/office/powerpoint/2010/main" val="335709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62D660-19C0-4AFA-A7F7-E1D8A222DD9F}" type="datetimeFigureOut">
              <a:rPr lang="ar-EG" smtClean="0"/>
              <a:t>03/09/1445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a:xfrm>
            <a:off x="10729455" y="2869895"/>
            <a:ext cx="1154151" cy="1090789"/>
          </a:xfrm>
        </p:spPr>
        <p:txBody>
          <a:bodyPr/>
          <a:lstStyle/>
          <a:p>
            <a:fld id="{B70931B9-AA11-41C3-A1B5-95D5D3E52DB2}" type="slidenum">
              <a:rPr lang="ar-EG" smtClean="0"/>
              <a:t>‹#›</a:t>
            </a:fld>
            <a:endParaRPr lang="ar-EG"/>
          </a:p>
        </p:txBody>
      </p:sp>
    </p:spTree>
    <p:extLst>
      <p:ext uri="{BB962C8B-B14F-4D97-AF65-F5344CB8AC3E}">
        <p14:creationId xmlns:p14="http://schemas.microsoft.com/office/powerpoint/2010/main" val="2221858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62D660-19C0-4AFA-A7F7-E1D8A222DD9F}" type="datetimeFigureOut">
              <a:rPr lang="ar-EG" smtClean="0"/>
              <a:t>03/09/1445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70931B9-AA11-41C3-A1B5-95D5D3E52DB2}" type="slidenum">
              <a:rPr lang="ar-EG" smtClean="0"/>
              <a:t>‹#›</a:t>
            </a:fld>
            <a:endParaRPr lang="ar-EG"/>
          </a:p>
        </p:txBody>
      </p:sp>
    </p:spTree>
    <p:extLst>
      <p:ext uri="{BB962C8B-B14F-4D97-AF65-F5344CB8AC3E}">
        <p14:creationId xmlns:p14="http://schemas.microsoft.com/office/powerpoint/2010/main" val="479105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62D660-19C0-4AFA-A7F7-E1D8A222DD9F}" type="datetimeFigureOut">
              <a:rPr lang="ar-EG" smtClean="0"/>
              <a:t>03/09/1445</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B70931B9-AA11-41C3-A1B5-95D5D3E52DB2}" type="slidenum">
              <a:rPr lang="ar-EG" smtClean="0"/>
              <a:t>‹#›</a:t>
            </a:fld>
            <a:endParaRPr lang="ar-EG"/>
          </a:p>
        </p:txBody>
      </p:sp>
    </p:spTree>
    <p:extLst>
      <p:ext uri="{BB962C8B-B14F-4D97-AF65-F5344CB8AC3E}">
        <p14:creationId xmlns:p14="http://schemas.microsoft.com/office/powerpoint/2010/main" val="3496613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62D660-19C0-4AFA-A7F7-E1D8A222DD9F}" type="datetimeFigureOut">
              <a:rPr lang="ar-EG" smtClean="0"/>
              <a:t>03/09/1445</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B70931B9-AA11-41C3-A1B5-95D5D3E52DB2}" type="slidenum">
              <a:rPr lang="ar-EG" smtClean="0"/>
              <a:t>‹#›</a:t>
            </a:fld>
            <a:endParaRPr lang="ar-EG"/>
          </a:p>
        </p:txBody>
      </p:sp>
    </p:spTree>
    <p:extLst>
      <p:ext uri="{BB962C8B-B14F-4D97-AF65-F5344CB8AC3E}">
        <p14:creationId xmlns:p14="http://schemas.microsoft.com/office/powerpoint/2010/main" val="255213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662D660-19C0-4AFA-A7F7-E1D8A222DD9F}" type="datetimeFigureOut">
              <a:rPr lang="ar-EG" smtClean="0"/>
              <a:t>03/09/1445</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B70931B9-AA11-41C3-A1B5-95D5D3E52DB2}" type="slidenum">
              <a:rPr lang="ar-EG" smtClean="0"/>
              <a:t>‹#›</a:t>
            </a:fld>
            <a:endParaRPr lang="ar-EG"/>
          </a:p>
        </p:txBody>
      </p:sp>
    </p:spTree>
    <p:extLst>
      <p:ext uri="{BB962C8B-B14F-4D97-AF65-F5344CB8AC3E}">
        <p14:creationId xmlns:p14="http://schemas.microsoft.com/office/powerpoint/2010/main" val="1830209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62D660-19C0-4AFA-A7F7-E1D8A222DD9F}" type="datetimeFigureOut">
              <a:rPr lang="ar-EG" smtClean="0"/>
              <a:t>03/09/1445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70931B9-AA11-41C3-A1B5-95D5D3E52DB2}" type="slidenum">
              <a:rPr lang="ar-EG" smtClean="0"/>
              <a:t>‹#›</a:t>
            </a:fld>
            <a:endParaRPr lang="ar-EG"/>
          </a:p>
        </p:txBody>
      </p:sp>
    </p:spTree>
    <p:extLst>
      <p:ext uri="{BB962C8B-B14F-4D97-AF65-F5344CB8AC3E}">
        <p14:creationId xmlns:p14="http://schemas.microsoft.com/office/powerpoint/2010/main" val="3925541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62D660-19C0-4AFA-A7F7-E1D8A222DD9F}" type="datetimeFigureOut">
              <a:rPr lang="ar-EG" smtClean="0"/>
              <a:t>03/09/1445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70931B9-AA11-41C3-A1B5-95D5D3E52DB2}" type="slidenum">
              <a:rPr lang="ar-EG" smtClean="0"/>
              <a:t>‹#›</a:t>
            </a:fld>
            <a:endParaRPr lang="ar-EG"/>
          </a:p>
        </p:txBody>
      </p:sp>
    </p:spTree>
    <p:extLst>
      <p:ext uri="{BB962C8B-B14F-4D97-AF65-F5344CB8AC3E}">
        <p14:creationId xmlns:p14="http://schemas.microsoft.com/office/powerpoint/2010/main" val="3876516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662D660-19C0-4AFA-A7F7-E1D8A222DD9F}" type="datetimeFigureOut">
              <a:rPr lang="ar-EG" smtClean="0"/>
              <a:t>03/09/1445</a:t>
            </a:fld>
            <a:endParaRPr lang="ar-EG"/>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70931B9-AA11-41C3-A1B5-95D5D3E52DB2}" type="slidenum">
              <a:rPr lang="ar-EG" smtClean="0"/>
              <a:t>‹#›</a:t>
            </a:fld>
            <a:endParaRPr lang="ar-EG"/>
          </a:p>
        </p:txBody>
      </p:sp>
    </p:spTree>
    <p:extLst>
      <p:ext uri="{BB962C8B-B14F-4D97-AF65-F5344CB8AC3E}">
        <p14:creationId xmlns:p14="http://schemas.microsoft.com/office/powerpoint/2010/main" val="2215465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1"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8A43-E697-2EBB-6602-26C8CD149C81}"/>
              </a:ext>
            </a:extLst>
          </p:cNvPr>
          <p:cNvSpPr>
            <a:spLocks noGrp="1"/>
          </p:cNvSpPr>
          <p:nvPr>
            <p:ph type="ctrTitle"/>
          </p:nvPr>
        </p:nvSpPr>
        <p:spPr>
          <a:xfrm>
            <a:off x="430490" y="717011"/>
            <a:ext cx="11331019" cy="970388"/>
          </a:xfrm>
        </p:spPr>
        <p:txBody>
          <a:bodyPr/>
          <a:lstStyle/>
          <a:p>
            <a:pPr algn="ctr"/>
            <a:r>
              <a:rPr lang="ar-EG" dirty="0">
                <a:solidFill>
                  <a:schemeClr val="bg2">
                    <a:lumMod val="50000"/>
                  </a:schemeClr>
                </a:solidFill>
              </a:rPr>
              <a:t>انشاء شراكة استراتيجية مع مطورين عقاريين</a:t>
            </a:r>
          </a:p>
        </p:txBody>
      </p:sp>
      <p:sp>
        <p:nvSpPr>
          <p:cNvPr id="3" name="Subtitle 2">
            <a:extLst>
              <a:ext uri="{FF2B5EF4-FFF2-40B4-BE49-F238E27FC236}">
                <a16:creationId xmlns:a16="http://schemas.microsoft.com/office/drawing/2014/main" id="{E80797A8-046E-DD0D-DC8F-298714838752}"/>
              </a:ext>
            </a:extLst>
          </p:cNvPr>
          <p:cNvSpPr>
            <a:spLocks noGrp="1"/>
          </p:cNvSpPr>
          <p:nvPr>
            <p:ph type="subTitle" idx="1"/>
          </p:nvPr>
        </p:nvSpPr>
        <p:spPr>
          <a:xfrm>
            <a:off x="301658" y="3254604"/>
            <a:ext cx="8509262" cy="612742"/>
          </a:xfrm>
        </p:spPr>
        <p:txBody>
          <a:bodyPr>
            <a:normAutofit/>
          </a:bodyPr>
          <a:lstStyle/>
          <a:p>
            <a:r>
              <a:rPr lang="ar-EG" sz="2400" dirty="0">
                <a:solidFill>
                  <a:schemeClr val="accent1">
                    <a:lumMod val="75000"/>
                  </a:schemeClr>
                </a:solidFill>
              </a:rPr>
              <a:t>بمشاركة كبرى شركات التطوير العقاري والتي لها اسم كبير وقدرة على التمويل</a:t>
            </a:r>
          </a:p>
        </p:txBody>
      </p:sp>
    </p:spTree>
    <p:extLst>
      <p:ext uri="{BB962C8B-B14F-4D97-AF65-F5344CB8AC3E}">
        <p14:creationId xmlns:p14="http://schemas.microsoft.com/office/powerpoint/2010/main" val="1557639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iterate type="lt">
                                    <p:tmPct val="100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E310-C605-5090-F243-9F33743F513E}"/>
              </a:ext>
            </a:extLst>
          </p:cNvPr>
          <p:cNvSpPr>
            <a:spLocks noGrp="1"/>
          </p:cNvSpPr>
          <p:nvPr>
            <p:ph type="title"/>
          </p:nvPr>
        </p:nvSpPr>
        <p:spPr/>
        <p:txBody>
          <a:bodyPr>
            <a:normAutofit/>
          </a:bodyPr>
          <a:lstStyle/>
          <a:p>
            <a:pPr algn="ctr"/>
            <a:r>
              <a:rPr lang="ar-SA" sz="4000" kern="1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الفكرة هي جذب 2 إلى 3 من كبار المطورين العقاريين</a:t>
            </a:r>
            <a:endParaRPr lang="ar-EG" sz="8000" dirty="0">
              <a:solidFill>
                <a:schemeClr val="accent1">
                  <a:lumMod val="75000"/>
                </a:schemeClr>
              </a:solidFill>
            </a:endParaRPr>
          </a:p>
        </p:txBody>
      </p:sp>
      <p:sp>
        <p:nvSpPr>
          <p:cNvPr id="6" name="Content Placeholder 5">
            <a:extLst>
              <a:ext uri="{FF2B5EF4-FFF2-40B4-BE49-F238E27FC236}">
                <a16:creationId xmlns:a16="http://schemas.microsoft.com/office/drawing/2014/main" id="{06143674-DD9E-A988-0872-85DD9F27CDDC}"/>
              </a:ext>
            </a:extLst>
          </p:cNvPr>
          <p:cNvSpPr>
            <a:spLocks noGrp="1"/>
          </p:cNvSpPr>
          <p:nvPr>
            <p:ph idx="1"/>
          </p:nvPr>
        </p:nvSpPr>
        <p:spPr/>
        <p:txBody>
          <a:bodyPr>
            <a:normAutofit/>
          </a:bodyPr>
          <a:lstStyle/>
          <a:p>
            <a:pPr algn="r" rtl="1"/>
            <a:endParaRPr lang="ar-EG" sz="1800" dirty="0">
              <a:solidFill>
                <a:schemeClr val="accent1">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endParaRPr>
          </a:p>
          <a:p>
            <a:pPr algn="r" rtl="1"/>
            <a:r>
              <a:rPr lang="ar-SA" sz="2800" kern="100" dirty="0">
                <a:solidFill>
                  <a:schemeClr val="accent1">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rPr>
              <a:t>قد يزيد العدد فيما بعد </a:t>
            </a:r>
            <a:r>
              <a:rPr lang="ar-EG" sz="2800" kern="100" dirty="0">
                <a:solidFill>
                  <a:schemeClr val="accent1">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rPr>
              <a:t>لأكثر من 3 مطورين </a:t>
            </a:r>
          </a:p>
          <a:p>
            <a:pPr algn="r" rtl="1"/>
            <a:r>
              <a:rPr lang="ar-SA" sz="2800" kern="100" dirty="0">
                <a:solidFill>
                  <a:schemeClr val="accent1">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rPr>
              <a:t>عمل كيان جديد باسم جديد</a:t>
            </a:r>
            <a:endParaRPr lang="en-US" sz="2800" kern="100" dirty="0">
              <a:solidFill>
                <a:schemeClr val="accent1">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endParaRPr>
          </a:p>
          <a:p>
            <a:pPr algn="r" rtl="1"/>
            <a:r>
              <a:rPr lang="ar-SA" sz="2800" kern="100" dirty="0">
                <a:solidFill>
                  <a:schemeClr val="accent1">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rPr>
              <a:t>تتراوح نسبة </a:t>
            </a:r>
            <a:r>
              <a:rPr lang="ar-SA" sz="3200" kern="100" dirty="0">
                <a:solidFill>
                  <a:schemeClr val="accent1">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rPr>
              <a:t>ألوسيستمز</a:t>
            </a:r>
            <a:r>
              <a:rPr lang="ar-SA" sz="2800" kern="100" dirty="0">
                <a:solidFill>
                  <a:schemeClr val="accent1">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rPr>
              <a:t> 25 إلى 35 %</a:t>
            </a:r>
            <a:r>
              <a:rPr lang="ar-EG" sz="2800" kern="100" dirty="0">
                <a:solidFill>
                  <a:schemeClr val="accent1">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rPr>
              <a:t> من رأس المال</a:t>
            </a:r>
            <a:endParaRPr lang="en-US" sz="2800" kern="100" dirty="0">
              <a:solidFill>
                <a:schemeClr val="accent1">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endParaRPr>
          </a:p>
          <a:p>
            <a:r>
              <a:rPr lang="ar-SA" kern="100" dirty="0">
                <a:solidFill>
                  <a:schemeClr val="accent1">
                    <a:lumMod val="60000"/>
                    <a:lumOff val="40000"/>
                  </a:schemeClr>
                </a:solidFill>
                <a:latin typeface="Calibri" panose="020F0502020204030204" pitchFamily="34" charset="0"/>
                <a:ea typeface="Calibri" panose="020F0502020204030204" pitchFamily="34" charset="0"/>
              </a:rPr>
              <a:t>باقي حصص</a:t>
            </a:r>
            <a:r>
              <a:rPr lang="en-US" kern="100" dirty="0">
                <a:solidFill>
                  <a:schemeClr val="accent1">
                    <a:lumMod val="60000"/>
                    <a:lumOff val="40000"/>
                  </a:schemeClr>
                </a:solidFill>
                <a:latin typeface="Calibri" panose="020F0502020204030204" pitchFamily="34" charset="0"/>
                <a:ea typeface="Calibri" panose="020F0502020204030204" pitchFamily="34" charset="0"/>
                <a:cs typeface="Arial" panose="020B0604020202020204" pitchFamily="34" charset="0"/>
              </a:rPr>
              <a:t> </a:t>
            </a:r>
            <a:r>
              <a:rPr lang="ar-EG" kern="100" dirty="0">
                <a:solidFill>
                  <a:schemeClr val="accent1">
                    <a:lumMod val="60000"/>
                    <a:lumOff val="40000"/>
                  </a:schemeClr>
                </a:solidFill>
                <a:latin typeface="Calibri" panose="020F0502020204030204" pitchFamily="34" charset="0"/>
                <a:ea typeface="Calibri" panose="020F0502020204030204" pitchFamily="34" charset="0"/>
              </a:rPr>
              <a:t>رأس المال توزع على </a:t>
            </a:r>
            <a:r>
              <a:rPr lang="ar-SA" kern="100" dirty="0">
                <a:solidFill>
                  <a:schemeClr val="accent1">
                    <a:lumMod val="60000"/>
                    <a:lumOff val="40000"/>
                  </a:schemeClr>
                </a:solidFill>
                <a:latin typeface="Calibri" panose="020F0502020204030204" pitchFamily="34" charset="0"/>
                <a:ea typeface="Calibri" panose="020F0502020204030204" pitchFamily="34" charset="0"/>
              </a:rPr>
              <a:t>المطورين العقاريين</a:t>
            </a:r>
            <a:endParaRPr lang="ar-EG" dirty="0">
              <a:solidFill>
                <a:schemeClr val="accent1">
                  <a:lumMod val="60000"/>
                  <a:lumOff val="40000"/>
                </a:schemeClr>
              </a:solidFill>
              <a:latin typeface="Calibri" panose="020F0502020204030204" pitchFamily="34" charset="0"/>
            </a:endParaRPr>
          </a:p>
          <a:p>
            <a:r>
              <a:rPr lang="ar-SA" dirty="0">
                <a:solidFill>
                  <a:schemeClr val="accent1">
                    <a:lumMod val="60000"/>
                    <a:lumOff val="40000"/>
                  </a:schemeClr>
                </a:solidFill>
                <a:latin typeface="Calibri" panose="020F0502020204030204" pitchFamily="34" charset="0"/>
              </a:rPr>
              <a:t>تعمل</a:t>
            </a:r>
            <a:r>
              <a:rPr lang="ar-SA" dirty="0">
                <a:solidFill>
                  <a:schemeClr val="accent1">
                    <a:lumMod val="60000"/>
                    <a:lumOff val="40000"/>
                  </a:schemeClr>
                </a:solidFill>
                <a:latin typeface="Calibri" panose="020F0502020204030204" pitchFamily="34" charset="0"/>
                <a:cs typeface="Arial" panose="020B0604020202020204" pitchFamily="34" charset="0"/>
              </a:rPr>
              <a:t> الشركة على مشاريع التطوير العقاري</a:t>
            </a:r>
            <a:r>
              <a:rPr lang="ar-EG" dirty="0">
                <a:solidFill>
                  <a:schemeClr val="accent1">
                    <a:lumMod val="60000"/>
                    <a:lumOff val="40000"/>
                  </a:schemeClr>
                </a:solidFill>
                <a:latin typeface="Calibri" panose="020F0502020204030204" pitchFamily="34" charset="0"/>
                <a:cs typeface="Arial" panose="020B0604020202020204" pitchFamily="34" charset="0"/>
              </a:rPr>
              <a:t> ل</a:t>
            </a:r>
            <a:r>
              <a:rPr lang="ar-SA" dirty="0">
                <a:solidFill>
                  <a:schemeClr val="accent1">
                    <a:lumMod val="60000"/>
                    <a:lumOff val="40000"/>
                  </a:schemeClr>
                </a:solidFill>
                <a:latin typeface="Calibri" panose="020F0502020204030204" pitchFamily="34" charset="0"/>
                <a:ea typeface="Calibri" panose="020F0502020204030204" pitchFamily="34" charset="0"/>
              </a:rPr>
              <a:t>لشركات التي لديها حصص </a:t>
            </a:r>
            <a:r>
              <a:rPr lang="ar-EG" dirty="0">
                <a:solidFill>
                  <a:schemeClr val="accent1">
                    <a:lumMod val="60000"/>
                    <a:lumOff val="40000"/>
                  </a:schemeClr>
                </a:solidFill>
                <a:latin typeface="Calibri" panose="020F0502020204030204" pitchFamily="34" charset="0"/>
                <a:ea typeface="Calibri" panose="020F0502020204030204" pitchFamily="34" charset="0"/>
              </a:rPr>
              <a:t>من رأس المال</a:t>
            </a:r>
          </a:p>
          <a:p>
            <a:pPr algn="r" rtl="1"/>
            <a:r>
              <a:rPr lang="ar-SA" sz="2800" dirty="0">
                <a:solidFill>
                  <a:schemeClr val="accent1">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rPr>
              <a:t>إذا توفرت طاقة إنتاجية متاحة يتم تغطيتها من السوق المحلي وزيادة المبيعات</a:t>
            </a:r>
            <a:endParaRPr lang="ar-EG" sz="2800" dirty="0">
              <a:solidFill>
                <a:schemeClr val="accent1">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endParaRPr>
          </a:p>
          <a:p>
            <a:pPr algn="r" rtl="1"/>
            <a:endParaRPr lang="ar-EG" dirty="0">
              <a:solidFill>
                <a:schemeClr val="accent1">
                  <a:lumMod val="60000"/>
                  <a:lumOff val="40000"/>
                </a:schemeClr>
              </a:solidFill>
            </a:endParaRPr>
          </a:p>
        </p:txBody>
      </p:sp>
    </p:spTree>
    <p:extLst>
      <p:ext uri="{BB962C8B-B14F-4D97-AF65-F5344CB8AC3E}">
        <p14:creationId xmlns:p14="http://schemas.microsoft.com/office/powerpoint/2010/main" val="2480505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iterate type="lt">
                                    <p:tmPct val="10000"/>
                                  </p:iterate>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iterate type="lt">
                                    <p:tmPct val="10000"/>
                                  </p:iterate>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1000"/>
                                        <p:tgtEl>
                                          <p:spTgt spid="6">
                                            <p:txEl>
                                              <p:pRg st="2" end="2"/>
                                            </p:txEl>
                                          </p:spTgt>
                                        </p:tgtEl>
                                      </p:cBhvr>
                                    </p:animEffect>
                                    <p:anim calcmode="lin" valueType="num">
                                      <p:cBhvr>
                                        <p:cTn id="2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iterate type="lt">
                                    <p:tmPct val="10000"/>
                                  </p:iterate>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1000"/>
                                        <p:tgtEl>
                                          <p:spTgt spid="6">
                                            <p:txEl>
                                              <p:pRg st="3" end="3"/>
                                            </p:txEl>
                                          </p:spTgt>
                                        </p:tgtEl>
                                      </p:cBhvr>
                                    </p:animEffect>
                                    <p:anim calcmode="lin" valueType="num">
                                      <p:cBhvr>
                                        <p:cTn id="2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iterate type="lt">
                                    <p:tmPct val="10000"/>
                                  </p:iterate>
                                  <p:childTnLst>
                                    <p:set>
                                      <p:cBhvr>
                                        <p:cTn id="33" dur="1" fill="hold">
                                          <p:stCondLst>
                                            <p:cond delay="0"/>
                                          </p:stCondLst>
                                        </p:cTn>
                                        <p:tgtEl>
                                          <p:spTgt spid="6">
                                            <p:txEl>
                                              <p:pRg st="4" end="4"/>
                                            </p:txEl>
                                          </p:spTgt>
                                        </p:tgtEl>
                                        <p:attrNameLst>
                                          <p:attrName>style.visibility</p:attrName>
                                        </p:attrNameLst>
                                      </p:cBhvr>
                                      <p:to>
                                        <p:strVal val="visible"/>
                                      </p:to>
                                    </p:set>
                                    <p:animEffect transition="in" filter="fade">
                                      <p:cBhvr>
                                        <p:cTn id="34" dur="1000"/>
                                        <p:tgtEl>
                                          <p:spTgt spid="6">
                                            <p:txEl>
                                              <p:pRg st="4" end="4"/>
                                            </p:txEl>
                                          </p:spTgt>
                                        </p:tgtEl>
                                      </p:cBhvr>
                                    </p:animEffect>
                                    <p:anim calcmode="lin" valueType="num">
                                      <p:cBhvr>
                                        <p:cTn id="3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iterate type="lt">
                                    <p:tmPct val="10000"/>
                                  </p:iterate>
                                  <p:childTnLst>
                                    <p:set>
                                      <p:cBhvr>
                                        <p:cTn id="40" dur="1" fill="hold">
                                          <p:stCondLst>
                                            <p:cond delay="0"/>
                                          </p:stCondLst>
                                        </p:cTn>
                                        <p:tgtEl>
                                          <p:spTgt spid="6">
                                            <p:txEl>
                                              <p:pRg st="5" end="5"/>
                                            </p:txEl>
                                          </p:spTgt>
                                        </p:tgtEl>
                                        <p:attrNameLst>
                                          <p:attrName>style.visibility</p:attrName>
                                        </p:attrNameLst>
                                      </p:cBhvr>
                                      <p:to>
                                        <p:strVal val="visible"/>
                                      </p:to>
                                    </p:set>
                                    <p:animEffect transition="in" filter="fade">
                                      <p:cBhvr>
                                        <p:cTn id="41" dur="1000"/>
                                        <p:tgtEl>
                                          <p:spTgt spid="6">
                                            <p:txEl>
                                              <p:pRg st="5" end="5"/>
                                            </p:txEl>
                                          </p:spTgt>
                                        </p:tgtEl>
                                      </p:cBhvr>
                                    </p:animEffect>
                                    <p:anim calcmode="lin" valueType="num">
                                      <p:cBhvr>
                                        <p:cTn id="4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iterate type="lt">
                                    <p:tmPct val="10000"/>
                                  </p:iterate>
                                  <p:childTnLst>
                                    <p:set>
                                      <p:cBhvr>
                                        <p:cTn id="47" dur="1" fill="hold">
                                          <p:stCondLst>
                                            <p:cond delay="0"/>
                                          </p:stCondLst>
                                        </p:cTn>
                                        <p:tgtEl>
                                          <p:spTgt spid="6">
                                            <p:txEl>
                                              <p:pRg st="6" end="6"/>
                                            </p:txEl>
                                          </p:spTgt>
                                        </p:tgtEl>
                                        <p:attrNameLst>
                                          <p:attrName>style.visibility</p:attrName>
                                        </p:attrNameLst>
                                      </p:cBhvr>
                                      <p:to>
                                        <p:strVal val="visible"/>
                                      </p:to>
                                    </p:set>
                                    <p:animEffect transition="in" filter="fade">
                                      <p:cBhvr>
                                        <p:cTn id="48" dur="1000"/>
                                        <p:tgtEl>
                                          <p:spTgt spid="6">
                                            <p:txEl>
                                              <p:pRg st="6" end="6"/>
                                            </p:txEl>
                                          </p:spTgt>
                                        </p:tgtEl>
                                      </p:cBhvr>
                                    </p:animEffect>
                                    <p:anim calcmode="lin" valueType="num">
                                      <p:cBhvr>
                                        <p:cTn id="4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7053-F6DC-DEA0-B237-F4D514E52E6F}"/>
              </a:ext>
            </a:extLst>
          </p:cNvPr>
          <p:cNvSpPr>
            <a:spLocks noGrp="1"/>
          </p:cNvSpPr>
          <p:nvPr>
            <p:ph type="title"/>
          </p:nvPr>
        </p:nvSpPr>
        <p:spPr/>
        <p:txBody>
          <a:bodyPr/>
          <a:lstStyle/>
          <a:p>
            <a:pPr algn="r"/>
            <a:r>
              <a:rPr lang="ar-EG" dirty="0">
                <a:solidFill>
                  <a:schemeClr val="accent1">
                    <a:lumMod val="75000"/>
                  </a:schemeClr>
                </a:solidFill>
              </a:rPr>
              <a:t>- </a:t>
            </a:r>
            <a:r>
              <a:rPr lang="ar-SA" dirty="0">
                <a:solidFill>
                  <a:schemeClr val="accent1">
                    <a:lumMod val="75000"/>
                  </a:schemeClr>
                </a:solidFill>
              </a:rPr>
              <a:t>يكون رأس </a:t>
            </a:r>
            <a:r>
              <a:rPr lang="ar-EG" dirty="0">
                <a:solidFill>
                  <a:schemeClr val="accent1">
                    <a:lumMod val="75000"/>
                  </a:schemeClr>
                </a:solidFill>
              </a:rPr>
              <a:t>ال</a:t>
            </a:r>
            <a:r>
              <a:rPr lang="ar-SA" dirty="0">
                <a:solidFill>
                  <a:schemeClr val="accent1">
                    <a:lumMod val="75000"/>
                  </a:schemeClr>
                </a:solidFill>
              </a:rPr>
              <a:t>مال</a:t>
            </a:r>
            <a:r>
              <a:rPr lang="ar-EG" dirty="0">
                <a:solidFill>
                  <a:schemeClr val="accent1">
                    <a:lumMod val="75000"/>
                  </a:schemeClr>
                </a:solidFill>
              </a:rPr>
              <a:t> المقترح</a:t>
            </a:r>
            <a:r>
              <a:rPr lang="ar-SA" dirty="0">
                <a:solidFill>
                  <a:schemeClr val="accent1">
                    <a:lumMod val="75000"/>
                  </a:schemeClr>
                </a:solidFill>
              </a:rPr>
              <a:t> </a:t>
            </a:r>
            <a:r>
              <a:rPr lang="ar-EG" dirty="0">
                <a:solidFill>
                  <a:schemeClr val="accent1">
                    <a:lumMod val="75000"/>
                  </a:schemeClr>
                </a:solidFill>
              </a:rPr>
              <a:t>ل</a:t>
            </a:r>
            <a:r>
              <a:rPr lang="ar-SA" dirty="0">
                <a:solidFill>
                  <a:schemeClr val="accent1">
                    <a:lumMod val="75000"/>
                  </a:schemeClr>
                </a:solidFill>
              </a:rPr>
              <a:t>لشركة</a:t>
            </a:r>
            <a:r>
              <a:rPr lang="ar-EG" dirty="0">
                <a:solidFill>
                  <a:schemeClr val="accent1">
                    <a:lumMod val="75000"/>
                  </a:schemeClr>
                </a:solidFill>
              </a:rPr>
              <a:t> ما بين</a:t>
            </a:r>
            <a:r>
              <a:rPr lang="ar-SA" dirty="0">
                <a:solidFill>
                  <a:schemeClr val="accent1">
                    <a:lumMod val="75000"/>
                  </a:schemeClr>
                </a:solidFill>
              </a:rPr>
              <a:t> 5-6 مليون</a:t>
            </a:r>
            <a:r>
              <a:rPr lang="ar-EG" dirty="0">
                <a:solidFill>
                  <a:schemeClr val="accent1">
                    <a:lumMod val="75000"/>
                  </a:schemeClr>
                </a:solidFill>
              </a:rPr>
              <a:t> كما يلي:- </a:t>
            </a:r>
          </a:p>
        </p:txBody>
      </p:sp>
      <p:graphicFrame>
        <p:nvGraphicFramePr>
          <p:cNvPr id="4" name="Content Placeholder 3">
            <a:extLst>
              <a:ext uri="{FF2B5EF4-FFF2-40B4-BE49-F238E27FC236}">
                <a16:creationId xmlns:a16="http://schemas.microsoft.com/office/drawing/2014/main" id="{E14086C7-E23F-3AD2-5B9B-AEA35CDAD49D}"/>
              </a:ext>
            </a:extLst>
          </p:cNvPr>
          <p:cNvGraphicFramePr>
            <a:graphicFrameLocks noGrp="1"/>
          </p:cNvGraphicFramePr>
          <p:nvPr>
            <p:ph idx="1"/>
            <p:extLst>
              <p:ext uri="{D42A27DB-BD31-4B8C-83A1-F6EECF244321}">
                <p14:modId xmlns:p14="http://schemas.microsoft.com/office/powerpoint/2010/main" val="986227597"/>
              </p:ext>
            </p:extLst>
          </p:nvPr>
        </p:nvGraphicFramePr>
        <p:xfrm>
          <a:off x="1208978" y="2221550"/>
          <a:ext cx="9774043" cy="4172782"/>
        </p:xfrm>
        <a:graphic>
          <a:graphicData uri="http://schemas.openxmlformats.org/drawingml/2006/table">
            <a:tbl>
              <a:tblPr rtl="1" firstRow="1" firstCol="1" bandRow="1">
                <a:tableStyleId>{5C22544A-7EE6-4342-B048-85BDC9FD1C3A}</a:tableStyleId>
              </a:tblPr>
              <a:tblGrid>
                <a:gridCol w="6214440">
                  <a:extLst>
                    <a:ext uri="{9D8B030D-6E8A-4147-A177-3AD203B41FA5}">
                      <a16:colId xmlns:a16="http://schemas.microsoft.com/office/drawing/2014/main" val="244968862"/>
                    </a:ext>
                  </a:extLst>
                </a:gridCol>
                <a:gridCol w="1751129">
                  <a:extLst>
                    <a:ext uri="{9D8B030D-6E8A-4147-A177-3AD203B41FA5}">
                      <a16:colId xmlns:a16="http://schemas.microsoft.com/office/drawing/2014/main" val="2445481015"/>
                    </a:ext>
                  </a:extLst>
                </a:gridCol>
                <a:gridCol w="1808474">
                  <a:extLst>
                    <a:ext uri="{9D8B030D-6E8A-4147-A177-3AD203B41FA5}">
                      <a16:colId xmlns:a16="http://schemas.microsoft.com/office/drawing/2014/main" val="798702040"/>
                    </a:ext>
                  </a:extLst>
                </a:gridCol>
              </a:tblGrid>
              <a:tr h="1307841">
                <a:tc>
                  <a:txBody>
                    <a:bodyPr/>
                    <a:lstStyle/>
                    <a:p>
                      <a:pPr algn="ctr" rtl="1">
                        <a:lnSpc>
                          <a:spcPct val="107000"/>
                        </a:lnSpc>
                        <a:spcAft>
                          <a:spcPts val="800"/>
                        </a:spcAft>
                      </a:pPr>
                      <a:r>
                        <a:rPr lang="ar-SA" sz="2000" kern="100" dirty="0">
                          <a:solidFill>
                            <a:schemeClr val="bg2">
                              <a:lumMod val="75000"/>
                            </a:schemeClr>
                          </a:solidFill>
                          <a:effectLst/>
                        </a:rPr>
                        <a:t>اسم الشريك</a:t>
                      </a:r>
                      <a:endParaRPr lang="en-US" sz="2000" kern="100" dirty="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800"/>
                        </a:spcAft>
                      </a:pPr>
                      <a:r>
                        <a:rPr lang="ar-SA" sz="2000" kern="100" dirty="0">
                          <a:solidFill>
                            <a:schemeClr val="bg2">
                              <a:lumMod val="75000"/>
                            </a:schemeClr>
                          </a:solidFill>
                          <a:effectLst/>
                        </a:rPr>
                        <a:t>الحصة من </a:t>
                      </a:r>
                      <a:endParaRPr lang="en-US" sz="2000" kern="100" dirty="0">
                        <a:solidFill>
                          <a:schemeClr val="bg2">
                            <a:lumMod val="75000"/>
                          </a:schemeClr>
                        </a:solidFill>
                        <a:effectLst/>
                      </a:endParaRPr>
                    </a:p>
                    <a:p>
                      <a:pPr algn="ctr" rtl="1">
                        <a:lnSpc>
                          <a:spcPct val="107000"/>
                        </a:lnSpc>
                        <a:spcAft>
                          <a:spcPts val="800"/>
                        </a:spcAft>
                      </a:pPr>
                      <a:r>
                        <a:rPr lang="ar-SA" sz="2000" kern="100" dirty="0">
                          <a:solidFill>
                            <a:schemeClr val="bg2">
                              <a:lumMod val="75000"/>
                            </a:schemeClr>
                          </a:solidFill>
                          <a:effectLst/>
                        </a:rPr>
                        <a:t>رأس المال</a:t>
                      </a:r>
                      <a:endParaRPr lang="en-US" sz="2000" kern="100" dirty="0">
                        <a:solidFill>
                          <a:schemeClr val="bg2">
                            <a:lumMod val="75000"/>
                          </a:schemeClr>
                        </a:solidFill>
                        <a:effectLst/>
                      </a:endParaRPr>
                    </a:p>
                    <a:p>
                      <a:pPr algn="ctr" rtl="1">
                        <a:lnSpc>
                          <a:spcPct val="107000"/>
                        </a:lnSpc>
                        <a:spcAft>
                          <a:spcPts val="800"/>
                        </a:spcAft>
                      </a:pPr>
                      <a:r>
                        <a:rPr lang="ar-SA" sz="1100" kern="100" dirty="0">
                          <a:solidFill>
                            <a:schemeClr val="bg2">
                              <a:lumMod val="75000"/>
                            </a:schemeClr>
                          </a:solidFill>
                          <a:effectLst/>
                        </a:rPr>
                        <a:t>بالمليون ريال سعودي</a:t>
                      </a:r>
                      <a:endParaRPr lang="en-US" sz="2000" kern="100" dirty="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800"/>
                        </a:spcAft>
                      </a:pPr>
                      <a:r>
                        <a:rPr lang="ar-SA" sz="2000" kern="100" dirty="0">
                          <a:solidFill>
                            <a:schemeClr val="bg2">
                              <a:lumMod val="75000"/>
                            </a:schemeClr>
                          </a:solidFill>
                          <a:effectLst/>
                        </a:rPr>
                        <a:t>نسبة الحصة من </a:t>
                      </a:r>
                      <a:endParaRPr lang="en-US" sz="2000" kern="100" dirty="0">
                        <a:solidFill>
                          <a:schemeClr val="bg2">
                            <a:lumMod val="75000"/>
                          </a:schemeClr>
                        </a:solidFill>
                        <a:effectLst/>
                      </a:endParaRPr>
                    </a:p>
                    <a:p>
                      <a:pPr algn="ctr" rtl="1">
                        <a:lnSpc>
                          <a:spcPct val="107000"/>
                        </a:lnSpc>
                        <a:spcAft>
                          <a:spcPts val="800"/>
                        </a:spcAft>
                      </a:pPr>
                      <a:r>
                        <a:rPr lang="ar-SA" sz="2000" kern="100" dirty="0">
                          <a:solidFill>
                            <a:schemeClr val="bg2">
                              <a:lumMod val="75000"/>
                            </a:schemeClr>
                          </a:solidFill>
                          <a:effectLst/>
                        </a:rPr>
                        <a:t>رأس المال</a:t>
                      </a:r>
                      <a:endParaRPr lang="en-US" sz="2000" kern="100" dirty="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19606190"/>
                  </a:ext>
                </a:extLst>
              </a:tr>
              <a:tr h="576743">
                <a:tc>
                  <a:txBody>
                    <a:bodyPr/>
                    <a:lstStyle/>
                    <a:p>
                      <a:pPr marL="342900" lvl="0" indent="-342900" algn="r" rtl="1">
                        <a:lnSpc>
                          <a:spcPct val="107000"/>
                        </a:lnSpc>
                        <a:spcAft>
                          <a:spcPts val="800"/>
                        </a:spcAft>
                        <a:buFont typeface="+mj-lt"/>
                        <a:buAutoNum type="arabicPeriod"/>
                      </a:pPr>
                      <a:r>
                        <a:rPr lang="ar-SA" sz="2000" kern="100" dirty="0">
                          <a:solidFill>
                            <a:schemeClr val="bg2">
                              <a:lumMod val="75000"/>
                            </a:schemeClr>
                          </a:solidFill>
                          <a:effectLst/>
                        </a:rPr>
                        <a:t>ألو سيستم</a:t>
                      </a:r>
                      <a:r>
                        <a:rPr lang="ar-EG" sz="2000" kern="100" dirty="0">
                          <a:solidFill>
                            <a:schemeClr val="bg2">
                              <a:lumMod val="75000"/>
                            </a:schemeClr>
                          </a:solidFill>
                          <a:effectLst/>
                        </a:rPr>
                        <a:t>ز </a:t>
                      </a:r>
                      <a:endParaRPr lang="en-US" sz="2000" kern="100" dirty="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800"/>
                        </a:spcAft>
                      </a:pPr>
                      <a:r>
                        <a:rPr lang="ar-SA" sz="2000" kern="100" dirty="0">
                          <a:solidFill>
                            <a:schemeClr val="bg2">
                              <a:lumMod val="75000"/>
                            </a:schemeClr>
                          </a:solidFill>
                          <a:effectLst/>
                        </a:rPr>
                        <a:t> 2.10 </a:t>
                      </a:r>
                      <a:endParaRPr lang="en-US" sz="2000" kern="100" dirty="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800"/>
                        </a:spcAft>
                      </a:pPr>
                      <a:r>
                        <a:rPr lang="ar-SA" sz="2000" kern="100" dirty="0">
                          <a:solidFill>
                            <a:schemeClr val="bg2">
                              <a:lumMod val="75000"/>
                            </a:schemeClr>
                          </a:solidFill>
                          <a:effectLst/>
                        </a:rPr>
                        <a:t>35 %</a:t>
                      </a:r>
                      <a:endParaRPr lang="en-US" sz="2000" kern="100" dirty="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91161353"/>
                  </a:ext>
                </a:extLst>
              </a:tr>
              <a:tr h="557969">
                <a:tc>
                  <a:txBody>
                    <a:bodyPr/>
                    <a:lstStyle/>
                    <a:p>
                      <a:pPr marL="342900" lvl="0" indent="-342900" algn="r" rtl="1">
                        <a:lnSpc>
                          <a:spcPct val="107000"/>
                        </a:lnSpc>
                        <a:spcAft>
                          <a:spcPts val="800"/>
                        </a:spcAft>
                        <a:buFont typeface="+mj-lt"/>
                        <a:buAutoNum type="arabicPeriod"/>
                      </a:pPr>
                      <a:r>
                        <a:rPr lang="ar-SA" sz="2000" kern="100" dirty="0">
                          <a:solidFill>
                            <a:schemeClr val="bg2">
                              <a:lumMod val="75000"/>
                            </a:schemeClr>
                          </a:solidFill>
                          <a:effectLst/>
                        </a:rPr>
                        <a:t>عادل السيف</a:t>
                      </a:r>
                      <a:endParaRPr lang="en-US" sz="2000" kern="100" dirty="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800"/>
                        </a:spcAft>
                      </a:pPr>
                      <a:r>
                        <a:rPr lang="ar-SA" sz="2000" kern="100" dirty="0">
                          <a:solidFill>
                            <a:schemeClr val="bg2">
                              <a:lumMod val="75000"/>
                            </a:schemeClr>
                          </a:solidFill>
                          <a:effectLst/>
                        </a:rPr>
                        <a:t> 1.50 </a:t>
                      </a:r>
                      <a:endParaRPr lang="en-US" sz="2000" kern="100" dirty="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800"/>
                        </a:spcAft>
                      </a:pPr>
                      <a:r>
                        <a:rPr lang="ar-SA" sz="2000" kern="100">
                          <a:solidFill>
                            <a:schemeClr val="bg2">
                              <a:lumMod val="75000"/>
                            </a:schemeClr>
                          </a:solidFill>
                          <a:effectLst/>
                        </a:rPr>
                        <a:t>25 %</a:t>
                      </a:r>
                      <a:endParaRPr lang="en-US" sz="2000" kern="10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25862520"/>
                  </a:ext>
                </a:extLst>
              </a:tr>
              <a:tr h="576743">
                <a:tc>
                  <a:txBody>
                    <a:bodyPr/>
                    <a:lstStyle/>
                    <a:p>
                      <a:pPr marL="342900" lvl="0" indent="-342900" algn="r" rtl="1">
                        <a:lnSpc>
                          <a:spcPct val="107000"/>
                        </a:lnSpc>
                        <a:spcAft>
                          <a:spcPts val="800"/>
                        </a:spcAft>
                        <a:buFont typeface="+mj-lt"/>
                        <a:buAutoNum type="arabicPeriod"/>
                      </a:pPr>
                      <a:r>
                        <a:rPr lang="ar-SA" sz="2000" kern="100" dirty="0">
                          <a:solidFill>
                            <a:schemeClr val="bg2">
                              <a:lumMod val="75000"/>
                            </a:schemeClr>
                          </a:solidFill>
                          <a:effectLst/>
                        </a:rPr>
                        <a:t>الفهد للاستثمار</a:t>
                      </a:r>
                      <a:endParaRPr lang="en-US" sz="2000" kern="100" dirty="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800"/>
                        </a:spcAft>
                      </a:pPr>
                      <a:r>
                        <a:rPr lang="ar-SA" sz="2000" kern="100">
                          <a:solidFill>
                            <a:schemeClr val="bg2">
                              <a:lumMod val="75000"/>
                            </a:schemeClr>
                          </a:solidFill>
                          <a:effectLst/>
                        </a:rPr>
                        <a:t> 1.20 </a:t>
                      </a:r>
                      <a:endParaRPr lang="en-US" sz="2000" kern="10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800"/>
                        </a:spcAft>
                      </a:pPr>
                      <a:r>
                        <a:rPr lang="ar-SA" sz="2000" kern="100" dirty="0">
                          <a:solidFill>
                            <a:schemeClr val="bg2">
                              <a:lumMod val="75000"/>
                            </a:schemeClr>
                          </a:solidFill>
                          <a:effectLst/>
                        </a:rPr>
                        <a:t>20 %</a:t>
                      </a:r>
                      <a:endParaRPr lang="en-US" sz="2000" kern="100" dirty="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77542199"/>
                  </a:ext>
                </a:extLst>
              </a:tr>
              <a:tr h="576743">
                <a:tc>
                  <a:txBody>
                    <a:bodyPr/>
                    <a:lstStyle/>
                    <a:p>
                      <a:pPr marL="342900" lvl="0" indent="-342900" algn="r" rtl="1">
                        <a:lnSpc>
                          <a:spcPct val="107000"/>
                        </a:lnSpc>
                        <a:spcAft>
                          <a:spcPts val="800"/>
                        </a:spcAft>
                        <a:buFont typeface="+mj-lt"/>
                        <a:buAutoNum type="arabicPeriod"/>
                      </a:pPr>
                      <a:r>
                        <a:rPr lang="ar-SA" sz="2000" kern="100">
                          <a:solidFill>
                            <a:schemeClr val="bg2">
                              <a:lumMod val="75000"/>
                            </a:schemeClr>
                          </a:solidFill>
                          <a:effectLst/>
                        </a:rPr>
                        <a:t>أسس</a:t>
                      </a:r>
                      <a:endParaRPr lang="en-US" sz="2000" kern="10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800"/>
                        </a:spcAft>
                      </a:pPr>
                      <a:r>
                        <a:rPr lang="ar-SA" sz="2000" kern="100">
                          <a:solidFill>
                            <a:schemeClr val="bg2">
                              <a:lumMod val="75000"/>
                            </a:schemeClr>
                          </a:solidFill>
                          <a:effectLst/>
                        </a:rPr>
                        <a:t> 1.20 </a:t>
                      </a:r>
                      <a:endParaRPr lang="en-US" sz="2000" kern="10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800"/>
                        </a:spcAft>
                      </a:pPr>
                      <a:r>
                        <a:rPr lang="ar-SA" sz="2000" kern="100" dirty="0">
                          <a:solidFill>
                            <a:schemeClr val="bg2">
                              <a:lumMod val="75000"/>
                            </a:schemeClr>
                          </a:solidFill>
                          <a:effectLst/>
                        </a:rPr>
                        <a:t>20 %</a:t>
                      </a:r>
                      <a:endParaRPr lang="en-US" sz="2000" kern="100" dirty="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71383522"/>
                  </a:ext>
                </a:extLst>
              </a:tr>
              <a:tr h="576743">
                <a:tc>
                  <a:txBody>
                    <a:bodyPr/>
                    <a:lstStyle/>
                    <a:p>
                      <a:pPr marL="457200" algn="r" rtl="1">
                        <a:lnSpc>
                          <a:spcPct val="107000"/>
                        </a:lnSpc>
                        <a:spcAft>
                          <a:spcPts val="800"/>
                        </a:spcAft>
                      </a:pPr>
                      <a:r>
                        <a:rPr lang="ar-SA" sz="2000" kern="100" dirty="0">
                          <a:solidFill>
                            <a:schemeClr val="bg2">
                              <a:lumMod val="75000"/>
                            </a:schemeClr>
                          </a:solidFill>
                          <a:effectLst/>
                        </a:rPr>
                        <a:t>الإجمالي</a:t>
                      </a:r>
                      <a:endParaRPr lang="en-US" sz="2000" kern="100" dirty="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800"/>
                        </a:spcAft>
                      </a:pPr>
                      <a:r>
                        <a:rPr lang="ar-SA" sz="2000" kern="100">
                          <a:solidFill>
                            <a:schemeClr val="bg2">
                              <a:lumMod val="75000"/>
                            </a:schemeClr>
                          </a:solidFill>
                          <a:effectLst/>
                        </a:rPr>
                        <a:t>6.00</a:t>
                      </a:r>
                      <a:endParaRPr lang="en-US" sz="2000" kern="10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800"/>
                        </a:spcAft>
                      </a:pPr>
                      <a:r>
                        <a:rPr lang="ar-SA" sz="2000" kern="100" dirty="0">
                          <a:solidFill>
                            <a:schemeClr val="bg2">
                              <a:lumMod val="75000"/>
                            </a:schemeClr>
                          </a:solidFill>
                          <a:effectLst/>
                        </a:rPr>
                        <a:t>100 %</a:t>
                      </a:r>
                      <a:endParaRPr lang="en-US" sz="2000" kern="100" dirty="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38359648"/>
                  </a:ext>
                </a:extLst>
              </a:tr>
            </a:tbl>
          </a:graphicData>
        </a:graphic>
      </p:graphicFrame>
    </p:spTree>
    <p:extLst>
      <p:ext uri="{BB962C8B-B14F-4D97-AF65-F5344CB8AC3E}">
        <p14:creationId xmlns:p14="http://schemas.microsoft.com/office/powerpoint/2010/main" val="12879540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1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0F18F-FA56-6243-9402-35EFB255B4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3071C-234B-DE67-7E9B-704020717C0D}"/>
              </a:ext>
            </a:extLst>
          </p:cNvPr>
          <p:cNvSpPr>
            <a:spLocks noGrp="1"/>
          </p:cNvSpPr>
          <p:nvPr>
            <p:ph type="title"/>
          </p:nvPr>
        </p:nvSpPr>
        <p:spPr/>
        <p:txBody>
          <a:bodyPr/>
          <a:lstStyle/>
          <a:p>
            <a:pPr algn="r"/>
            <a:r>
              <a:rPr lang="ar-EG" dirty="0">
                <a:solidFill>
                  <a:schemeClr val="accent1">
                    <a:lumMod val="75000"/>
                  </a:schemeClr>
                </a:solidFill>
              </a:rPr>
              <a:t>- </a:t>
            </a:r>
            <a:r>
              <a:rPr lang="ar-SA" dirty="0">
                <a:solidFill>
                  <a:schemeClr val="accent1">
                    <a:lumMod val="75000"/>
                  </a:schemeClr>
                </a:solidFill>
              </a:rPr>
              <a:t>مميزات هذه الشركة:</a:t>
            </a:r>
            <a:r>
              <a:rPr lang="ar-EG" dirty="0">
                <a:solidFill>
                  <a:schemeClr val="accent1">
                    <a:lumMod val="75000"/>
                  </a:schemeClr>
                </a:solidFill>
              </a:rPr>
              <a:t>-</a:t>
            </a:r>
          </a:p>
        </p:txBody>
      </p:sp>
      <p:sp>
        <p:nvSpPr>
          <p:cNvPr id="5" name="Content Placeholder 4">
            <a:extLst>
              <a:ext uri="{FF2B5EF4-FFF2-40B4-BE49-F238E27FC236}">
                <a16:creationId xmlns:a16="http://schemas.microsoft.com/office/drawing/2014/main" id="{5FC187D5-62CD-E21C-22DB-4063A8AFBA54}"/>
              </a:ext>
            </a:extLst>
          </p:cNvPr>
          <p:cNvSpPr>
            <a:spLocks noGrp="1"/>
          </p:cNvSpPr>
          <p:nvPr>
            <p:ph idx="1"/>
          </p:nvPr>
        </p:nvSpPr>
        <p:spPr>
          <a:xfrm>
            <a:off x="207390" y="2102177"/>
            <a:ext cx="11321592" cy="4402318"/>
          </a:xfrm>
        </p:spPr>
        <p:txBody>
          <a:bodyPr>
            <a:noAutofit/>
          </a:bodyPr>
          <a:lstStyle/>
          <a:p>
            <a:r>
              <a:rPr lang="ar-EG" sz="1800" dirty="0">
                <a:solidFill>
                  <a:schemeClr val="accent1">
                    <a:lumMod val="60000"/>
                    <a:lumOff val="40000"/>
                  </a:schemeClr>
                </a:solidFill>
              </a:rPr>
              <a:t>سيتم توفير من 30 إلى 40 مليون ريال سنويا من مشاريع التطوير الخاصة بكل شريك مطور في هذه الشركة دون أي جهد وتزداد قيمتها مع مرور الوقت.</a:t>
            </a:r>
          </a:p>
          <a:p>
            <a:pPr algn="r" rtl="1"/>
            <a:r>
              <a:rPr lang="ar-EG" sz="1800" dirty="0">
                <a:solidFill>
                  <a:schemeClr val="accent1">
                    <a:lumMod val="60000"/>
                    <a:lumOff val="40000"/>
                  </a:schemeClr>
                </a:solidFill>
              </a:rPr>
              <a:t>المبيعات المتوقعة للشركة المزمع انشاؤها: -</a:t>
            </a:r>
          </a:p>
          <a:p>
            <a:pPr lvl="1" algn="r" rtl="1"/>
            <a:endParaRPr lang="ar-EG" sz="1600" dirty="0">
              <a:solidFill>
                <a:schemeClr val="accent1">
                  <a:lumMod val="60000"/>
                  <a:lumOff val="40000"/>
                </a:schemeClr>
              </a:solidFill>
            </a:endParaRPr>
          </a:p>
          <a:p>
            <a:pPr lvl="1" algn="r" rtl="1"/>
            <a:endParaRPr lang="ar-EG" sz="1600" dirty="0">
              <a:solidFill>
                <a:schemeClr val="accent1">
                  <a:lumMod val="60000"/>
                  <a:lumOff val="40000"/>
                </a:schemeClr>
              </a:solidFill>
            </a:endParaRPr>
          </a:p>
          <a:p>
            <a:pPr lvl="1" algn="r" rtl="1"/>
            <a:endParaRPr lang="ar-EG" sz="1600" dirty="0">
              <a:solidFill>
                <a:schemeClr val="accent1">
                  <a:lumMod val="60000"/>
                  <a:lumOff val="40000"/>
                </a:schemeClr>
              </a:solidFill>
            </a:endParaRPr>
          </a:p>
          <a:p>
            <a:pPr lvl="1" algn="r" rtl="1"/>
            <a:endParaRPr lang="ar-EG" sz="1600" dirty="0">
              <a:solidFill>
                <a:schemeClr val="accent1">
                  <a:lumMod val="60000"/>
                  <a:lumOff val="40000"/>
                </a:schemeClr>
              </a:solidFill>
            </a:endParaRPr>
          </a:p>
          <a:p>
            <a:pPr lvl="1" algn="r" rtl="1"/>
            <a:endParaRPr lang="ar-EG" sz="1600" dirty="0">
              <a:solidFill>
                <a:schemeClr val="accent1">
                  <a:lumMod val="60000"/>
                  <a:lumOff val="40000"/>
                </a:schemeClr>
              </a:solidFill>
            </a:endParaRPr>
          </a:p>
          <a:p>
            <a:pPr lvl="1" algn="r" rtl="1"/>
            <a:endParaRPr lang="ar-EG" sz="1600" dirty="0">
              <a:solidFill>
                <a:schemeClr val="accent1">
                  <a:lumMod val="60000"/>
                  <a:lumOff val="40000"/>
                </a:schemeClr>
              </a:solidFill>
            </a:endParaRPr>
          </a:p>
          <a:p>
            <a:pPr algn="r" rtl="1"/>
            <a:r>
              <a:rPr lang="ar-EG" sz="1800" dirty="0">
                <a:solidFill>
                  <a:schemeClr val="accent1">
                    <a:lumMod val="60000"/>
                    <a:lumOff val="40000"/>
                  </a:schemeClr>
                </a:solidFill>
              </a:rPr>
              <a:t>لن يكون هناك مشكلة بالتدفقات النقدية نظراً لقدرة المطور على سداد دفعات كبيرة تمول المشاريع القائمة فعلياً، لذلك لا توجد مشاكل تمويلية</a:t>
            </a:r>
          </a:p>
          <a:p>
            <a:pPr algn="r" rtl="1"/>
            <a:r>
              <a:rPr lang="ar-EG" sz="1800" dirty="0">
                <a:solidFill>
                  <a:schemeClr val="accent1">
                    <a:lumMod val="60000"/>
                    <a:lumOff val="40000"/>
                  </a:schemeClr>
                </a:solidFill>
              </a:rPr>
              <a:t>وجود هذا الكيان سيزيد من مبيعات مصانع ألوسيستمز للدهان والزجاج والخشب والأبواب المعدنية والحديد</a:t>
            </a:r>
          </a:p>
          <a:p>
            <a:pPr algn="r" rtl="1"/>
            <a:r>
              <a:rPr lang="ar-EG" sz="1800" dirty="0">
                <a:solidFill>
                  <a:schemeClr val="accent1">
                    <a:lumMod val="60000"/>
                    <a:lumOff val="40000"/>
                  </a:schemeClr>
                </a:solidFill>
              </a:rPr>
              <a:t>الأرباح الناتجة عن هذا الكيان ستكون إضافة إلى أرباح ألوسيستمز السنوية.</a:t>
            </a:r>
          </a:p>
          <a:p>
            <a:pPr algn="r" rtl="1"/>
            <a:r>
              <a:rPr lang="ar-EG" sz="1800" dirty="0">
                <a:solidFill>
                  <a:schemeClr val="accent1">
                    <a:lumMod val="60000"/>
                    <a:lumOff val="40000"/>
                  </a:schemeClr>
                </a:solidFill>
              </a:rPr>
              <a:t>ضمان الجودة والانجاز نظراً لوجود ألوسيستمز كشريك أساسي ذو خبرة واسعة في هذا الكيان.</a:t>
            </a:r>
          </a:p>
          <a:p>
            <a:r>
              <a:rPr lang="ar-EG" sz="1800" dirty="0">
                <a:solidFill>
                  <a:schemeClr val="accent1">
                    <a:lumMod val="60000"/>
                    <a:lumOff val="40000"/>
                  </a:schemeClr>
                </a:solidFill>
              </a:rPr>
              <a:t>طرح أسهم الشركة في سوق الأوراق المالية لتوقع نموها بشكل متسارع ووجود أسماء كبيرة بينها: </a:t>
            </a:r>
            <a:r>
              <a:rPr lang="ar-SA" sz="1400" dirty="0">
                <a:solidFill>
                  <a:schemeClr val="accent1">
                    <a:lumMod val="60000"/>
                    <a:lumOff val="40000"/>
                  </a:schemeClr>
                </a:solidFill>
                <a:latin typeface="Calibri" panose="020F0502020204030204" pitchFamily="34" charset="0"/>
                <a:ea typeface="Calibri" panose="020F0502020204030204" pitchFamily="34" charset="0"/>
              </a:rPr>
              <a:t>ألوسيستم</a:t>
            </a:r>
            <a:r>
              <a:rPr lang="ar-EG" sz="1400" dirty="0">
                <a:solidFill>
                  <a:schemeClr val="accent1">
                    <a:lumMod val="60000"/>
                    <a:lumOff val="40000"/>
                  </a:schemeClr>
                </a:solidFill>
                <a:latin typeface="Calibri" panose="020F0502020204030204" pitchFamily="34" charset="0"/>
                <a:ea typeface="Calibri" panose="020F0502020204030204" pitchFamily="34" charset="0"/>
              </a:rPr>
              <a:t>ز - </a:t>
            </a:r>
            <a:r>
              <a:rPr lang="ar-SA" sz="1400" dirty="0">
                <a:solidFill>
                  <a:schemeClr val="accent1">
                    <a:lumMod val="60000"/>
                    <a:lumOff val="40000"/>
                  </a:schemeClr>
                </a:solidFill>
                <a:latin typeface="Calibri" panose="020F0502020204030204" pitchFamily="34" charset="0"/>
                <a:ea typeface="Calibri" panose="020F0502020204030204" pitchFamily="34" charset="0"/>
              </a:rPr>
              <a:t>عادل السيف</a:t>
            </a:r>
            <a:r>
              <a:rPr lang="ar-EG" sz="1400" dirty="0">
                <a:solidFill>
                  <a:schemeClr val="accent1">
                    <a:lumMod val="60000"/>
                    <a:lumOff val="40000"/>
                  </a:schemeClr>
                </a:solidFill>
                <a:latin typeface="Calibri" panose="020F0502020204030204" pitchFamily="34" charset="0"/>
                <a:ea typeface="Calibri" panose="020F0502020204030204" pitchFamily="34" charset="0"/>
              </a:rPr>
              <a:t> - </a:t>
            </a:r>
            <a:r>
              <a:rPr lang="ar-SA" sz="1400" dirty="0">
                <a:solidFill>
                  <a:schemeClr val="accent1">
                    <a:lumMod val="60000"/>
                    <a:lumOff val="40000"/>
                  </a:schemeClr>
                </a:solidFill>
                <a:latin typeface="Calibri" panose="020F0502020204030204" pitchFamily="34" charset="0"/>
                <a:ea typeface="Calibri" panose="020F0502020204030204" pitchFamily="34" charset="0"/>
              </a:rPr>
              <a:t>الفهد للاستثمار</a:t>
            </a:r>
            <a:r>
              <a:rPr lang="ar-EG" sz="1400" dirty="0">
                <a:solidFill>
                  <a:schemeClr val="accent1">
                    <a:lumMod val="60000"/>
                    <a:lumOff val="40000"/>
                  </a:schemeClr>
                </a:solidFill>
                <a:latin typeface="Calibri" panose="020F0502020204030204" pitchFamily="34" charset="0"/>
                <a:ea typeface="Calibri" panose="020F0502020204030204" pitchFamily="34" charset="0"/>
              </a:rPr>
              <a:t> – </a:t>
            </a:r>
            <a:r>
              <a:rPr lang="ar-SA" sz="1400" dirty="0">
                <a:solidFill>
                  <a:schemeClr val="accent1">
                    <a:lumMod val="60000"/>
                    <a:lumOff val="40000"/>
                  </a:schemeClr>
                </a:solidFill>
                <a:latin typeface="Calibri" panose="020F0502020204030204" pitchFamily="34" charset="0"/>
                <a:ea typeface="Calibri" panose="020F0502020204030204" pitchFamily="34" charset="0"/>
              </a:rPr>
              <a:t>أسس</a:t>
            </a:r>
            <a:r>
              <a:rPr lang="ar-EG" sz="1400" dirty="0">
                <a:solidFill>
                  <a:schemeClr val="accent1">
                    <a:lumMod val="60000"/>
                    <a:lumOff val="40000"/>
                  </a:schemeClr>
                </a:solidFill>
                <a:latin typeface="Calibri" panose="020F0502020204030204" pitchFamily="34" charset="0"/>
                <a:ea typeface="Calibri" panose="020F0502020204030204" pitchFamily="34" charset="0"/>
              </a:rPr>
              <a:t>.</a:t>
            </a:r>
            <a:endParaRPr lang="ar-EG" sz="1800" dirty="0">
              <a:solidFill>
                <a:schemeClr val="accent1">
                  <a:lumMod val="60000"/>
                  <a:lumOff val="40000"/>
                </a:schemeClr>
              </a:solidFill>
            </a:endParaRPr>
          </a:p>
          <a:p>
            <a:endParaRPr lang="ar-EG" sz="1800" dirty="0">
              <a:solidFill>
                <a:schemeClr val="accent1">
                  <a:lumMod val="60000"/>
                  <a:lumOff val="40000"/>
                </a:schemeClr>
              </a:solidFill>
            </a:endParaRPr>
          </a:p>
        </p:txBody>
      </p:sp>
      <p:graphicFrame>
        <p:nvGraphicFramePr>
          <p:cNvPr id="7" name="Table 6">
            <a:extLst>
              <a:ext uri="{FF2B5EF4-FFF2-40B4-BE49-F238E27FC236}">
                <a16:creationId xmlns:a16="http://schemas.microsoft.com/office/drawing/2014/main" id="{8ED81239-C7CC-0C7D-93B4-AE926DC339FD}"/>
              </a:ext>
            </a:extLst>
          </p:cNvPr>
          <p:cNvGraphicFramePr>
            <a:graphicFrameLocks noGrp="1"/>
          </p:cNvGraphicFramePr>
          <p:nvPr>
            <p:extLst>
              <p:ext uri="{D42A27DB-BD31-4B8C-83A1-F6EECF244321}">
                <p14:modId xmlns:p14="http://schemas.microsoft.com/office/powerpoint/2010/main" val="4267682152"/>
              </p:ext>
            </p:extLst>
          </p:nvPr>
        </p:nvGraphicFramePr>
        <p:xfrm>
          <a:off x="1395279" y="3212642"/>
          <a:ext cx="8578391" cy="1118486"/>
        </p:xfrm>
        <a:graphic>
          <a:graphicData uri="http://schemas.openxmlformats.org/drawingml/2006/table">
            <a:tbl>
              <a:tblPr rtl="1" firstRow="1" firstCol="1" bandRow="1">
                <a:tableStyleId>{5C22544A-7EE6-4342-B048-85BDC9FD1C3A}</a:tableStyleId>
              </a:tblPr>
              <a:tblGrid>
                <a:gridCol w="2015533">
                  <a:extLst>
                    <a:ext uri="{9D8B030D-6E8A-4147-A177-3AD203B41FA5}">
                      <a16:colId xmlns:a16="http://schemas.microsoft.com/office/drawing/2014/main" val="1028953697"/>
                    </a:ext>
                  </a:extLst>
                </a:gridCol>
                <a:gridCol w="1359854">
                  <a:extLst>
                    <a:ext uri="{9D8B030D-6E8A-4147-A177-3AD203B41FA5}">
                      <a16:colId xmlns:a16="http://schemas.microsoft.com/office/drawing/2014/main" val="2274802227"/>
                    </a:ext>
                  </a:extLst>
                </a:gridCol>
                <a:gridCol w="1376017">
                  <a:extLst>
                    <a:ext uri="{9D8B030D-6E8A-4147-A177-3AD203B41FA5}">
                      <a16:colId xmlns:a16="http://schemas.microsoft.com/office/drawing/2014/main" val="4104627266"/>
                    </a:ext>
                  </a:extLst>
                </a:gridCol>
                <a:gridCol w="1324492">
                  <a:extLst>
                    <a:ext uri="{9D8B030D-6E8A-4147-A177-3AD203B41FA5}">
                      <a16:colId xmlns:a16="http://schemas.microsoft.com/office/drawing/2014/main" val="1835203751"/>
                    </a:ext>
                  </a:extLst>
                </a:gridCol>
                <a:gridCol w="1273980">
                  <a:extLst>
                    <a:ext uri="{9D8B030D-6E8A-4147-A177-3AD203B41FA5}">
                      <a16:colId xmlns:a16="http://schemas.microsoft.com/office/drawing/2014/main" val="1367037195"/>
                    </a:ext>
                  </a:extLst>
                </a:gridCol>
                <a:gridCol w="1228515">
                  <a:extLst>
                    <a:ext uri="{9D8B030D-6E8A-4147-A177-3AD203B41FA5}">
                      <a16:colId xmlns:a16="http://schemas.microsoft.com/office/drawing/2014/main" val="2888138798"/>
                    </a:ext>
                  </a:extLst>
                </a:gridCol>
              </a:tblGrid>
              <a:tr h="489389">
                <a:tc>
                  <a:txBody>
                    <a:bodyPr/>
                    <a:lstStyle/>
                    <a:p>
                      <a:pPr algn="ctr" rtl="1">
                        <a:lnSpc>
                          <a:spcPct val="107000"/>
                        </a:lnSpc>
                        <a:spcAft>
                          <a:spcPts val="800"/>
                        </a:spcAft>
                      </a:pPr>
                      <a:r>
                        <a:rPr lang="ar-EG" sz="1800" kern="100">
                          <a:effectLst/>
                        </a:rPr>
                        <a:t>العام</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800"/>
                        </a:spcAft>
                      </a:pPr>
                      <a:r>
                        <a:rPr lang="ar-EG" sz="1800" kern="100" dirty="0">
                          <a:effectLst/>
                        </a:rPr>
                        <a:t>2024</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800"/>
                        </a:spcAft>
                      </a:pPr>
                      <a:r>
                        <a:rPr lang="ar-EG" sz="1800" kern="100">
                          <a:effectLst/>
                        </a:rPr>
                        <a:t>2025</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800"/>
                        </a:spcAft>
                      </a:pPr>
                      <a:r>
                        <a:rPr lang="ar-EG" sz="1800" kern="100">
                          <a:effectLst/>
                        </a:rPr>
                        <a:t>2026</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800"/>
                        </a:spcAft>
                      </a:pPr>
                      <a:r>
                        <a:rPr lang="ar-EG" sz="1800" kern="100">
                          <a:effectLst/>
                        </a:rPr>
                        <a:t>2027</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800"/>
                        </a:spcAft>
                      </a:pPr>
                      <a:r>
                        <a:rPr lang="ar-EG" sz="1800" kern="100">
                          <a:effectLst/>
                        </a:rPr>
                        <a:t>2028</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35242975"/>
                  </a:ext>
                </a:extLst>
              </a:tr>
              <a:tr h="629097">
                <a:tc>
                  <a:txBody>
                    <a:bodyPr/>
                    <a:lstStyle/>
                    <a:p>
                      <a:pPr algn="ctr" rtl="1">
                        <a:lnSpc>
                          <a:spcPct val="107000"/>
                        </a:lnSpc>
                        <a:spcAft>
                          <a:spcPts val="800"/>
                        </a:spcAft>
                      </a:pPr>
                      <a:r>
                        <a:rPr lang="ar-EG" sz="1800" kern="100">
                          <a:effectLst/>
                        </a:rPr>
                        <a:t>مبلغ المبيعات المتوقع</a:t>
                      </a:r>
                      <a:endParaRPr lang="en-US" sz="1800" kern="100">
                        <a:effectLst/>
                      </a:endParaRPr>
                    </a:p>
                    <a:p>
                      <a:pPr algn="ctr" rtl="1">
                        <a:lnSpc>
                          <a:spcPct val="107000"/>
                        </a:lnSpc>
                        <a:spcAft>
                          <a:spcPts val="800"/>
                        </a:spcAft>
                      </a:pPr>
                      <a:r>
                        <a:rPr lang="ar-EG" sz="1100" kern="100">
                          <a:effectLst/>
                        </a:rPr>
                        <a:t>بالمليون ريال سعودي</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800"/>
                        </a:spcAft>
                      </a:pPr>
                      <a:r>
                        <a:rPr lang="ar-EG" sz="1800" kern="100">
                          <a:effectLst/>
                        </a:rPr>
                        <a:t>50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800"/>
                        </a:spcAft>
                      </a:pPr>
                      <a:r>
                        <a:rPr lang="ar-EG" sz="1800" kern="100" dirty="0">
                          <a:effectLst/>
                        </a:rPr>
                        <a:t>100</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800"/>
                        </a:spcAft>
                      </a:pPr>
                      <a:r>
                        <a:rPr lang="ar-EG" sz="1800" kern="100">
                          <a:effectLst/>
                        </a:rPr>
                        <a:t>125</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800"/>
                        </a:spcAft>
                      </a:pPr>
                      <a:r>
                        <a:rPr lang="ar-EG" sz="1800" kern="100">
                          <a:effectLst/>
                        </a:rPr>
                        <a:t>150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800"/>
                        </a:spcAft>
                      </a:pPr>
                      <a:r>
                        <a:rPr lang="ar-EG" sz="1800" kern="100" dirty="0">
                          <a:effectLst/>
                        </a:rPr>
                        <a:t>200</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32067575"/>
                  </a:ext>
                </a:extLst>
              </a:tr>
            </a:tbl>
          </a:graphicData>
        </a:graphic>
      </p:graphicFrame>
    </p:spTree>
    <p:extLst>
      <p:ext uri="{BB962C8B-B14F-4D97-AF65-F5344CB8AC3E}">
        <p14:creationId xmlns:p14="http://schemas.microsoft.com/office/powerpoint/2010/main" val="14354072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iterate type="wd">
                                    <p:tmPct val="10000"/>
                                  </p:iterate>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iterate type="wd">
                                    <p:tmPct val="10000"/>
                                  </p:iterate>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1000"/>
                                        <p:tgtEl>
                                          <p:spTgt spid="5">
                                            <p:txEl>
                                              <p:pRg st="1" end="1"/>
                                            </p:txEl>
                                          </p:spTgt>
                                        </p:tgtEl>
                                      </p:cBhvr>
                                    </p:animEffect>
                                    <p:anim calcmode="lin" valueType="num">
                                      <p:cBhvr>
                                        <p:cTn id="2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iterate type="wd">
                                    <p:tmPct val="10000"/>
                                  </p:iterate>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1000"/>
                                        <p:tgtEl>
                                          <p:spTgt spid="5">
                                            <p:txEl>
                                              <p:pRg st="8" end="8"/>
                                            </p:txEl>
                                          </p:spTgt>
                                        </p:tgtEl>
                                      </p:cBhvr>
                                    </p:animEffect>
                                    <p:anim calcmode="lin" valueType="num">
                                      <p:cBhvr>
                                        <p:cTn id="3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iterate type="wd">
                                    <p:tmPct val="10000"/>
                                  </p:iterate>
                                  <p:childTnLst>
                                    <p:set>
                                      <p:cBhvr>
                                        <p:cTn id="40" dur="1" fill="hold">
                                          <p:stCondLst>
                                            <p:cond delay="0"/>
                                          </p:stCondLst>
                                        </p:cTn>
                                        <p:tgtEl>
                                          <p:spTgt spid="5">
                                            <p:txEl>
                                              <p:pRg st="9" end="9"/>
                                            </p:txEl>
                                          </p:spTgt>
                                        </p:tgtEl>
                                        <p:attrNameLst>
                                          <p:attrName>style.visibility</p:attrName>
                                        </p:attrNameLst>
                                      </p:cBhvr>
                                      <p:to>
                                        <p:strVal val="visible"/>
                                      </p:to>
                                    </p:set>
                                    <p:animEffect transition="in" filter="fade">
                                      <p:cBhvr>
                                        <p:cTn id="41" dur="1000"/>
                                        <p:tgtEl>
                                          <p:spTgt spid="5">
                                            <p:txEl>
                                              <p:pRg st="9" end="9"/>
                                            </p:txEl>
                                          </p:spTgt>
                                        </p:tgtEl>
                                      </p:cBhvr>
                                    </p:animEffect>
                                    <p:anim calcmode="lin" valueType="num">
                                      <p:cBhvr>
                                        <p:cTn id="42"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iterate type="wd">
                                    <p:tmPct val="10000"/>
                                  </p:iterate>
                                  <p:childTnLst>
                                    <p:set>
                                      <p:cBhvr>
                                        <p:cTn id="47" dur="1" fill="hold">
                                          <p:stCondLst>
                                            <p:cond delay="0"/>
                                          </p:stCondLst>
                                        </p:cTn>
                                        <p:tgtEl>
                                          <p:spTgt spid="5">
                                            <p:txEl>
                                              <p:pRg st="10" end="10"/>
                                            </p:txEl>
                                          </p:spTgt>
                                        </p:tgtEl>
                                        <p:attrNameLst>
                                          <p:attrName>style.visibility</p:attrName>
                                        </p:attrNameLst>
                                      </p:cBhvr>
                                      <p:to>
                                        <p:strVal val="visible"/>
                                      </p:to>
                                    </p:set>
                                    <p:animEffect transition="in" filter="fade">
                                      <p:cBhvr>
                                        <p:cTn id="48" dur="1000"/>
                                        <p:tgtEl>
                                          <p:spTgt spid="5">
                                            <p:txEl>
                                              <p:pRg st="10" end="10"/>
                                            </p:txEl>
                                          </p:spTgt>
                                        </p:tgtEl>
                                      </p:cBhvr>
                                    </p:animEffect>
                                    <p:anim calcmode="lin" valueType="num">
                                      <p:cBhvr>
                                        <p:cTn id="49"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iterate type="wd">
                                    <p:tmPct val="10000"/>
                                  </p:iterate>
                                  <p:childTnLst>
                                    <p:set>
                                      <p:cBhvr>
                                        <p:cTn id="54" dur="1" fill="hold">
                                          <p:stCondLst>
                                            <p:cond delay="0"/>
                                          </p:stCondLst>
                                        </p:cTn>
                                        <p:tgtEl>
                                          <p:spTgt spid="5">
                                            <p:txEl>
                                              <p:pRg st="11" end="11"/>
                                            </p:txEl>
                                          </p:spTgt>
                                        </p:tgtEl>
                                        <p:attrNameLst>
                                          <p:attrName>style.visibility</p:attrName>
                                        </p:attrNameLst>
                                      </p:cBhvr>
                                      <p:to>
                                        <p:strVal val="visible"/>
                                      </p:to>
                                    </p:set>
                                    <p:animEffect transition="in" filter="fade">
                                      <p:cBhvr>
                                        <p:cTn id="55" dur="1000"/>
                                        <p:tgtEl>
                                          <p:spTgt spid="5">
                                            <p:txEl>
                                              <p:pRg st="11" end="11"/>
                                            </p:txEl>
                                          </p:spTgt>
                                        </p:tgtEl>
                                      </p:cBhvr>
                                    </p:animEffect>
                                    <p:anim calcmode="lin" valueType="num">
                                      <p:cBhvr>
                                        <p:cTn id="56"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57"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iterate type="wd">
                                    <p:tmPct val="10000"/>
                                  </p:iterate>
                                  <p:childTnLst>
                                    <p:set>
                                      <p:cBhvr>
                                        <p:cTn id="61" dur="1" fill="hold">
                                          <p:stCondLst>
                                            <p:cond delay="0"/>
                                          </p:stCondLst>
                                        </p:cTn>
                                        <p:tgtEl>
                                          <p:spTgt spid="5">
                                            <p:txEl>
                                              <p:pRg st="12" end="12"/>
                                            </p:txEl>
                                          </p:spTgt>
                                        </p:tgtEl>
                                        <p:attrNameLst>
                                          <p:attrName>style.visibility</p:attrName>
                                        </p:attrNameLst>
                                      </p:cBhvr>
                                      <p:to>
                                        <p:strVal val="visible"/>
                                      </p:to>
                                    </p:set>
                                    <p:animEffect transition="in" filter="fade">
                                      <p:cBhvr>
                                        <p:cTn id="62" dur="1000"/>
                                        <p:tgtEl>
                                          <p:spTgt spid="5">
                                            <p:txEl>
                                              <p:pRg st="12" end="12"/>
                                            </p:txEl>
                                          </p:spTgt>
                                        </p:tgtEl>
                                      </p:cBhvr>
                                    </p:animEffect>
                                    <p:anim calcmode="lin" valueType="num">
                                      <p:cBhvr>
                                        <p:cTn id="63"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64"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ACF12-7D39-4376-6DEE-0A09547C20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D39F5D-DCE4-C660-82C1-E168D0C76DFE}"/>
              </a:ext>
            </a:extLst>
          </p:cNvPr>
          <p:cNvSpPr>
            <a:spLocks noGrp="1"/>
          </p:cNvSpPr>
          <p:nvPr>
            <p:ph type="title"/>
          </p:nvPr>
        </p:nvSpPr>
        <p:spPr/>
        <p:txBody>
          <a:bodyPr/>
          <a:lstStyle/>
          <a:p>
            <a:pPr algn="r"/>
            <a:r>
              <a:rPr lang="ar-EG" dirty="0">
                <a:solidFill>
                  <a:schemeClr val="accent1">
                    <a:lumMod val="75000"/>
                  </a:schemeClr>
                </a:solidFill>
              </a:rPr>
              <a:t>- المبادئ الأولية للشراكة</a:t>
            </a:r>
            <a:r>
              <a:rPr lang="ar-SA" dirty="0">
                <a:solidFill>
                  <a:schemeClr val="accent1">
                    <a:lumMod val="75000"/>
                  </a:schemeClr>
                </a:solidFill>
              </a:rPr>
              <a:t>:</a:t>
            </a:r>
            <a:r>
              <a:rPr lang="ar-EG" dirty="0">
                <a:solidFill>
                  <a:schemeClr val="accent1">
                    <a:lumMod val="75000"/>
                  </a:schemeClr>
                </a:solidFill>
              </a:rPr>
              <a:t>-</a:t>
            </a:r>
          </a:p>
        </p:txBody>
      </p:sp>
      <p:sp>
        <p:nvSpPr>
          <p:cNvPr id="5" name="Content Placeholder 4">
            <a:extLst>
              <a:ext uri="{FF2B5EF4-FFF2-40B4-BE49-F238E27FC236}">
                <a16:creationId xmlns:a16="http://schemas.microsoft.com/office/drawing/2014/main" id="{0ACD50C2-0D3B-24F8-054E-63CA21FCF293}"/>
              </a:ext>
            </a:extLst>
          </p:cNvPr>
          <p:cNvSpPr>
            <a:spLocks noGrp="1"/>
          </p:cNvSpPr>
          <p:nvPr>
            <p:ph idx="1"/>
          </p:nvPr>
        </p:nvSpPr>
        <p:spPr/>
        <p:txBody>
          <a:bodyPr>
            <a:normAutofit/>
          </a:bodyPr>
          <a:lstStyle/>
          <a:p>
            <a:pPr algn="r" rtl="1"/>
            <a:r>
              <a:rPr lang="ar-EG" sz="2800" dirty="0">
                <a:solidFill>
                  <a:schemeClr val="accent1">
                    <a:lumMod val="60000"/>
                    <a:lumOff val="40000"/>
                  </a:schemeClr>
                </a:solidFill>
              </a:rPr>
              <a:t>مقر الشركة: -</a:t>
            </a:r>
          </a:p>
          <a:p>
            <a:pPr lvl="1" algn="r" rtl="1"/>
            <a:r>
              <a:rPr lang="ar-EG" sz="2400" dirty="0">
                <a:solidFill>
                  <a:schemeClr val="accent1">
                    <a:lumMod val="60000"/>
                    <a:lumOff val="40000"/>
                  </a:schemeClr>
                </a:solidFill>
              </a:rPr>
              <a:t>لدى السيد / جميل والسيد/ مسلم </a:t>
            </a:r>
            <a:r>
              <a:rPr lang="ar-EG" sz="2400" dirty="0" err="1">
                <a:solidFill>
                  <a:schemeClr val="accent1">
                    <a:lumMod val="60000"/>
                    <a:lumOff val="40000"/>
                  </a:schemeClr>
                </a:solidFill>
              </a:rPr>
              <a:t>وم</a:t>
            </a:r>
            <a:r>
              <a:rPr lang="ar-EG" sz="2400" dirty="0">
                <a:solidFill>
                  <a:schemeClr val="accent1">
                    <a:lumMod val="60000"/>
                    <a:lumOff val="40000"/>
                  </a:schemeClr>
                </a:solidFill>
              </a:rPr>
              <a:t>/ وليد، مساحة 50 ألف متر مسطح ومساحة مغطاة منها 30 ألف متر مسطح في مدينة الخرج، يمكن استخدامها، ويقترح تأجير مساحة حوالي 10 ألف متر مسطح للكيان الجديد كمقر للشركة، اما باقي المساحة فيمكن الاستفادة منها لشركة الوسيستمز لزيادة الطاقة الإنتاجية للحديد أو استثمارها في أي نشاط آخر.</a:t>
            </a:r>
          </a:p>
          <a:p>
            <a:pPr lvl="1" algn="r" rtl="1"/>
            <a:r>
              <a:rPr lang="ar-EG" sz="2400" dirty="0">
                <a:solidFill>
                  <a:schemeClr val="accent1">
                    <a:lumMod val="60000"/>
                    <a:lumOff val="40000"/>
                  </a:schemeClr>
                </a:solidFill>
              </a:rPr>
              <a:t>حل بديل للمقر: - </a:t>
            </a:r>
          </a:p>
          <a:p>
            <a:pPr lvl="2" algn="r" rtl="1"/>
            <a:r>
              <a:rPr lang="ar-EG" sz="2000" dirty="0">
                <a:solidFill>
                  <a:schemeClr val="accent1">
                    <a:lumMod val="60000"/>
                    <a:lumOff val="40000"/>
                  </a:schemeClr>
                </a:solidFill>
              </a:rPr>
              <a:t>يمكن بيع المتبقي من المساحة لشركة الوسيستمز وتأجير المساحة المطلوبة للكيان الجديد.</a:t>
            </a:r>
          </a:p>
          <a:p>
            <a:pPr lvl="2" algn="r" rtl="1"/>
            <a:r>
              <a:rPr lang="ar-EG" sz="2000" dirty="0">
                <a:solidFill>
                  <a:schemeClr val="accent1">
                    <a:lumMod val="60000"/>
                    <a:lumOff val="40000"/>
                  </a:schemeClr>
                </a:solidFill>
              </a:rPr>
              <a:t>من الممكن عرض المصنع الجديد على المطورين لشرائه، وهو ما لا أحبذه لأن المساحة كبيرة ويمكن لألوسيستمز الاستفادة منها في مشاريعها وتوسعاتها المستقبلية</a:t>
            </a:r>
          </a:p>
        </p:txBody>
      </p:sp>
    </p:spTree>
    <p:extLst>
      <p:ext uri="{BB962C8B-B14F-4D97-AF65-F5344CB8AC3E}">
        <p14:creationId xmlns:p14="http://schemas.microsoft.com/office/powerpoint/2010/main" val="1725524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iterate type="wd">
                                    <p:tmPct val="10000"/>
                                  </p:iterate>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iterate type="wd">
                                    <p:tmPct val="10000"/>
                                  </p:iterate>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1000"/>
                                        <p:tgtEl>
                                          <p:spTgt spid="5">
                                            <p:txEl>
                                              <p:pRg st="1" end="1"/>
                                            </p:txEl>
                                          </p:spTgt>
                                        </p:tgtEl>
                                      </p:cBhvr>
                                    </p:animEffect>
                                    <p:anim calcmode="lin" valueType="num">
                                      <p:cBhvr>
                                        <p:cTn id="2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iterate type="wd">
                                    <p:tmPct val="10000"/>
                                  </p:iterate>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1000"/>
                                        <p:tgtEl>
                                          <p:spTgt spid="5">
                                            <p:txEl>
                                              <p:pRg st="2" end="2"/>
                                            </p:txEl>
                                          </p:spTgt>
                                        </p:tgtEl>
                                      </p:cBhvr>
                                    </p:animEffect>
                                    <p:anim calcmode="lin" valueType="num">
                                      <p:cBhvr>
                                        <p:cTn id="2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iterate type="wd">
                                    <p:tmPct val="10000"/>
                                  </p:iterate>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1000"/>
                                        <p:tgtEl>
                                          <p:spTgt spid="5">
                                            <p:txEl>
                                              <p:pRg st="3" end="3"/>
                                            </p:txEl>
                                          </p:spTgt>
                                        </p:tgtEl>
                                      </p:cBhvr>
                                    </p:animEffect>
                                    <p:anim calcmode="lin" valueType="num">
                                      <p:cBhvr>
                                        <p:cTn id="3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iterate type="wd">
                                    <p:tmPct val="10000"/>
                                  </p:iterate>
                                  <p:childTnLst>
                                    <p:set>
                                      <p:cBhvr>
                                        <p:cTn id="40" dur="1" fill="hold">
                                          <p:stCondLst>
                                            <p:cond delay="0"/>
                                          </p:stCondLst>
                                        </p:cTn>
                                        <p:tgtEl>
                                          <p:spTgt spid="5">
                                            <p:txEl>
                                              <p:pRg st="4" end="4"/>
                                            </p:txEl>
                                          </p:spTgt>
                                        </p:tgtEl>
                                        <p:attrNameLst>
                                          <p:attrName>style.visibility</p:attrName>
                                        </p:attrNameLst>
                                      </p:cBhvr>
                                      <p:to>
                                        <p:strVal val="visible"/>
                                      </p:to>
                                    </p:set>
                                    <p:animEffect transition="in" filter="fade">
                                      <p:cBhvr>
                                        <p:cTn id="41" dur="1000"/>
                                        <p:tgtEl>
                                          <p:spTgt spid="5">
                                            <p:txEl>
                                              <p:pRg st="4" end="4"/>
                                            </p:txEl>
                                          </p:spTgt>
                                        </p:tgtEl>
                                      </p:cBhvr>
                                    </p:animEffect>
                                    <p:anim calcmode="lin" valueType="num">
                                      <p:cBhvr>
                                        <p:cTn id="4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BF9E6-70F2-2259-00DC-31C36B8DC9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6F7FBF-ECE8-29DB-C70B-9A5D5930A753}"/>
              </a:ext>
            </a:extLst>
          </p:cNvPr>
          <p:cNvSpPr>
            <a:spLocks noGrp="1"/>
          </p:cNvSpPr>
          <p:nvPr>
            <p:ph type="title"/>
          </p:nvPr>
        </p:nvSpPr>
        <p:spPr/>
        <p:txBody>
          <a:bodyPr/>
          <a:lstStyle/>
          <a:p>
            <a:pPr algn="r"/>
            <a:r>
              <a:rPr lang="ar-EG" dirty="0">
                <a:solidFill>
                  <a:schemeClr val="accent1">
                    <a:lumMod val="75000"/>
                  </a:schemeClr>
                </a:solidFill>
              </a:rPr>
              <a:t>- المبادئ الأولية للشراكة</a:t>
            </a:r>
            <a:r>
              <a:rPr lang="ar-SA" dirty="0">
                <a:solidFill>
                  <a:schemeClr val="accent1">
                    <a:lumMod val="75000"/>
                  </a:schemeClr>
                </a:solidFill>
              </a:rPr>
              <a:t>:</a:t>
            </a:r>
            <a:r>
              <a:rPr lang="ar-EG" dirty="0">
                <a:solidFill>
                  <a:schemeClr val="accent1">
                    <a:lumMod val="75000"/>
                  </a:schemeClr>
                </a:solidFill>
              </a:rPr>
              <a:t>-</a:t>
            </a:r>
          </a:p>
        </p:txBody>
      </p:sp>
      <p:sp>
        <p:nvSpPr>
          <p:cNvPr id="5" name="Content Placeholder 4">
            <a:extLst>
              <a:ext uri="{FF2B5EF4-FFF2-40B4-BE49-F238E27FC236}">
                <a16:creationId xmlns:a16="http://schemas.microsoft.com/office/drawing/2014/main" id="{08181C1D-8EDE-9925-8E3A-8D44C249E3B2}"/>
              </a:ext>
            </a:extLst>
          </p:cNvPr>
          <p:cNvSpPr>
            <a:spLocks noGrp="1"/>
          </p:cNvSpPr>
          <p:nvPr>
            <p:ph idx="1"/>
          </p:nvPr>
        </p:nvSpPr>
        <p:spPr>
          <a:xfrm>
            <a:off x="680321" y="2336873"/>
            <a:ext cx="9708017" cy="3599316"/>
          </a:xfrm>
        </p:spPr>
        <p:txBody>
          <a:bodyPr>
            <a:normAutofit/>
          </a:bodyPr>
          <a:lstStyle/>
          <a:p>
            <a:r>
              <a:rPr lang="ar-EG" sz="2800" dirty="0">
                <a:solidFill>
                  <a:schemeClr val="accent1">
                    <a:lumMod val="60000"/>
                    <a:lumOff val="40000"/>
                  </a:schemeClr>
                </a:solidFill>
              </a:rPr>
              <a:t>لألوسيستمز حق الإدارة فقط، نظراً للخبرة الكبيرة في المجال والقدرة على انجاز المشاريع بجودة عالية جداً وأقل تكلفة ممكنة.</a:t>
            </a:r>
          </a:p>
          <a:p>
            <a:pPr algn="r" rtl="1"/>
            <a:r>
              <a:rPr lang="ar-EG" sz="2800" dirty="0">
                <a:solidFill>
                  <a:schemeClr val="accent1">
                    <a:lumMod val="60000"/>
                    <a:lumOff val="40000"/>
                  </a:schemeClr>
                </a:solidFill>
              </a:rPr>
              <a:t>منح ميزة إضافية لألوسيستمز 10 % من الأرباح نظير الإدارة (يمكن الاتفاق عليها لاحقا).</a:t>
            </a:r>
          </a:p>
          <a:p>
            <a:pPr algn="r" rtl="1"/>
            <a:r>
              <a:rPr lang="ar-EG" sz="2800" dirty="0">
                <a:solidFill>
                  <a:schemeClr val="accent1">
                    <a:lumMod val="60000"/>
                    <a:lumOff val="40000"/>
                  </a:schemeClr>
                </a:solidFill>
              </a:rPr>
              <a:t>زيادة حجم الشركة وتعظيم قيمتها السوقية في سوق الأوراق المالية</a:t>
            </a:r>
          </a:p>
        </p:txBody>
      </p:sp>
    </p:spTree>
    <p:extLst>
      <p:ext uri="{BB962C8B-B14F-4D97-AF65-F5344CB8AC3E}">
        <p14:creationId xmlns:p14="http://schemas.microsoft.com/office/powerpoint/2010/main" val="3208516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iterate type="wd">
                                    <p:tmPct val="10000"/>
                                  </p:iterate>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iterate type="wd">
                                    <p:tmPct val="10000"/>
                                  </p:iterate>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1000"/>
                                        <p:tgtEl>
                                          <p:spTgt spid="5">
                                            <p:txEl>
                                              <p:pRg st="1" end="1"/>
                                            </p:txEl>
                                          </p:spTgt>
                                        </p:tgtEl>
                                      </p:cBhvr>
                                    </p:animEffect>
                                    <p:anim calcmode="lin" valueType="num">
                                      <p:cBhvr>
                                        <p:cTn id="2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iterate type="wd">
                                    <p:tmPct val="10000"/>
                                  </p:iterate>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1000"/>
                                        <p:tgtEl>
                                          <p:spTgt spid="5">
                                            <p:txEl>
                                              <p:pRg st="2" end="2"/>
                                            </p:txEl>
                                          </p:spTgt>
                                        </p:tgtEl>
                                      </p:cBhvr>
                                    </p:animEffect>
                                    <p:anim calcmode="lin" valueType="num">
                                      <p:cBhvr>
                                        <p:cTn id="2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145</TotalTime>
  <Words>459</Words>
  <Application>Microsoft Office PowerPoint</Application>
  <PresentationFormat>Widescreen</PresentationFormat>
  <Paragraphs>69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Trebuchet MS</vt:lpstr>
      <vt:lpstr>Berlin</vt:lpstr>
      <vt:lpstr>انشاء شراكة استراتيجية مع مطورين عقاريين</vt:lpstr>
      <vt:lpstr>الفكرة هي جذب 2 إلى 3 من كبار المطورين العقاريين</vt:lpstr>
      <vt:lpstr>- يكون رأس المال المقترح للشركة ما بين 5-6 مليون كما يلي:- </vt:lpstr>
      <vt:lpstr>- مميزات هذه الشركة:-</vt:lpstr>
      <vt:lpstr>- المبادئ الأولية للشراكة:-</vt:lpstr>
      <vt:lpstr>- المبادئ الأولية للشراكة:-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انشاء شركة جديدة لإدارة مشاريع أنظمة الألومنيوم</dc:title>
  <dc:creator>Ahmed Abuouf</dc:creator>
  <cp:lastModifiedBy>Ahmed Abuouf</cp:lastModifiedBy>
  <cp:revision>51</cp:revision>
  <dcterms:created xsi:type="dcterms:W3CDTF">2024-02-20T13:56:49Z</dcterms:created>
  <dcterms:modified xsi:type="dcterms:W3CDTF">2024-03-12T07:39:54Z</dcterms:modified>
</cp:coreProperties>
</file>