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Override2.xml" ContentType="application/vnd.openxmlformats-officedocument.themeOverrid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Override3.xml" ContentType="application/vnd.openxmlformats-officedocument.themeOverr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4" r:id="rId2"/>
    <p:sldMasterId id="2147483786" r:id="rId3"/>
    <p:sldMasterId id="2147483798" r:id="rId4"/>
    <p:sldMasterId id="2147483810" r:id="rId5"/>
    <p:sldMasterId id="2147483822" r:id="rId6"/>
    <p:sldMasterId id="2147483834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3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9596438" cy="6853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jpe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e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66" descr="title_Enterpris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763"/>
          <p:cNvSpPr>
            <a:spLocks noChangeShapeType="1"/>
          </p:cNvSpPr>
          <p:nvPr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3765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</a:rPr>
              <a:t>Copyright 2009   Trend Micro Inc.</a:t>
            </a:r>
          </a:p>
        </p:txBody>
      </p:sp>
      <p:pic>
        <p:nvPicPr>
          <p:cNvPr id="7" name="Picture 3767" descr="trend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3"/>
          <a:stretch>
            <a:fillRect/>
          </a:stretch>
        </p:blipFill>
        <p:spPr bwMode="auto">
          <a:xfrm>
            <a:off x="301625" y="263525"/>
            <a:ext cx="31575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832350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596B1-2F38-4009-8990-4083FA4D38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15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DA696-895E-4A18-BA10-E2CA3A76A6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9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69755-404F-4D1C-B08E-F0DC87D13A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269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647700"/>
            <a:ext cx="6718300" cy="71437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38150" y="1543050"/>
            <a:ext cx="6708775" cy="5124450"/>
          </a:xfrm>
        </p:spPr>
        <p:txBody>
          <a:bodyPr/>
          <a:lstStyle/>
          <a:p>
            <a:pPr lvl="0"/>
            <a:r>
              <a:rPr lang="en-US" altLang="zh-CN" noProof="0" smtClean="0"/>
              <a:t>Click icon to add chart</a:t>
            </a:r>
            <a:endParaRPr lang="en-US" noProof="0" smtClean="0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504D0-9534-48C2-B9BE-0A8904E1CB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78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647700"/>
            <a:ext cx="6718300" cy="71437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8150" y="1543050"/>
            <a:ext cx="6708775" cy="5124450"/>
          </a:xfrm>
        </p:spPr>
        <p:txBody>
          <a:bodyPr/>
          <a:lstStyle/>
          <a:p>
            <a:pPr lvl="0"/>
            <a:r>
              <a:rPr lang="en-US" altLang="zh-CN" noProof="0" smtClean="0"/>
              <a:t>Click icon to add table</a:t>
            </a:r>
            <a:endParaRPr lang="en-US" noProof="0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409C-BF6A-4D5A-8089-D9CAA16C07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16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6525A6AB-A5ED-4E03-AE5F-5F3ECFF31F97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4923A-E1D8-4FBE-861C-2AD6BD2B4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3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821833AD-F8F3-48E4-B338-516FB8E3A1D4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DE223-4C18-4B10-BAFB-0FE5B8CDCD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287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98BD28F1-2868-457A-A5C3-6D2A2483C032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8D1D5-D5B0-4DEA-9010-A46A565E91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891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11663"/>
            <a:ext cx="4038600" cy="171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11663"/>
            <a:ext cx="4038600" cy="171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45AFB78-BE1F-46B9-A5D1-9206ECAB9532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3E390-85D5-43C5-8E39-C9E53D5DBF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677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412929AA-08D6-4AC4-9992-88742A956FC8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0D7B1-470C-4FA1-A232-74A5DAEFF1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94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B3B6C2FD-BA0C-4833-8EFB-815149819128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65E78-9CBF-4017-B9CE-E94F0B5107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5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AE2F8-FB8F-4E84-816F-5A766A160E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050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C7104D97-E24C-446D-8D30-F5B7485FC404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35096-5D97-46CE-AF19-72811D316B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360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231EEA22-C477-461F-A003-F15C7E296A56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EBFE6-6FBE-4250-94E1-ED91C164C7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825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EFB655E1-A2A9-4791-B658-EB6BE0069211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D7042-9E82-4BB2-A0F8-FCA77AB5BA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04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F083CE1-B3DF-43DA-BC0C-A40B0CC63D56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DE5FC-5CC5-4C82-9D08-32B85217F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99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08338"/>
            <a:ext cx="2057400" cy="29178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8338"/>
            <a:ext cx="6019800" cy="29178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9054C13-C326-4FF9-9193-BBFF6497FBE3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4C852-A8FC-4AC7-90EA-17D162B6BB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461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A2DFE974-864F-4DBD-B55B-F35A1443B3C4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463E8-2E5B-4D9C-B317-18409AC3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929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7476F696-E1A5-4980-96C3-5E1ED31982A0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D84D5-A09A-46B3-8AEE-2D6830FA7F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503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E66C8D20-CE17-4306-AD07-E50E48373BC8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99D4F-6825-44B8-94AB-AFC76D9628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81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BB15BC33-3383-4C95-8BDF-3F7938FEDD18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D753C-A9F4-4390-8991-2F3CB6774B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22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EEB13FC4-FAE5-446B-B95F-18751275B275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D0C07-DD49-4059-8A5F-0C5ED82E01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29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8D8E4-879E-42FC-BFA4-224CBFA0AA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14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F5BE086-4CF6-4F0B-9BA2-4974D9D8851E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45526-025A-4E83-8C68-B7A3B2B3B2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099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C9BD8D30-73A8-4065-9325-7A8E3628139D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6F762-763A-4145-9F64-76F0A47187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794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C4F2C6F6-EEAB-41ED-9FBC-5CE7C9904E2A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8705-3EBE-435B-ADB6-601C13D512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362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A5F3FECD-E517-4B94-8483-DF3295FDE1F6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AA95-0F3B-44C4-8178-4C6AB3F471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8181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ABD6165C-EC40-4B2D-B9C0-9709072DCCC2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099B7-178A-4FEB-805B-1D310713E9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6900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12680042-5535-4FA7-AA11-F5934EF2C30C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3976C-4645-4F48-A99E-B0E3D822D3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363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le_Consu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7463"/>
            <a:ext cx="9140825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</a:rPr>
              <a:t>Copyright 2009   Trend Micro Inc.</a:t>
            </a:r>
          </a:p>
        </p:txBody>
      </p:sp>
      <p:pic>
        <p:nvPicPr>
          <p:cNvPr id="7" name="Picture 8" descr="trend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3"/>
          <a:stretch>
            <a:fillRect/>
          </a:stretch>
        </p:blipFill>
        <p:spPr bwMode="auto">
          <a:xfrm>
            <a:off x="301625" y="263525"/>
            <a:ext cx="31575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832350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9456D675-30D8-46B0-9D8C-C4DAC2519039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62821-45A5-4612-8749-461CA4849D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78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ED1C648E-3082-458E-8DEB-DB04FE5E4593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827C8-1FDD-475C-A9D1-13CD3AA578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710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686D55DB-B728-4A11-9215-D51B105E910E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AA69E-CDBB-4108-9352-C0EAAEC020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1552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62C71800-9296-4A1E-B7D4-B2C0C312773E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40C98-3629-4C85-99F2-1392ABFB4D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4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785C6-D408-460E-9280-A5F643CFFE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1780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76743234-304D-4C57-8227-3FF66209F1EF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FE1BC-C1AE-4D21-801A-78C79070E6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9189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B500D9BB-76F1-4FF4-9B13-DB8B15A74F75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E5122-8C1A-4A7F-9473-6C96F8D626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5311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36E46384-A861-4620-B353-4BEC6A4CB635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FE120-1FEE-4543-B2CA-1E398A6D71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4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932568CE-2BBA-4C9C-A83B-81E718BA1322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7C3DA-3E62-43D7-82C9-53D6B52D86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432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46B8B1BE-CF01-40A6-8625-BB2953E247E5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FC46C-A055-4363-BF31-4C946F84DF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1835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DA641C0-8E29-4D9C-AB47-2C226E8D01D6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67D4-1BE9-4998-95FF-4C50067D93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4206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8DF0E8F6-5C51-4F5C-83DD-8D0E71C9AE39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1F6FF-8BC3-4823-9316-CCDC808BD8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1902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le_Corpor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6350"/>
            <a:ext cx="9140825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</a:rPr>
              <a:t>Copyright 2009   Trend Micro Inc.</a:t>
            </a:r>
          </a:p>
        </p:txBody>
      </p:sp>
      <p:pic>
        <p:nvPicPr>
          <p:cNvPr id="7" name="Picture 8" descr="trend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3"/>
          <a:stretch>
            <a:fillRect/>
          </a:stretch>
        </p:blipFill>
        <p:spPr bwMode="auto">
          <a:xfrm>
            <a:off x="301625" y="263525"/>
            <a:ext cx="31575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832350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B973AAE-BA72-4179-BFD9-92E3549565E8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CAD89-C2C4-4F65-91B0-BF40C64C2C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926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6C727AD2-B6A9-4362-BAFF-BE635094F9D3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34F06-86F8-4DD4-ADB1-FEBF1F057E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7893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95B6644F-367A-46AC-B2C4-CCFEF0682FF8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CAED8-870E-4A02-A2D3-26B94A6987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5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9FC3-B4B7-4101-8AB9-D14893D069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5411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8C980D3-91F7-412A-9C3B-E50AEC382A07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C80D9-BF71-4583-BC08-10369A612C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3362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26A3687-0233-4704-8B40-5A72D4B4B463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478DC-DE6E-475A-B2AE-DB43C023E2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3182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0324959-DD75-4CD7-A2A8-DE3DA7190AF3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15FA2-50F3-4BE1-BF71-0D45FE26BE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0218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48CE725-1A78-4A23-8DE9-23CD90157A8D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5006-94FA-4E78-B443-1393A44FB4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314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5C18F45D-E16F-4BD6-AC08-239DE355E0C5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02D5A-A453-46D5-9EA8-0A0EDE7127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9505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15A08106-A031-477C-BCD7-AA2865A2394D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DFA5E-F287-458E-98A6-F389616667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9526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587AB37B-02BC-417C-9296-6EC8EDF24510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F584-88B4-47F4-AD0E-F30A773F7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0899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A30336F7-C0E2-4D60-A28D-D9A56921D82F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D3A4F-AB12-4D10-9325-585CB3D770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7251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_Ins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4288"/>
            <a:ext cx="914082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</a:rPr>
              <a:t>Copyright 2009   Trend Micro Inc.</a:t>
            </a:r>
          </a:p>
        </p:txBody>
      </p:sp>
      <p:pic>
        <p:nvPicPr>
          <p:cNvPr id="7" name="Picture 8" descr="trend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3"/>
          <a:stretch>
            <a:fillRect/>
          </a:stretch>
        </p:blipFill>
        <p:spPr bwMode="auto">
          <a:xfrm>
            <a:off x="301625" y="263525"/>
            <a:ext cx="31575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832350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FA88A27B-B536-446D-86EE-8A340C8B7ED5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E891D-CE2D-4881-8FF3-E6A4E06E0D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56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3963AA81-7002-40E2-AECE-C6E37BF70C9C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76DED-CD4B-4495-BCBA-D6953F206A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33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6C767-CCDE-4D69-BEF8-0E247C29AD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9189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6AF01B20-235F-4D32-8696-832A307868DF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09609-FC6B-401D-8628-9E8E01E02B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8475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1888C26D-9D5D-4D8F-8AC9-D37CEBBA34DF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19687-54DB-45EC-84A1-7D08EB0D84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9119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0638146-18AF-48F3-B20C-DA0D270B3D97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CE99-E88A-4C91-97D4-7CCFE9D5E8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9969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0FA2D5E-9378-4E15-8A28-C0B9412BEDA3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15A39-B34F-447B-A38B-05294F7EED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8845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CF9A7156-9EA3-4735-B0EE-774B756FD9F5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F1AA7-E773-4407-9D19-4D37C13B98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6723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8F478BEF-DD68-46A3-90E0-3FC174403B30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A2102-A6B2-4F3B-8F9B-1646493080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2375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78A25CD4-7C8B-44BF-9980-BB6426FD026C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F45A-52C3-4DA0-AF19-9D355C7E29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1607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20E9B52-94F1-403F-B7D4-605B9B3A55C4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AC0FE-862E-403D-9957-E5C1C3FBF1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776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927D73C5-0A2B-46CD-AF9A-7B709BDE8F0E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21DB7-8B0F-47A1-A68C-6BCE17F5FF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071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57174429-36A4-4D16-BC20-B91F15269568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5BB11-C1C1-4A9C-A42C-8B6BE498AF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24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C83C7-6A69-4DBD-B6C3-3A9038D993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9675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2EC098B-3E0A-4E17-B776-6B28D01A4E52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A4736-6662-4FF5-8C2E-8DBF147F01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6515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4FBBB49-494D-48C3-A715-41AA0C84110B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0A92-FCA1-4F0F-8380-6FF249CEE1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7947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626749F3-FD9B-481E-A5B5-DFE372958E9E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33C4-3E3C-43C5-8819-5506D48D3A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9858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FE576A5A-B33B-4458-AC03-3D5C3484B36F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8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6E16-D4C6-4A8B-A5E6-EE604341F9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868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FD09CE5D-1802-4B89-A468-6C89A5693491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4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E61F9-1234-43D3-BEF1-5D528FEAB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6609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47C731D4-4A12-4C75-9DB6-0AAFE2F2F72E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3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98920-D793-41E0-98AA-5C5E840BE2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2022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E6CA857-E65B-4FAF-A4E5-E22FD4EB820A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86029-8D05-4DF2-B571-C37FC844D1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3553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49B0570-67A7-4744-89C6-3D74ED5FCC3D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A5D62-7C94-4C41-A7DD-C5842F68F8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83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EE2A1862-D96C-453A-B4DB-EB4D571517A0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ADA6A-C8AB-4576-A638-9E94728593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3484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43BE7082-9EDE-4F4C-A2C4-AB6A02A61597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CC3FD-8284-46CD-93F6-C7EB6400A6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55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7D1A1-F08B-4EAB-AE14-C79EE385F1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20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22B47-FED0-4F0E-9A2B-5AD8F2EFCA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09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84" descr="subtitl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First level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9021" name="Rectangle 58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defRPr sz="6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pic>
        <p:nvPicPr>
          <p:cNvPr id="1030" name="Picture 586" descr="TM_small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9602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592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</a:rPr>
              <a:t>Copyright 2009   Trend Micro Inc.</a:t>
            </a:r>
          </a:p>
        </p:txBody>
      </p:sp>
      <p:sp>
        <p:nvSpPr>
          <p:cNvPr id="19025" name="Rectangle 59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600">
                <a:latin typeface="Arial" pitchFamily="34" charset="0"/>
              </a:defRPr>
            </a:lvl1pPr>
          </a:lstStyle>
          <a:p>
            <a:pPr>
              <a:defRPr/>
            </a:pPr>
            <a:fld id="{EC407DC9-6640-4D9E-B70B-67ADD9C2DF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3" descr="divid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8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2052" name="Picture 21" descr="TM_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9602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5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defRPr sz="6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920618E9-1DC3-48FD-8EFD-B331F6F40024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2054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11663"/>
            <a:ext cx="8229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55" name="Text Box 32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  <a:ea typeface="MS PGothic" pitchFamily="34" charset="-128"/>
              </a:rPr>
              <a:t>Copyright 2009   Trend Micro Inc.</a:t>
            </a:r>
          </a:p>
        </p:txBody>
      </p:sp>
      <p:sp>
        <p:nvSpPr>
          <p:cNvPr id="35873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6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48A14DA3-4068-4B5B-895B-AB5BECF4ED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7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vid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defRPr sz="6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7F3A126C-C91D-4BD8-8A89-3E2E70366CF8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pic>
        <p:nvPicPr>
          <p:cNvPr id="3076" name="Picture 8" descr="TM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4276725"/>
            <a:ext cx="2303463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  <a:ea typeface="MS PGothic" pitchFamily="34" charset="-128"/>
              </a:rPr>
              <a:t>Copyright 2009   Trend Micro Inc.</a:t>
            </a:r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6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159946A-8249-47EE-ABC5-352EF46F44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600">
          <a:solidFill>
            <a:srgbClr val="6D6F7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btit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First level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defRPr sz="6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6B5FF643-AFDC-459B-AAE1-446840B23E6C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pic>
        <p:nvPicPr>
          <p:cNvPr id="4102" name="Picture 6" descr="TM_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9602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</a:rPr>
              <a:t>Copyright 2009   Trend Micro Inc.</a:t>
            </a:r>
          </a:p>
        </p:txBody>
      </p:sp>
      <p:sp>
        <p:nvSpPr>
          <p:cNvPr id="1955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600">
                <a:latin typeface="Arial" pitchFamily="34" charset="0"/>
              </a:defRPr>
            </a:lvl1pPr>
          </a:lstStyle>
          <a:p>
            <a:pPr>
              <a:defRPr/>
            </a:pPr>
            <a:fld id="{EF3E2F45-25A6-4911-9B9E-5D5C51462A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ubtit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First level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defRPr sz="6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688D194-BA74-48FE-AFA9-7221D4380F2B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pic>
        <p:nvPicPr>
          <p:cNvPr id="5126" name="Picture 6" descr="TM_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9602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</a:rPr>
              <a:t>Copyright 2009   Trend Micro Inc.</a:t>
            </a:r>
          </a:p>
        </p:txBody>
      </p:sp>
      <p:sp>
        <p:nvSpPr>
          <p:cNvPr id="1976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600">
                <a:latin typeface="Arial" pitchFamily="34" charset="0"/>
              </a:defRPr>
            </a:lvl1pPr>
          </a:lstStyle>
          <a:p>
            <a:pPr>
              <a:defRPr/>
            </a:pPr>
            <a:fld id="{A10CC9F8-7816-4F10-AF06-BCAF2887D7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ubtit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First level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defRPr sz="6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115A4027-0E7A-41C7-A8D9-A8B48E5C8F35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pic>
        <p:nvPicPr>
          <p:cNvPr id="6150" name="Picture 6" descr="TM_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9602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</a:rPr>
              <a:t>Copyright 2009   Trend Micro Inc.</a:t>
            </a:r>
          </a:p>
        </p:txBody>
      </p:sp>
      <p:sp>
        <p:nvSpPr>
          <p:cNvPr id="199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600">
                <a:latin typeface="Arial" pitchFamily="34" charset="0"/>
              </a:defRPr>
            </a:lvl1pPr>
          </a:lstStyle>
          <a:p>
            <a:pPr>
              <a:defRPr/>
            </a:pPr>
            <a:fld id="{25154C44-D93C-48AF-B038-B94EC7037C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4" descr="subtit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First level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9021" name="Rectangle 58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defRPr sz="6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89743A77-6ACD-485A-A7CD-B67A3C92FE3E}" type="datetime1">
              <a:rPr lang="en-US" altLang="zh-CN"/>
              <a:pPr>
                <a:defRPr/>
              </a:pPr>
              <a:t>2/25/2014</a:t>
            </a:fld>
            <a:endParaRPr lang="en-US" altLang="zh-CN"/>
          </a:p>
        </p:txBody>
      </p:sp>
      <p:sp>
        <p:nvSpPr>
          <p:cNvPr id="7173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pic>
        <p:nvPicPr>
          <p:cNvPr id="7174" name="Picture 586" descr="TM_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9602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592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600" smtClean="0">
                <a:latin typeface="Arial" charset="0"/>
              </a:rPr>
              <a:t>Copyright 2009   Trend Micro Inc.</a:t>
            </a:r>
          </a:p>
        </p:txBody>
      </p:sp>
      <p:sp>
        <p:nvSpPr>
          <p:cNvPr id="19025" name="Rectangle 59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600">
                <a:latin typeface="Arial" pitchFamily="34" charset="0"/>
              </a:defRPr>
            </a:lvl1pPr>
          </a:lstStyle>
          <a:p>
            <a:pPr>
              <a:defRPr/>
            </a:pPr>
            <a:fld id="{58D2709E-A33D-4E99-AB33-DE62AA4D78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宋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Leslie 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zh-CN" altLang="en-US" dirty="0"/>
              <a:t>正确</a:t>
            </a:r>
            <a:r>
              <a:rPr lang="zh-CN" altLang="en-US" dirty="0" smtClean="0"/>
              <a:t>性和测试  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2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</a:t>
            </a:r>
            <a:r>
              <a:rPr lang="zh-CN" altLang="en-US" dirty="0" smtClean="0"/>
              <a:t>展用法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43050"/>
            <a:ext cx="7950274" cy="5124450"/>
          </a:xfrm>
        </p:spPr>
        <p:txBody>
          <a:bodyPr/>
          <a:lstStyle/>
          <a:p>
            <a:r>
              <a:rPr lang="en-US" altLang="zh-CN" dirty="0" smtClean="0"/>
              <a:t>1. BOOST_ASSERT_</a:t>
            </a:r>
            <a:r>
              <a:rPr lang="en-US" altLang="zh-CN" b="1" dirty="0" smtClean="0">
                <a:solidFill>
                  <a:srgbClr val="FF0000"/>
                </a:solidFill>
              </a:rPr>
              <a:t>MSG</a:t>
            </a:r>
            <a:r>
              <a:rPr lang="en-US" altLang="zh-CN" dirty="0" smtClean="0"/>
              <a:t>(….)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</a:rPr>
              <a:t>BOOST_ASSERT_MSG( 1==0, “just test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msg</a:t>
            </a:r>
            <a:r>
              <a:rPr lang="en-US" altLang="zh-CN" sz="2000" dirty="0" smtClean="0">
                <a:solidFill>
                  <a:srgbClr val="002060"/>
                </a:solidFill>
              </a:rPr>
              <a:t>”)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 smtClean="0"/>
              <a:t>. BOOST_VERIFY(…..)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51" y="3861048"/>
            <a:ext cx="3895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6"/>
            <a:ext cx="4886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s</a:t>
            </a:r>
            <a:r>
              <a:rPr lang="en-US" altLang="zh-CN" dirty="0" err="1" smtClean="0"/>
              <a:t>tatic_assert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</a:t>
            </a:r>
            <a:r>
              <a:rPr lang="zh-CN" altLang="en-US" dirty="0" smtClean="0"/>
              <a:t>义：</a:t>
            </a:r>
            <a:endParaRPr lang="en-US" altLang="zh-CN" dirty="0" smtClean="0"/>
          </a:p>
          <a:p>
            <a:r>
              <a:rPr lang="en-US" altLang="zh-CN" dirty="0" smtClean="0"/>
              <a:t>BOOST_STATIC_ASSERT(expr)</a:t>
            </a:r>
          </a:p>
          <a:p>
            <a:r>
              <a:rPr lang="en-US" altLang="zh-CN" dirty="0" smtClean="0"/>
              <a:t>BOOST_STATIC_ASSERT_MSG(</a:t>
            </a:r>
            <a:r>
              <a:rPr lang="en-US" altLang="zh-CN" dirty="0" err="1" smtClean="0"/>
              <a:t>expr,msg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3"/>
            <a:ext cx="62579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62100"/>
            <a:ext cx="8172450" cy="40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3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260649"/>
            <a:ext cx="8535863" cy="576064"/>
          </a:xfrm>
        </p:spPr>
        <p:txBody>
          <a:bodyPr/>
          <a:lstStyle/>
          <a:p>
            <a:r>
              <a:rPr lang="zh-CN" altLang="en-US" sz="2400" dirty="0" smtClean="0"/>
              <a:t>比较</a:t>
            </a:r>
            <a:r>
              <a:rPr lang="en-US" altLang="zh-CN" sz="2400" dirty="0" smtClean="0"/>
              <a:t>BOOST_ASSERT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BOOST_STATIC_ASSERT</a:t>
            </a:r>
            <a:endParaRPr lang="zh-CN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196752"/>
            <a:ext cx="8094290" cy="5470748"/>
          </a:xfrm>
        </p:spPr>
        <p:txBody>
          <a:bodyPr/>
          <a:lstStyle/>
          <a:p>
            <a:r>
              <a:rPr lang="zh-CN" altLang="en-US" dirty="0" smtClean="0"/>
              <a:t>主要的区别是使用范围：</a:t>
            </a:r>
            <a:endParaRPr lang="en-US" altLang="zh-CN" dirty="0" smtClean="0"/>
          </a:p>
          <a:p>
            <a:r>
              <a:rPr lang="en-US" altLang="zh-CN" dirty="0" smtClean="0"/>
              <a:t>BOOST_ASSERT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expr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必</a:t>
            </a:r>
            <a:r>
              <a:rPr lang="zh-CN" altLang="en-US" dirty="0" smtClean="0"/>
              <a:t>须是一个能够执行的语句，只能出现在函数域里</a:t>
            </a:r>
            <a:endParaRPr lang="en-US" altLang="zh-CN" dirty="0" smtClean="0"/>
          </a:p>
          <a:p>
            <a:r>
              <a:rPr lang="en-US" altLang="zh-CN" dirty="0" smtClean="0"/>
              <a:t>BOOST_STATIC_ASSERT</a:t>
            </a:r>
          </a:p>
          <a:p>
            <a:r>
              <a:rPr lang="zh-CN" altLang="en-US" dirty="0"/>
              <a:t>可</a:t>
            </a:r>
            <a:r>
              <a:rPr lang="zh-CN" altLang="en-US" dirty="0" smtClean="0"/>
              <a:t>以出现在程序的任何位置：名字空间域，类域或函数域</a:t>
            </a:r>
            <a:endParaRPr lang="en-US" altLang="zh-CN" dirty="0" smtClean="0"/>
          </a:p>
          <a:p>
            <a:r>
              <a:rPr lang="en-US" altLang="zh-CN" dirty="0" err="1" smtClean="0"/>
              <a:t>Static_assert</a:t>
            </a:r>
            <a:r>
              <a:rPr lang="zh-CN" altLang="en-US" dirty="0" smtClean="0"/>
              <a:t>主要用在泛型编程或者模板编程中来验证编译期间的参数验证。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1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用途：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程序运行监控</a:t>
            </a:r>
            <a:endParaRPr lang="en-US" altLang="zh-CN" dirty="0" smtClean="0"/>
          </a:p>
          <a:p>
            <a:r>
              <a:rPr lang="zh-CN" altLang="en-US" dirty="0"/>
              <a:t>最小</a:t>
            </a:r>
            <a:r>
              <a:rPr lang="zh-CN" altLang="en-US" dirty="0" smtClean="0"/>
              <a:t>化的测试套件：</a:t>
            </a:r>
            <a:r>
              <a:rPr lang="en-US" altLang="zh-CN" dirty="0" smtClean="0"/>
              <a:t>minimal test</a:t>
            </a:r>
          </a:p>
          <a:p>
            <a:r>
              <a:rPr lang="en-US" altLang="zh-CN" dirty="0" smtClean="0"/>
              <a:t>#include&lt;boost/test/minimal.hpp&gt;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173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Minimal test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</a:t>
            </a:r>
            <a:r>
              <a:rPr lang="zh-CN" altLang="en-US" dirty="0" smtClean="0"/>
              <a:t>供基本的单元测试功能，不支持多个测试用例，能够使用的测试断言也比较少。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试入口：</a:t>
            </a:r>
            <a:endParaRPr lang="en-US" altLang="zh-CN" dirty="0" smtClean="0"/>
          </a:p>
          <a:p>
            <a:r>
              <a:rPr lang="en-US" altLang="zh-CN" dirty="0" err="1" smtClean="0"/>
              <a:t>test_main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四</a:t>
            </a:r>
            <a:r>
              <a:rPr lang="zh-CN" altLang="en-US" dirty="0" smtClean="0"/>
              <a:t>个测试断言：</a:t>
            </a:r>
            <a:endParaRPr lang="en-US" altLang="zh-CN" dirty="0" smtClean="0"/>
          </a:p>
          <a:p>
            <a:r>
              <a:rPr lang="en-US" altLang="zh-CN" dirty="0" smtClean="0"/>
              <a:t>BOOST_CHECK()</a:t>
            </a:r>
          </a:p>
          <a:p>
            <a:r>
              <a:rPr lang="en-US" altLang="zh-CN" dirty="0" smtClean="0"/>
              <a:t>BOOST_REQUIRE()</a:t>
            </a:r>
          </a:p>
          <a:p>
            <a:r>
              <a:rPr lang="en-US" altLang="zh-CN" dirty="0" smtClean="0"/>
              <a:t>BOOST_ERROR()</a:t>
            </a:r>
          </a:p>
          <a:p>
            <a:r>
              <a:rPr lang="en-US" altLang="zh-CN" dirty="0" smtClean="0"/>
              <a:t>BOOST_FALL()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47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576263"/>
            <a:ext cx="62769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40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单元测试框架简介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43050"/>
            <a:ext cx="8454330" cy="5124450"/>
          </a:xfrm>
        </p:spPr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单元测试框架的有点见书</a:t>
            </a:r>
            <a:r>
              <a:rPr lang="en-US" altLang="zh-CN" dirty="0" smtClean="0"/>
              <a:t>Page231</a:t>
            </a:r>
          </a:p>
          <a:p>
            <a:r>
              <a:rPr lang="zh-CN" altLang="en-US" dirty="0"/>
              <a:t>测</a:t>
            </a:r>
            <a:r>
              <a:rPr lang="zh-CN" altLang="en-US" dirty="0" smtClean="0"/>
              <a:t>试断言：</a:t>
            </a:r>
            <a:endParaRPr lang="en-US" altLang="zh-CN" dirty="0" smtClean="0"/>
          </a:p>
          <a:p>
            <a:r>
              <a:rPr lang="zh-CN" altLang="en-US" dirty="0"/>
              <a:t>形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BOOST_XXX_YYY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XXX</a:t>
            </a:r>
            <a:r>
              <a:rPr lang="zh-CN" altLang="en-US" dirty="0" smtClean="0">
                <a:solidFill>
                  <a:srgbClr val="FF0000"/>
                </a:solidFill>
              </a:rPr>
              <a:t>：断言的级别（</a:t>
            </a:r>
            <a:r>
              <a:rPr lang="en-US" altLang="zh-CN" dirty="0" smtClean="0">
                <a:solidFill>
                  <a:srgbClr val="FF0000"/>
                </a:solidFill>
              </a:rPr>
              <a:t>WARN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CHECK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REQUIRE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YYY</a:t>
            </a:r>
            <a:r>
              <a:rPr lang="zh-CN" altLang="en-US" dirty="0" smtClean="0">
                <a:solidFill>
                  <a:srgbClr val="FF0000"/>
                </a:solidFill>
              </a:rPr>
              <a:t>：具体的断言，相等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不等，抛出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不抛出异常，大于或等于等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3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6718300" cy="714375"/>
          </a:xfrm>
        </p:spPr>
        <p:txBody>
          <a:bodyPr/>
          <a:lstStyle/>
          <a:p>
            <a:pPr algn="ctr"/>
            <a:r>
              <a:rPr lang="zh-CN" altLang="en-US" dirty="0" smtClean="0"/>
              <a:t>测试用例和套件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310314" cy="5616624"/>
          </a:xfrm>
        </p:spPr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库四个部分：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试安装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试主体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试清理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试运行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试用例：一个包含多个测试断言的函数，可以被执行的最小单元，各个测试用例之间是不相关的。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#define BOOST_AUTO_TEST_CASE(</a:t>
            </a:r>
            <a:r>
              <a:rPr lang="en-US" altLang="zh-CN" dirty="0" err="1" smtClean="0">
                <a:solidFill>
                  <a:srgbClr val="FF0000"/>
                </a:solidFill>
              </a:rPr>
              <a:t>test_name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/>
              <a:t>测</a:t>
            </a:r>
            <a:r>
              <a:rPr lang="zh-CN" altLang="en-US" dirty="0" smtClean="0"/>
              <a:t>试套件：测试用例的容器，包含一个或多个测试用例。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#define BOOST_AUTO_TEST_SUITE(</a:t>
            </a:r>
            <a:r>
              <a:rPr lang="en-US" altLang="zh-CN" dirty="0" err="1" smtClean="0">
                <a:solidFill>
                  <a:srgbClr val="FF0000"/>
                </a:solidFill>
              </a:rPr>
              <a:t>suite_name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#define BOOST_AUTO_TEST_SUITE_END()</a:t>
            </a:r>
          </a:p>
        </p:txBody>
      </p:sp>
    </p:spTree>
    <p:extLst>
      <p:ext uri="{BB962C8B-B14F-4D97-AF65-F5344CB8AC3E}">
        <p14:creationId xmlns:p14="http://schemas.microsoft.com/office/powerpoint/2010/main" val="4164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55" y="260648"/>
            <a:ext cx="8391847" cy="714375"/>
          </a:xfrm>
        </p:spPr>
        <p:txBody>
          <a:bodyPr/>
          <a:lstStyle/>
          <a:p>
            <a:pPr algn="ctr"/>
            <a:r>
              <a:rPr lang="zh-CN" altLang="en-US" dirty="0"/>
              <a:t>测</a:t>
            </a:r>
            <a:r>
              <a:rPr lang="zh-CN" altLang="en-US" dirty="0" smtClean="0"/>
              <a:t>试示例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908720"/>
            <a:ext cx="8382322" cy="575878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052736"/>
            <a:ext cx="47910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62288"/>
            <a:ext cx="41148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74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  <a:r>
              <a:rPr lang="zh-CN" altLang="en-US" dirty="0" smtClean="0"/>
              <a:t>有限的正确性验证支持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assert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::exception </a:t>
            </a:r>
            <a:r>
              <a:rPr lang="zh-CN" altLang="en-US" dirty="0" smtClean="0"/>
              <a:t>只能处理运行时异常，不能检查代码的逻辑。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4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18300" cy="714375"/>
          </a:xfrm>
        </p:spPr>
        <p:txBody>
          <a:bodyPr/>
          <a:lstStyle/>
          <a:p>
            <a:pPr algn="ctr"/>
            <a:r>
              <a:rPr lang="zh-CN" altLang="en-US" dirty="0" smtClean="0"/>
              <a:t>测试夹具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24744"/>
            <a:ext cx="6708775" cy="5124450"/>
          </a:xfrm>
        </p:spPr>
        <p:txBody>
          <a:bodyPr/>
          <a:lstStyle/>
          <a:p>
            <a:r>
              <a:rPr lang="zh-CN" altLang="en-US" dirty="0" smtClean="0"/>
              <a:t>引入测试夹具：</a:t>
            </a:r>
            <a:endParaRPr lang="en-US" altLang="zh-CN" dirty="0" smtClean="0"/>
          </a:p>
          <a:p>
            <a:r>
              <a:rPr lang="zh-CN" altLang="en-US" dirty="0" smtClean="0"/>
              <a:t>测试套件和测试用例不能完成</a:t>
            </a:r>
            <a:r>
              <a:rPr lang="zh-CN" altLang="en-US" b="1" dirty="0" smtClean="0">
                <a:solidFill>
                  <a:srgbClr val="FF0000"/>
                </a:solidFill>
              </a:rPr>
              <a:t>测试安装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测试清理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用测试夹具，必须定义一个夹具类，它只有构造函数和析构函数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048"/>
            <a:ext cx="36195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5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718300" cy="714375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6708775" cy="512445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56864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25" y="2708920"/>
            <a:ext cx="45243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测试日志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默认是 </a:t>
            </a:r>
            <a:r>
              <a:rPr lang="en-US" altLang="zh-CN" dirty="0" smtClean="0"/>
              <a:t>warning </a:t>
            </a:r>
            <a:r>
              <a:rPr lang="zh-CN" altLang="en-US" dirty="0"/>
              <a:t>级</a:t>
            </a:r>
            <a:r>
              <a:rPr lang="zh-CN" altLang="en-US" dirty="0" smtClean="0"/>
              <a:t>别</a:t>
            </a:r>
            <a:endParaRPr lang="en-US" altLang="zh-CN" dirty="0" smtClean="0"/>
          </a:p>
          <a:p>
            <a:r>
              <a:rPr lang="zh-CN" altLang="en-US" dirty="0"/>
              <a:t>格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arg_name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arg_value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49878"/>
            <a:ext cx="12258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6718300" cy="714375"/>
          </a:xfrm>
        </p:spPr>
        <p:txBody>
          <a:bodyPr/>
          <a:lstStyle/>
          <a:p>
            <a:pPr algn="ctr"/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程序执行监控器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80920" cy="5124450"/>
          </a:xfrm>
        </p:spPr>
        <p:txBody>
          <a:bodyPr/>
          <a:lstStyle/>
          <a:p>
            <a:r>
              <a:rPr lang="zh-CN" altLang="en-US" dirty="0" smtClean="0"/>
              <a:t>函数执行监控器类：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execution_monitor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cpp_main</a:t>
            </a:r>
            <a:r>
              <a:rPr lang="zh-CN" altLang="en-US" b="1" dirty="0" smtClean="0">
                <a:solidFill>
                  <a:srgbClr val="FF0000"/>
                </a:solidFill>
              </a:rPr>
              <a:t>（）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程序执行监控器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52938"/>
            <a:ext cx="65817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4050"/>
            <a:ext cx="5514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BOOST_ASSERT</a:t>
            </a:r>
          </a:p>
          <a:p>
            <a:r>
              <a:rPr lang="en-US" altLang="zh-CN" dirty="0" smtClean="0"/>
              <a:t>BOOST_ASSERT_MSG</a:t>
            </a:r>
          </a:p>
          <a:p>
            <a:r>
              <a:rPr lang="en-US" altLang="zh-CN" dirty="0" smtClean="0"/>
              <a:t>BOOST_STATIC_ASSERT</a:t>
            </a:r>
          </a:p>
          <a:p>
            <a:r>
              <a:rPr lang="en-US" altLang="zh-CN" dirty="0" smtClean="0"/>
              <a:t>BOOST_STATIC_ASSERT_MSG</a:t>
            </a:r>
          </a:p>
          <a:p>
            <a:r>
              <a:rPr lang="en-US" altLang="zh-CN" dirty="0" smtClean="0"/>
              <a:t>Test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试断言  </a:t>
            </a:r>
            <a:r>
              <a:rPr lang="en-US" altLang="zh-CN" dirty="0" smtClean="0"/>
              <a:t>BOOST_XXX_YYY</a:t>
            </a:r>
          </a:p>
          <a:p>
            <a:r>
              <a:rPr lang="zh-CN" altLang="en-US" dirty="0"/>
              <a:t>测</a:t>
            </a:r>
            <a:r>
              <a:rPr lang="zh-CN" altLang="en-US" dirty="0" smtClean="0"/>
              <a:t>试套件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BOOST_AUTO_TEST_SUITE</a:t>
            </a:r>
          </a:p>
          <a:p>
            <a:r>
              <a:rPr lang="zh-CN" altLang="en-US" dirty="0"/>
              <a:t>测</a:t>
            </a:r>
            <a:r>
              <a:rPr lang="zh-CN" altLang="en-US" dirty="0" smtClean="0"/>
              <a:t>试用例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BOOST_AUTO_TEST_CASE</a:t>
            </a:r>
          </a:p>
          <a:p>
            <a:r>
              <a:rPr lang="zh-CN" altLang="en-US" dirty="0"/>
              <a:t>测</a:t>
            </a:r>
            <a:r>
              <a:rPr lang="zh-CN" altLang="en-US" dirty="0" smtClean="0"/>
              <a:t>试夹具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BOOST_FIXTRUE_TEST_SUITE</a:t>
            </a:r>
          </a:p>
          <a:p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程序监控器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9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zh-CN" altLang="en-US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Test</a:t>
            </a:r>
            <a:r>
              <a:rPr lang="zh-CN" altLang="en-US" dirty="0"/>
              <a:t>方</a:t>
            </a:r>
            <a:r>
              <a:rPr lang="zh-CN" altLang="en-US" dirty="0" smtClean="0"/>
              <a:t>面的优势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boost.assert</a:t>
            </a:r>
            <a:r>
              <a:rPr lang="en-US" altLang="zh-CN" dirty="0" smtClean="0"/>
              <a:t> </a:t>
            </a:r>
            <a:r>
              <a:rPr lang="zh-CN" altLang="en-US" dirty="0"/>
              <a:t>增</a:t>
            </a:r>
            <a:r>
              <a:rPr lang="zh-CN" altLang="en-US" dirty="0" smtClean="0"/>
              <a:t>强了原始的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宏。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提供了静态断言（编译时）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boost.test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构建了完整的单元测试框架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assert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#include&lt;boost/assert.hpp&gt;</a:t>
            </a:r>
          </a:p>
          <a:p>
            <a:r>
              <a:rPr lang="zh-CN" altLang="en-US" dirty="0"/>
              <a:t>主</a:t>
            </a:r>
            <a:r>
              <a:rPr lang="zh-CN" altLang="en-US" dirty="0" smtClean="0"/>
              <a:t>要工具：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BOOST_ASSERT</a:t>
            </a:r>
            <a:r>
              <a:rPr lang="en-US" altLang="zh-CN" b="1" dirty="0" smtClean="0"/>
              <a:t>(…….)</a:t>
            </a:r>
          </a:p>
          <a:p>
            <a:r>
              <a:rPr lang="zh-CN" altLang="en-US" dirty="0" smtClean="0"/>
              <a:t>使用说明：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仅在</a:t>
            </a:r>
            <a:r>
              <a:rPr lang="en-US" altLang="zh-CN" dirty="0" smtClean="0">
                <a:solidFill>
                  <a:srgbClr val="FF0000"/>
                </a:solidFill>
              </a:rPr>
              <a:t>debug</a:t>
            </a:r>
            <a:r>
              <a:rPr lang="zh-CN" altLang="en-US" dirty="0" smtClean="0"/>
              <a:t>模式下有效，在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模式下无效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25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718300" cy="714375"/>
          </a:xfrm>
        </p:spPr>
        <p:txBody>
          <a:bodyPr/>
          <a:lstStyle/>
          <a:p>
            <a:pPr algn="ctr"/>
            <a:r>
              <a:rPr lang="en-US" altLang="zh-CN" dirty="0" smtClean="0"/>
              <a:t>Assert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836712"/>
            <a:ext cx="8598346" cy="5830788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3" y="1268760"/>
            <a:ext cx="4381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7" y="2636912"/>
            <a:ext cx="74580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6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718300" cy="714375"/>
          </a:xfrm>
        </p:spPr>
        <p:txBody>
          <a:bodyPr/>
          <a:lstStyle/>
          <a:p>
            <a:pPr algn="ctr"/>
            <a:r>
              <a:rPr lang="en-US" altLang="zh-CN" dirty="0" smtClean="0"/>
              <a:t>Assert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908720"/>
            <a:ext cx="8598346" cy="5758780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4619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4390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0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禁用断言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BOOST_ASSERT</a:t>
            </a:r>
          </a:p>
          <a:p>
            <a:r>
              <a:rPr lang="en-US" altLang="zh-CN" dirty="0" smtClean="0"/>
              <a:t>#</a:t>
            </a:r>
            <a:r>
              <a:rPr lang="en-US" altLang="zh-CN" b="1" dirty="0" smtClean="0">
                <a:solidFill>
                  <a:srgbClr val="FF0000"/>
                </a:solidFill>
              </a:rPr>
              <a:t>define BOOST_DISABLE_ASSERTS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cassert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#include&lt;boost/assert.hpp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</a:t>
            </a:r>
            <a:r>
              <a:rPr lang="zh-CN" altLang="en-US" b="1" dirty="0" smtClean="0">
                <a:solidFill>
                  <a:srgbClr val="FF0000"/>
                </a:solidFill>
              </a:rPr>
              <a:t>不影响标准的</a:t>
            </a:r>
            <a:r>
              <a:rPr lang="en-US" altLang="zh-CN" b="1" dirty="0" smtClean="0">
                <a:solidFill>
                  <a:srgbClr val="FF0000"/>
                </a:solidFill>
              </a:rPr>
              <a:t>assert</a:t>
            </a:r>
            <a:r>
              <a:rPr lang="zh-CN" altLang="en-US" b="1" dirty="0" smtClean="0">
                <a:solidFill>
                  <a:srgbClr val="FF0000"/>
                </a:solidFill>
              </a:rPr>
              <a:t>宏。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拓展用法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b="1" dirty="0" smtClean="0">
                <a:solidFill>
                  <a:srgbClr val="FF0000"/>
                </a:solidFill>
              </a:rPr>
              <a:t>BOOST_ENABLE_ASSERT_HANDLER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模式都将会被求值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调用错误处理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boost::</a:t>
            </a:r>
            <a:r>
              <a:rPr lang="en-US" altLang="zh-CN" dirty="0" err="1" smtClean="0"/>
              <a:t>assertion_failed</a:t>
            </a:r>
            <a:r>
              <a:rPr lang="en-US" altLang="zh-CN" dirty="0" smtClean="0"/>
              <a:t>(….)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/>
              <a:t>示</a:t>
            </a:r>
            <a:r>
              <a:rPr lang="zh-CN" altLang="en-US" dirty="0" smtClean="0"/>
              <a:t>例见书</a:t>
            </a:r>
            <a:r>
              <a:rPr lang="en-US" altLang="zh-CN" dirty="0" smtClean="0"/>
              <a:t>Page </a:t>
            </a:r>
            <a:r>
              <a:rPr lang="en-US" altLang="zh-CN" b="1" dirty="0" smtClean="0"/>
              <a:t>224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5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18300" cy="714375"/>
          </a:xfrm>
        </p:spPr>
        <p:txBody>
          <a:bodyPr/>
          <a:lstStyle/>
          <a:p>
            <a:pPr algn="ctr"/>
            <a:r>
              <a:rPr lang="zh-CN" altLang="en-US" dirty="0"/>
              <a:t>拓</a:t>
            </a:r>
            <a:r>
              <a:rPr lang="zh-CN" altLang="en-US" dirty="0" smtClean="0"/>
              <a:t>展用法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68291"/>
            <a:ext cx="4733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" y="908720"/>
            <a:ext cx="91440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7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 (2)">
  <a:themeElements>
    <a:clrScheme name="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1_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Custom Design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2_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M_Corporate_Template">
  <a:themeElements>
    <a:clrScheme name="1_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1_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M_Corporate_Template">
  <a:themeElements>
    <a:clrScheme name="2_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2_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TM_Corporate_Template">
  <a:themeElements>
    <a:clrScheme name="3_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3_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3_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TM_Corporate_Template">
  <a:themeElements>
    <a:clrScheme name="8_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8_TM_Corporate_Template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 (2)</Template>
  <TotalTime>1828</TotalTime>
  <Words>788</Words>
  <Application>Microsoft Office PowerPoint</Application>
  <PresentationFormat>On-screen Show (4:3)</PresentationFormat>
  <Paragraphs>122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Theme1 (2)</vt:lpstr>
      <vt:lpstr>1_Custom Design</vt:lpstr>
      <vt:lpstr>2_Custom Design</vt:lpstr>
      <vt:lpstr>1_TM_Corporate_Template</vt:lpstr>
      <vt:lpstr>2_TM_Corporate_Template</vt:lpstr>
      <vt:lpstr>3_TM_Corporate_Template</vt:lpstr>
      <vt:lpstr>8_TM_Corporate_Template</vt:lpstr>
      <vt:lpstr>正确性和测试   Test</vt:lpstr>
      <vt:lpstr>C/C++有限的正确性验证支持</vt:lpstr>
      <vt:lpstr>Boost在Test方面的优势</vt:lpstr>
      <vt:lpstr>assert</vt:lpstr>
      <vt:lpstr>Assert示例1：</vt:lpstr>
      <vt:lpstr>Assert示例2</vt:lpstr>
      <vt:lpstr>禁用断言</vt:lpstr>
      <vt:lpstr>拓展用法</vt:lpstr>
      <vt:lpstr>拓展用法</vt:lpstr>
      <vt:lpstr>拓展用法</vt:lpstr>
      <vt:lpstr>static_assert</vt:lpstr>
      <vt:lpstr>PowerPoint Presentation</vt:lpstr>
      <vt:lpstr>比较BOOST_ASSERT和BOOST_STATIC_ASSERT</vt:lpstr>
      <vt:lpstr>test</vt:lpstr>
      <vt:lpstr>Minimal test</vt:lpstr>
      <vt:lpstr>示例</vt:lpstr>
      <vt:lpstr>单元测试框架简介</vt:lpstr>
      <vt:lpstr>测试用例和套件</vt:lpstr>
      <vt:lpstr>测试示例</vt:lpstr>
      <vt:lpstr>测试夹具</vt:lpstr>
      <vt:lpstr>示例</vt:lpstr>
      <vt:lpstr>测试日志</vt:lpstr>
      <vt:lpstr>函数/程序执行监控器</vt:lpstr>
      <vt:lpstr>程序执行监控器</vt:lpstr>
      <vt:lpstr> 总结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Leslie Li (RD-CN)</dc:creator>
  <cp:lastModifiedBy>Leslie Li (RD-CN)</cp:lastModifiedBy>
  <cp:revision>85</cp:revision>
  <dcterms:created xsi:type="dcterms:W3CDTF">2014-02-25T04:06:59Z</dcterms:created>
  <dcterms:modified xsi:type="dcterms:W3CDTF">2014-02-26T10:36:56Z</dcterms:modified>
</cp:coreProperties>
</file>