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2" r:id="rId2"/>
  </p:sldMasterIdLst>
  <p:notesMasterIdLst>
    <p:notesMasterId r:id="rId30"/>
  </p:notesMasterIdLst>
  <p:handoutMasterIdLst>
    <p:handoutMasterId r:id="rId31"/>
  </p:handoutMasterIdLst>
  <p:sldIdLst>
    <p:sldId id="266" r:id="rId3"/>
    <p:sldId id="270" r:id="rId4"/>
    <p:sldId id="281" r:id="rId5"/>
    <p:sldId id="280" r:id="rId6"/>
    <p:sldId id="272" r:id="rId7"/>
    <p:sldId id="282" r:id="rId8"/>
    <p:sldId id="283" r:id="rId9"/>
    <p:sldId id="279" r:id="rId10"/>
    <p:sldId id="275" r:id="rId11"/>
    <p:sldId id="284" r:id="rId12"/>
    <p:sldId id="285" r:id="rId13"/>
    <p:sldId id="286" r:id="rId14"/>
    <p:sldId id="287" r:id="rId15"/>
    <p:sldId id="296" r:id="rId16"/>
    <p:sldId id="297" r:id="rId17"/>
    <p:sldId id="298" r:id="rId18"/>
    <p:sldId id="299" r:id="rId19"/>
    <p:sldId id="300" r:id="rId20"/>
    <p:sldId id="301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9" r:id="rId29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kern="1200">
        <a:solidFill>
          <a:srgbClr val="5F5F5F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1600" kern="1200">
        <a:solidFill>
          <a:srgbClr val="5F5F5F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1600" kern="1200">
        <a:solidFill>
          <a:srgbClr val="5F5F5F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1600" kern="1200">
        <a:solidFill>
          <a:srgbClr val="5F5F5F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1600" kern="1200">
        <a:solidFill>
          <a:srgbClr val="5F5F5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rgbClr val="5F5F5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rgbClr val="5F5F5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rgbClr val="5F5F5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rgbClr val="5F5F5F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4D4D4D"/>
    <a:srgbClr val="3F6DA5"/>
    <a:srgbClr val="CC0000"/>
    <a:srgbClr val="D1D1D1"/>
    <a:srgbClr val="B2B2B2"/>
    <a:srgbClr val="8FC4E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9" autoAdjust="0"/>
    <p:restoredTop sz="67887" autoAdjust="0"/>
  </p:normalViewPr>
  <p:slideViewPr>
    <p:cSldViewPr snapToGrid="0" snapToObjects="1">
      <p:cViewPr>
        <p:scale>
          <a:sx n="66" d="100"/>
          <a:sy n="66" d="100"/>
        </p:scale>
        <p:origin x="-12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06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91AD7249-A41E-4CE1-826E-9A8CA45FB9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724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C468CA3A-6D9D-4715-B6DF-2D64E7AF75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2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CA3A-6D9D-4715-B6DF-2D64E7AF756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RAII design is often used for controlling </a:t>
            </a:r>
            <a:r>
              <a:rPr lang="en-US" dirty="0" err="1" smtClean="0"/>
              <a:t>mutex</a:t>
            </a:r>
            <a:r>
              <a:rPr lang="en-US" dirty="0" smtClean="0"/>
              <a:t> locks in multi-threaded applications. In that use, the object releases the lock when destroyed. Without RAII in this scenario the potential for deadlock would be high and the logic to lock the </a:t>
            </a:r>
            <a:r>
              <a:rPr lang="en-US" dirty="0" err="1" smtClean="0"/>
              <a:t>mutex</a:t>
            </a:r>
            <a:r>
              <a:rPr lang="en-US" dirty="0" smtClean="0"/>
              <a:t> would be far from the logic to unlock it. With RAII, the code that locks the </a:t>
            </a:r>
            <a:r>
              <a:rPr lang="en-US" dirty="0" err="1" smtClean="0"/>
              <a:t>mutex</a:t>
            </a:r>
            <a:r>
              <a:rPr lang="en-US" dirty="0" smtClean="0"/>
              <a:t> essentially includes the logic that the lock will be released when the RAII object goes out of scope.</a:t>
            </a:r>
          </a:p>
          <a:p>
            <a:endParaRPr lang="en-US" dirty="0" smtClean="0"/>
          </a:p>
          <a:p>
            <a:r>
              <a:rPr lang="en-US" dirty="0" smtClean="0"/>
              <a:t>We could have an object that represents a file that is open for writing, wherein the file is opened in the constructor and closed when the object goes out of scope. </a:t>
            </a:r>
          </a:p>
          <a:p>
            <a:r>
              <a:rPr lang="en-US" dirty="0" smtClean="0"/>
              <a:t>In both cases, RAII ensures only that the resource in question is released appropriately; care must still be taken to maintain exception safety. If the code modifying the data structure or file is not exception-safe, the </a:t>
            </a:r>
            <a:r>
              <a:rPr lang="en-US" dirty="0" err="1" smtClean="0"/>
              <a:t>mutex</a:t>
            </a:r>
            <a:r>
              <a:rPr lang="en-US" dirty="0" smtClean="0"/>
              <a:t> could be unlocked or the file closed with the data structure or file corrupted.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CA3A-6D9D-4715-B6DF-2D64E7AF75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9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</a:t>
            </a:r>
            <a:r>
              <a:rPr lang="en-US" b="1" dirty="0" err="1" smtClean="0"/>
              <a:t>shared_ptr</a:t>
            </a:r>
            <a:r>
              <a:rPr lang="en-US" dirty="0" smtClean="0"/>
              <a:t>, </a:t>
            </a:r>
            <a:r>
              <a:rPr lang="en-US" b="1" dirty="0" err="1" smtClean="0"/>
              <a:t>weak_ptr</a:t>
            </a:r>
            <a:r>
              <a:rPr lang="en-US" dirty="0" smtClean="0"/>
              <a:t> provides a very limited subset of operations since accessing its stored pointer is often dangerous in multithreaded programs, and sometimes unsafe even within a single thread (that is, it may invoke undefined behavior.) Pretend for a moment that </a:t>
            </a:r>
            <a:r>
              <a:rPr lang="en-US" b="1" dirty="0" err="1" smtClean="0"/>
              <a:t>weak_ptr</a:t>
            </a:r>
            <a:r>
              <a:rPr lang="en-US" dirty="0" smtClean="0"/>
              <a:t> has a </a:t>
            </a:r>
            <a:r>
              <a:rPr lang="en-US" b="1" dirty="0" smtClean="0"/>
              <a:t>get</a:t>
            </a:r>
            <a:r>
              <a:rPr lang="en-US" dirty="0" smtClean="0"/>
              <a:t> member function that returns a raw pointer, and consider this innocent piece of code: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CA3A-6D9D-4715-B6DF-2D64E7AF75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37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</a:t>
            </a:r>
            <a:r>
              <a:rPr lang="en-US" b="1" dirty="0" smtClean="0"/>
              <a:t>r</a:t>
            </a:r>
            <a:r>
              <a:rPr lang="en-US" dirty="0" smtClean="0"/>
              <a:t> holds a reference to the object that was pointed by </a:t>
            </a:r>
            <a:r>
              <a:rPr lang="en-US" b="1" dirty="0" smtClean="0"/>
              <a:t>q</a:t>
            </a:r>
            <a:r>
              <a:rPr lang="en-US" dirty="0" smtClean="0"/>
              <a:t>. Even if </a:t>
            </a:r>
            <a:r>
              <a:rPr lang="en-US" dirty="0" err="1" smtClean="0"/>
              <a:t>p.reset</a:t>
            </a:r>
            <a:r>
              <a:rPr lang="en-US" dirty="0" smtClean="0"/>
              <a:t>() is executed in another thread, the object will stay alive until </a:t>
            </a:r>
            <a:r>
              <a:rPr lang="en-US" b="1" dirty="0" smtClean="0"/>
              <a:t>r</a:t>
            </a:r>
            <a:r>
              <a:rPr lang="en-US" dirty="0" smtClean="0"/>
              <a:t> goes out of scope or is reset. By obtaining a </a:t>
            </a:r>
            <a:r>
              <a:rPr lang="en-US" b="1" dirty="0" err="1" smtClean="0"/>
              <a:t>shared_ptr</a:t>
            </a:r>
            <a:r>
              <a:rPr lang="en-US" dirty="0" smtClean="0"/>
              <a:t> to the object, we have effectively locked it against destruction.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CA3A-6D9D-4715-B6DF-2D64E7AF75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58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CA3A-6D9D-4715-B6DF-2D64E7AF75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8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73" name="Picture 3753" descr="Intro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34464" name="Line 3744"/>
          <p:cNvSpPr>
            <a:spLocks noChangeShapeType="1"/>
          </p:cNvSpPr>
          <p:nvPr/>
        </p:nvSpPr>
        <p:spPr bwMode="auto">
          <a:xfrm>
            <a:off x="4089400" y="6357938"/>
            <a:ext cx="0" cy="47625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465" name="Line 3745"/>
          <p:cNvSpPr>
            <a:spLocks noChangeShapeType="1"/>
          </p:cNvSpPr>
          <p:nvPr/>
        </p:nvSpPr>
        <p:spPr bwMode="auto">
          <a:xfrm>
            <a:off x="992188" y="6359525"/>
            <a:ext cx="0" cy="474663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1000125" y="34305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4467" name="Line 3747"/>
          <p:cNvSpPr>
            <a:spLocks noChangeShapeType="1"/>
          </p:cNvSpPr>
          <p:nvPr/>
        </p:nvSpPr>
        <p:spPr bwMode="auto">
          <a:xfrm>
            <a:off x="990600" y="3429000"/>
            <a:ext cx="0" cy="82232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4413" y="3876675"/>
            <a:ext cx="6400800" cy="83820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4469" name="Rectangle 3749"/>
          <p:cNvSpPr>
            <a:spLocks noGrp="1" noChangeArrowheads="1"/>
          </p:cNvSpPr>
          <p:nvPr>
            <p:ph type="dt" sz="quarter" idx="2"/>
          </p:nvPr>
        </p:nvSpPr>
        <p:spPr>
          <a:xfrm>
            <a:off x="4152900" y="6315075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zh-CN" sz="1400"/>
              <a:t>Classification</a:t>
            </a:r>
          </a:p>
          <a:p>
            <a:fld id="{656C89B9-1449-4837-8A0E-870FF98944DA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34470" name="Rectangle 3750"/>
          <p:cNvSpPr>
            <a:spLocks noGrp="1" noChangeArrowheads="1"/>
          </p:cNvSpPr>
          <p:nvPr>
            <p:ph type="ftr" sz="quarter" idx="3"/>
          </p:nvPr>
        </p:nvSpPr>
        <p:spPr>
          <a:xfrm>
            <a:off x="1033463" y="6281738"/>
            <a:ext cx="2895600" cy="476250"/>
          </a:xfrm>
        </p:spPr>
        <p:txBody>
          <a:bodyPr anchor="t"/>
          <a:lstStyle>
            <a:lvl1pPr>
              <a:defRPr sz="1600"/>
            </a:lvl1pPr>
          </a:lstStyle>
          <a:p>
            <a:r>
              <a:rPr lang="en-US" altLang="zh-CN"/>
              <a:t>Presenter Name</a:t>
            </a:r>
            <a:br>
              <a:rPr lang="en-US" altLang="zh-CN"/>
            </a:br>
            <a:r>
              <a:rPr lang="en-US" altLang="zh-CN" sz="1200"/>
              <a:t>Presenter Title</a:t>
            </a:r>
          </a:p>
        </p:txBody>
      </p:sp>
      <p:sp>
        <p:nvSpPr>
          <p:cNvPr id="34471" name="Line 3751"/>
          <p:cNvSpPr>
            <a:spLocks noChangeShapeType="1"/>
          </p:cNvSpPr>
          <p:nvPr/>
        </p:nvSpPr>
        <p:spPr bwMode="auto">
          <a:xfrm>
            <a:off x="985838" y="3429000"/>
            <a:ext cx="0" cy="82232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641C6-449D-4DCC-8EE7-9F862EE2C0DA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8AEA64-51B8-41FB-815D-51BCD866C4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180975"/>
            <a:ext cx="2057400" cy="583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1950" y="180975"/>
            <a:ext cx="6019800" cy="583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CE634D-B92E-4353-AA89-5A08681780CE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1B4783-E0ED-4CA4-9338-AA0EEFD4E17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22B0E-B4AA-4F5B-AD7C-9C92806397E4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30F2A7-737B-4219-8C58-C5BD72EE1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262515-5101-4633-8AF9-589FB6EC5926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F278AD-50E7-4260-8CDA-AEE750D4811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895350"/>
            <a:ext cx="4038600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2950" y="895350"/>
            <a:ext cx="4038600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0EE12-AEDD-4622-BC8B-64CA1B0C6C76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24AA2D-751C-4D0F-A672-683822DEE1F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34072D-432E-4D72-80DA-791AC324E131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5167E-9944-458E-9370-60F612DE88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99F85-F869-4082-802F-FA8BB2E7E88A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A85D84-2DB3-4931-A7D2-8CB6FCF1DD4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6B4F1-8C38-4DE5-B488-8DF88401FF9B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457EFA-5A01-4972-BB80-9EE59F3767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843AB4-2522-4FCD-9A72-6F2D4EAFD436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D0F8E5-F289-482E-83CB-1D94F1E0FF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24C03A-F9CB-424D-A44E-C989EB322D0D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A4AA9D-A6E4-4102-A6C2-3537D11F63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Classification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21" name="Picture 589" descr="Body_header_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18995" name="Line 563"/>
          <p:cNvSpPr>
            <a:spLocks noChangeShapeType="1"/>
          </p:cNvSpPr>
          <p:nvPr/>
        </p:nvSpPr>
        <p:spPr bwMode="auto">
          <a:xfrm>
            <a:off x="238125" y="6600825"/>
            <a:ext cx="0" cy="255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96" name="Line 564"/>
          <p:cNvSpPr>
            <a:spLocks noChangeShapeType="1"/>
          </p:cNvSpPr>
          <p:nvPr/>
        </p:nvSpPr>
        <p:spPr bwMode="auto">
          <a:xfrm>
            <a:off x="1639888" y="6600825"/>
            <a:ext cx="0" cy="255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98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80975"/>
            <a:ext cx="6718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8986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895350"/>
            <a:ext cx="8229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8987" name="Rectangle 5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1638" y="6548438"/>
            <a:ext cx="8382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bg2"/>
                </a:solidFill>
                <a:ea typeface="宋体" charset="-122"/>
              </a:defRPr>
            </a:lvl1pPr>
          </a:lstStyle>
          <a:p>
            <a:fld id="{30B1DADC-3549-442A-A869-A31335093423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18989" name="Rectangle 5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82925" y="6551613"/>
            <a:ext cx="5270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bg2"/>
                </a:solidFill>
                <a:ea typeface="宋体" charset="-122"/>
              </a:defRPr>
            </a:lvl1pPr>
          </a:lstStyle>
          <a:p>
            <a:fld id="{16104DD3-D490-4D73-9566-D0CF2C6319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98" name="Rectangle 5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7338" y="6607175"/>
            <a:ext cx="13017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bg2"/>
                </a:solidFill>
                <a:ea typeface="宋体" charset="-122"/>
              </a:defRPr>
            </a:lvl1pPr>
          </a:lstStyle>
          <a:p>
            <a:r>
              <a:rPr lang="en-US" altLang="zh-CN"/>
              <a:t>Classification</a:t>
            </a:r>
          </a:p>
        </p:txBody>
      </p:sp>
      <p:sp>
        <p:nvSpPr>
          <p:cNvPr id="19000" name="Line 568"/>
          <p:cNvSpPr>
            <a:spLocks noChangeShapeType="1"/>
          </p:cNvSpPr>
          <p:nvPr/>
        </p:nvSpPr>
        <p:spPr bwMode="auto">
          <a:xfrm>
            <a:off x="3051175" y="6600825"/>
            <a:ext cx="0" cy="255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15" name="Rectangle 583"/>
          <p:cNvSpPr>
            <a:spLocks noChangeArrowheads="1"/>
          </p:cNvSpPr>
          <p:nvPr/>
        </p:nvSpPr>
        <p:spPr bwMode="auto">
          <a:xfrm>
            <a:off x="4468813" y="6584950"/>
            <a:ext cx="1511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700">
                <a:solidFill>
                  <a:schemeClr val="tx1"/>
                </a:solidFill>
                <a:ea typeface="宋体" charset="-122"/>
              </a:rPr>
              <a:t>Copyright 2007 - Trend Micro Inc.</a:t>
            </a:r>
          </a:p>
        </p:txBody>
      </p:sp>
      <p:sp>
        <p:nvSpPr>
          <p:cNvPr id="19017" name="Line 585"/>
          <p:cNvSpPr>
            <a:spLocks noChangeShapeType="1"/>
          </p:cNvSpPr>
          <p:nvPr/>
        </p:nvSpPr>
        <p:spPr bwMode="auto">
          <a:xfrm>
            <a:off x="4464050" y="6607175"/>
            <a:ext cx="0" cy="255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5F5F5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9" name="Picture 19" descr="End_0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</p:spPr>
      </p:pic>
      <p:pic>
        <p:nvPicPr>
          <p:cNvPr id="35854" name="Picture 14" descr="TM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03600" y="4411663"/>
            <a:ext cx="2303463" cy="939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7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1000125" y="3430589"/>
            <a:ext cx="7772400" cy="656780"/>
          </a:xfrm>
        </p:spPr>
        <p:txBody>
          <a:bodyPr/>
          <a:lstStyle/>
          <a:p>
            <a:r>
              <a:rPr lang="en-US" altLang="zh-CN" b="0" dirty="0" smtClean="0"/>
              <a:t>Boost Memory </a:t>
            </a:r>
            <a:r>
              <a:rPr lang="en-US" altLang="zh-CN" b="0" dirty="0"/>
              <a:t>management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749"/>
          <p:cNvSpPr>
            <a:spLocks noGrp="1" noChangeArrowheads="1"/>
          </p:cNvSpPr>
          <p:nvPr>
            <p:ph type="dt" sz="quarter" idx="2"/>
          </p:nvPr>
        </p:nvSpPr>
        <p:spPr>
          <a:xfrm>
            <a:off x="7010400" y="631507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400"/>
              <a:t>Classification</a:t>
            </a:r>
          </a:p>
          <a:p>
            <a:fld id="{C4C913DB-835A-408A-B9F3-1AD5CFA80BE7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5" name="Rectangle 3750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281738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Ocean_feng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err="1"/>
              <a:t>s</a:t>
            </a:r>
            <a:r>
              <a:rPr lang="en-US" sz="3600" b="0" dirty="0" err="1" smtClean="0"/>
              <a:t>coped_ptr</a:t>
            </a:r>
            <a:r>
              <a:rPr lang="en-US" sz="3600" b="0" dirty="0" smtClean="0"/>
              <a:t> members</a:t>
            </a: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40114"/>
            <a:ext cx="8229600" cy="4379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void reset(T * p = 0);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 &amp; operator*() </a:t>
            </a:r>
            <a:r>
              <a:rPr lang="en-US" sz="3200" dirty="0" err="1"/>
              <a:t>const</a:t>
            </a:r>
            <a:r>
              <a:rPr lang="en-US" sz="3200" dirty="0"/>
              <a:t>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 * operator-&gt;() </a:t>
            </a:r>
            <a:r>
              <a:rPr lang="en-US" sz="3200" dirty="0" err="1"/>
              <a:t>const</a:t>
            </a:r>
            <a:r>
              <a:rPr lang="en-US" sz="3200" dirty="0"/>
              <a:t>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 * get() </a:t>
            </a:r>
            <a:r>
              <a:rPr lang="en-US" sz="3200" dirty="0" err="1"/>
              <a:t>const</a:t>
            </a:r>
            <a:r>
              <a:rPr lang="en-US" sz="3200" dirty="0"/>
              <a:t>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void swap(</a:t>
            </a:r>
            <a:r>
              <a:rPr lang="en-US" sz="3200" dirty="0" err="1"/>
              <a:t>scoped_ptr</a:t>
            </a:r>
            <a:r>
              <a:rPr lang="en-US" sz="3200" dirty="0"/>
              <a:t> &amp; b);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operator </a:t>
            </a:r>
            <a:r>
              <a:rPr lang="en-US" sz="3200" dirty="0" err="1" smtClean="0"/>
              <a:t>bool</a:t>
            </a:r>
            <a:r>
              <a:rPr lang="en-US" sz="3200" dirty="0" smtClean="0"/>
              <a:t> </a:t>
            </a:r>
            <a:r>
              <a:rPr lang="en-US" sz="3200" dirty="0"/>
              <a:t>() </a:t>
            </a:r>
            <a:r>
              <a:rPr lang="en-US" sz="3200" dirty="0" err="1"/>
              <a:t>const</a:t>
            </a:r>
            <a:r>
              <a:rPr lang="en-US" sz="3200" dirty="0"/>
              <a:t>; // never throws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9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Scoped_array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 smtClean="0"/>
              <a:t>scoped_array</a:t>
            </a:r>
            <a:r>
              <a:rPr lang="en-US" dirty="0" smtClean="0"/>
              <a:t> </a:t>
            </a:r>
            <a:r>
              <a:rPr lang="en-US" dirty="0"/>
              <a:t>class template stores a pointer to a dynamically allocated objects.(Dynamically allocated objects are allocated with the C++ </a:t>
            </a:r>
            <a:r>
              <a:rPr lang="en-US" b="1" dirty="0" smtClean="0">
                <a:solidFill>
                  <a:srgbClr val="FF0000"/>
                </a:solidFill>
              </a:rPr>
              <a:t>new[]</a:t>
            </a:r>
            <a:r>
              <a:rPr lang="en-US" dirty="0" smtClean="0"/>
              <a:t> </a:t>
            </a:r>
            <a:r>
              <a:rPr lang="en-US" dirty="0"/>
              <a:t>expression</a:t>
            </a:r>
            <a:r>
              <a:rPr lang="en-US" dirty="0" smtClean="0"/>
              <a:t>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 pointed to is guaranteed to be deleted, either on destruction of the </a:t>
            </a:r>
            <a:r>
              <a:rPr lang="en-US" dirty="0" err="1" smtClean="0"/>
              <a:t>scoped_array</a:t>
            </a:r>
            <a:r>
              <a:rPr lang="en-US" dirty="0" smtClean="0"/>
              <a:t>, </a:t>
            </a:r>
            <a:r>
              <a:rPr lang="en-US" dirty="0"/>
              <a:t>or via an explicit reset.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/>
              <a:t>Feature: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Retain ownership solely within the current scope.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Noncopyable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Cannot be used in C++ Standard Library containers.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Cannot </a:t>
            </a:r>
            <a:r>
              <a:rPr lang="en-US" dirty="0"/>
              <a:t>correctly hold a pointer to a single object.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err="1" smtClean="0"/>
              <a:t>scoped_array</a:t>
            </a:r>
            <a:r>
              <a:rPr lang="en-US" sz="3600" b="0" dirty="0" smtClean="0"/>
              <a:t> members</a:t>
            </a: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1771"/>
            <a:ext cx="8229600" cy="47280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void reset(T * p = 0);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trike="sngStrike" dirty="0">
                <a:solidFill>
                  <a:srgbClr val="FF0000"/>
                </a:solidFill>
              </a:rPr>
              <a:t>T &amp; operator*() </a:t>
            </a:r>
            <a:r>
              <a:rPr lang="en-US" sz="3200" strike="sngStrike" dirty="0" err="1">
                <a:solidFill>
                  <a:srgbClr val="FF0000"/>
                </a:solidFill>
              </a:rPr>
              <a:t>const</a:t>
            </a:r>
            <a:r>
              <a:rPr lang="en-US" sz="3200" strike="sngStrike" dirty="0">
                <a:solidFill>
                  <a:srgbClr val="FF0000"/>
                </a:solidFill>
              </a:rPr>
              <a:t>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trike="sngStrike" dirty="0">
                <a:solidFill>
                  <a:srgbClr val="FF0000"/>
                </a:solidFill>
              </a:rPr>
              <a:t>T * operator-&gt;() </a:t>
            </a:r>
            <a:r>
              <a:rPr lang="en-US" sz="3200" strike="sngStrike" dirty="0" err="1">
                <a:solidFill>
                  <a:srgbClr val="FF0000"/>
                </a:solidFill>
              </a:rPr>
              <a:t>const</a:t>
            </a:r>
            <a:r>
              <a:rPr lang="en-US" sz="3200" strike="sngStrike" dirty="0">
                <a:solidFill>
                  <a:srgbClr val="FF0000"/>
                </a:solidFill>
              </a:rPr>
              <a:t>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 * get() </a:t>
            </a:r>
            <a:r>
              <a:rPr lang="en-US" sz="3200" dirty="0" err="1"/>
              <a:t>const</a:t>
            </a:r>
            <a:r>
              <a:rPr lang="en-US" sz="3200" dirty="0"/>
              <a:t>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void swap(</a:t>
            </a:r>
            <a:r>
              <a:rPr lang="en-US" sz="3200" dirty="0" err="1"/>
              <a:t>scoped_ptr</a:t>
            </a:r>
            <a:r>
              <a:rPr lang="en-US" sz="3200" dirty="0"/>
              <a:t> &amp; b); // never 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operator </a:t>
            </a:r>
            <a:r>
              <a:rPr lang="en-US" sz="3200" dirty="0" err="1" smtClean="0"/>
              <a:t>bool</a:t>
            </a:r>
            <a:r>
              <a:rPr lang="en-US" sz="3200" dirty="0" smtClean="0"/>
              <a:t> </a:t>
            </a:r>
            <a:r>
              <a:rPr lang="en-US" sz="3200" dirty="0"/>
              <a:t>() </a:t>
            </a:r>
            <a:r>
              <a:rPr lang="en-US" sz="3200" dirty="0" err="1"/>
              <a:t>const</a:t>
            </a:r>
            <a:r>
              <a:rPr lang="en-US" sz="3200" dirty="0"/>
              <a:t>; // never </a:t>
            </a:r>
            <a:r>
              <a:rPr lang="en-US" sz="3200" dirty="0" smtClean="0"/>
              <a:t>throws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 &amp; operator[](</a:t>
            </a:r>
            <a:r>
              <a:rPr lang="en-US" sz="3200" dirty="0" err="1"/>
              <a:t>std</a:t>
            </a:r>
            <a:r>
              <a:rPr lang="en-US" sz="3200" dirty="0"/>
              <a:t>::</a:t>
            </a:r>
            <a:r>
              <a:rPr lang="en-US" sz="3200" dirty="0" err="1"/>
              <a:t>ptrdiff_t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) </a:t>
            </a:r>
            <a:r>
              <a:rPr lang="en-US" sz="3200" dirty="0" err="1"/>
              <a:t>const</a:t>
            </a:r>
            <a:r>
              <a:rPr lang="en-US" sz="3200" dirty="0"/>
              <a:t>; // never throws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>
                <a:solidFill>
                  <a:srgbClr val="808080"/>
                </a:solidFill>
              </a:rPr>
              <a:pPr/>
              <a:t>3/6/2014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>
                <a:solidFill>
                  <a:srgbClr val="808080"/>
                </a:solidFill>
              </a:rPr>
              <a:pPr/>
              <a:t>12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srgbClr val="808080"/>
                </a:solidFill>
              </a:rPr>
              <a:t>Classification</a:t>
            </a:r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shared_ptr</a:t>
            </a:r>
            <a:r>
              <a:rPr lang="en-US" dirty="0"/>
              <a:t> class template stores a pointer to a dynamically allocated object, typically with a C++ new-expression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object pointed to is guaranteed to be deleted </a:t>
            </a:r>
            <a:r>
              <a:rPr lang="en-US" b="1" dirty="0">
                <a:solidFill>
                  <a:srgbClr val="FF0000"/>
                </a:solidFill>
              </a:rPr>
              <a:t>when the last </a:t>
            </a:r>
            <a:r>
              <a:rPr lang="en-US" b="1" dirty="0" err="1">
                <a:solidFill>
                  <a:srgbClr val="FF0000"/>
                </a:solidFill>
              </a:rPr>
              <a:t>shared_ptr</a:t>
            </a:r>
            <a:r>
              <a:rPr lang="en-US" b="1" dirty="0">
                <a:solidFill>
                  <a:srgbClr val="FF0000"/>
                </a:solidFill>
              </a:rPr>
              <a:t> pointing to it is destroyed or reset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hared_ptr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void reset(); // never </a:t>
            </a:r>
            <a:r>
              <a:rPr lang="en-US" sz="1800" dirty="0" smtClean="0"/>
              <a:t>throws</a:t>
            </a:r>
            <a:endParaRPr lang="en-US" sz="1800" dirty="0"/>
          </a:p>
          <a:p>
            <a:r>
              <a:rPr lang="en-US" sz="1800" dirty="0"/>
              <a:t>template&lt;class Y&gt; void reset(Y * p);</a:t>
            </a:r>
          </a:p>
          <a:p>
            <a:r>
              <a:rPr lang="en-US" sz="1800" dirty="0"/>
              <a:t>template&lt;class Y, class D&gt; void reset(Y * p, D d);</a:t>
            </a:r>
          </a:p>
          <a:p>
            <a:r>
              <a:rPr lang="en-US" sz="1800" dirty="0"/>
              <a:t>template&lt;class Y, class D, class A&gt; void reset(Y * p, D </a:t>
            </a:r>
            <a:r>
              <a:rPr lang="en-US" sz="1800" dirty="0" err="1"/>
              <a:t>d</a:t>
            </a:r>
            <a:r>
              <a:rPr lang="en-US" sz="1800" dirty="0"/>
              <a:t>, A a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template&lt;class Y&gt; void reset(</a:t>
            </a:r>
            <a:r>
              <a:rPr lang="en-US" sz="1800" dirty="0" err="1"/>
              <a:t>shared_ptr</a:t>
            </a:r>
            <a:r>
              <a:rPr lang="en-US" sz="1800" dirty="0"/>
              <a:t>&lt;Y&gt; </a:t>
            </a:r>
            <a:r>
              <a:rPr lang="en-US" sz="1800" dirty="0" err="1"/>
              <a:t>const</a:t>
            </a:r>
            <a:r>
              <a:rPr lang="en-US" sz="1800" dirty="0"/>
              <a:t> &amp; r, </a:t>
            </a:r>
            <a:r>
              <a:rPr lang="en-US" sz="1800" dirty="0" err="1"/>
              <a:t>element_type</a:t>
            </a:r>
            <a:r>
              <a:rPr lang="en-US" sz="1800" dirty="0"/>
              <a:t> * p); // never </a:t>
            </a:r>
            <a:r>
              <a:rPr lang="en-US" sz="1800" dirty="0" smtClean="0"/>
              <a:t>throws</a:t>
            </a:r>
            <a:endParaRPr lang="en-US" sz="1800" dirty="0"/>
          </a:p>
          <a:p>
            <a:r>
              <a:rPr lang="en-US" sz="1800" dirty="0"/>
              <a:t>T &amp; operator*() </a:t>
            </a:r>
            <a:r>
              <a:rPr lang="en-US" sz="1800" dirty="0" err="1"/>
              <a:t>const</a:t>
            </a:r>
            <a:r>
              <a:rPr lang="en-US" sz="1800" dirty="0"/>
              <a:t>; // never throws; only valid when T is not an array type</a:t>
            </a:r>
          </a:p>
          <a:p>
            <a:r>
              <a:rPr lang="en-US" sz="1800" dirty="0"/>
              <a:t>T * operator-&gt;() </a:t>
            </a:r>
            <a:r>
              <a:rPr lang="en-US" sz="1800" dirty="0" err="1"/>
              <a:t>const</a:t>
            </a:r>
            <a:r>
              <a:rPr lang="en-US" sz="1800" dirty="0"/>
              <a:t>; </a:t>
            </a:r>
            <a:endParaRPr lang="en-US" sz="1800" dirty="0" smtClean="0"/>
          </a:p>
          <a:p>
            <a:r>
              <a:rPr lang="en-US" sz="1800" dirty="0" err="1" smtClean="0"/>
              <a:t>element_type</a:t>
            </a:r>
            <a:r>
              <a:rPr lang="en-US" sz="1800" dirty="0" smtClean="0"/>
              <a:t> &amp; operator[](</a:t>
            </a:r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ptrdiff_t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) </a:t>
            </a:r>
            <a:r>
              <a:rPr lang="en-US" sz="1800" dirty="0" err="1" smtClean="0"/>
              <a:t>const</a:t>
            </a:r>
            <a:r>
              <a:rPr lang="en-US" sz="1800" dirty="0" smtClean="0"/>
              <a:t>; // never throws; only valid when T is an array type</a:t>
            </a:r>
          </a:p>
          <a:p>
            <a:r>
              <a:rPr lang="en-US" sz="1800" dirty="0" err="1" smtClean="0"/>
              <a:t>element_type</a:t>
            </a:r>
            <a:r>
              <a:rPr lang="en-US" sz="1800" dirty="0" smtClean="0"/>
              <a:t> </a:t>
            </a:r>
            <a:r>
              <a:rPr lang="en-US" sz="1800" dirty="0"/>
              <a:t>* get() </a:t>
            </a:r>
            <a:r>
              <a:rPr lang="en-US" sz="1800" dirty="0" err="1"/>
              <a:t>const</a:t>
            </a:r>
            <a:r>
              <a:rPr lang="en-US" sz="1800" dirty="0"/>
              <a:t>; // never </a:t>
            </a:r>
            <a:r>
              <a:rPr lang="en-US" sz="1800" dirty="0" smtClean="0"/>
              <a:t>throws</a:t>
            </a:r>
            <a:endParaRPr lang="en-US" sz="1800" dirty="0"/>
          </a:p>
          <a:p>
            <a:r>
              <a:rPr lang="en-US" sz="1800" dirty="0" err="1"/>
              <a:t>bool</a:t>
            </a:r>
            <a:r>
              <a:rPr lang="en-US" sz="1800" dirty="0"/>
              <a:t> unique() </a:t>
            </a:r>
            <a:r>
              <a:rPr lang="en-US" sz="1800" dirty="0" err="1"/>
              <a:t>const</a:t>
            </a:r>
            <a:r>
              <a:rPr lang="en-US" sz="1800" dirty="0"/>
              <a:t>; // never throws</a:t>
            </a:r>
          </a:p>
          <a:p>
            <a:r>
              <a:rPr lang="en-US" sz="1800" dirty="0"/>
              <a:t>long </a:t>
            </a:r>
            <a:r>
              <a:rPr lang="en-US" sz="1800" dirty="0" err="1"/>
              <a:t>use_count</a:t>
            </a:r>
            <a:r>
              <a:rPr lang="en-US" sz="1800" dirty="0"/>
              <a:t>() </a:t>
            </a:r>
            <a:r>
              <a:rPr lang="en-US" sz="1800" dirty="0" err="1"/>
              <a:t>const</a:t>
            </a:r>
            <a:r>
              <a:rPr lang="en-US" sz="1800" dirty="0"/>
              <a:t>; // never </a:t>
            </a:r>
            <a:r>
              <a:rPr lang="en-US" sz="1800" dirty="0" smtClean="0"/>
              <a:t>throws</a:t>
            </a:r>
            <a:endParaRPr lang="en-US" sz="1800" dirty="0"/>
          </a:p>
          <a:p>
            <a:r>
              <a:rPr lang="en-US" sz="1800" dirty="0"/>
              <a:t>explicit operator </a:t>
            </a:r>
            <a:r>
              <a:rPr lang="en-US" sz="1800" dirty="0" err="1"/>
              <a:t>bool</a:t>
            </a:r>
            <a:r>
              <a:rPr lang="en-US" sz="1800" dirty="0"/>
              <a:t>() </a:t>
            </a:r>
            <a:r>
              <a:rPr lang="en-US" sz="1800" dirty="0" err="1"/>
              <a:t>const</a:t>
            </a:r>
            <a:r>
              <a:rPr lang="en-US" sz="1800" dirty="0"/>
              <a:t>; // never </a:t>
            </a:r>
            <a:r>
              <a:rPr lang="en-US" sz="1800" dirty="0" smtClean="0"/>
              <a:t>throws</a:t>
            </a:r>
            <a:endParaRPr lang="en-US" sz="1800" dirty="0"/>
          </a:p>
          <a:p>
            <a:r>
              <a:rPr lang="en-US" sz="1800" dirty="0"/>
              <a:t>void swap(</a:t>
            </a:r>
            <a:r>
              <a:rPr lang="en-US" sz="1800" dirty="0" err="1"/>
              <a:t>shared_ptr</a:t>
            </a:r>
            <a:r>
              <a:rPr lang="en-US" sz="1800" dirty="0"/>
              <a:t> &amp; b); // never throws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Classification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11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Factory function (</a:t>
            </a:r>
            <a:r>
              <a:rPr lang="en-US" dirty="0" err="1" smtClean="0"/>
              <a:t>make_shared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Used in standard(STL) containers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Bridge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Factory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Customize deleted function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 smtClean="0"/>
              <a:t>shared_array</a:t>
            </a:r>
            <a:r>
              <a:rPr lang="en-US" dirty="0" smtClean="0"/>
              <a:t> </a:t>
            </a:r>
            <a:r>
              <a:rPr lang="en-US" dirty="0"/>
              <a:t>class template stores a pointer to a dynamically allocated objects.(Dynamically allocated objects are allocated with the C++ </a:t>
            </a:r>
            <a:r>
              <a:rPr lang="en-US" b="1" dirty="0">
                <a:solidFill>
                  <a:srgbClr val="FF0000"/>
                </a:solidFill>
              </a:rPr>
              <a:t>new[]</a:t>
            </a:r>
            <a:r>
              <a:rPr lang="en-US" dirty="0"/>
              <a:t> expression.)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 pointed to is guaranteed to be deleted </a:t>
            </a:r>
            <a:r>
              <a:rPr lang="en-US" b="1" dirty="0">
                <a:solidFill>
                  <a:srgbClr val="FF0000"/>
                </a:solidFill>
              </a:rPr>
              <a:t>when the last </a:t>
            </a:r>
            <a:r>
              <a:rPr lang="en-US" b="1" dirty="0" err="1" smtClean="0">
                <a:solidFill>
                  <a:srgbClr val="FF0000"/>
                </a:solidFill>
              </a:rPr>
              <a:t>shared_array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pointing to it is destroyed or reset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2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Weak_ptr</a:t>
            </a:r>
            <a:r>
              <a:rPr lang="en-US" dirty="0" smtClean="0"/>
              <a:t> not </a:t>
            </a:r>
            <a:r>
              <a:rPr lang="en-US" dirty="0" err="1" smtClean="0"/>
              <a:t>smart_ptr</a:t>
            </a:r>
            <a:r>
              <a:rPr lang="en-US" dirty="0" smtClean="0"/>
              <a:t>, it is </a:t>
            </a:r>
            <a:r>
              <a:rPr lang="en-US" dirty="0" err="1" smtClean="0"/>
              <a:t>shared_ptr</a:t>
            </a:r>
            <a:r>
              <a:rPr lang="en-US" dirty="0" smtClean="0"/>
              <a:t> assistant.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2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p(new </a:t>
            </a:r>
            <a:r>
              <a:rPr lang="en-US" dirty="0" err="1"/>
              <a:t>int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 err="1"/>
              <a:t>weak_ptr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q(p);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some time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int</a:t>
            </a:r>
            <a:r>
              <a:rPr lang="en-US" dirty="0"/>
              <a:t> * r = </a:t>
            </a:r>
            <a:r>
              <a:rPr lang="en-US" dirty="0" err="1"/>
              <a:t>q.get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use *r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p(new </a:t>
            </a:r>
            <a:r>
              <a:rPr lang="en-US" dirty="0" err="1"/>
              <a:t>int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 err="1"/>
              <a:t>weak_ptr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q(p);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some time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r = </a:t>
            </a:r>
            <a:r>
              <a:rPr lang="en-US" dirty="0" err="1"/>
              <a:t>q.lock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use *r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9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RAII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Smart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in Boost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Memory Pool/</a:t>
            </a:r>
            <a:r>
              <a:rPr lang="en-US" altLang="zh-CN" dirty="0" err="1" smtClean="0"/>
              <a:t>Object_pool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Singleton_pool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0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988456"/>
            <a:ext cx="8229600" cy="40313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pool interface is a simple Object Usage interface with </a:t>
            </a:r>
            <a:r>
              <a:rPr lang="en-US" dirty="0" smtClean="0"/>
              <a:t>POD(Plain old data) </a:t>
            </a:r>
            <a:r>
              <a:rPr lang="en-US" dirty="0"/>
              <a:t>Return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6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ool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release_memory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purge_memory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is_from</a:t>
            </a:r>
            <a:r>
              <a:rPr lang="en-US" dirty="0"/>
              <a:t>(void * chunk)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size_type</a:t>
            </a:r>
            <a:r>
              <a:rPr lang="en-US" dirty="0"/>
              <a:t> </a:t>
            </a:r>
            <a:r>
              <a:rPr lang="en-US" dirty="0" err="1"/>
              <a:t>get_requested_size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dirty="0" err="1"/>
              <a:t>malloc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dirty="0" err="1"/>
              <a:t>ordered_malloc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dirty="0" err="1"/>
              <a:t>ordered_malloc</a:t>
            </a:r>
            <a:r>
              <a:rPr lang="en-US" dirty="0"/>
              <a:t>(</a:t>
            </a:r>
            <a:r>
              <a:rPr lang="en-US" dirty="0" err="1"/>
              <a:t>size_type</a:t>
            </a:r>
            <a:r>
              <a:rPr lang="en-US" dirty="0"/>
              <a:t> n);</a:t>
            </a:r>
          </a:p>
          <a:p>
            <a:pPr marL="0" indent="0">
              <a:buNone/>
            </a:pPr>
            <a:r>
              <a:rPr lang="en-US" dirty="0"/>
              <a:t>void free(void * chunk);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ordered_free</a:t>
            </a:r>
            <a:r>
              <a:rPr lang="en-US" dirty="0"/>
              <a:t>(void * chunk);</a:t>
            </a:r>
          </a:p>
          <a:p>
            <a:pPr marL="0" indent="0">
              <a:buNone/>
            </a:pPr>
            <a:r>
              <a:rPr lang="en-US" dirty="0"/>
              <a:t>void free(void * chunks, </a:t>
            </a:r>
            <a:r>
              <a:rPr lang="en-US" dirty="0" err="1"/>
              <a:t>size_type</a:t>
            </a:r>
            <a:r>
              <a:rPr lang="en-US" dirty="0"/>
              <a:t> n);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ordered_free</a:t>
            </a:r>
            <a:r>
              <a:rPr lang="en-US" dirty="0"/>
              <a:t>(void * chunks, </a:t>
            </a:r>
            <a:r>
              <a:rPr lang="en-US" dirty="0" err="1"/>
              <a:t>size_type</a:t>
            </a:r>
            <a:r>
              <a:rPr lang="en-US" dirty="0"/>
              <a:t> n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1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Object_pool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template class </a:t>
            </a:r>
            <a:r>
              <a:rPr lang="en-US" dirty="0" err="1"/>
              <a:t>object_pool</a:t>
            </a:r>
            <a:r>
              <a:rPr lang="en-US" dirty="0"/>
              <a:t> interface is an Object Usage interface with Null Return, but is aware of the type of the object for which it is allocating chunks.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</a:t>
            </a:r>
            <a:r>
              <a:rPr lang="en-US" dirty="0"/>
              <a:t>destruction, any chunks that have been allocated </a:t>
            </a:r>
            <a:r>
              <a:rPr lang="en-US" dirty="0" smtClean="0"/>
              <a:t>from </a:t>
            </a:r>
            <a:r>
              <a:rPr lang="en-US" dirty="0"/>
              <a:t>that </a:t>
            </a:r>
            <a:r>
              <a:rPr lang="en-US" dirty="0" err="1"/>
              <a:t>object_pool</a:t>
            </a:r>
            <a:r>
              <a:rPr lang="en-US" dirty="0"/>
              <a:t> will have their destructors called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construction, the constructors will not be called.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support max 3 </a:t>
            </a:r>
            <a:r>
              <a:rPr lang="en-US" dirty="0" smtClean="0"/>
              <a:t>parameters on construct.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Object_pool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83656"/>
            <a:ext cx="8229600" cy="4336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element_type</a:t>
            </a:r>
            <a:r>
              <a:rPr lang="en-US" dirty="0"/>
              <a:t> * </a:t>
            </a:r>
            <a:r>
              <a:rPr lang="en-US" dirty="0" err="1"/>
              <a:t>malloc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void free(</a:t>
            </a:r>
            <a:r>
              <a:rPr lang="en-US" dirty="0" err="1"/>
              <a:t>element_type</a:t>
            </a:r>
            <a:r>
              <a:rPr lang="en-US" dirty="0"/>
              <a:t> * p);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is_from</a:t>
            </a:r>
            <a:r>
              <a:rPr lang="en-US" dirty="0"/>
              <a:t>(</a:t>
            </a:r>
            <a:r>
              <a:rPr lang="en-US" dirty="0" err="1"/>
              <a:t>element_type</a:t>
            </a:r>
            <a:r>
              <a:rPr lang="en-US" dirty="0"/>
              <a:t> * p)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element_type</a:t>
            </a:r>
            <a:r>
              <a:rPr lang="en-US" dirty="0"/>
              <a:t> * construct();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// other construct()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void destroy(</a:t>
            </a:r>
            <a:r>
              <a:rPr lang="en-US" dirty="0" err="1"/>
              <a:t>element_type</a:t>
            </a:r>
            <a:r>
              <a:rPr lang="en-US" dirty="0"/>
              <a:t> * p);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0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singleton_pool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singleton_pool</a:t>
            </a:r>
            <a:r>
              <a:rPr lang="en-US" dirty="0"/>
              <a:t> interface at singleton_pool.hpp is a Singleton Usage interface with Null Return. It's just the same as the pool interface but with Singleton Usage instead.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4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singleton_pool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is_from</a:t>
            </a:r>
            <a:r>
              <a:rPr lang="en-US" dirty="0"/>
              <a:t>(void * </a:t>
            </a:r>
            <a:r>
              <a:rPr lang="en-US" dirty="0" err="1"/>
              <a:t>ptr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void * </a:t>
            </a:r>
            <a:r>
              <a:rPr lang="en-US" dirty="0" err="1"/>
              <a:t>malloc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void * </a:t>
            </a:r>
            <a:r>
              <a:rPr lang="en-US" dirty="0" err="1"/>
              <a:t>ordered_malloc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void * </a:t>
            </a:r>
            <a:r>
              <a:rPr lang="en-US" dirty="0" err="1"/>
              <a:t>ordered_malloc</a:t>
            </a:r>
            <a:r>
              <a:rPr lang="en-US" dirty="0"/>
              <a:t>(</a:t>
            </a:r>
            <a:r>
              <a:rPr lang="en-US" dirty="0" err="1"/>
              <a:t>size_type</a:t>
            </a:r>
            <a:r>
              <a:rPr lang="en-US" dirty="0"/>
              <a:t> n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void free(void * 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void </a:t>
            </a:r>
            <a:r>
              <a:rPr lang="en-US" dirty="0" err="1"/>
              <a:t>ordered_free</a:t>
            </a:r>
            <a:r>
              <a:rPr lang="en-US" dirty="0"/>
              <a:t>(void * 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void free(void *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size_t</a:t>
            </a:r>
            <a:r>
              <a:rPr lang="en-US" dirty="0"/>
              <a:t> n);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void </a:t>
            </a:r>
            <a:r>
              <a:rPr lang="en-US" dirty="0" err="1"/>
              <a:t>ordered_free</a:t>
            </a:r>
            <a:r>
              <a:rPr lang="en-US" dirty="0"/>
              <a:t>(void *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size_type</a:t>
            </a:r>
            <a:r>
              <a:rPr lang="en-US" dirty="0"/>
              <a:t> n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release_memory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purge_memory</a:t>
            </a:r>
            <a:r>
              <a:rPr lang="en-US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2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pool_allocator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pool_allocator</a:t>
            </a:r>
            <a:r>
              <a:rPr lang="en-US" dirty="0"/>
              <a:t> interface is a Singleton Usage interface with Exceptions. It is built on the </a:t>
            </a:r>
            <a:r>
              <a:rPr lang="en-US" dirty="0" err="1" smtClean="0"/>
              <a:t>singleton_pool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1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FF987C97-1EED-4541-8001-CC9A49523FC4}" type="datetime1">
              <a:rPr lang="en-US" altLang="zh-CN"/>
              <a:pPr/>
              <a:t>3/6/2014</a:t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85AAEBB2-B3A0-4C60-BB68-2246EE8D5DE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Classification</a:t>
            </a:r>
          </a:p>
        </p:txBody>
      </p:sp>
      <p:pic>
        <p:nvPicPr>
          <p:cNvPr id="53524" name="Picture 276" descr="End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</p:spPr>
      </p:pic>
      <p:sp>
        <p:nvSpPr>
          <p:cNvPr id="53516" name="Rectangle 268"/>
          <p:cNvSpPr>
            <a:spLocks noChangeArrowheads="1"/>
          </p:cNvSpPr>
          <p:nvPr/>
        </p:nvSpPr>
        <p:spPr bwMode="auto">
          <a:xfrm>
            <a:off x="1909763" y="1019175"/>
            <a:ext cx="2336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 b="1">
                <a:ea typeface="宋体" charset="-122"/>
              </a:rPr>
              <a:t>Thank You</a:t>
            </a:r>
          </a:p>
        </p:txBody>
      </p:sp>
      <p:pic>
        <p:nvPicPr>
          <p:cNvPr id="53517" name="Picture 269" descr="TM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600" y="4411663"/>
            <a:ext cx="2303463" cy="93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1712685"/>
            <a:ext cx="8229600" cy="37555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Resource Acquisition Is </a:t>
            </a:r>
            <a:r>
              <a:rPr lang="en-US" dirty="0" smtClean="0"/>
              <a:t>Initialization (RAII)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technique was invented by </a:t>
            </a:r>
            <a:r>
              <a:rPr lang="en-US" b="1" dirty="0" err="1">
                <a:solidFill>
                  <a:srgbClr val="FF0000"/>
                </a:solidFill>
              </a:rPr>
              <a:t>Bjarne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Stroustrup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deal with resource allocation and </a:t>
            </a:r>
            <a:r>
              <a:rPr lang="en-US" dirty="0" smtClean="0"/>
              <a:t>release in </a:t>
            </a:r>
            <a:r>
              <a:rPr lang="en-US" dirty="0"/>
              <a:t>C</a:t>
            </a:r>
            <a:r>
              <a:rPr lang="en-US" dirty="0" smtClean="0"/>
              <a:t>++.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0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typical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582057"/>
            <a:ext cx="8229600" cy="3668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Scenario 1: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Control </a:t>
            </a:r>
            <a:r>
              <a:rPr lang="en-US" dirty="0" err="1"/>
              <a:t>mutex</a:t>
            </a:r>
            <a:r>
              <a:rPr lang="en-US" dirty="0"/>
              <a:t> locks in multi-threaded applications.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Scenario 2: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We </a:t>
            </a:r>
            <a:r>
              <a:rPr lang="en-US" dirty="0"/>
              <a:t>could have an object that represents a file that is open for writing, wherein the file is opened in the constructor and closed when the object goes out of scope.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4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for File operation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UseFile</a:t>
            </a:r>
            <a:r>
              <a:rPr lang="en-US" altLang="zh-CN" dirty="0"/>
              <a:t>(char </a:t>
            </a:r>
            <a:r>
              <a:rPr lang="en-US" altLang="zh-CN" dirty="0" err="1"/>
              <a:t>const</a:t>
            </a:r>
            <a:r>
              <a:rPr lang="en-US" altLang="zh-CN" dirty="0"/>
              <a:t>* </a:t>
            </a:r>
            <a:r>
              <a:rPr lang="en-US" altLang="zh-CN" dirty="0" err="1"/>
              <a:t>fn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FILE* f = 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, "r");        // </a:t>
            </a:r>
            <a:r>
              <a:rPr lang="en-US" altLang="zh-CN" dirty="0" smtClean="0"/>
              <a:t>obtain </a:t>
            </a:r>
            <a:r>
              <a:rPr lang="en-US" altLang="zh-CN" dirty="0"/>
              <a:t>resource</a:t>
            </a:r>
          </a:p>
          <a:p>
            <a:pPr marL="0" indent="0">
              <a:buNone/>
            </a:pPr>
            <a:r>
              <a:rPr lang="en-US" altLang="zh-CN" dirty="0"/>
              <a:t>    // ...</a:t>
            </a:r>
          </a:p>
          <a:p>
            <a:pPr marL="0" indent="0">
              <a:buNone/>
            </a:pPr>
            <a:r>
              <a:rPr lang="en-US" altLang="zh-CN" dirty="0"/>
              <a:t>    if (!g()) { </a:t>
            </a:r>
            <a:r>
              <a:rPr lang="en-US" altLang="zh-CN" dirty="0" err="1">
                <a:solidFill>
                  <a:srgbClr val="FF0000"/>
                </a:solidFill>
              </a:rPr>
              <a:t>fclose</a:t>
            </a:r>
            <a:r>
              <a:rPr lang="en-US" altLang="zh-CN" dirty="0">
                <a:solidFill>
                  <a:srgbClr val="FF0000"/>
                </a:solidFill>
              </a:rPr>
              <a:t>(f)</a:t>
            </a:r>
            <a:r>
              <a:rPr lang="en-US" altLang="zh-CN" dirty="0"/>
              <a:t>; return; }</a:t>
            </a:r>
          </a:p>
          <a:p>
            <a:pPr marL="0" indent="0">
              <a:buNone/>
            </a:pPr>
            <a:r>
              <a:rPr lang="en-US" altLang="zh-CN" dirty="0"/>
              <a:t>    // ...</a:t>
            </a:r>
          </a:p>
          <a:p>
            <a:pPr marL="0" indent="0">
              <a:buNone/>
            </a:pPr>
            <a:r>
              <a:rPr lang="en-US" altLang="zh-CN" dirty="0"/>
              <a:t>    if (!h()) { </a:t>
            </a:r>
            <a:r>
              <a:rPr lang="en-US" altLang="zh-CN" dirty="0" err="1">
                <a:solidFill>
                  <a:srgbClr val="FF0000"/>
                </a:solidFill>
              </a:rPr>
              <a:t>fclose</a:t>
            </a:r>
            <a:r>
              <a:rPr lang="en-US" altLang="zh-CN" dirty="0">
                <a:solidFill>
                  <a:srgbClr val="FF0000"/>
                </a:solidFill>
              </a:rPr>
              <a:t>(f)</a:t>
            </a:r>
            <a:r>
              <a:rPr lang="en-US" altLang="zh-CN" dirty="0"/>
              <a:t>; return;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 ...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fclose</a:t>
            </a:r>
            <a:r>
              <a:rPr lang="en-US" altLang="zh-CN" dirty="0">
                <a:solidFill>
                  <a:srgbClr val="FF0000"/>
                </a:solidFill>
              </a:rPr>
              <a:t>(f)</a:t>
            </a:r>
            <a:r>
              <a:rPr lang="en-US" altLang="zh-CN" dirty="0"/>
              <a:t>;                       // release resource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52" y="1975104"/>
            <a:ext cx="2033332" cy="26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code for 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895350"/>
            <a:ext cx="6457950" cy="511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5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FileHandle</a:t>
            </a:r>
            <a:r>
              <a:rPr lang="en-US" dirty="0" smtClean="0"/>
              <a:t>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UseFile</a:t>
            </a:r>
            <a:r>
              <a:rPr lang="en-US" altLang="zh-CN" dirty="0"/>
              <a:t>(char </a:t>
            </a:r>
            <a:r>
              <a:rPr lang="en-US" altLang="zh-CN" dirty="0" err="1"/>
              <a:t>const</a:t>
            </a:r>
            <a:r>
              <a:rPr lang="en-US" altLang="zh-CN" dirty="0"/>
              <a:t>* </a:t>
            </a:r>
            <a:r>
              <a:rPr lang="en-US" altLang="zh-CN" dirty="0" err="1"/>
              <a:t>fn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FileHandle</a:t>
            </a:r>
            <a:r>
              <a:rPr lang="en-US" altLang="zh-CN" dirty="0"/>
              <a:t>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(</a:t>
            </a:r>
            <a:r>
              <a:rPr lang="en-US" altLang="zh-CN" dirty="0" err="1"/>
              <a:t>fn</a:t>
            </a:r>
            <a:r>
              <a:rPr lang="en-US" altLang="zh-CN" dirty="0" smtClean="0"/>
              <a:t>, </a:t>
            </a:r>
            <a:r>
              <a:rPr lang="en-US" altLang="zh-CN" dirty="0"/>
              <a:t>"a+");// </a:t>
            </a:r>
            <a:r>
              <a:rPr lang="en-US" altLang="zh-CN" dirty="0" smtClean="0"/>
              <a:t>obtain resource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// ...</a:t>
            </a:r>
          </a:p>
          <a:p>
            <a:pPr marL="0" indent="0">
              <a:buNone/>
            </a:pPr>
            <a:r>
              <a:rPr lang="en-US" altLang="zh-CN" dirty="0"/>
              <a:t>    if (!g()) { </a:t>
            </a:r>
            <a:r>
              <a:rPr lang="en-US" altLang="zh-CN" b="1" strike="sngStrike" dirty="0" err="1">
                <a:solidFill>
                  <a:srgbClr val="FF0000"/>
                </a:solidFill>
              </a:rPr>
              <a:t>fclose</a:t>
            </a:r>
            <a:r>
              <a:rPr lang="en-US" altLang="zh-CN" b="1" strike="sngStrike" dirty="0">
                <a:solidFill>
                  <a:srgbClr val="FF0000"/>
                </a:solidFill>
              </a:rPr>
              <a:t>(f)</a:t>
            </a:r>
            <a:r>
              <a:rPr lang="en-US" altLang="zh-CN" dirty="0"/>
              <a:t>; return; }</a:t>
            </a:r>
          </a:p>
          <a:p>
            <a:pPr marL="0" indent="0">
              <a:buNone/>
            </a:pPr>
            <a:r>
              <a:rPr lang="en-US" altLang="zh-CN" dirty="0"/>
              <a:t>    // ...</a:t>
            </a:r>
          </a:p>
          <a:p>
            <a:pPr marL="0" indent="0">
              <a:buNone/>
            </a:pPr>
            <a:r>
              <a:rPr lang="en-US" altLang="zh-CN" dirty="0"/>
              <a:t>    if (!h()) { </a:t>
            </a:r>
            <a:r>
              <a:rPr lang="en-US" altLang="zh-CN" b="1" strike="sngStrike" dirty="0" err="1">
                <a:solidFill>
                  <a:srgbClr val="FF0000"/>
                </a:solidFill>
              </a:rPr>
              <a:t>fclose</a:t>
            </a:r>
            <a:r>
              <a:rPr lang="en-US" altLang="zh-CN" b="1" strike="sngStrike" dirty="0">
                <a:solidFill>
                  <a:srgbClr val="FF0000"/>
                </a:solidFill>
              </a:rPr>
              <a:t>(f)</a:t>
            </a:r>
            <a:r>
              <a:rPr lang="en-US" altLang="zh-CN" dirty="0"/>
              <a:t>; return; }</a:t>
            </a:r>
          </a:p>
          <a:p>
            <a:pPr marL="0" indent="0">
              <a:buNone/>
            </a:pPr>
            <a:r>
              <a:rPr lang="en-US" altLang="zh-CN" dirty="0"/>
              <a:t>    // ...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strike="sngStrike" dirty="0" err="1">
                <a:solidFill>
                  <a:srgbClr val="FF0000"/>
                </a:solidFill>
              </a:rPr>
              <a:t>fclose</a:t>
            </a:r>
            <a:r>
              <a:rPr lang="en-US" altLang="zh-CN" b="1" strike="sngStrike" dirty="0">
                <a:solidFill>
                  <a:srgbClr val="FF0000"/>
                </a:solidFill>
              </a:rPr>
              <a:t>(f)</a:t>
            </a:r>
            <a:r>
              <a:rPr lang="en-US" altLang="zh-CN" dirty="0"/>
              <a:t>;                       </a:t>
            </a:r>
            <a:r>
              <a:rPr lang="en-US" altLang="zh-CN" dirty="0" smtClean="0"/>
              <a:t>// </a:t>
            </a:r>
            <a:r>
              <a:rPr lang="en-US" altLang="zh-CN" dirty="0"/>
              <a:t>release resource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4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err="1" smtClean="0"/>
              <a:t>ptr</a:t>
            </a:r>
            <a:r>
              <a:rPr lang="en-US" dirty="0" smtClean="0"/>
              <a:t> in boost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58346"/>
              </p:ext>
            </p:extLst>
          </p:nvPr>
        </p:nvGraphicFramePr>
        <p:xfrm>
          <a:off x="361950" y="1693636"/>
          <a:ext cx="8229600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421"/>
                <a:gridCol w="2177143"/>
                <a:gridCol w="4259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scoped_ptr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&lt;boost/scoped_ptr.hpp&gt;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sole ownership of single objects.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baseline="0" dirty="0" err="1" smtClean="0">
                          <a:solidFill>
                            <a:srgbClr val="5F5F5F"/>
                          </a:solidFill>
                        </a:rPr>
                        <a:t>Noncopyable</a:t>
                      </a:r>
                      <a:r>
                        <a:rPr lang="en-US" b="0" baseline="0" dirty="0" smtClean="0">
                          <a:solidFill>
                            <a:srgbClr val="5F5F5F"/>
                          </a:solidFill>
                        </a:rPr>
                        <a:t>.</a:t>
                      </a:r>
                      <a:endParaRPr lang="en-US" b="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scoped_array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&lt;boost/scoped_array.hpp&gt;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sole ownership</a:t>
                      </a:r>
                      <a:r>
                        <a:rPr lang="en-US" baseline="0" dirty="0" smtClean="0"/>
                        <a:t> of single objects.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Noncopyable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shared_ptr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&lt;boost/shared_ptr.hpp&gt;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ownership shared among multiple pointers.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shared_array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&lt;boost/shared_array.hpp&gt;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ownership</a:t>
                      </a:r>
                      <a:r>
                        <a:rPr lang="en-US" baseline="0" dirty="0" smtClean="0"/>
                        <a:t> shared among multiple pointers.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weak_ptr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&lt;boost/weak_ptr.hpp&gt;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Non-owning</a:t>
                      </a:r>
                      <a:r>
                        <a:rPr lang="en-US" baseline="0" dirty="0" smtClean="0"/>
                        <a:t> observers of an object owned by </a:t>
                      </a:r>
                      <a:r>
                        <a:rPr lang="en-US" baseline="0" dirty="0" err="1" smtClean="0"/>
                        <a:t>shared_ptr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intrusive_ptr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&lt;boost/intrusive_ptr.hpp&gt;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ownership of objects with an embedded reference count.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0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scoped_ptr</a:t>
            </a:r>
            <a:r>
              <a:rPr lang="en-US" dirty="0" smtClean="0"/>
              <a:t> class template stores a pointer to a dynamically </a:t>
            </a:r>
            <a:r>
              <a:rPr lang="en-US" dirty="0"/>
              <a:t>allocated objects.(Dynamically allocated </a:t>
            </a:r>
            <a:r>
              <a:rPr lang="en-US" dirty="0" smtClean="0"/>
              <a:t>objects </a:t>
            </a:r>
            <a:r>
              <a:rPr lang="en-US" dirty="0"/>
              <a:t>are allocated with the C++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expression</a:t>
            </a:r>
            <a:r>
              <a:rPr lang="en-US" dirty="0" smtClean="0"/>
              <a:t>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 pointed to is guaranteed to be deleted, either on destruction of the </a:t>
            </a:r>
            <a:r>
              <a:rPr lang="en-US" dirty="0" err="1"/>
              <a:t>scoped_ptr</a:t>
            </a:r>
            <a:r>
              <a:rPr lang="en-US" dirty="0"/>
              <a:t>, or via an explicit reset. 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Feature: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Retain </a:t>
            </a:r>
            <a:r>
              <a:rPr lang="en-US" dirty="0"/>
              <a:t>ownership </a:t>
            </a:r>
            <a:r>
              <a:rPr lang="en-US" dirty="0" smtClean="0"/>
              <a:t>solely </a:t>
            </a:r>
            <a:r>
              <a:rPr lang="en-US" dirty="0"/>
              <a:t>within the current scope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Noncopyable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Cannot </a:t>
            </a:r>
            <a:r>
              <a:rPr lang="en-US" dirty="0"/>
              <a:t>be used in C++ Standard Library containers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Cannot </a:t>
            </a:r>
            <a:r>
              <a:rPr lang="en-US" dirty="0"/>
              <a:t>correctly hold a pointer to a dynamically allocated array.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8438"/>
            <a:ext cx="838200" cy="174625"/>
          </a:xfrm>
          <a:prstGeom prst="rect">
            <a:avLst/>
          </a:prstGeom>
        </p:spPr>
        <p:txBody>
          <a:bodyPr/>
          <a:lstStyle/>
          <a:p>
            <a:fld id="{2D222B0E-B4AA-4F5B-AD7C-9C92806397E4}" type="datetime1">
              <a:rPr lang="en-US" altLang="zh-CN" smtClean="0"/>
              <a:pPr/>
              <a:t>3/6/2014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51613"/>
            <a:ext cx="527050" cy="257175"/>
          </a:xfrm>
          <a:prstGeom prst="rect">
            <a:avLst/>
          </a:prstGeom>
        </p:spPr>
        <p:txBody>
          <a:bodyPr/>
          <a:lstStyle/>
          <a:p>
            <a:fld id="{C930F2A7-737B-4219-8C58-C5BD72EE172E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607175"/>
            <a:ext cx="1301750" cy="192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Classification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6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_technical training slide format - Final">
  <a:themeElements>
    <a:clrScheme name="TM_Corporate_Template_Germany 15">
      <a:dk1>
        <a:srgbClr val="5F5F5F"/>
      </a:dk1>
      <a:lt1>
        <a:srgbClr val="FFFFFF"/>
      </a:lt1>
      <a:dk2>
        <a:srgbClr val="5F5F5F"/>
      </a:dk2>
      <a:lt2>
        <a:srgbClr val="808080"/>
      </a:lt2>
      <a:accent1>
        <a:srgbClr val="5786BC"/>
      </a:accent1>
      <a:accent2>
        <a:srgbClr val="FF0000"/>
      </a:accent2>
      <a:accent3>
        <a:srgbClr val="FFFFFF"/>
      </a:accent3>
      <a:accent4>
        <a:srgbClr val="505050"/>
      </a:accent4>
      <a:accent5>
        <a:srgbClr val="B4C3DA"/>
      </a:accent5>
      <a:accent6>
        <a:srgbClr val="E70000"/>
      </a:accent6>
      <a:hlink>
        <a:srgbClr val="CC0000"/>
      </a:hlink>
      <a:folHlink>
        <a:srgbClr val="8FC4EE"/>
      </a:folHlink>
    </a:clrScheme>
    <a:fontScheme name="TM_Corporate_Template_Germany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_Germa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_Germa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_Germa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_Germa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_Germa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_Germa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_Germa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_Germa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_Germa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_Germa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_Germa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_Germa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_Germany 13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_Germany 14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_Germany 15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8FC4E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8FC4E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M_Corporate_Template_Germany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Material_technical training slide format - Final</Template>
  <TotalTime>11307</TotalTime>
  <Words>1576</Words>
  <Application>Microsoft Office PowerPoint</Application>
  <PresentationFormat>On-screen Show (4:3)</PresentationFormat>
  <Paragraphs>275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Material_technical training slide format - Final</vt:lpstr>
      <vt:lpstr>1_Custom Design</vt:lpstr>
      <vt:lpstr>Boost Memory management</vt:lpstr>
      <vt:lpstr>Agenda</vt:lpstr>
      <vt:lpstr>RAII introduction</vt:lpstr>
      <vt:lpstr>RAII typical scenarios</vt:lpstr>
      <vt:lpstr>Code for File operation</vt:lpstr>
      <vt:lpstr>Demo code for RAII</vt:lpstr>
      <vt:lpstr>Use FileHandle in code</vt:lpstr>
      <vt:lpstr>Smart ptr in boost</vt:lpstr>
      <vt:lpstr>scoped_ptr</vt:lpstr>
      <vt:lpstr>scoped_ptr members</vt:lpstr>
      <vt:lpstr>Scoped_array </vt:lpstr>
      <vt:lpstr>scoped_array members</vt:lpstr>
      <vt:lpstr>shared_ptr</vt:lpstr>
      <vt:lpstr>shared_ptr member</vt:lpstr>
      <vt:lpstr>Advanced usage</vt:lpstr>
      <vt:lpstr>Shared_array</vt:lpstr>
      <vt:lpstr>Weak_ptr</vt:lpstr>
      <vt:lpstr>Problem</vt:lpstr>
      <vt:lpstr>Solutions</vt:lpstr>
      <vt:lpstr>pool</vt:lpstr>
      <vt:lpstr>pool member</vt:lpstr>
      <vt:lpstr>Object_pool</vt:lpstr>
      <vt:lpstr>Object_pool member</vt:lpstr>
      <vt:lpstr>singleton_pool</vt:lpstr>
      <vt:lpstr>singleton_pool member</vt:lpstr>
      <vt:lpstr>pool_allocator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Debugging</dc:title>
  <dc:creator>Windows 用户</dc:creator>
  <cp:lastModifiedBy>Ocean Feng (RD-CN)</cp:lastModifiedBy>
  <cp:revision>592</cp:revision>
  <dcterms:created xsi:type="dcterms:W3CDTF">2009-03-06T03:20:15Z</dcterms:created>
  <dcterms:modified xsi:type="dcterms:W3CDTF">2014-03-06T06:43:03Z</dcterms:modified>
</cp:coreProperties>
</file>