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94" r:id="rId5"/>
    <p:sldId id="261" r:id="rId6"/>
    <p:sldId id="263" r:id="rId7"/>
    <p:sldId id="264" r:id="rId8"/>
    <p:sldId id="299"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6" r:id="rId25"/>
    <p:sldId id="281" r:id="rId26"/>
    <p:sldId id="282" r:id="rId27"/>
    <p:sldId id="283" r:id="rId28"/>
    <p:sldId id="284" r:id="rId29"/>
    <p:sldId id="285" r:id="rId30"/>
    <p:sldId id="287" r:id="rId31"/>
    <p:sldId id="288" r:id="rId32"/>
    <p:sldId id="289"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5325" autoAdjust="0"/>
  </p:normalViewPr>
  <p:slideViewPr>
    <p:cSldViewPr>
      <p:cViewPr varScale="1">
        <p:scale>
          <a:sx n="78" d="100"/>
          <a:sy n="78" d="100"/>
        </p:scale>
        <p:origin x="-17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5D0D7-CC38-4033-AD10-0B4E17547B07}" type="datetimeFigureOut">
              <a:rPr lang="zh-CN" altLang="en-US" smtClean="0"/>
              <a:t>2014/4/3</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B80B2C-C82C-4574-8AB6-E138397A6FA0}" type="slidenum">
              <a:rPr lang="zh-CN" altLang="en-US" smtClean="0"/>
              <a:t>‹#›</a:t>
            </a:fld>
            <a:endParaRPr lang="zh-CN" altLang="en-US"/>
          </a:p>
        </p:txBody>
      </p:sp>
    </p:spTree>
    <p:extLst>
      <p:ext uri="{BB962C8B-B14F-4D97-AF65-F5344CB8AC3E}">
        <p14:creationId xmlns:p14="http://schemas.microsoft.com/office/powerpoint/2010/main" val="1233040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77B58-2B48-4FD9-9062-6233B1CB5EB4}" type="datetimeFigureOut">
              <a:rPr lang="zh-CN" altLang="en-US" smtClean="0"/>
              <a:t>2014/4/3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1D849-3C29-4D77-8770-E2BB9A2C845F}" type="slidenum">
              <a:rPr lang="zh-CN" altLang="en-US" smtClean="0"/>
              <a:t>‹#›</a:t>
            </a:fld>
            <a:endParaRPr lang="zh-CN" altLang="en-US"/>
          </a:p>
        </p:txBody>
      </p:sp>
    </p:spTree>
    <p:extLst>
      <p:ext uri="{BB962C8B-B14F-4D97-AF65-F5344CB8AC3E}">
        <p14:creationId xmlns:p14="http://schemas.microsoft.com/office/powerpoint/2010/main" val="198290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oost.org/doc/libs/1_55_0/libs/log/doc/html/log/detailed/sink_frontends.html#log.detailed.sink_frontends.sync"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boost.org/doc/libs/1_55_0/libs/log/doc/html/log/detailed/sink_backends.html#log.detailed.sink_backends.text_ostream"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oost.org/doc/libs/1_55_0/libs/log/doc/html/log/detailed/attributes.html#log.detailed.attributes.counter"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boost.org/doc/libs/1_55_0/libs/log/doc/html/boost/log/attribute.html" TargetMode="External"/><Relationship Id="rId4" Type="http://schemas.openxmlformats.org/officeDocument/2006/relationships/hyperlink" Target="http://www.boost.org/doc/libs/1_55_0/libs/log/doc/html/log/detailed/attributes.html#log.detailed.attributes.clock"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boost.org/doc/libs/1_55_0/libs/log/doc/html/log/detailed/attributes.html#log.detailed.attributes.counter"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www.boost.org/doc/libs/1_55_0/libs/log/doc/html/boost/log/attribute.html" TargetMode="External"/><Relationship Id="rId4" Type="http://schemas.openxmlformats.org/officeDocument/2006/relationships/hyperlink" Target="http://www.boost.org/doc/libs/1_55_0/libs/log/doc/html/log/detailed/attributes.html#log.detailed.attributes.clock"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boost.org/doc/libs/1_55_0/libs/log/doc/html/log/detailed/attributes.html#log.detailed.attributes.counte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boost.org/doc/libs/1_55_0/libs/log/doc/html/boost/log/attribute.html" TargetMode="External"/><Relationship Id="rId4" Type="http://schemas.openxmlformats.org/officeDocument/2006/relationships/hyperlink" Target="http://www.boost.org/doc/libs/1_55_0/libs/log/doc/html/log/detailed/attributes.html#log.detailed.attributes.clock"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boost.org/doc/libs/1_55_0/libs/log/doc/html/log/detailed/sink_backends.html#log.detailed.sink_backends.text_file"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boost.org/doc/libs/release/libs/locale/doc/html/inde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oost.org/doc/libs/1_55_0/libs/log/doc/html/log/detailed/attributes.html#log.detailed.attributes.counter"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www.boost.org/doc/libs/1_55_0/libs/log/doc/html/boost/log/attribute.html" TargetMode="External"/><Relationship Id="rId4" Type="http://schemas.openxmlformats.org/officeDocument/2006/relationships/hyperlink" Target="http://www.boost.org/doc/libs/1_55_0/libs/log/doc/html/log/detailed/attributes.html#log.detailed.attributes.cloc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frontend (which is the </a:t>
            </a:r>
            <a:r>
              <a:rPr lang="en-US" altLang="zh-CN" dirty="0" err="1" smtClean="0">
                <a:hlinkClick r:id="rId3" tooltip="Synchronous sink frontend"/>
              </a:rPr>
              <a:t>synchronous_sink</a:t>
            </a:r>
            <a:r>
              <a:rPr lang="en-US" altLang="zh-CN" dirty="0" smtClean="0"/>
              <a:t> class template in the snippet above) is responsible for various common tasks for all sinks, such as thread synchronization model, filtering and, for text-based sinks, formatting. The backend (the </a:t>
            </a:r>
            <a:r>
              <a:rPr lang="en-US" altLang="zh-CN" dirty="0" err="1" smtClean="0">
                <a:hlinkClick r:id="rId4" tooltip="Text stream backend"/>
              </a:rPr>
              <a:t>text_ostream_backend</a:t>
            </a:r>
            <a:r>
              <a:rPr lang="en-US" altLang="zh-CN" dirty="0" smtClean="0"/>
              <a:t> class above) implements everything specific to the sink, such as writing to a file in this case.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a:t>
            </a:fld>
            <a:endParaRPr lang="zh-CN" altLang="en-US"/>
          </a:p>
        </p:txBody>
      </p:sp>
    </p:spTree>
    <p:extLst>
      <p:ext uri="{BB962C8B-B14F-4D97-AF65-F5344CB8AC3E}">
        <p14:creationId xmlns:p14="http://schemas.microsoft.com/office/powerpoint/2010/main" val="274999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en-US" altLang="zh-CN" dirty="0" smtClean="0">
                <a:hlinkClick r:id="rId3" tooltip="Counters"/>
              </a:rPr>
              <a:t> counter</a:t>
            </a:r>
            <a:r>
              <a:rPr lang="en-US" altLang="zh-CN" dirty="0" smtClean="0"/>
              <a:t> and </a:t>
            </a:r>
            <a:r>
              <a:rPr lang="en-US" altLang="zh-CN" dirty="0" err="1" smtClean="0">
                <a:hlinkClick r:id="rId4" tooltip="Wall clock"/>
              </a:rPr>
              <a:t>local_clock</a:t>
            </a:r>
            <a:r>
              <a:rPr lang="en-US" altLang="zh-CN" dirty="0" smtClean="0"/>
              <a:t> components are attribute classes, they derive from the common attribute interface </a:t>
            </a:r>
            <a:r>
              <a:rPr lang="en-US" altLang="zh-CN" dirty="0" smtClean="0">
                <a:hlinkClick r:id="rId5" tooltip="Class attribute"/>
              </a:rPr>
              <a:t>attribute</a:t>
            </a:r>
            <a:r>
              <a:rPr lang="en-US" altLang="zh-CN" dirty="0" smtClean="0"/>
              <a:t>.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12</a:t>
            </a:fld>
            <a:endParaRPr lang="zh-CN" altLang="en-US"/>
          </a:p>
        </p:txBody>
      </p:sp>
    </p:spTree>
    <p:extLst>
      <p:ext uri="{BB962C8B-B14F-4D97-AF65-F5344CB8AC3E}">
        <p14:creationId xmlns:p14="http://schemas.microsoft.com/office/powerpoint/2010/main" val="64073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en-US" altLang="zh-CN" dirty="0" smtClean="0">
                <a:hlinkClick r:id="rId3" tooltip="Counters"/>
              </a:rPr>
              <a:t> counter</a:t>
            </a:r>
            <a:r>
              <a:rPr lang="en-US" altLang="zh-CN" dirty="0" smtClean="0"/>
              <a:t> and </a:t>
            </a:r>
            <a:r>
              <a:rPr lang="en-US" altLang="zh-CN" dirty="0" err="1" smtClean="0">
                <a:hlinkClick r:id="rId4" tooltip="Wall clock"/>
              </a:rPr>
              <a:t>local_clock</a:t>
            </a:r>
            <a:r>
              <a:rPr lang="en-US" altLang="zh-CN" dirty="0" smtClean="0"/>
              <a:t> components are attribute classes, they derive from the common attribute interface </a:t>
            </a:r>
            <a:r>
              <a:rPr lang="en-US" altLang="zh-CN" dirty="0" smtClean="0">
                <a:hlinkClick r:id="rId5" tooltip="Class attribute"/>
              </a:rPr>
              <a:t>attribute</a:t>
            </a:r>
            <a:r>
              <a:rPr lang="en-US" altLang="zh-CN" dirty="0" smtClean="0"/>
              <a:t>.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13</a:t>
            </a:fld>
            <a:endParaRPr lang="zh-CN" altLang="en-US"/>
          </a:p>
        </p:txBody>
      </p:sp>
    </p:spTree>
    <p:extLst>
      <p:ext uri="{BB962C8B-B14F-4D97-AF65-F5344CB8AC3E}">
        <p14:creationId xmlns:p14="http://schemas.microsoft.com/office/powerpoint/2010/main" val="64073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en-US" altLang="zh-CN" dirty="0" smtClean="0">
                <a:hlinkClick r:id="rId3" tooltip="Counters"/>
              </a:rPr>
              <a:t> counter</a:t>
            </a:r>
            <a:r>
              <a:rPr lang="en-US" altLang="zh-CN" dirty="0" smtClean="0"/>
              <a:t> and </a:t>
            </a:r>
            <a:r>
              <a:rPr lang="en-US" altLang="zh-CN" dirty="0" err="1" smtClean="0">
                <a:hlinkClick r:id="rId4" tooltip="Wall clock"/>
              </a:rPr>
              <a:t>local_clock</a:t>
            </a:r>
            <a:r>
              <a:rPr lang="en-US" altLang="zh-CN" dirty="0" smtClean="0"/>
              <a:t> components are attribute classes, they derive from the common attribute interface </a:t>
            </a:r>
            <a:r>
              <a:rPr lang="en-US" altLang="zh-CN" dirty="0" smtClean="0">
                <a:hlinkClick r:id="rId5" tooltip="Class attribute"/>
              </a:rPr>
              <a:t>attribute</a:t>
            </a:r>
            <a:r>
              <a:rPr lang="en-US" altLang="zh-CN" dirty="0" smtClean="0"/>
              <a:t>.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14</a:t>
            </a:fld>
            <a:endParaRPr lang="zh-CN" altLang="en-US"/>
          </a:p>
        </p:txBody>
      </p:sp>
    </p:spTree>
    <p:extLst>
      <p:ext uri="{BB962C8B-B14F-4D97-AF65-F5344CB8AC3E}">
        <p14:creationId xmlns:p14="http://schemas.microsoft.com/office/powerpoint/2010/main" val="640733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On Windows the common practice is to use wide strings to represent national characters. Also, most of the system API is wide character oriented, which requires Windows-specific sinks to also support wide strings. On the other hand, generic sinks, like the </a:t>
            </a:r>
            <a:r>
              <a:rPr lang="en-US" altLang="zh-CN" dirty="0" smtClean="0">
                <a:hlinkClick r:id="rId3" tooltip="Text file backend"/>
              </a:rPr>
              <a:t>text file sink</a:t>
            </a:r>
            <a:r>
              <a:rPr lang="en-US" altLang="zh-CN" dirty="0" smtClean="0"/>
              <a:t>, are byte-oriented (because, well, you store bytes in files, not characters). This forces the library to perform character code conversion when needed by the sink. To set up the library for this one has to imbue the sink with a locale with the appropriate </a:t>
            </a:r>
            <a:r>
              <a:rPr lang="en-US" altLang="zh-CN" dirty="0" err="1" smtClean="0"/>
              <a:t>codecvt</a:t>
            </a:r>
            <a:r>
              <a:rPr lang="en-US" altLang="zh-CN" dirty="0" smtClean="0"/>
              <a:t> facet. </a:t>
            </a:r>
            <a:r>
              <a:rPr lang="en-US" altLang="zh-CN" dirty="0" err="1" smtClean="0">
                <a:hlinkClick r:id="rId4"/>
              </a:rPr>
              <a:t>Boost.Locale</a:t>
            </a:r>
            <a:r>
              <a:rPr lang="en-US" altLang="zh-CN" dirty="0" smtClean="0"/>
              <a:t> can be used to generate such a locale.</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22</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23</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24</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25</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26</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27</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28</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a:t>
            </a:fld>
            <a:endParaRPr lang="zh-CN" altLang="en-US"/>
          </a:p>
        </p:txBody>
      </p:sp>
    </p:spTree>
    <p:extLst>
      <p:ext uri="{BB962C8B-B14F-4D97-AF65-F5344CB8AC3E}">
        <p14:creationId xmlns:p14="http://schemas.microsoft.com/office/powerpoint/2010/main" val="2591927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29</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30</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31</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32</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33</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34</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35</a:t>
            </a:fld>
            <a:endParaRPr lang="zh-CN" altLang="en-US"/>
          </a:p>
        </p:txBody>
      </p:sp>
    </p:spTree>
    <p:extLst>
      <p:ext uri="{BB962C8B-B14F-4D97-AF65-F5344CB8AC3E}">
        <p14:creationId xmlns:p14="http://schemas.microsoft.com/office/powerpoint/2010/main" val="331848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4</a:t>
            </a:fld>
            <a:endParaRPr lang="zh-CN" altLang="en-US"/>
          </a:p>
        </p:txBody>
      </p:sp>
    </p:spTree>
    <p:extLst>
      <p:ext uri="{BB962C8B-B14F-4D97-AF65-F5344CB8AC3E}">
        <p14:creationId xmlns:p14="http://schemas.microsoft.com/office/powerpoint/2010/main" val="259192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file name pattern </a:t>
            </a:r>
          </a:p>
          <a:p>
            <a:r>
              <a:rPr lang="en-US" altLang="zh-CN" dirty="0" smtClean="0"/>
              <a:t>rotate files every 2k... </a:t>
            </a:r>
          </a:p>
          <a:p>
            <a:r>
              <a:rPr lang="en-US" altLang="zh-CN" dirty="0" smtClean="0"/>
              <a:t>...or at midnight </a:t>
            </a:r>
          </a:p>
          <a:p>
            <a:r>
              <a:rPr lang="en-US" altLang="zh-CN" dirty="0" smtClean="0"/>
              <a:t>log record format </a:t>
            </a:r>
          </a:p>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6</a:t>
            </a:fld>
            <a:endParaRPr lang="zh-CN" altLang="en-US"/>
          </a:p>
        </p:txBody>
      </p:sp>
    </p:spTree>
    <p:extLst>
      <p:ext uri="{BB962C8B-B14F-4D97-AF65-F5344CB8AC3E}">
        <p14:creationId xmlns:p14="http://schemas.microsoft.com/office/powerpoint/2010/main" val="336734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1.non-thread-safe: it is safe for different threads to write logs through different instances</a:t>
            </a:r>
          </a:p>
          <a:p>
            <a:r>
              <a:rPr lang="en-US" altLang="zh-CN" dirty="0" smtClean="0"/>
              <a:t>2.thread-safe: counterparts can be accessed from different threads concurrently, but it involve locking and slow</a:t>
            </a:r>
            <a:r>
              <a:rPr lang="en-US" altLang="zh-CN" baseline="0" dirty="0" smtClean="0"/>
              <a:t>.</a:t>
            </a:r>
          </a:p>
          <a:p>
            <a:r>
              <a:rPr lang="en-US" altLang="zh-CN" baseline="0" dirty="0" smtClean="0"/>
              <a:t>	   </a:t>
            </a:r>
            <a:r>
              <a:rPr lang="en-US" altLang="zh-CN" dirty="0" smtClean="0"/>
              <a:t>_</a:t>
            </a:r>
            <a:r>
              <a:rPr lang="en-US" altLang="zh-CN" dirty="0" err="1" smtClean="0"/>
              <a:t>mt</a:t>
            </a:r>
            <a:r>
              <a:rPr lang="en-US" altLang="zh-CN" dirty="0" smtClean="0"/>
              <a:t> suffix for thread-safe</a:t>
            </a:r>
          </a:p>
          <a:p>
            <a:r>
              <a:rPr lang="en-US" altLang="zh-CN" dirty="0" smtClean="0"/>
              <a:t>3. </a:t>
            </a:r>
            <a:r>
              <a:rPr lang="en-US" altLang="zh-CN" dirty="0" err="1" smtClean="0"/>
              <a:t>open_record</a:t>
            </a:r>
            <a:r>
              <a:rPr lang="en-US" altLang="zh-CN" dirty="0" smtClean="0"/>
              <a:t>: record consumed by at least one sink.</a:t>
            </a:r>
            <a:r>
              <a:rPr lang="en-US" altLang="zh-CN" baseline="0" dirty="0" smtClean="0"/>
              <a:t> </a:t>
            </a:r>
          </a:p>
          <a:p>
            <a:r>
              <a:rPr lang="en-US" altLang="zh-CN" baseline="0" dirty="0" smtClean="0"/>
              <a:t>                </a:t>
            </a:r>
            <a:r>
              <a:rPr lang="en-US" altLang="zh-CN" dirty="0" smtClean="0"/>
              <a:t>Filtering is applied at this stage. </a:t>
            </a:r>
          </a:p>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7</a:t>
            </a:fld>
            <a:endParaRPr lang="zh-CN" altLang="en-US"/>
          </a:p>
        </p:txBody>
      </p:sp>
    </p:spTree>
    <p:extLst>
      <p:ext uri="{BB962C8B-B14F-4D97-AF65-F5344CB8AC3E}">
        <p14:creationId xmlns:p14="http://schemas.microsoft.com/office/powerpoint/2010/main" val="3796697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1.non-thread-safe: it is safe for different threads to write logs through different instances</a:t>
            </a:r>
          </a:p>
          <a:p>
            <a:r>
              <a:rPr lang="en-US" altLang="zh-CN" dirty="0" smtClean="0"/>
              <a:t>2.thread-safe: counterparts can be accessed from different threads concurrently, but it involve locking and slow</a:t>
            </a:r>
            <a:r>
              <a:rPr lang="en-US" altLang="zh-CN" baseline="0" dirty="0" smtClean="0"/>
              <a:t>.</a:t>
            </a:r>
          </a:p>
          <a:p>
            <a:r>
              <a:rPr lang="en-US" altLang="zh-CN" baseline="0" dirty="0" smtClean="0"/>
              <a:t>	   </a:t>
            </a:r>
            <a:r>
              <a:rPr lang="en-US" altLang="zh-CN" dirty="0" smtClean="0"/>
              <a:t>_</a:t>
            </a:r>
            <a:r>
              <a:rPr lang="en-US" altLang="zh-CN" dirty="0" err="1" smtClean="0"/>
              <a:t>mt</a:t>
            </a:r>
            <a:r>
              <a:rPr lang="en-US" altLang="zh-CN" dirty="0" smtClean="0"/>
              <a:t> suffix for thread-safe</a:t>
            </a:r>
          </a:p>
          <a:p>
            <a:r>
              <a:rPr lang="en-US" altLang="zh-CN" dirty="0" smtClean="0"/>
              <a:t>3. </a:t>
            </a:r>
            <a:r>
              <a:rPr lang="en-US" altLang="zh-CN" dirty="0" err="1" smtClean="0"/>
              <a:t>open_record</a:t>
            </a:r>
            <a:r>
              <a:rPr lang="en-US" altLang="zh-CN" dirty="0" smtClean="0"/>
              <a:t>: record consumed by at least one sink.</a:t>
            </a:r>
            <a:r>
              <a:rPr lang="en-US" altLang="zh-CN" baseline="0" dirty="0" smtClean="0"/>
              <a:t> </a:t>
            </a:r>
          </a:p>
          <a:p>
            <a:r>
              <a:rPr lang="en-US" altLang="zh-CN" baseline="0" dirty="0" smtClean="0"/>
              <a:t>                </a:t>
            </a:r>
            <a:r>
              <a:rPr lang="en-US" altLang="zh-CN" dirty="0" smtClean="0"/>
              <a:t>Filtering is applied at this stage. </a:t>
            </a:r>
          </a:p>
          <a:p>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8</a:t>
            </a:fld>
            <a:endParaRPr lang="zh-CN" altLang="en-US"/>
          </a:p>
        </p:txBody>
      </p:sp>
    </p:spTree>
    <p:extLst>
      <p:ext uri="{BB962C8B-B14F-4D97-AF65-F5344CB8AC3E}">
        <p14:creationId xmlns:p14="http://schemas.microsoft.com/office/powerpoint/2010/main" val="3796697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err="1" smtClean="0"/>
              <a:t>src</a:t>
            </a:r>
            <a:r>
              <a:rPr lang="en-US" altLang="zh-CN" sz="1200" dirty="0" smtClean="0"/>
              <a:t>::</a:t>
            </a:r>
            <a:r>
              <a:rPr lang="en-US" altLang="zh-CN" sz="1200" dirty="0" err="1" smtClean="0"/>
              <a:t>logger_mt</a:t>
            </a:r>
            <a:r>
              <a:rPr lang="en-US" altLang="zh-CN" sz="1200" dirty="0" smtClean="0"/>
              <a:t>: </a:t>
            </a:r>
            <a:r>
              <a:rPr lang="en-US" altLang="zh-CN" dirty="0" smtClean="0"/>
              <a:t>use thread-safe loggers in a multithreaded application as global ones</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9</a:t>
            </a:fld>
            <a:endParaRPr lang="zh-CN" altLang="en-US"/>
          </a:p>
        </p:txBody>
      </p:sp>
    </p:spTree>
    <p:extLst>
      <p:ext uri="{BB962C8B-B14F-4D97-AF65-F5344CB8AC3E}">
        <p14:creationId xmlns:p14="http://schemas.microsoft.com/office/powerpoint/2010/main" val="379669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1.Attribute: position in the code, executable module name, current date and time, or any piece of data relevant to your particular application and execution </a:t>
            </a:r>
            <a:r>
              <a:rPr lang="en-US" altLang="zh-CN" dirty="0" err="1" smtClean="0"/>
              <a:t>environment,etc</a:t>
            </a:r>
            <a:r>
              <a:rPr lang="en-US" altLang="zh-CN" dirty="0" smtClean="0"/>
              <a:t>.</a:t>
            </a:r>
          </a:p>
          <a:p>
            <a:r>
              <a:rPr lang="en-US" altLang="zh-CN" dirty="0" smtClean="0"/>
              <a:t>2.In single-threaded builds the "</a:t>
            </a:r>
            <a:r>
              <a:rPr lang="en-US" altLang="zh-CN" dirty="0" err="1" smtClean="0"/>
              <a:t>ThreadID</a:t>
            </a:r>
            <a:r>
              <a:rPr lang="en-US" altLang="zh-CN" dirty="0" smtClean="0"/>
              <a:t>" attribute is not registered.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10</a:t>
            </a:fld>
            <a:endParaRPr lang="zh-CN" altLang="en-US"/>
          </a:p>
        </p:txBody>
      </p:sp>
    </p:spTree>
    <p:extLst>
      <p:ext uri="{BB962C8B-B14F-4D97-AF65-F5344CB8AC3E}">
        <p14:creationId xmlns:p14="http://schemas.microsoft.com/office/powerpoint/2010/main" val="64073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en-US" altLang="zh-CN" dirty="0" smtClean="0">
                <a:hlinkClick r:id="rId3" tooltip="Counters"/>
              </a:rPr>
              <a:t> counter</a:t>
            </a:r>
            <a:r>
              <a:rPr lang="en-US" altLang="zh-CN" dirty="0" smtClean="0"/>
              <a:t> and </a:t>
            </a:r>
            <a:r>
              <a:rPr lang="en-US" altLang="zh-CN" dirty="0" err="1" smtClean="0">
                <a:hlinkClick r:id="rId4" tooltip="Wall clock"/>
              </a:rPr>
              <a:t>local_clock</a:t>
            </a:r>
            <a:r>
              <a:rPr lang="en-US" altLang="zh-CN" dirty="0" smtClean="0"/>
              <a:t> components are attribute classes, they derive from the common attribute interface </a:t>
            </a:r>
            <a:r>
              <a:rPr lang="en-US" altLang="zh-CN" dirty="0" smtClean="0">
                <a:hlinkClick r:id="rId5" tooltip="Class attribute"/>
              </a:rPr>
              <a:t>attribute</a:t>
            </a:r>
            <a:r>
              <a:rPr lang="en-US" altLang="zh-CN" dirty="0" smtClean="0"/>
              <a:t>. </a:t>
            </a:r>
            <a:endParaRPr lang="zh-CN" altLang="en-US" dirty="0"/>
          </a:p>
        </p:txBody>
      </p:sp>
      <p:sp>
        <p:nvSpPr>
          <p:cNvPr id="4" name="Slide Number Placeholder 3"/>
          <p:cNvSpPr>
            <a:spLocks noGrp="1"/>
          </p:cNvSpPr>
          <p:nvPr>
            <p:ph type="sldNum" sz="quarter" idx="10"/>
          </p:nvPr>
        </p:nvSpPr>
        <p:spPr/>
        <p:txBody>
          <a:bodyPr/>
          <a:lstStyle/>
          <a:p>
            <a:fld id="{B331D849-3C29-4D77-8770-E2BB9A2C845F}" type="slidenum">
              <a:rPr lang="zh-CN" altLang="en-US" smtClean="0"/>
              <a:t>11</a:t>
            </a:fld>
            <a:endParaRPr lang="zh-CN" altLang="en-US"/>
          </a:p>
        </p:txBody>
      </p:sp>
    </p:spTree>
    <p:extLst>
      <p:ext uri="{BB962C8B-B14F-4D97-AF65-F5344CB8AC3E}">
        <p14:creationId xmlns:p14="http://schemas.microsoft.com/office/powerpoint/2010/main" val="64073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horz"/>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boost.org/doc/libs/1_55_0/libs/log/doc/html/log/detailed/utilities.html#log.detailed.utilities.value_ref"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www.boost.org/doc/libs/release/libs/locale/doc/html/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oost.org/doc/libs/1_55_0/libs/log/doc/html/log/detailed/sink_frontends.html#log.detailed.sink_frontends.basic_servic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Boost.log</a:t>
            </a:r>
            <a:endParaRPr lang="zh-CN" altLang="en-US" dirty="0"/>
          </a:p>
        </p:txBody>
      </p:sp>
      <p:sp>
        <p:nvSpPr>
          <p:cNvPr id="3" name="Subtitle 2"/>
          <p:cNvSpPr>
            <a:spLocks noGrp="1"/>
          </p:cNvSpPr>
          <p:nvPr>
            <p:ph type="subTitle" idx="1"/>
          </p:nvPr>
        </p:nvSpPr>
        <p:spPr/>
        <p:txBody>
          <a:bodyPr/>
          <a:lstStyle/>
          <a:p>
            <a:r>
              <a:rPr lang="en-US" altLang="zh-CN" dirty="0"/>
              <a:t>http://www.boost.org/doc/libs/1_55_0/libs/log/doc/html/index.html</a:t>
            </a:r>
            <a:endParaRPr lang="zh-CN" altLang="en-US" dirty="0"/>
          </a:p>
        </p:txBody>
      </p:sp>
    </p:spTree>
    <p:extLst>
      <p:ext uri="{BB962C8B-B14F-4D97-AF65-F5344CB8AC3E}">
        <p14:creationId xmlns:p14="http://schemas.microsoft.com/office/powerpoint/2010/main" val="1400935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Attributes</a:t>
            </a:r>
            <a:endParaRPr lang="zh-CN" altLang="en-US" dirty="0"/>
          </a:p>
        </p:txBody>
      </p:sp>
      <p:sp>
        <p:nvSpPr>
          <p:cNvPr id="3" name="Vertical Text Placeholder 2"/>
          <p:cNvSpPr>
            <a:spLocks noGrp="1"/>
          </p:cNvSpPr>
          <p:nvPr>
            <p:ph type="body" orient="vert" idx="1"/>
          </p:nvPr>
        </p:nvSpPr>
        <p:spPr>
          <a:xfrm>
            <a:off x="457200" y="1600201"/>
            <a:ext cx="8305800" cy="4525963"/>
          </a:xfrm>
        </p:spPr>
        <p:txBody>
          <a:bodyPr/>
          <a:lstStyle/>
          <a:p>
            <a:pPr>
              <a:buFont typeface="Wingdings" panose="05000000000000000000" pitchFamily="2" charset="2"/>
              <a:buChar char="Ø"/>
            </a:pPr>
            <a:r>
              <a:rPr lang="en-US" altLang="zh-CN" i="1" dirty="0"/>
              <a:t>c</a:t>
            </a:r>
            <a:r>
              <a:rPr lang="en-US" altLang="zh-CN" i="1" dirty="0" smtClean="0"/>
              <a:t>ommonly use attributes</a:t>
            </a:r>
          </a:p>
          <a:p>
            <a:r>
              <a:rPr lang="en-US" altLang="zh-CN" sz="2000" dirty="0" smtClean="0"/>
              <a:t>three </a:t>
            </a:r>
            <a:r>
              <a:rPr lang="en-US" altLang="zh-CN" sz="2000" dirty="0"/>
              <a:t>scope: source-specific, thread-specific and </a:t>
            </a:r>
            <a:r>
              <a:rPr lang="en-US" altLang="zh-CN" sz="2000" dirty="0" smtClean="0"/>
              <a:t>global</a:t>
            </a:r>
          </a:p>
          <a:p>
            <a:r>
              <a:rPr lang="en-US" altLang="zh-CN" sz="2000" dirty="0"/>
              <a:t>can override global and thread-scoped </a:t>
            </a:r>
            <a:r>
              <a:rPr lang="en-US" altLang="zh-CN" sz="2000" dirty="0" smtClean="0"/>
              <a:t>attributes</a:t>
            </a:r>
          </a:p>
          <a:p>
            <a:r>
              <a:rPr lang="en-US" altLang="zh-CN" sz="2000" dirty="0" smtClean="0"/>
              <a:t>logging</a:t>
            </a:r>
            <a:r>
              <a:rPr lang="en-US" altLang="zh-CN" sz="2000" dirty="0" smtClean="0"/>
              <a:t>::</a:t>
            </a:r>
            <a:r>
              <a:rPr lang="en-US" altLang="zh-CN" sz="2000" dirty="0" err="1" smtClean="0"/>
              <a:t>add_common_attributes</a:t>
            </a:r>
            <a:r>
              <a:rPr lang="en-US" altLang="zh-CN" sz="2000" dirty="0" smtClean="0"/>
              <a:t>();</a:t>
            </a:r>
          </a:p>
          <a:p>
            <a:pPr marL="0" indent="0">
              <a:buNone/>
            </a:pPr>
            <a:r>
              <a:rPr lang="en-US" altLang="zh-CN" sz="2000" dirty="0" smtClean="0"/>
              <a:t>       "</a:t>
            </a:r>
            <a:r>
              <a:rPr lang="en-US" altLang="zh-CN" sz="2000" dirty="0" err="1"/>
              <a:t>LineID</a:t>
            </a:r>
            <a:r>
              <a:rPr lang="en-US" altLang="zh-CN" sz="2000" dirty="0"/>
              <a:t>", "</a:t>
            </a:r>
            <a:r>
              <a:rPr lang="en-US" altLang="zh-CN" sz="2000" dirty="0" err="1"/>
              <a:t>TimeStamp</a:t>
            </a:r>
            <a:r>
              <a:rPr lang="en-US" altLang="zh-CN" sz="2000" dirty="0"/>
              <a:t>", "</a:t>
            </a:r>
            <a:r>
              <a:rPr lang="en-US" altLang="zh-CN" sz="2000" dirty="0" err="1"/>
              <a:t>ProcessID</a:t>
            </a:r>
            <a:r>
              <a:rPr lang="en-US" altLang="zh-CN" sz="2000" dirty="0"/>
              <a:t>" ,</a:t>
            </a:r>
            <a:r>
              <a:rPr lang="en-US" altLang="zh-CN" sz="2000" dirty="0" smtClean="0"/>
              <a:t>"</a:t>
            </a:r>
            <a:r>
              <a:rPr lang="en-US" altLang="zh-CN" sz="2000" dirty="0" err="1" smtClean="0"/>
              <a:t>ThreadID</a:t>
            </a:r>
            <a:r>
              <a:rPr lang="en-US" altLang="zh-CN" sz="2000" dirty="0"/>
              <a:t>" are registered globally</a:t>
            </a:r>
            <a:endParaRPr lang="en-US" altLang="zh-CN" sz="2000" dirty="0" smtClean="0"/>
          </a:p>
          <a:p>
            <a:r>
              <a:rPr lang="en-US" altLang="zh-CN" sz="2000" dirty="0" err="1" smtClean="0"/>
              <a:t>severity_logger</a:t>
            </a:r>
            <a:r>
              <a:rPr lang="en-US" altLang="zh-CN" sz="2000" dirty="0" smtClean="0"/>
              <a:t> auto </a:t>
            </a:r>
            <a:r>
              <a:rPr lang="en-US" altLang="zh-CN" sz="2000" dirty="0"/>
              <a:t>registers a source-specific attribute "Severity"</a:t>
            </a:r>
          </a:p>
          <a:p>
            <a:endParaRPr lang="zh-CN" altLang="en-US" dirty="0"/>
          </a:p>
        </p:txBody>
      </p:sp>
    </p:spTree>
    <p:extLst>
      <p:ext uri="{BB962C8B-B14F-4D97-AF65-F5344CB8AC3E}">
        <p14:creationId xmlns:p14="http://schemas.microsoft.com/office/powerpoint/2010/main" val="2219141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Attributes</a:t>
            </a:r>
            <a:endParaRPr lang="zh-CN" altLang="en-US" dirty="0"/>
          </a:p>
        </p:txBody>
      </p:sp>
      <p:sp>
        <p:nvSpPr>
          <p:cNvPr id="3" name="Vertical Text Placeholder 2"/>
          <p:cNvSpPr>
            <a:spLocks noGrp="1"/>
          </p:cNvSpPr>
          <p:nvPr>
            <p:ph type="body" orient="vert" idx="1"/>
          </p:nvPr>
        </p:nvSpPr>
        <p:spPr>
          <a:xfrm>
            <a:off x="457200" y="1600201"/>
            <a:ext cx="8305800" cy="4525963"/>
          </a:xfrm>
        </p:spPr>
        <p:txBody>
          <a:bodyPr/>
          <a:lstStyle/>
          <a:p>
            <a:pPr>
              <a:buFont typeface="Wingdings" panose="05000000000000000000" pitchFamily="2" charset="2"/>
              <a:buChar char="Ø"/>
            </a:pPr>
            <a:r>
              <a:rPr lang="en-US" altLang="zh-CN" i="1" dirty="0"/>
              <a:t>m</a:t>
            </a:r>
            <a:r>
              <a:rPr lang="en-US" altLang="zh-CN" i="1" dirty="0" smtClean="0"/>
              <a:t>ore </a:t>
            </a:r>
            <a:r>
              <a:rPr lang="en-US" altLang="zh-CN" i="1" dirty="0" smtClean="0"/>
              <a:t>attributes</a:t>
            </a:r>
          </a:p>
          <a:p>
            <a:r>
              <a:rPr lang="en-US" altLang="zh-CN" sz="2000" i="1" dirty="0" smtClean="0"/>
              <a:t>Defining attribute placeholders:</a:t>
            </a:r>
          </a:p>
          <a:p>
            <a:pPr marL="0" indent="0">
              <a:buNone/>
            </a:pPr>
            <a:r>
              <a:rPr lang="en-US" altLang="zh-CN" sz="2000" i="1" dirty="0"/>
              <a:t> </a:t>
            </a:r>
            <a:r>
              <a:rPr lang="en-US" altLang="zh-CN" sz="2000" i="1" dirty="0" smtClean="0"/>
              <a:t>     BOOST_LOG_ATTRBUTE_KEYWORD</a:t>
            </a:r>
            <a:endParaRPr lang="en-US" altLang="zh-CN" sz="2000" i="1"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57531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539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Attributes</a:t>
            </a:r>
            <a:endParaRPr lang="zh-CN" alt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13422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82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Attributes</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33475"/>
            <a:ext cx="6229350"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32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Attributes</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24860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657600"/>
            <a:ext cx="79438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131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formatting</a:t>
            </a:r>
            <a:endParaRPr lang="zh-CN" altLang="en-US" dirty="0"/>
          </a:p>
        </p:txBody>
      </p:sp>
      <p:sp>
        <p:nvSpPr>
          <p:cNvPr id="3" name="Content Placeholder 2"/>
          <p:cNvSpPr>
            <a:spLocks noGrp="1"/>
          </p:cNvSpPr>
          <p:nvPr>
            <p:ph idx="1"/>
          </p:nvPr>
        </p:nvSpPr>
        <p:spPr/>
        <p:txBody>
          <a:bodyPr>
            <a:normAutofit/>
          </a:bodyPr>
          <a:lstStyle/>
          <a:p>
            <a:r>
              <a:rPr lang="en-US" altLang="zh-CN" sz="2000" dirty="0"/>
              <a:t>Even if you added attributes to the logging core or a logger, the attribute values will not reach the output unless you specify a formatter that will use these values</a:t>
            </a:r>
            <a:r>
              <a:rPr lang="en-US" altLang="zh-CN" sz="2000" dirty="0" smtClean="0"/>
              <a:t>.</a:t>
            </a:r>
          </a:p>
          <a:p>
            <a:r>
              <a:rPr lang="en-US" altLang="zh-CN" sz="2000" dirty="0" err="1" smtClean="0"/>
              <a:t>add_file_log</a:t>
            </a:r>
            <a:r>
              <a:rPr lang="en-US" altLang="zh-CN" sz="2000" dirty="0" err="1" smtClean="0">
                <a:sym typeface="Wingdings" panose="05000000000000000000" pitchFamily="2" charset="2"/>
              </a:rPr>
              <a:t>keywords:</a:t>
            </a:r>
            <a:r>
              <a:rPr lang="en-US" altLang="zh-CN" sz="2000" dirty="0" err="1" smtClean="0"/>
              <a:t>format</a:t>
            </a:r>
            <a:endParaRPr lang="en-US" altLang="zh-C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805" y="2971800"/>
            <a:ext cx="56578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405" y="5410200"/>
            <a:ext cx="59626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328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p:txBody>
          <a:bodyPr>
            <a:normAutofit/>
          </a:bodyPr>
          <a:lstStyle/>
          <a:p>
            <a:r>
              <a:rPr lang="en-US" altLang="zh-CN" sz="2000" dirty="0"/>
              <a:t>lambda-style </a:t>
            </a:r>
            <a:r>
              <a:rPr lang="en-US" altLang="zh-CN" sz="2000" dirty="0" smtClean="0"/>
              <a:t>expression</a:t>
            </a:r>
          </a:p>
          <a:p>
            <a:r>
              <a:rPr lang="en-US" altLang="zh-CN" sz="1800" dirty="0" smtClean="0"/>
              <a:t>Lambda</a:t>
            </a:r>
            <a:r>
              <a:rPr lang="zh-CN" altLang="en-US" sz="1800" dirty="0" smtClean="0"/>
              <a:t>表</a:t>
            </a:r>
            <a:r>
              <a:rPr lang="zh-CN" altLang="en-US" sz="1800" dirty="0"/>
              <a:t>达式是定义一个没有名称、也不需要显示类定义的函数对象用来将函数作为实参传递到另一个函数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85" y="2819400"/>
            <a:ext cx="74295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800600"/>
            <a:ext cx="625792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1165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p:txBody>
          <a:bodyPr>
            <a:normAutofit/>
          </a:bodyPr>
          <a:lstStyle/>
          <a:p>
            <a:r>
              <a:rPr lang="en-US" altLang="zh-CN" sz="2000" dirty="0" err="1"/>
              <a:t>Sink</a:t>
            </a:r>
            <a:r>
              <a:rPr lang="en-US" altLang="zh-CN" sz="2000" dirty="0" err="1">
                <a:sym typeface="Wingdings" panose="05000000000000000000" pitchFamily="2" charset="2"/>
              </a:rPr>
              <a:t>set_format</a:t>
            </a:r>
            <a:endParaRPr lang="zh-CN" altLang="en-US" sz="2000"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58009"/>
            <a:ext cx="7134225" cy="4747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535267"/>
            <a:ext cx="75819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784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p:txBody>
          <a:bodyPr>
            <a:normAutofit/>
          </a:bodyPr>
          <a:lstStyle/>
          <a:p>
            <a:r>
              <a:rPr lang="en-US" altLang="zh-CN" sz="2000" dirty="0" smtClean="0"/>
              <a:t>Format-style</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52101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029200"/>
            <a:ext cx="43148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817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p:txBody>
          <a:bodyPr>
            <a:normAutofit/>
          </a:bodyPr>
          <a:lstStyle/>
          <a:p>
            <a:r>
              <a:rPr lang="en-US" altLang="zh-CN" sz="2000" dirty="0" smtClean="0"/>
              <a:t>Custom formatting function</a:t>
            </a:r>
          </a:p>
          <a:p>
            <a:r>
              <a:rPr lang="en-US" altLang="zh-CN" sz="1600" dirty="0" err="1" smtClean="0"/>
              <a:t>record_view</a:t>
            </a:r>
            <a:r>
              <a:rPr lang="en-US" altLang="zh-CN" sz="1600" dirty="0" smtClean="0"/>
              <a:t> is shallow </a:t>
            </a:r>
            <a:r>
              <a:rPr lang="en-US" altLang="zh-CN" sz="1600" dirty="0"/>
              <a:t>copy. </a:t>
            </a:r>
            <a:r>
              <a:rPr lang="en-US" altLang="zh-CN" sz="1600" dirty="0" smtClean="0"/>
              <a:t>Formatters </a:t>
            </a:r>
            <a:r>
              <a:rPr lang="en-US" altLang="zh-CN" sz="1600" dirty="0"/>
              <a:t>and sinks only operate on record </a:t>
            </a:r>
            <a:r>
              <a:rPr lang="en-US" altLang="zh-CN" sz="1600" dirty="0" smtClean="0"/>
              <a:t>views, not modify </a:t>
            </a:r>
            <a:r>
              <a:rPr lang="en-US" altLang="zh-CN" sz="1600" dirty="0"/>
              <a:t>the </a:t>
            </a:r>
            <a:r>
              <a:rPr lang="en-US" altLang="zh-CN" sz="1600" dirty="0" smtClean="0"/>
              <a:t>origin </a:t>
            </a:r>
            <a:r>
              <a:rPr lang="en-US" altLang="zh-CN" sz="1600" dirty="0" err="1" smtClean="0"/>
              <a:t>recorde</a:t>
            </a:r>
            <a:r>
              <a:rPr lang="en-US" altLang="zh-CN" sz="1600" dirty="0" smtClean="0"/>
              <a:t>, so it </a:t>
            </a:r>
            <a:r>
              <a:rPr lang="en-US" altLang="zh-CN" sz="1600" dirty="0"/>
              <a:t>can be still in use by other sinks in other threads. </a:t>
            </a:r>
            <a:endParaRPr lang="en-US" altLang="zh-CN" sz="1600" dirty="0" smtClean="0"/>
          </a:p>
          <a:p>
            <a:endParaRPr lang="en-US" altLang="zh-CN"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02" y="3009900"/>
            <a:ext cx="61436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3" y="2667000"/>
            <a:ext cx="58293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599" y="4071937"/>
            <a:ext cx="40862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8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1000"/>
                                        <p:tgtEl>
                                          <p:spTgt spid="5124"/>
                                        </p:tgtEl>
                                      </p:cBhvr>
                                    </p:animEffect>
                                    <p:anim calcmode="lin" valueType="num">
                                      <p:cBhvr>
                                        <p:cTn id="13" dur="1000" fill="hold"/>
                                        <p:tgtEl>
                                          <p:spTgt spid="5124"/>
                                        </p:tgtEl>
                                        <p:attrNameLst>
                                          <p:attrName>ppt_x</p:attrName>
                                        </p:attrNameLst>
                                      </p:cBhvr>
                                      <p:tavLst>
                                        <p:tav tm="0">
                                          <p:val>
                                            <p:strVal val="#ppt_x"/>
                                          </p:val>
                                        </p:tav>
                                        <p:tav tm="100000">
                                          <p:val>
                                            <p:strVal val="#ppt_x"/>
                                          </p:val>
                                        </p:tav>
                                      </p:tavLst>
                                    </p:anim>
                                    <p:anim calcmode="lin" valueType="num">
                                      <p:cBhvr>
                                        <p:cTn id="1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4" y="371475"/>
            <a:ext cx="8943975"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9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altLang="zh-CN" sz="1600" dirty="0" smtClean="0"/>
              <a:t>The </a:t>
            </a:r>
            <a:r>
              <a:rPr lang="en-US" altLang="zh-CN" sz="1600" dirty="0"/>
              <a:t>formatter type is a type-erased function object with the formatter calling signature;</a:t>
            </a:r>
            <a:endParaRPr lang="en-US" altLang="zh-CN" sz="1600"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41045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72675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00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formatting</a:t>
            </a:r>
            <a:endParaRPr lang="zh-CN" altLang="en-US" dirty="0"/>
          </a:p>
        </p:txBody>
      </p:sp>
      <p:sp>
        <p:nvSpPr>
          <p:cNvPr id="3" name="Content Placeholder 2"/>
          <p:cNvSpPr>
            <a:spLocks noGrp="1"/>
          </p:cNvSpPr>
          <p:nvPr>
            <p:ph idx="1"/>
          </p:nvPr>
        </p:nvSpPr>
        <p:spPr/>
        <p:txBody>
          <a:bodyPr>
            <a:normAutofit/>
          </a:bodyPr>
          <a:lstStyle/>
          <a:p>
            <a:r>
              <a:rPr lang="en-US" altLang="zh-CN" sz="1600" dirty="0"/>
              <a:t>boost::</a:t>
            </a:r>
            <a:r>
              <a:rPr lang="en-US" altLang="zh-CN" sz="1600" dirty="0" smtClean="0"/>
              <a:t>phoenix: bind </a:t>
            </a:r>
            <a:r>
              <a:rPr lang="en-US" altLang="zh-CN" sz="1600" dirty="0" smtClean="0"/>
              <a:t>     </a:t>
            </a:r>
            <a:r>
              <a:rPr lang="en-US" altLang="zh-CN" sz="1600" dirty="0" err="1" smtClean="0"/>
              <a:t>bind</a:t>
            </a:r>
            <a:r>
              <a:rPr lang="en-US" altLang="zh-CN" sz="1600" dirty="0" smtClean="0"/>
              <a:t> implementation </a:t>
            </a:r>
            <a:r>
              <a:rPr lang="en-US" altLang="zh-CN" sz="1600" dirty="0" smtClean="0"/>
              <a:t>with </a:t>
            </a:r>
            <a:r>
              <a:rPr lang="en-US" altLang="zh-CN" sz="1600" dirty="0"/>
              <a:t>attribute </a:t>
            </a:r>
            <a:r>
              <a:rPr lang="en-US" altLang="zh-CN" sz="1600" dirty="0" smtClean="0"/>
              <a:t>placeholders</a:t>
            </a:r>
            <a:r>
              <a:rPr lang="en-US" altLang="zh-CN" sz="1600" dirty="0"/>
              <a:t> </a:t>
            </a:r>
            <a:r>
              <a:rPr lang="en-US" altLang="zh-CN" sz="1600" dirty="0" smtClean="0"/>
              <a:t> compatible </a:t>
            </a:r>
            <a:endParaRPr lang="en-US" altLang="zh-CN" sz="1600" dirty="0"/>
          </a:p>
          <a:p>
            <a:r>
              <a:rPr lang="en-US" altLang="zh-CN" sz="1600" dirty="0" smtClean="0"/>
              <a:t>attribute </a:t>
            </a:r>
            <a:r>
              <a:rPr lang="en-US" altLang="zh-CN" sz="1600" dirty="0"/>
              <a:t>values wrapped into the </a:t>
            </a:r>
            <a:r>
              <a:rPr lang="en-US" altLang="zh-CN" sz="1600" dirty="0" err="1" smtClean="0"/>
              <a:t>value_ref</a:t>
            </a:r>
            <a:r>
              <a:rPr lang="en-US" altLang="zh-CN" sz="1600" dirty="0" smtClean="0"/>
              <a:t> template</a:t>
            </a:r>
          </a:p>
          <a:p>
            <a:r>
              <a:rPr lang="en-US" altLang="zh-CN" sz="1600" dirty="0" err="1" smtClean="0"/>
              <a:t>or_none</a:t>
            </a:r>
            <a:r>
              <a:rPr lang="en-US" altLang="zh-CN" sz="1600" dirty="0" smtClean="0"/>
              <a:t> return  </a:t>
            </a:r>
            <a:r>
              <a:rPr lang="en-US" altLang="zh-CN" sz="1600" dirty="0"/>
              <a:t>an empty </a:t>
            </a:r>
            <a:r>
              <a:rPr lang="en-US" altLang="zh-CN" sz="1600" dirty="0" err="1" smtClean="0">
                <a:hlinkClick r:id="rId2" tooltip="Value reference wrapper"/>
              </a:rPr>
              <a:t>value_ref</a:t>
            </a:r>
            <a:r>
              <a:rPr lang="en-US" altLang="zh-CN" sz="1600" dirty="0" smtClean="0"/>
              <a:t> </a:t>
            </a:r>
            <a:r>
              <a:rPr lang="en-US" altLang="zh-CN" sz="1600" dirty="0"/>
              <a:t>if the value is not found </a:t>
            </a:r>
            <a:endParaRPr lang="en-US" altLang="zh-CN" sz="1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 y="2667000"/>
            <a:ext cx="56959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3667539"/>
            <a:ext cx="60674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012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t>
            </a:r>
            <a:r>
              <a:rPr lang="en-US" altLang="zh-CN" dirty="0" smtClean="0"/>
              <a:t>ide character logging</a:t>
            </a:r>
            <a:endParaRPr lang="zh-CN" altLang="en-US" dirty="0"/>
          </a:p>
        </p:txBody>
      </p:sp>
      <p:sp>
        <p:nvSpPr>
          <p:cNvPr id="3" name="Content Placeholder 2"/>
          <p:cNvSpPr>
            <a:spLocks noGrp="1"/>
          </p:cNvSpPr>
          <p:nvPr>
            <p:ph idx="1"/>
          </p:nvPr>
        </p:nvSpPr>
        <p:spPr/>
        <p:txBody>
          <a:bodyPr>
            <a:normAutofit/>
          </a:bodyPr>
          <a:lstStyle/>
          <a:p>
            <a:r>
              <a:rPr lang="en-US" altLang="zh-CN" sz="1600" dirty="0"/>
              <a:t>In this case the library can be used just the way it is used for plain ASCII logging, no additional setup is required. </a:t>
            </a:r>
            <a:endParaRPr lang="en-US" altLang="zh-CN" sz="1600" dirty="0" smtClean="0"/>
          </a:p>
          <a:p>
            <a:r>
              <a:rPr lang="en-US" altLang="zh-CN" sz="1600" dirty="0"/>
              <a:t>forces the library to perform character code conversion when needed by the sink. To set up the library for this one has to imbue the sink with a locale with the appropriate </a:t>
            </a:r>
            <a:r>
              <a:rPr lang="en-US" altLang="zh-CN" sz="1600" dirty="0" err="1"/>
              <a:t>codecvt</a:t>
            </a:r>
            <a:r>
              <a:rPr lang="en-US" altLang="zh-CN" sz="1600" dirty="0"/>
              <a:t> facet. </a:t>
            </a:r>
            <a:r>
              <a:rPr lang="en-US" altLang="zh-CN" sz="1600" dirty="0" err="1">
                <a:hlinkClick r:id="rId3"/>
              </a:rPr>
              <a:t>Boost.Locale</a:t>
            </a:r>
            <a:r>
              <a:rPr lang="en-US" altLang="zh-CN" sz="1600" dirty="0"/>
              <a:t> can be used to generate such a locale.</a:t>
            </a:r>
            <a:endParaRPr lang="zh-CN" altLang="en-US" sz="1600" dirty="0"/>
          </a:p>
          <a:p>
            <a:endParaRPr lang="en-US" altLang="zh-CN" sz="1600" dirty="0" smtClean="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09499"/>
            <a:ext cx="71151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728623"/>
            <a:ext cx="87058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874" y="5410200"/>
            <a:ext cx="69818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750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sp>
        <p:nvSpPr>
          <p:cNvPr id="3" name="Content Placeholder 2"/>
          <p:cNvSpPr>
            <a:spLocks noGrp="1"/>
          </p:cNvSpPr>
          <p:nvPr>
            <p:ph idx="1"/>
          </p:nvPr>
        </p:nvSpPr>
        <p:spPr/>
        <p:txBody>
          <a:bodyPr>
            <a:normAutofit/>
          </a:bodyPr>
          <a:lstStyle/>
          <a:p>
            <a:r>
              <a:rPr lang="en-US" altLang="zh-CN" sz="2000" dirty="0"/>
              <a:t>Every sink frontend receives log records from the logging core and then passes them along to the associated sink backend. The frontend does not define how to process records but rather </a:t>
            </a:r>
            <a:r>
              <a:rPr lang="en-US" altLang="zh-CN" sz="2000" i="1" dirty="0">
                <a:solidFill>
                  <a:srgbClr val="FF0000"/>
                </a:solidFill>
              </a:rPr>
              <a:t>in what way the core should interact with the backend</a:t>
            </a:r>
            <a:endParaRPr lang="en-US" altLang="zh-CN" sz="2000" i="1" dirty="0" smtClean="0">
              <a:solidFill>
                <a:srgbClr val="FF0000"/>
              </a:solidFill>
            </a:endParaRPr>
          </a:p>
        </p:txBody>
      </p:sp>
    </p:spTree>
    <p:extLst>
      <p:ext uri="{BB962C8B-B14F-4D97-AF65-F5344CB8AC3E}">
        <p14:creationId xmlns:p14="http://schemas.microsoft.com/office/powerpoint/2010/main" val="3280423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a:t>Basic sink </a:t>
            </a:r>
            <a:r>
              <a:rPr lang="en-US" altLang="zh-CN" dirty="0" smtClean="0"/>
              <a:t>frontend services</a:t>
            </a:r>
            <a:r>
              <a:rPr lang="en-US" altLang="zh-CN" dirty="0" smtClean="0">
                <a:hlinkClick r:id="rId3" tooltip="Basic sink frontend services"/>
              </a:rPr>
              <a:t> </a:t>
            </a:r>
            <a:endParaRPr lang="en-US" altLang="zh-CN" dirty="0" smtClean="0"/>
          </a:p>
          <a:p>
            <a:r>
              <a:rPr lang="en-US" altLang="zh-CN" sz="2000" dirty="0" smtClean="0"/>
              <a:t>Filtering: </a:t>
            </a:r>
          </a:p>
          <a:p>
            <a:pPr lvl="1"/>
            <a:r>
              <a:rPr lang="en-US" altLang="zh-CN" sz="1600" dirty="0" smtClean="0"/>
              <a:t>all </a:t>
            </a:r>
            <a:r>
              <a:rPr lang="en-US" altLang="zh-CN" sz="1600" dirty="0"/>
              <a:t>sink frontends support filtering</a:t>
            </a:r>
            <a:endParaRPr lang="en-US" altLang="zh-CN" sz="1600" dirty="0" smtClean="0"/>
          </a:p>
          <a:p>
            <a:pPr lvl="1"/>
            <a:r>
              <a:rPr lang="en-US" altLang="zh-CN" sz="1600" dirty="0" err="1" smtClean="0"/>
              <a:t>set_filter</a:t>
            </a:r>
            <a:r>
              <a:rPr lang="en-US" altLang="zh-CN" sz="1600" dirty="0" smtClean="0"/>
              <a:t>/</a:t>
            </a:r>
            <a:r>
              <a:rPr lang="en-US" altLang="zh-CN" sz="1600" dirty="0" err="1" smtClean="0"/>
              <a:t>reset_filter</a:t>
            </a:r>
            <a:r>
              <a:rPr lang="en-US" altLang="zh-CN" sz="1600" dirty="0" smtClean="0"/>
              <a:t>/</a:t>
            </a:r>
            <a:r>
              <a:rPr lang="en-US" altLang="zh-CN" sz="1600" dirty="0" err="1"/>
              <a:t>will_consume</a:t>
            </a:r>
            <a:endParaRPr lang="en-US" altLang="zh-CN" sz="1600" dirty="0" smtClean="0"/>
          </a:p>
          <a:p>
            <a:pPr lvl="1"/>
            <a:r>
              <a:rPr lang="en-US" altLang="zh-CN" sz="1600" dirty="0"/>
              <a:t>is safe to call filters from multiple threads </a:t>
            </a:r>
            <a:r>
              <a:rPr lang="en-US" altLang="zh-CN" sz="1600" dirty="0" smtClean="0"/>
              <a:t>concurrently</a:t>
            </a:r>
          </a:p>
          <a:p>
            <a:r>
              <a:rPr lang="en-US" altLang="zh-CN" sz="2000" dirty="0" smtClean="0"/>
              <a:t>Formatting:</a:t>
            </a:r>
          </a:p>
          <a:p>
            <a:pPr lvl="1"/>
            <a:r>
              <a:rPr lang="en-US" altLang="zh-CN" sz="1600" dirty="0"/>
              <a:t>For text-based sink </a:t>
            </a:r>
            <a:r>
              <a:rPr lang="en-US" altLang="zh-CN" sz="1600" dirty="0" err="1" smtClean="0"/>
              <a:t>backends</a:t>
            </a:r>
            <a:r>
              <a:rPr lang="en-US" altLang="zh-CN" sz="1600" dirty="0" smtClean="0"/>
              <a:t>: </a:t>
            </a:r>
            <a:r>
              <a:rPr lang="en-US" altLang="zh-CN" sz="1600" dirty="0" err="1" smtClean="0"/>
              <a:t>set_formatter</a:t>
            </a:r>
            <a:r>
              <a:rPr lang="en-US" altLang="zh-CN" sz="1600" dirty="0" smtClean="0"/>
              <a:t>/</a:t>
            </a:r>
            <a:r>
              <a:rPr lang="en-US" altLang="zh-CN" sz="1600" dirty="0" err="1" smtClean="0"/>
              <a:t>reset_formatter</a:t>
            </a:r>
            <a:r>
              <a:rPr lang="en-US" altLang="zh-CN" sz="1600" dirty="0" smtClean="0"/>
              <a:t>(lambda expressions)</a:t>
            </a:r>
          </a:p>
          <a:p>
            <a:r>
              <a:rPr lang="en-US" altLang="zh-CN" sz="2000" dirty="0" smtClean="0"/>
              <a:t>Exception handling</a:t>
            </a:r>
          </a:p>
          <a:p>
            <a:pPr lvl="1"/>
            <a:r>
              <a:rPr lang="en-US" altLang="zh-CN" sz="1600" dirty="0" err="1" smtClean="0"/>
              <a:t>set_exception_handler</a:t>
            </a:r>
            <a:endParaRPr lang="en-US" altLang="zh-CN" sz="1600" dirty="0" smtClean="0"/>
          </a:p>
          <a:p>
            <a:pPr lvl="1"/>
            <a:r>
              <a:rPr lang="en-US" altLang="zh-CN" sz="1600" dirty="0"/>
              <a:t>An exception handler is not allowed to return a value</a:t>
            </a:r>
            <a:r>
              <a:rPr lang="en-US" altLang="zh-CN" sz="1600" dirty="0" smtClean="0"/>
              <a:t>.</a:t>
            </a:r>
          </a:p>
          <a:p>
            <a:pPr lvl="1"/>
            <a:r>
              <a:rPr lang="en-US" altLang="zh-CN" sz="1600" dirty="0"/>
              <a:t>is safe to call exception handlers from multiple threads concurrently</a:t>
            </a:r>
            <a:r>
              <a:rPr lang="en-US" altLang="zh-CN" sz="1600" dirty="0" smtClean="0"/>
              <a:t>.</a:t>
            </a:r>
          </a:p>
          <a:p>
            <a:endParaRPr lang="en-US" altLang="zh-CN" sz="2000" dirty="0" smtClean="0"/>
          </a:p>
        </p:txBody>
      </p:sp>
    </p:spTree>
    <p:extLst>
      <p:ext uri="{BB962C8B-B14F-4D97-AF65-F5344CB8AC3E}">
        <p14:creationId xmlns:p14="http://schemas.microsoft.com/office/powerpoint/2010/main" val="2261317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71675"/>
            <a:ext cx="56007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636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sp>
        <p:nvSpPr>
          <p:cNvPr id="3" name="Content Placeholder 2"/>
          <p:cNvSpPr>
            <a:spLocks noGrp="1"/>
          </p:cNvSpPr>
          <p:nvPr>
            <p:ph idx="1"/>
          </p:nvPr>
        </p:nvSpPr>
        <p:spPr>
          <a:xfrm>
            <a:off x="457200" y="1371600"/>
            <a:ext cx="8229600" cy="4525963"/>
          </a:xfrm>
        </p:spPr>
        <p:txBody>
          <a:bodyPr>
            <a:normAutofit/>
          </a:bodyPr>
          <a:lstStyle/>
          <a:p>
            <a:pPr>
              <a:buFont typeface="Wingdings" panose="05000000000000000000" pitchFamily="2" charset="2"/>
              <a:buChar char="Ø"/>
            </a:pPr>
            <a:r>
              <a:rPr lang="en-US" altLang="zh-CN" dirty="0" smtClean="0"/>
              <a:t>Unlocked sink frontend</a:t>
            </a:r>
          </a:p>
          <a:p>
            <a:r>
              <a:rPr lang="en-US" altLang="zh-CN" sz="2000" dirty="0"/>
              <a:t>n</a:t>
            </a:r>
            <a:r>
              <a:rPr lang="en-US" altLang="zh-CN" sz="2000" dirty="0" smtClean="0"/>
              <a:t>ot perform </a:t>
            </a:r>
            <a:r>
              <a:rPr lang="en-US" altLang="zh-CN" sz="2000" dirty="0"/>
              <a:t>thread synchronization and simply passes logging records to the sink backend</a:t>
            </a:r>
            <a:endParaRPr lang="en-US" altLang="zh-CN"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96886"/>
            <a:ext cx="5305425"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438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smtClean="0"/>
              <a:t>Synchronous sink frontend</a:t>
            </a:r>
          </a:p>
          <a:p>
            <a:r>
              <a:rPr lang="en-US" altLang="zh-CN" sz="2000" dirty="0"/>
              <a:t>provides thread synchronization with a </a:t>
            </a:r>
            <a:r>
              <a:rPr lang="en-US" altLang="zh-CN" sz="2000" dirty="0" err="1" smtClean="0"/>
              <a:t>mutex</a:t>
            </a:r>
            <a:endParaRPr lang="en-US" altLang="zh-CN" sz="2000" dirty="0" smtClean="0"/>
          </a:p>
          <a:p>
            <a:r>
              <a:rPr lang="en-US" altLang="zh-CN" sz="2000" dirty="0"/>
              <a:t>c</a:t>
            </a:r>
            <a:r>
              <a:rPr lang="en-US" altLang="zh-CN" sz="2000" dirty="0" smtClean="0"/>
              <a:t>an acquire </a:t>
            </a:r>
            <a:r>
              <a:rPr lang="en-US" altLang="zh-CN" sz="2000" dirty="0"/>
              <a:t>a pointer to the locked </a:t>
            </a:r>
            <a:r>
              <a:rPr lang="en-US" altLang="zh-CN" sz="2000" dirty="0"/>
              <a:t>backend. As long as the pointer exists, the backend is guaranteed not to be accessed from other threads, unless the access is done through another frontend or a direct reference to the backend. </a:t>
            </a:r>
            <a:endParaRPr lang="zh-CN" altLang="en-US" sz="2000" dirty="0"/>
          </a:p>
          <a:p>
            <a:endParaRPr lang="en-US" altLang="zh-CN" sz="2000" dirty="0" smtClean="0"/>
          </a:p>
        </p:txBody>
      </p:sp>
    </p:spTree>
    <p:extLst>
      <p:ext uri="{BB962C8B-B14F-4D97-AF65-F5344CB8AC3E}">
        <p14:creationId xmlns:p14="http://schemas.microsoft.com/office/powerpoint/2010/main" val="3697801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frontends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smtClean="0"/>
              <a:t>Asynchronous sink </a:t>
            </a:r>
            <a:r>
              <a:rPr lang="en-US" altLang="zh-CN" dirty="0" smtClean="0"/>
              <a:t>frontend</a:t>
            </a:r>
          </a:p>
          <a:p>
            <a:r>
              <a:rPr lang="en-US" altLang="zh-CN" sz="2000" dirty="0"/>
              <a:t>Like the synchronous one, asynchronous sink frontend provides a way of synchronizing access to the backend. </a:t>
            </a:r>
            <a:endParaRPr lang="en-US" altLang="zh-CN" sz="2000" dirty="0" smtClean="0"/>
          </a:p>
          <a:p>
            <a:r>
              <a:rPr lang="en-US" altLang="zh-CN" sz="2000" dirty="0" smtClean="0"/>
              <a:t>All </a:t>
            </a:r>
            <a:r>
              <a:rPr lang="en-US" altLang="zh-CN" sz="2000" dirty="0"/>
              <a:t>log records are passed to the backend in a dedicated thread, which makes it suitable for </a:t>
            </a:r>
            <a:r>
              <a:rPr lang="en-US" altLang="zh-CN" sz="2000" dirty="0" err="1"/>
              <a:t>backends</a:t>
            </a:r>
            <a:r>
              <a:rPr lang="en-US" altLang="zh-CN" sz="2000" dirty="0"/>
              <a:t> that may block for a considerable amount of time</a:t>
            </a:r>
            <a:endParaRPr lang="en-US" altLang="zh-CN" sz="2000" dirty="0" smtClean="0"/>
          </a:p>
        </p:txBody>
      </p:sp>
    </p:spTree>
    <p:extLst>
      <p:ext uri="{BB962C8B-B14F-4D97-AF65-F5344CB8AC3E}">
        <p14:creationId xmlns:p14="http://schemas.microsoft.com/office/powerpoint/2010/main" val="1650641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smtClean="0"/>
              <a:t>Text stream backend</a:t>
            </a:r>
          </a:p>
          <a:p>
            <a:r>
              <a:rPr lang="en-US" altLang="zh-CN" sz="2000" dirty="0"/>
              <a:t>formatting log records into </a:t>
            </a:r>
            <a:r>
              <a:rPr lang="en-US" altLang="zh-CN" sz="2000" dirty="0" smtClean="0"/>
              <a:t>strings </a:t>
            </a:r>
            <a:r>
              <a:rPr lang="en-US" altLang="zh-CN" sz="2000" dirty="0"/>
              <a:t>and putting into one or several </a:t>
            </a:r>
            <a:r>
              <a:rPr lang="en-US" altLang="zh-CN" sz="2000" dirty="0" smtClean="0"/>
              <a:t>streams</a:t>
            </a:r>
          </a:p>
          <a:p>
            <a:r>
              <a:rPr lang="en-US" altLang="zh-CN" sz="2000" dirty="0"/>
              <a:t>if need to format log records differently for different streams, should  several sinks - each with its own formatter</a:t>
            </a:r>
          </a:p>
          <a:p>
            <a:r>
              <a:rPr lang="en-US" altLang="zh-CN" sz="2000" dirty="0" err="1" smtClean="0"/>
              <a:t>Auto_flush</a:t>
            </a:r>
            <a:endParaRPr lang="en-US" altLang="zh-CN"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7" y="3581400"/>
            <a:ext cx="54959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27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Trivial logging</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zh-CN" dirty="0" smtClean="0"/>
              <a:t>BOOST_LOG_TRIVIAL</a:t>
            </a:r>
          </a:p>
          <a:p>
            <a:r>
              <a:rPr lang="en-US" altLang="zh-CN" sz="1800" dirty="0"/>
              <a:t>1.Default print message to console</a:t>
            </a:r>
          </a:p>
          <a:p>
            <a:r>
              <a:rPr lang="en-US" altLang="zh-CN" sz="1800" dirty="0"/>
              <a:t>2.multi-threads safe</a:t>
            </a:r>
          </a:p>
          <a:p>
            <a:r>
              <a:rPr lang="en-US" altLang="zh-CN" sz="1800" dirty="0"/>
              <a:t>3.Result contains a timestamp, the current thread identifier and severity level</a:t>
            </a:r>
          </a:p>
          <a:p>
            <a:endParaRPr lang="en-US" altLang="zh-CN"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562600"/>
            <a:ext cx="66675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62300"/>
            <a:ext cx="49339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047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anim calcmode="lin" valueType="num">
                                      <p:cBhvr>
                                        <p:cTn id="8" dur="1000" fill="hold"/>
                                        <p:tgtEl>
                                          <p:spTgt spid="2053"/>
                                        </p:tgtEl>
                                        <p:attrNameLst>
                                          <p:attrName>ppt_x</p:attrName>
                                        </p:attrNameLst>
                                      </p:cBhvr>
                                      <p:tavLst>
                                        <p:tav tm="0">
                                          <p:val>
                                            <p:strVal val="#ppt_x"/>
                                          </p:val>
                                        </p:tav>
                                        <p:tav tm="100000">
                                          <p:val>
                                            <p:strVal val="#ppt_x"/>
                                          </p:val>
                                        </p:tav>
                                      </p:tavLst>
                                    </p:anim>
                                    <p:anim calcmode="lin" valueType="num">
                                      <p:cBhvr>
                                        <p:cTn id="9"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smtClean="0"/>
              <a:t>Text file backend</a:t>
            </a:r>
          </a:p>
          <a:p>
            <a:r>
              <a:rPr lang="en-US" altLang="zh-CN" sz="2000" dirty="0"/>
              <a:t>Log file rotation based on file size and/or time </a:t>
            </a:r>
          </a:p>
          <a:p>
            <a:r>
              <a:rPr lang="en-US" altLang="zh-CN" sz="2000" dirty="0"/>
              <a:t>Flexible log file naming </a:t>
            </a:r>
          </a:p>
          <a:p>
            <a:r>
              <a:rPr lang="en-US" altLang="zh-CN" sz="2000" dirty="0"/>
              <a:t>Placing the rotated files into a special location in the file system </a:t>
            </a:r>
          </a:p>
          <a:p>
            <a:r>
              <a:rPr lang="en-US" altLang="zh-CN" sz="2000" dirty="0"/>
              <a:t>Deleting the oldest files in order to free more space on the file system </a:t>
            </a:r>
            <a:endParaRPr lang="en-US" altLang="zh-CN" sz="2000" dirty="0" smtClean="0"/>
          </a:p>
          <a:p>
            <a:r>
              <a:rPr lang="en-US" altLang="zh-CN" sz="2000" dirty="0" smtClean="0"/>
              <a:t>Also supports </a:t>
            </a:r>
            <a:r>
              <a:rPr lang="en-US" altLang="zh-CN" sz="2000" dirty="0"/>
              <a:t>the auto-flush feature</a:t>
            </a:r>
            <a:endParaRPr lang="en-US" altLang="zh-CN" sz="2000" dirty="0">
              <a:effectLst/>
            </a:endParaRPr>
          </a:p>
        </p:txBody>
      </p:sp>
    </p:spTree>
    <p:extLst>
      <p:ext uri="{BB962C8B-B14F-4D97-AF65-F5344CB8AC3E}">
        <p14:creationId xmlns:p14="http://schemas.microsoft.com/office/powerpoint/2010/main" val="4183071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zh-CN" dirty="0" smtClean="0"/>
              <a:t>Text file backend</a:t>
            </a:r>
          </a:p>
          <a:p>
            <a:r>
              <a:rPr lang="en-US" altLang="zh-CN" sz="2000" dirty="0"/>
              <a:t>File </a:t>
            </a:r>
            <a:r>
              <a:rPr lang="en-US" altLang="zh-CN" sz="2000" dirty="0" err="1"/>
              <a:t>rotation:The</a:t>
            </a:r>
            <a:r>
              <a:rPr lang="en-US" altLang="zh-CN" sz="2000" dirty="0"/>
              <a:t> file size at rotation can be imprecise</a:t>
            </a:r>
            <a:endParaRPr lang="en-US" altLang="zh-CN" sz="2000" dirty="0">
              <a:effectLs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56578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51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a:xfrm>
            <a:off x="304800" y="1600201"/>
            <a:ext cx="8686800" cy="4525963"/>
          </a:xfrm>
        </p:spPr>
        <p:txBody>
          <a:bodyPr>
            <a:normAutofit/>
          </a:bodyPr>
          <a:lstStyle/>
          <a:p>
            <a:pPr>
              <a:buFont typeface="Wingdings" panose="05000000000000000000" pitchFamily="2" charset="2"/>
              <a:buChar char="Ø"/>
            </a:pPr>
            <a:r>
              <a:rPr lang="en-US" altLang="zh-CN" dirty="0" smtClean="0"/>
              <a:t>Text file backend</a:t>
            </a:r>
          </a:p>
          <a:p>
            <a:r>
              <a:rPr lang="en-US" altLang="zh-CN" sz="2000" dirty="0" smtClean="0"/>
              <a:t>Every day: sinks</a:t>
            </a:r>
            <a:r>
              <a:rPr lang="en-US" altLang="zh-CN" sz="2000" dirty="0"/>
              <a:t>::file::</a:t>
            </a:r>
            <a:r>
              <a:rPr lang="en-US" altLang="zh-CN" sz="2000" dirty="0" err="1"/>
              <a:t>rotation_at_time_point</a:t>
            </a:r>
            <a:r>
              <a:rPr lang="en-US" altLang="zh-CN" sz="2000" dirty="0"/>
              <a:t>(12, 0, 0</a:t>
            </a:r>
            <a:r>
              <a:rPr lang="en-US" altLang="zh-CN" sz="2000" dirty="0" smtClean="0"/>
              <a:t>)</a:t>
            </a:r>
          </a:p>
          <a:p>
            <a:r>
              <a:rPr lang="en-US" altLang="zh-CN" sz="2000" dirty="0" smtClean="0"/>
              <a:t>Every week : sinks</a:t>
            </a:r>
            <a:r>
              <a:rPr lang="en-US" altLang="zh-CN" sz="2000" dirty="0"/>
              <a:t>::file::</a:t>
            </a:r>
            <a:r>
              <a:rPr lang="en-US" altLang="zh-CN" sz="2000" dirty="0" err="1"/>
              <a:t>rotation_at_time_point</a:t>
            </a:r>
            <a:r>
              <a:rPr lang="en-US" altLang="zh-CN" sz="2000" dirty="0"/>
              <a:t>(</a:t>
            </a:r>
            <a:r>
              <a:rPr lang="en-US" altLang="zh-CN" sz="2000" dirty="0" err="1"/>
              <a:t>date_time</a:t>
            </a:r>
            <a:r>
              <a:rPr lang="en-US" altLang="zh-CN" sz="2000" dirty="0"/>
              <a:t>::Tuesday, 0, 0, 0</a:t>
            </a:r>
            <a:r>
              <a:rPr lang="en-US" altLang="zh-CN" sz="2000" dirty="0" smtClean="0"/>
              <a:t>)/</a:t>
            </a:r>
          </a:p>
          <a:p>
            <a:r>
              <a:rPr lang="en-US" altLang="zh-CN" sz="2000" dirty="0" smtClean="0"/>
              <a:t>                        sinks</a:t>
            </a:r>
            <a:r>
              <a:rPr lang="en-US" altLang="zh-CN" sz="2000" dirty="0"/>
              <a:t>::file::</a:t>
            </a:r>
            <a:r>
              <a:rPr lang="en-US" altLang="zh-CN" sz="2000" dirty="0" err="1"/>
              <a:t>rotation_at_time_point</a:t>
            </a:r>
            <a:r>
              <a:rPr lang="en-US" altLang="zh-CN" sz="2000" dirty="0"/>
              <a:t>(</a:t>
            </a:r>
            <a:r>
              <a:rPr lang="en-US" altLang="zh-CN" sz="2000" dirty="0" err="1"/>
              <a:t>date_time</a:t>
            </a:r>
            <a:r>
              <a:rPr lang="en-US" altLang="zh-CN" sz="2000" dirty="0"/>
              <a:t>::Tuesday</a:t>
            </a:r>
            <a:r>
              <a:rPr lang="en-US" altLang="zh-CN" sz="2000" dirty="0" smtClean="0"/>
              <a:t>)</a:t>
            </a:r>
          </a:p>
          <a:p>
            <a:r>
              <a:rPr lang="en-US" altLang="zh-CN" sz="2000" dirty="0" smtClean="0"/>
              <a:t>Every month: sinks</a:t>
            </a:r>
            <a:r>
              <a:rPr lang="en-US" altLang="zh-CN" sz="2000" dirty="0"/>
              <a:t>::file::</a:t>
            </a:r>
            <a:r>
              <a:rPr lang="en-US" altLang="zh-CN" sz="2000" dirty="0" err="1"/>
              <a:t>rotation_at_time_point</a:t>
            </a:r>
            <a:r>
              <a:rPr lang="en-US" altLang="zh-CN" sz="2000" dirty="0"/>
              <a:t>(</a:t>
            </a:r>
            <a:r>
              <a:rPr lang="en-US" altLang="zh-CN" sz="2000" dirty="0" err="1"/>
              <a:t>gregorian</a:t>
            </a:r>
            <a:r>
              <a:rPr lang="en-US" altLang="zh-CN" sz="2000" dirty="0"/>
              <a:t>::</a:t>
            </a:r>
            <a:r>
              <a:rPr lang="en-US" altLang="zh-CN" sz="2000" dirty="0" err="1"/>
              <a:t>greg_day</a:t>
            </a:r>
            <a:r>
              <a:rPr lang="en-US" altLang="zh-CN" sz="2000" dirty="0"/>
              <a:t>(1), 0, 0, 0</a:t>
            </a:r>
            <a:r>
              <a:rPr lang="en-US" altLang="zh-CN" sz="2000" dirty="0" smtClean="0"/>
              <a:t>)</a:t>
            </a:r>
          </a:p>
          <a:p>
            <a:r>
              <a:rPr lang="en-US" altLang="zh-CN" sz="2000" dirty="0" smtClean="0">
                <a:effectLst/>
              </a:rPr>
              <a:t>Every hour: </a:t>
            </a:r>
            <a:r>
              <a:rPr lang="en-US" altLang="zh-CN" sz="2000" dirty="0"/>
              <a:t>sinks::file::</a:t>
            </a:r>
            <a:r>
              <a:rPr lang="en-US" altLang="zh-CN" sz="2000" dirty="0" err="1"/>
              <a:t>rotation_at_time_interval</a:t>
            </a:r>
            <a:r>
              <a:rPr lang="en-US" altLang="zh-CN" sz="2000" dirty="0"/>
              <a:t>(</a:t>
            </a:r>
            <a:r>
              <a:rPr lang="en-US" altLang="zh-CN" sz="2000" dirty="0" err="1"/>
              <a:t>posix_time</a:t>
            </a:r>
            <a:r>
              <a:rPr lang="en-US" altLang="zh-CN" sz="2000" dirty="0"/>
              <a:t>::hours(1</a:t>
            </a:r>
            <a:r>
              <a:rPr lang="en-US" altLang="zh-CN" sz="2000" dirty="0" smtClean="0"/>
              <a:t>))</a:t>
            </a:r>
          </a:p>
          <a:p>
            <a:endParaRPr lang="en-US" altLang="zh-CN" sz="2000" dirty="0" smtClean="0"/>
          </a:p>
          <a:p>
            <a:r>
              <a:rPr lang="en-US" altLang="zh-CN" sz="2000" dirty="0"/>
              <a:t>one can specify his own predicate for time-based </a:t>
            </a:r>
            <a:r>
              <a:rPr lang="en-US" altLang="zh-CN" sz="2000" dirty="0" smtClean="0"/>
              <a:t>rotation: take </a:t>
            </a:r>
            <a:r>
              <a:rPr lang="en-US" altLang="zh-CN" sz="2000" dirty="0"/>
              <a:t>no arguments and return </a:t>
            </a:r>
            <a:r>
              <a:rPr lang="en-US" altLang="zh-CN" sz="2000" dirty="0" err="1"/>
              <a:t>bool</a:t>
            </a:r>
            <a:endParaRPr lang="en-US" altLang="zh-CN" sz="2000" dirty="0">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5181600"/>
            <a:ext cx="76485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517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a:xfrm>
            <a:off x="304800" y="1600201"/>
            <a:ext cx="8686800" cy="4525963"/>
          </a:xfrm>
        </p:spPr>
        <p:txBody>
          <a:bodyPr>
            <a:normAutofit/>
          </a:bodyPr>
          <a:lstStyle/>
          <a:p>
            <a:pPr>
              <a:buFont typeface="Wingdings" panose="05000000000000000000" pitchFamily="2" charset="2"/>
              <a:buChar char="Ø"/>
            </a:pPr>
            <a:r>
              <a:rPr lang="en-US" altLang="zh-CN" dirty="0" smtClean="0"/>
              <a:t>Text file backend</a:t>
            </a:r>
          </a:p>
          <a:p>
            <a:r>
              <a:rPr lang="en-US" altLang="zh-CN" sz="2000" dirty="0"/>
              <a:t>the rotated files can be collected</a:t>
            </a:r>
            <a:endParaRPr lang="en-US" altLang="zh-CN" sz="2000" dirty="0" smtClean="0"/>
          </a:p>
          <a:p>
            <a:r>
              <a:rPr lang="en-US" altLang="zh-CN" sz="2000" dirty="0" smtClean="0"/>
              <a:t>collector </a:t>
            </a:r>
            <a:r>
              <a:rPr lang="en-US" altLang="zh-CN" sz="2000" dirty="0" smtClean="0"/>
              <a:t>not </a:t>
            </a:r>
            <a:r>
              <a:rPr lang="en-US" altLang="zh-CN" sz="2000" dirty="0"/>
              <a:t>resolve log file name clashes between different sink </a:t>
            </a:r>
            <a:r>
              <a:rPr lang="en-US" altLang="zh-CN" sz="2000" dirty="0" err="1" smtClean="0"/>
              <a:t>backends</a:t>
            </a:r>
            <a:endParaRPr lang="en-US" altLang="zh-CN" sz="20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5247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802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a:xfrm>
            <a:off x="200025" y="1295400"/>
            <a:ext cx="8686800" cy="4525963"/>
          </a:xfrm>
        </p:spPr>
        <p:txBody>
          <a:bodyPr>
            <a:normAutofit/>
          </a:bodyPr>
          <a:lstStyle/>
          <a:p>
            <a:pPr>
              <a:buFont typeface="Wingdings" panose="05000000000000000000" pitchFamily="2" charset="2"/>
              <a:buChar char="Ø"/>
            </a:pPr>
            <a:r>
              <a:rPr lang="en-US" altLang="zh-CN" dirty="0" smtClean="0"/>
              <a:t>Text file </a:t>
            </a:r>
            <a:r>
              <a:rPr lang="en-US" altLang="zh-CN" dirty="0" smtClean="0"/>
              <a:t>backend</a:t>
            </a:r>
          </a:p>
          <a:p>
            <a:r>
              <a:rPr lang="en-US" altLang="zh-CN" sz="1400" dirty="0" err="1"/>
              <a:t>scan_for_files</a:t>
            </a:r>
            <a:r>
              <a:rPr lang="en-US" altLang="zh-CN" sz="1400" dirty="0"/>
              <a:t>:</a:t>
            </a:r>
          </a:p>
          <a:p>
            <a:pPr marL="0" indent="0">
              <a:buNone/>
            </a:pPr>
            <a:r>
              <a:rPr lang="en-US" altLang="zh-CN" sz="1400" dirty="0"/>
              <a:t>      scan the files matching the </a:t>
            </a:r>
            <a:r>
              <a:rPr lang="en-US" altLang="zh-CN" sz="1400" dirty="0" err="1"/>
              <a:t>file_name</a:t>
            </a:r>
            <a:r>
              <a:rPr lang="en-US" altLang="zh-CN" sz="1400" dirty="0"/>
              <a:t> pattern:</a:t>
            </a:r>
          </a:p>
          <a:p>
            <a:pPr marL="0" indent="0">
              <a:buNone/>
            </a:pPr>
            <a:r>
              <a:rPr lang="en-US" altLang="zh-CN" sz="1400" dirty="0"/>
              <a:t>      </a:t>
            </a:r>
            <a:r>
              <a:rPr lang="en-US" altLang="zh-CN" sz="1400" dirty="0" smtClean="0"/>
              <a:t>backend-</a:t>
            </a:r>
            <a:r>
              <a:rPr lang="en-US" altLang="zh-CN" sz="1400" dirty="0"/>
              <a:t>&gt;</a:t>
            </a:r>
            <a:r>
              <a:rPr lang="en-US" altLang="zh-CN" sz="1400" dirty="0" err="1"/>
              <a:t>scan_for_files</a:t>
            </a:r>
            <a:r>
              <a:rPr lang="en-US" altLang="zh-CN" sz="1400" dirty="0"/>
              <a:t>(); </a:t>
            </a:r>
          </a:p>
          <a:p>
            <a:pPr marL="0" indent="0">
              <a:buNone/>
            </a:pPr>
            <a:r>
              <a:rPr lang="en-US" altLang="zh-CN" sz="1400" dirty="0"/>
              <a:t>      scan all files in the target directory:</a:t>
            </a:r>
          </a:p>
          <a:p>
            <a:pPr marL="0" indent="0">
              <a:buNone/>
            </a:pPr>
            <a:r>
              <a:rPr lang="en-US" altLang="zh-CN" sz="1400" dirty="0"/>
              <a:t>      </a:t>
            </a:r>
            <a:r>
              <a:rPr lang="en-US" altLang="zh-CN" sz="1400" dirty="0" smtClean="0"/>
              <a:t>backend-</a:t>
            </a:r>
            <a:r>
              <a:rPr lang="en-US" altLang="zh-CN" sz="1400" dirty="0"/>
              <a:t>&gt;</a:t>
            </a:r>
            <a:r>
              <a:rPr lang="en-US" altLang="zh-CN" sz="1400" dirty="0" err="1"/>
              <a:t>scan_for_files</a:t>
            </a:r>
            <a:r>
              <a:rPr lang="en-US" altLang="zh-CN" sz="1400" dirty="0"/>
              <a:t>(sinks::file::</a:t>
            </a:r>
            <a:r>
              <a:rPr lang="en-US" altLang="zh-CN" sz="1400" dirty="0" err="1"/>
              <a:t>scan_all</a:t>
            </a:r>
            <a:r>
              <a:rPr lang="en-US" altLang="zh-CN" sz="1400" dirty="0"/>
              <a:t>);</a:t>
            </a:r>
          </a:p>
          <a:p>
            <a:pPr>
              <a:buFont typeface="Wingdings" panose="05000000000000000000" pitchFamily="2" charset="2"/>
              <a:buChar char="Ø"/>
            </a:pPr>
            <a:endParaRPr lang="en-US" altLang="zh-CN" sz="18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00200"/>
            <a:ext cx="51054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463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
            </a:r>
            <a:r>
              <a:rPr lang="en-US" altLang="zh-CN" dirty="0" smtClean="0"/>
              <a:t>ink </a:t>
            </a:r>
            <a:r>
              <a:rPr lang="en-US" altLang="zh-CN" dirty="0" err="1" smtClean="0"/>
              <a:t>backends</a:t>
            </a:r>
            <a:endParaRPr lang="zh-CN" altLang="en-US" dirty="0"/>
          </a:p>
        </p:txBody>
      </p:sp>
      <p:sp>
        <p:nvSpPr>
          <p:cNvPr id="3" name="Content Placeholder 2"/>
          <p:cNvSpPr>
            <a:spLocks noGrp="1"/>
          </p:cNvSpPr>
          <p:nvPr>
            <p:ph idx="1"/>
          </p:nvPr>
        </p:nvSpPr>
        <p:spPr>
          <a:xfrm>
            <a:off x="304800" y="1600201"/>
            <a:ext cx="8686800" cy="4525963"/>
          </a:xfrm>
        </p:spPr>
        <p:txBody>
          <a:bodyPr>
            <a:normAutofit/>
          </a:bodyPr>
          <a:lstStyle/>
          <a:p>
            <a:pPr>
              <a:buFont typeface="Wingdings" panose="05000000000000000000" pitchFamily="2" charset="2"/>
              <a:buChar char="Ø"/>
            </a:pPr>
            <a:r>
              <a:rPr lang="en-US" altLang="zh-CN" dirty="0" smtClean="0"/>
              <a:t>Text multi-file backend</a:t>
            </a:r>
          </a:p>
          <a:p>
            <a:r>
              <a:rPr lang="en-US" altLang="zh-CN" sz="2000" dirty="0"/>
              <a:t>impossible to implement file rotation and removing unused files to free </a:t>
            </a:r>
            <a:r>
              <a:rPr lang="en-US" altLang="zh-CN" sz="2000" dirty="0" smtClean="0"/>
              <a:t>space. </a:t>
            </a:r>
            <a:r>
              <a:rPr lang="en-US" altLang="zh-CN" sz="2000" dirty="0"/>
              <a:t>The user will have to implement such functionality himself. </a:t>
            </a:r>
            <a:endParaRPr lang="en-US" altLang="zh-CN"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399"/>
            <a:ext cx="81915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0121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Trivial logging with filters</a:t>
            </a:r>
            <a:endParaRPr lang="zh-CN" altLang="en-US" dirty="0"/>
          </a:p>
        </p:txBody>
      </p:sp>
      <p:sp>
        <p:nvSpPr>
          <p:cNvPr id="3" name="Content Placeholder 2"/>
          <p:cNvSpPr>
            <a:spLocks noGrp="1"/>
          </p:cNvSpPr>
          <p:nvPr>
            <p:ph idx="1"/>
          </p:nvPr>
        </p:nvSpPr>
        <p:spPr/>
        <p:txBody>
          <a:bodyPr/>
          <a:lstStyle/>
          <a:p>
            <a:r>
              <a:rPr lang="en-US" altLang="zh-CN" sz="1800" dirty="0" smtClean="0"/>
              <a:t>logging</a:t>
            </a:r>
            <a:r>
              <a:rPr lang="en-US" altLang="zh-CN" sz="1800" dirty="0"/>
              <a:t>::core::get() </a:t>
            </a:r>
            <a:r>
              <a:rPr lang="en-US" altLang="zh-CN" sz="1800" dirty="0" smtClean="0"/>
              <a:t> returns </a:t>
            </a:r>
            <a:r>
              <a:rPr lang="en-US" altLang="zh-CN" sz="1800" dirty="0"/>
              <a:t>a pointer to the core singleton. </a:t>
            </a:r>
            <a:endParaRPr lang="en-US" altLang="zh-CN" sz="1800" dirty="0" smtClean="0"/>
          </a:p>
          <a:p>
            <a:r>
              <a:rPr lang="en-US" altLang="zh-CN" sz="1800" dirty="0" err="1" smtClean="0"/>
              <a:t>set_filter</a:t>
            </a:r>
            <a:r>
              <a:rPr lang="en-US" altLang="zh-CN" sz="1800" dirty="0" smtClean="0"/>
              <a:t>() set </a:t>
            </a:r>
            <a:r>
              <a:rPr lang="en-US" altLang="zh-CN" sz="1800" dirty="0"/>
              <a:t>the global filtering function. </a:t>
            </a:r>
            <a:endParaRPr lang="en-US" altLang="zh-CN" sz="1800" dirty="0" smtClean="0"/>
          </a:p>
          <a:p>
            <a:r>
              <a:rPr lang="en-US" altLang="zh-CN" sz="1800" dirty="0" smtClean="0"/>
              <a:t>severity </a:t>
            </a:r>
            <a:r>
              <a:rPr lang="en-US" altLang="zh-CN" sz="1800" dirty="0"/>
              <a:t>keyword: </a:t>
            </a:r>
            <a:r>
              <a:rPr lang="en-US" altLang="zh-CN" sz="1800" dirty="0" smtClean="0"/>
              <a:t>type </a:t>
            </a:r>
            <a:r>
              <a:rPr lang="en-US" altLang="zh-CN" sz="1800" dirty="0" err="1" smtClean="0"/>
              <a:t>severity_level</a:t>
            </a:r>
            <a:endParaRPr lang="zh-CN" altLang="en-US"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09875"/>
            <a:ext cx="47244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199" y="2813188"/>
            <a:ext cx="51530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391" y="5410200"/>
            <a:ext cx="65532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65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 up sinks</a:t>
            </a:r>
            <a:endParaRPr lang="zh-CN" altLang="en-US" dirty="0"/>
          </a:p>
        </p:txBody>
      </p:sp>
      <p:sp>
        <p:nvSpPr>
          <p:cNvPr id="3" name="Vertical Text Placeholder 2"/>
          <p:cNvSpPr>
            <a:spLocks noGrp="1"/>
          </p:cNvSpPr>
          <p:nvPr>
            <p:ph type="body" orient="vert" idx="1"/>
          </p:nvPr>
        </p:nvSpPr>
        <p:spPr>
          <a:xfrm>
            <a:off x="457200" y="1600201"/>
            <a:ext cx="8382000" cy="4525963"/>
          </a:xfrm>
        </p:spPr>
        <p:txBody>
          <a:bodyPr/>
          <a:lstStyle/>
          <a:p>
            <a:pPr>
              <a:buFont typeface="Wingdings" panose="05000000000000000000" pitchFamily="2" charset="2"/>
              <a:buChar char="Ø"/>
            </a:pPr>
            <a:r>
              <a:rPr lang="en-US" altLang="zh-CN" dirty="0" smtClean="0"/>
              <a:t>Add log to file:</a:t>
            </a:r>
          </a:p>
          <a:p>
            <a:r>
              <a:rPr lang="en-US" altLang="zh-CN" sz="2000" dirty="0" smtClean="0"/>
              <a:t>BOOST_LOG_SEV</a:t>
            </a:r>
          </a:p>
          <a:p>
            <a:r>
              <a:rPr lang="en-US" altLang="zh-CN" sz="2000" dirty="0" err="1" smtClean="0"/>
              <a:t>add_file_log</a:t>
            </a:r>
            <a:r>
              <a:rPr lang="en-US" altLang="zh-CN" sz="2000" dirty="0" smtClean="0"/>
              <a:t>()</a:t>
            </a:r>
            <a:endParaRPr lang="en-US" altLang="zh-CN"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85" y="3124200"/>
            <a:ext cx="45339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774" y="3581400"/>
            <a:ext cx="38862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20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sinks</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73628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59" y="4800600"/>
            <a:ext cx="66579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9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loggers and writing logs</a:t>
            </a:r>
            <a:endParaRPr lang="zh-CN" altLang="en-US" dirty="0"/>
          </a:p>
        </p:txBody>
      </p:sp>
      <p:sp>
        <p:nvSpPr>
          <p:cNvPr id="3" name="Vertical Text Placeholder 2"/>
          <p:cNvSpPr>
            <a:spLocks noGrp="1"/>
          </p:cNvSpPr>
          <p:nvPr>
            <p:ph type="body" orient="vert" idx="1"/>
          </p:nvPr>
        </p:nvSpPr>
        <p:spPr/>
        <p:txBody>
          <a:bodyPr/>
          <a:lstStyle/>
          <a:p>
            <a:pPr>
              <a:buFont typeface="Wingdings" panose="05000000000000000000" pitchFamily="2" charset="2"/>
              <a:buChar char="Ø"/>
            </a:pPr>
            <a:r>
              <a:rPr lang="en-US" altLang="zh-CN" i="1" dirty="0" smtClean="0"/>
              <a:t>for dedicated logger objects:</a:t>
            </a:r>
          </a:p>
          <a:p>
            <a:r>
              <a:rPr lang="en-US" altLang="zh-CN" sz="2000" dirty="0"/>
              <a:t>create a logging </a:t>
            </a:r>
            <a:r>
              <a:rPr lang="en-US" altLang="zh-CN" sz="2000" dirty="0" smtClean="0"/>
              <a:t>source:  </a:t>
            </a:r>
            <a:r>
              <a:rPr lang="en-US" altLang="zh-CN" sz="2000" dirty="0" err="1" smtClean="0"/>
              <a:t>src</a:t>
            </a:r>
            <a:r>
              <a:rPr lang="en-US" altLang="zh-CN" sz="2000" dirty="0" smtClean="0"/>
              <a:t>::logger </a:t>
            </a:r>
            <a:r>
              <a:rPr lang="en-US" altLang="zh-CN" sz="2000" dirty="0" err="1" smtClean="0"/>
              <a:t>lg</a:t>
            </a:r>
            <a:r>
              <a:rPr lang="en-US" altLang="zh-CN" sz="2000" dirty="0" smtClean="0"/>
              <a:t>;</a:t>
            </a:r>
          </a:p>
          <a:p>
            <a:r>
              <a:rPr lang="en-US" altLang="zh-CN" sz="2000" dirty="0"/>
              <a:t>sources need not be </a:t>
            </a:r>
            <a:r>
              <a:rPr lang="en-US" altLang="zh-CN" sz="2000" dirty="0" smtClean="0"/>
              <a:t>registered to log core</a:t>
            </a:r>
          </a:p>
          <a:p>
            <a:r>
              <a:rPr lang="en-US" altLang="zh-CN" sz="2000" dirty="0" smtClean="0"/>
              <a:t>library </a:t>
            </a:r>
            <a:r>
              <a:rPr lang="en-US" altLang="zh-CN" sz="2000" dirty="0" err="1" smtClean="0"/>
              <a:t>provied</a:t>
            </a:r>
            <a:r>
              <a:rPr lang="en-US" altLang="zh-CN" sz="2000" dirty="0" smtClean="0"/>
              <a:t> two version logger:</a:t>
            </a:r>
          </a:p>
          <a:p>
            <a:pPr lvl="1"/>
            <a:r>
              <a:rPr lang="en-US" altLang="zh-CN" sz="1600" dirty="0"/>
              <a:t>thread-safe: have the _</a:t>
            </a:r>
            <a:r>
              <a:rPr lang="en-US" altLang="zh-CN" sz="1600" dirty="0" err="1"/>
              <a:t>mt</a:t>
            </a:r>
            <a:r>
              <a:rPr lang="en-US" altLang="zh-CN" sz="1600" dirty="0"/>
              <a:t> suffix in their name/involve locking and may slow things down</a:t>
            </a:r>
            <a:endParaRPr lang="en-US" altLang="zh-CN" sz="1600" dirty="0" smtClean="0"/>
          </a:p>
          <a:p>
            <a:pPr lvl="1"/>
            <a:r>
              <a:rPr lang="en-US" altLang="zh-CN" sz="1600" dirty="0" smtClean="0"/>
              <a:t>non-thread-safe</a:t>
            </a:r>
            <a:r>
              <a:rPr lang="en-US" altLang="zh-CN" sz="1600" dirty="0"/>
              <a:t>: safe for different threads to write logs through different </a:t>
            </a:r>
            <a:r>
              <a:rPr lang="en-US" altLang="zh-CN" sz="1600" dirty="0" err="1" smtClean="0"/>
              <a:t>instancess</a:t>
            </a:r>
            <a:endParaRPr lang="en-US" altLang="zh-CN" sz="1600" dirty="0" smtClean="0"/>
          </a:p>
          <a:p>
            <a:r>
              <a:rPr lang="en-US" altLang="zh-CN" sz="2000" dirty="0"/>
              <a:t>l</a:t>
            </a:r>
            <a:r>
              <a:rPr lang="en-US" altLang="zh-CN" sz="2000" dirty="0" smtClean="0"/>
              <a:t>ibrary provide </a:t>
            </a:r>
            <a:r>
              <a:rPr lang="en-US" altLang="zh-CN" sz="2000" dirty="0"/>
              <a:t>default and copy-constructible and support </a:t>
            </a:r>
            <a:r>
              <a:rPr lang="en-US" altLang="zh-CN" sz="2000" dirty="0" smtClean="0"/>
              <a:t>swapping</a:t>
            </a:r>
          </a:p>
          <a:p>
            <a:r>
              <a:rPr lang="en-US" altLang="zh-CN" sz="2000" dirty="0" smtClean="0"/>
              <a:t>can make </a:t>
            </a:r>
            <a:r>
              <a:rPr lang="en-US" altLang="zh-CN" sz="2000" dirty="0"/>
              <a:t>a logger as a member of your class</a:t>
            </a:r>
            <a:endParaRPr lang="zh-CN" altLang="en-US" sz="2000" dirty="0"/>
          </a:p>
        </p:txBody>
      </p:sp>
    </p:spTree>
    <p:extLst>
      <p:ext uri="{BB962C8B-B14F-4D97-AF65-F5344CB8AC3E}">
        <p14:creationId xmlns:p14="http://schemas.microsoft.com/office/powerpoint/2010/main" val="1942783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loggers and writing logs</a:t>
            </a:r>
            <a:endParaRPr lang="zh-CN" altLang="en-US" dirty="0"/>
          </a:p>
        </p:txBody>
      </p:sp>
      <p:sp>
        <p:nvSpPr>
          <p:cNvPr id="3" name="Vertical Text Placeholder 2"/>
          <p:cNvSpPr>
            <a:spLocks noGrp="1"/>
          </p:cNvSpPr>
          <p:nvPr>
            <p:ph type="body" orient="vert" idx="1"/>
          </p:nvPr>
        </p:nvSpPr>
        <p:spPr/>
        <p:txBody>
          <a:bodyPr/>
          <a:lstStyle/>
          <a:p>
            <a:pPr>
              <a:buFont typeface="Wingdings" panose="05000000000000000000" pitchFamily="2" charset="2"/>
              <a:buChar char="Ø"/>
            </a:pPr>
            <a:r>
              <a:rPr lang="en-US" altLang="zh-CN" i="1" dirty="0" smtClean="0"/>
              <a:t>for dedicated logger objects: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4371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05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loggers and writing logs</a:t>
            </a:r>
            <a:endParaRPr lang="zh-CN" altLang="en-US" dirty="0"/>
          </a:p>
        </p:txBody>
      </p:sp>
      <p:sp>
        <p:nvSpPr>
          <p:cNvPr id="3" name="Vertical Text Placeholder 2"/>
          <p:cNvSpPr>
            <a:spLocks noGrp="1"/>
          </p:cNvSpPr>
          <p:nvPr>
            <p:ph type="body" orient="vert" idx="1"/>
          </p:nvPr>
        </p:nvSpPr>
        <p:spPr>
          <a:xfrm>
            <a:off x="457200" y="1600201"/>
            <a:ext cx="8458200" cy="4525963"/>
          </a:xfrm>
        </p:spPr>
        <p:txBody>
          <a:bodyPr/>
          <a:lstStyle/>
          <a:p>
            <a:pPr>
              <a:buFont typeface="Wingdings" panose="05000000000000000000" pitchFamily="2" charset="2"/>
              <a:buChar char="Ø"/>
            </a:pPr>
            <a:r>
              <a:rPr lang="en-US" altLang="zh-CN" i="1" dirty="0" smtClean="0"/>
              <a:t>for global logger objects:</a:t>
            </a:r>
          </a:p>
          <a:p>
            <a:r>
              <a:rPr lang="en-US" altLang="zh-CN" sz="2000" dirty="0"/>
              <a:t>BOOST_LOG_INLINE_GLOBAL_LOGGER_DEFAULT(</a:t>
            </a:r>
            <a:r>
              <a:rPr lang="en-US" altLang="zh-CN" sz="2000" dirty="0" err="1"/>
              <a:t>my_logger</a:t>
            </a:r>
            <a:r>
              <a:rPr lang="en-US" altLang="zh-CN" sz="2000" dirty="0"/>
              <a:t>, </a:t>
            </a:r>
            <a:r>
              <a:rPr lang="en-US" altLang="zh-CN" sz="2000" dirty="0" err="1"/>
              <a:t>src</a:t>
            </a:r>
            <a:r>
              <a:rPr lang="en-US" altLang="zh-CN" sz="2000" dirty="0"/>
              <a:t>::</a:t>
            </a:r>
            <a:r>
              <a:rPr lang="en-US" altLang="zh-CN" sz="2000" dirty="0" err="1"/>
              <a:t>logger_mt</a:t>
            </a:r>
            <a:r>
              <a:rPr lang="en-US" altLang="zh-CN" sz="2000" dirty="0" smtClean="0"/>
              <a:t>)</a:t>
            </a:r>
          </a:p>
          <a:p>
            <a:r>
              <a:rPr lang="en-US" altLang="zh-CN" sz="2000" dirty="0" err="1"/>
              <a:t>src</a:t>
            </a:r>
            <a:r>
              <a:rPr lang="en-US" altLang="zh-CN" sz="2000" dirty="0"/>
              <a:t>::</a:t>
            </a:r>
            <a:r>
              <a:rPr lang="en-US" altLang="zh-CN" sz="2000" dirty="0" err="1"/>
              <a:t>logger_mt</a:t>
            </a:r>
            <a:r>
              <a:rPr lang="en-US" altLang="zh-CN" sz="2000" dirty="0"/>
              <a:t>&amp; </a:t>
            </a:r>
            <a:r>
              <a:rPr lang="en-US" altLang="zh-CN" sz="2000" dirty="0" err="1"/>
              <a:t>lg</a:t>
            </a:r>
            <a:r>
              <a:rPr lang="en-US" altLang="zh-CN" sz="2000" dirty="0"/>
              <a:t> = </a:t>
            </a:r>
            <a:r>
              <a:rPr lang="en-US" altLang="zh-CN" sz="2000" dirty="0" err="1"/>
              <a:t>my_logger</a:t>
            </a:r>
            <a:r>
              <a:rPr lang="en-US" altLang="zh-CN" sz="2000" dirty="0"/>
              <a:t>::get();</a:t>
            </a:r>
            <a:endParaRPr lang="en-US" altLang="zh-CN" sz="2000" dirty="0" smtClean="0"/>
          </a:p>
          <a:p>
            <a:r>
              <a:rPr lang="en-US" altLang="zh-CN" sz="2000" dirty="0" smtClean="0"/>
              <a:t>cannot </a:t>
            </a:r>
            <a:r>
              <a:rPr lang="en-US" altLang="zh-CN" sz="2000" dirty="0"/>
              <a:t>put a logger into your </a:t>
            </a:r>
            <a:r>
              <a:rPr lang="en-US" altLang="zh-CN" sz="2000" dirty="0" smtClean="0"/>
              <a:t>class</a:t>
            </a:r>
          </a:p>
        </p:txBody>
      </p:sp>
      <p:cxnSp>
        <p:nvCxnSpPr>
          <p:cNvPr id="15" name="Straight Connector 14"/>
          <p:cNvCxnSpPr/>
          <p:nvPr/>
        </p:nvCxnSpPr>
        <p:spPr>
          <a:xfrm>
            <a:off x="7239000" y="2514600"/>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998304"/>
            <a:ext cx="458152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4876800" y="6096000"/>
            <a:ext cx="2667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2559</TotalTime>
  <Words>1422</Words>
  <Application>Microsoft Office PowerPoint</Application>
  <PresentationFormat>On-screen Show (4:3)</PresentationFormat>
  <Paragraphs>182</Paragraphs>
  <Slides>35</Slides>
  <Notes>26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Boost.log</vt:lpstr>
      <vt:lpstr>PowerPoint Presentation</vt:lpstr>
      <vt:lpstr>Trivial logging</vt:lpstr>
      <vt:lpstr>Trivial logging with filters</vt:lpstr>
      <vt:lpstr>Setting up sinks</vt:lpstr>
      <vt:lpstr>Setting up sinks</vt:lpstr>
      <vt:lpstr>Creating loggers and writing logs</vt:lpstr>
      <vt:lpstr>Creating loggers and writing logs</vt:lpstr>
      <vt:lpstr>Creating loggers and writing logs</vt:lpstr>
      <vt:lpstr>Attributes</vt:lpstr>
      <vt:lpstr>Attributes</vt:lpstr>
      <vt:lpstr>Attributes</vt:lpstr>
      <vt:lpstr>Attributes</vt:lpstr>
      <vt:lpstr>Attributes</vt:lpstr>
      <vt:lpstr>formatting</vt:lpstr>
      <vt:lpstr>formatting</vt:lpstr>
      <vt:lpstr>formatting</vt:lpstr>
      <vt:lpstr>formatting</vt:lpstr>
      <vt:lpstr>formatting</vt:lpstr>
      <vt:lpstr>formatting</vt:lpstr>
      <vt:lpstr>formatting</vt:lpstr>
      <vt:lpstr>wide character logging</vt:lpstr>
      <vt:lpstr>sink frontends</vt:lpstr>
      <vt:lpstr>sink frontends</vt:lpstr>
      <vt:lpstr>sink frontends</vt:lpstr>
      <vt:lpstr>sink frontends</vt:lpstr>
      <vt:lpstr>sink frontends</vt:lpstr>
      <vt:lpstr>sink frontends</vt:lpstr>
      <vt:lpstr>sink backends</vt:lpstr>
      <vt:lpstr>sink backends</vt:lpstr>
      <vt:lpstr>sink backends</vt:lpstr>
      <vt:lpstr>sink backends</vt:lpstr>
      <vt:lpstr>sink backends</vt:lpstr>
      <vt:lpstr>sink backends</vt:lpstr>
      <vt:lpstr>sink backends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Boost.log</dc:title>
  <dc:creator>Freda Wang (RD-CN)</dc:creator>
  <cp:lastModifiedBy>Freda Wang (RD-CN)</cp:lastModifiedBy>
  <cp:revision>77</cp:revision>
  <dcterms:created xsi:type="dcterms:W3CDTF">2006-08-16T00:00:00Z</dcterms:created>
  <dcterms:modified xsi:type="dcterms:W3CDTF">2014-04-03T06:56:28Z</dcterms:modified>
</cp:coreProperties>
</file>