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8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02FF-7E7A-45C1-825C-151DB28045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070193-2383-402E-B30A-ED3FA4164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FA87CA-5478-45F0-8D15-B441131AF70D}"/>
              </a:ext>
            </a:extLst>
          </p:cNvPr>
          <p:cNvSpPr>
            <a:spLocks noGrp="1"/>
          </p:cNvSpPr>
          <p:nvPr>
            <p:ph type="dt" sz="half" idx="10"/>
          </p:nvPr>
        </p:nvSpPr>
        <p:spPr/>
        <p:txBody>
          <a:bodyPr/>
          <a:lstStyle/>
          <a:p>
            <a:fld id="{E7A4C4B9-42B7-40C0-9D87-9751D27B1138}" type="datetimeFigureOut">
              <a:rPr lang="en-US" smtClean="0"/>
              <a:t>6/11/2023</a:t>
            </a:fld>
            <a:endParaRPr lang="en-US"/>
          </a:p>
        </p:txBody>
      </p:sp>
      <p:sp>
        <p:nvSpPr>
          <p:cNvPr id="5" name="Footer Placeholder 4">
            <a:extLst>
              <a:ext uri="{FF2B5EF4-FFF2-40B4-BE49-F238E27FC236}">
                <a16:creationId xmlns:a16="http://schemas.microsoft.com/office/drawing/2014/main" id="{903A65D5-EAE8-4215-B9B7-0EB675C2D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16B54-43D7-40A5-A2CE-39A0D0842B13}"/>
              </a:ext>
            </a:extLst>
          </p:cNvPr>
          <p:cNvSpPr>
            <a:spLocks noGrp="1"/>
          </p:cNvSpPr>
          <p:nvPr>
            <p:ph type="sldNum" sz="quarter" idx="12"/>
          </p:nvPr>
        </p:nvSpPr>
        <p:spPr/>
        <p:txBody>
          <a:bodyPr/>
          <a:lstStyle/>
          <a:p>
            <a:fld id="{4AAB26F2-7A16-4673-A177-69A18C62BC77}" type="slidenum">
              <a:rPr lang="en-US" smtClean="0"/>
              <a:t>‹#›</a:t>
            </a:fld>
            <a:endParaRPr lang="en-US"/>
          </a:p>
        </p:txBody>
      </p:sp>
    </p:spTree>
    <p:extLst>
      <p:ext uri="{BB962C8B-B14F-4D97-AF65-F5344CB8AC3E}">
        <p14:creationId xmlns:p14="http://schemas.microsoft.com/office/powerpoint/2010/main" val="2539648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F950-45BC-4A5C-9CAE-1C4ED87DF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3F0CC9-385F-46D9-8647-53D7A53711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229D5-765D-4233-8646-6A429101A7B1}"/>
              </a:ext>
            </a:extLst>
          </p:cNvPr>
          <p:cNvSpPr>
            <a:spLocks noGrp="1"/>
          </p:cNvSpPr>
          <p:nvPr>
            <p:ph type="dt" sz="half" idx="10"/>
          </p:nvPr>
        </p:nvSpPr>
        <p:spPr/>
        <p:txBody>
          <a:bodyPr/>
          <a:lstStyle/>
          <a:p>
            <a:fld id="{E7A4C4B9-42B7-40C0-9D87-9751D27B1138}" type="datetimeFigureOut">
              <a:rPr lang="en-US" smtClean="0"/>
              <a:t>6/11/2023</a:t>
            </a:fld>
            <a:endParaRPr lang="en-US"/>
          </a:p>
        </p:txBody>
      </p:sp>
      <p:sp>
        <p:nvSpPr>
          <p:cNvPr id="5" name="Footer Placeholder 4">
            <a:extLst>
              <a:ext uri="{FF2B5EF4-FFF2-40B4-BE49-F238E27FC236}">
                <a16:creationId xmlns:a16="http://schemas.microsoft.com/office/drawing/2014/main" id="{A711C32B-FD0C-47C4-B8D5-CEA43A642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12BCE-9C0E-40B6-A2D0-E6F214EBB0A0}"/>
              </a:ext>
            </a:extLst>
          </p:cNvPr>
          <p:cNvSpPr>
            <a:spLocks noGrp="1"/>
          </p:cNvSpPr>
          <p:nvPr>
            <p:ph type="sldNum" sz="quarter" idx="12"/>
          </p:nvPr>
        </p:nvSpPr>
        <p:spPr/>
        <p:txBody>
          <a:bodyPr/>
          <a:lstStyle/>
          <a:p>
            <a:fld id="{4AAB26F2-7A16-4673-A177-69A18C62BC77}" type="slidenum">
              <a:rPr lang="en-US" smtClean="0"/>
              <a:t>‹#›</a:t>
            </a:fld>
            <a:endParaRPr lang="en-US"/>
          </a:p>
        </p:txBody>
      </p:sp>
    </p:spTree>
    <p:extLst>
      <p:ext uri="{BB962C8B-B14F-4D97-AF65-F5344CB8AC3E}">
        <p14:creationId xmlns:p14="http://schemas.microsoft.com/office/powerpoint/2010/main" val="266449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8135F9-1AC5-41C5-A11F-DAD0631985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CD64A-4956-4F85-9841-4584CF87A0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2651A-33A8-44C8-A63E-62D6ED740F6C}"/>
              </a:ext>
            </a:extLst>
          </p:cNvPr>
          <p:cNvSpPr>
            <a:spLocks noGrp="1"/>
          </p:cNvSpPr>
          <p:nvPr>
            <p:ph type="dt" sz="half" idx="10"/>
          </p:nvPr>
        </p:nvSpPr>
        <p:spPr/>
        <p:txBody>
          <a:bodyPr/>
          <a:lstStyle/>
          <a:p>
            <a:fld id="{E7A4C4B9-42B7-40C0-9D87-9751D27B1138}" type="datetimeFigureOut">
              <a:rPr lang="en-US" smtClean="0"/>
              <a:t>6/11/2023</a:t>
            </a:fld>
            <a:endParaRPr lang="en-US"/>
          </a:p>
        </p:txBody>
      </p:sp>
      <p:sp>
        <p:nvSpPr>
          <p:cNvPr id="5" name="Footer Placeholder 4">
            <a:extLst>
              <a:ext uri="{FF2B5EF4-FFF2-40B4-BE49-F238E27FC236}">
                <a16:creationId xmlns:a16="http://schemas.microsoft.com/office/drawing/2014/main" id="{4D7DA705-55F3-4A45-8507-E8CB3ADA6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58945-DFEB-4213-9993-8AD5189DBF2C}"/>
              </a:ext>
            </a:extLst>
          </p:cNvPr>
          <p:cNvSpPr>
            <a:spLocks noGrp="1"/>
          </p:cNvSpPr>
          <p:nvPr>
            <p:ph type="sldNum" sz="quarter" idx="12"/>
          </p:nvPr>
        </p:nvSpPr>
        <p:spPr/>
        <p:txBody>
          <a:bodyPr/>
          <a:lstStyle/>
          <a:p>
            <a:fld id="{4AAB26F2-7A16-4673-A177-69A18C62BC77}" type="slidenum">
              <a:rPr lang="en-US" smtClean="0"/>
              <a:t>‹#›</a:t>
            </a:fld>
            <a:endParaRPr lang="en-US"/>
          </a:p>
        </p:txBody>
      </p:sp>
    </p:spTree>
    <p:extLst>
      <p:ext uri="{BB962C8B-B14F-4D97-AF65-F5344CB8AC3E}">
        <p14:creationId xmlns:p14="http://schemas.microsoft.com/office/powerpoint/2010/main" val="64324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8C31-B802-42EB-89D4-9BDC1405D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D2A648-5200-4B0C-91EA-28254DD409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ED118-57E4-4A4C-89CF-BE70EA624CC7}"/>
              </a:ext>
            </a:extLst>
          </p:cNvPr>
          <p:cNvSpPr>
            <a:spLocks noGrp="1"/>
          </p:cNvSpPr>
          <p:nvPr>
            <p:ph type="dt" sz="half" idx="10"/>
          </p:nvPr>
        </p:nvSpPr>
        <p:spPr/>
        <p:txBody>
          <a:bodyPr/>
          <a:lstStyle/>
          <a:p>
            <a:fld id="{E7A4C4B9-42B7-40C0-9D87-9751D27B1138}" type="datetimeFigureOut">
              <a:rPr lang="en-US" smtClean="0"/>
              <a:t>6/11/2023</a:t>
            </a:fld>
            <a:endParaRPr lang="en-US"/>
          </a:p>
        </p:txBody>
      </p:sp>
      <p:sp>
        <p:nvSpPr>
          <p:cNvPr id="5" name="Footer Placeholder 4">
            <a:extLst>
              <a:ext uri="{FF2B5EF4-FFF2-40B4-BE49-F238E27FC236}">
                <a16:creationId xmlns:a16="http://schemas.microsoft.com/office/drawing/2014/main" id="{DDAD074E-9AEB-488C-9588-406482326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E8029-8B57-456D-A5A3-4BB9B4017256}"/>
              </a:ext>
            </a:extLst>
          </p:cNvPr>
          <p:cNvSpPr>
            <a:spLocks noGrp="1"/>
          </p:cNvSpPr>
          <p:nvPr>
            <p:ph type="sldNum" sz="quarter" idx="12"/>
          </p:nvPr>
        </p:nvSpPr>
        <p:spPr/>
        <p:txBody>
          <a:bodyPr/>
          <a:lstStyle/>
          <a:p>
            <a:fld id="{4AAB26F2-7A16-4673-A177-69A18C62BC77}" type="slidenum">
              <a:rPr lang="en-US" smtClean="0"/>
              <a:t>‹#›</a:t>
            </a:fld>
            <a:endParaRPr lang="en-US"/>
          </a:p>
        </p:txBody>
      </p:sp>
    </p:spTree>
    <p:extLst>
      <p:ext uri="{BB962C8B-B14F-4D97-AF65-F5344CB8AC3E}">
        <p14:creationId xmlns:p14="http://schemas.microsoft.com/office/powerpoint/2010/main" val="3776311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2BA3-E823-4CA6-89DE-F3E0F5C04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6C8B69-FF65-4F47-B3F9-D0F123E0B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325871-F2AF-4220-B552-2FA17F926F99}"/>
              </a:ext>
            </a:extLst>
          </p:cNvPr>
          <p:cNvSpPr>
            <a:spLocks noGrp="1"/>
          </p:cNvSpPr>
          <p:nvPr>
            <p:ph type="dt" sz="half" idx="10"/>
          </p:nvPr>
        </p:nvSpPr>
        <p:spPr/>
        <p:txBody>
          <a:bodyPr/>
          <a:lstStyle/>
          <a:p>
            <a:fld id="{E7A4C4B9-42B7-40C0-9D87-9751D27B1138}" type="datetimeFigureOut">
              <a:rPr lang="en-US" smtClean="0"/>
              <a:t>6/11/2023</a:t>
            </a:fld>
            <a:endParaRPr lang="en-US"/>
          </a:p>
        </p:txBody>
      </p:sp>
      <p:sp>
        <p:nvSpPr>
          <p:cNvPr id="5" name="Footer Placeholder 4">
            <a:extLst>
              <a:ext uri="{FF2B5EF4-FFF2-40B4-BE49-F238E27FC236}">
                <a16:creationId xmlns:a16="http://schemas.microsoft.com/office/drawing/2014/main" id="{17DA7E1D-6C28-4BD6-A3EA-D8EF143EA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34B22-6401-44E4-A2D8-392931692C19}"/>
              </a:ext>
            </a:extLst>
          </p:cNvPr>
          <p:cNvSpPr>
            <a:spLocks noGrp="1"/>
          </p:cNvSpPr>
          <p:nvPr>
            <p:ph type="sldNum" sz="quarter" idx="12"/>
          </p:nvPr>
        </p:nvSpPr>
        <p:spPr/>
        <p:txBody>
          <a:bodyPr/>
          <a:lstStyle/>
          <a:p>
            <a:fld id="{4AAB26F2-7A16-4673-A177-69A18C62BC77}" type="slidenum">
              <a:rPr lang="en-US" smtClean="0"/>
              <a:t>‹#›</a:t>
            </a:fld>
            <a:endParaRPr lang="en-US"/>
          </a:p>
        </p:txBody>
      </p:sp>
    </p:spTree>
    <p:extLst>
      <p:ext uri="{BB962C8B-B14F-4D97-AF65-F5344CB8AC3E}">
        <p14:creationId xmlns:p14="http://schemas.microsoft.com/office/powerpoint/2010/main" val="2306868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5DA6-DAB7-4860-A499-2B0CEFFF44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9AB2C-714F-44DE-A157-5A01213F1D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FD5033-8394-4BFE-B12A-0073617C86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2A9082-73FE-48BD-BD7F-B73F8F0B6734}"/>
              </a:ext>
            </a:extLst>
          </p:cNvPr>
          <p:cNvSpPr>
            <a:spLocks noGrp="1"/>
          </p:cNvSpPr>
          <p:nvPr>
            <p:ph type="dt" sz="half" idx="10"/>
          </p:nvPr>
        </p:nvSpPr>
        <p:spPr/>
        <p:txBody>
          <a:bodyPr/>
          <a:lstStyle/>
          <a:p>
            <a:fld id="{E7A4C4B9-42B7-40C0-9D87-9751D27B1138}" type="datetimeFigureOut">
              <a:rPr lang="en-US" smtClean="0"/>
              <a:t>6/11/2023</a:t>
            </a:fld>
            <a:endParaRPr lang="en-US"/>
          </a:p>
        </p:txBody>
      </p:sp>
      <p:sp>
        <p:nvSpPr>
          <p:cNvPr id="6" name="Footer Placeholder 5">
            <a:extLst>
              <a:ext uri="{FF2B5EF4-FFF2-40B4-BE49-F238E27FC236}">
                <a16:creationId xmlns:a16="http://schemas.microsoft.com/office/drawing/2014/main" id="{EB67AB36-86D0-4662-BC93-0C6A667DC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C455C-6C5A-4CD8-A930-F8AFD81B682C}"/>
              </a:ext>
            </a:extLst>
          </p:cNvPr>
          <p:cNvSpPr>
            <a:spLocks noGrp="1"/>
          </p:cNvSpPr>
          <p:nvPr>
            <p:ph type="sldNum" sz="quarter" idx="12"/>
          </p:nvPr>
        </p:nvSpPr>
        <p:spPr/>
        <p:txBody>
          <a:bodyPr/>
          <a:lstStyle/>
          <a:p>
            <a:fld id="{4AAB26F2-7A16-4673-A177-69A18C62BC77}" type="slidenum">
              <a:rPr lang="en-US" smtClean="0"/>
              <a:t>‹#›</a:t>
            </a:fld>
            <a:endParaRPr lang="en-US"/>
          </a:p>
        </p:txBody>
      </p:sp>
    </p:spTree>
    <p:extLst>
      <p:ext uri="{BB962C8B-B14F-4D97-AF65-F5344CB8AC3E}">
        <p14:creationId xmlns:p14="http://schemas.microsoft.com/office/powerpoint/2010/main" val="138930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5C4-FCF1-4493-AC13-5C18442A72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F3BEA-78C8-4356-B532-FF1F98C6BF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1A0C25-F48E-4A7B-B187-481F9D1F1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A3C746-452E-4A26-A2EF-AF8E455357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60E11A-1047-4518-98BC-8B6935A03A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29ED7B-A2F7-4B98-936F-15D365DC4EE3}"/>
              </a:ext>
            </a:extLst>
          </p:cNvPr>
          <p:cNvSpPr>
            <a:spLocks noGrp="1"/>
          </p:cNvSpPr>
          <p:nvPr>
            <p:ph type="dt" sz="half" idx="10"/>
          </p:nvPr>
        </p:nvSpPr>
        <p:spPr/>
        <p:txBody>
          <a:bodyPr/>
          <a:lstStyle/>
          <a:p>
            <a:fld id="{E7A4C4B9-42B7-40C0-9D87-9751D27B1138}" type="datetimeFigureOut">
              <a:rPr lang="en-US" smtClean="0"/>
              <a:t>6/11/2023</a:t>
            </a:fld>
            <a:endParaRPr lang="en-US"/>
          </a:p>
        </p:txBody>
      </p:sp>
      <p:sp>
        <p:nvSpPr>
          <p:cNvPr id="8" name="Footer Placeholder 7">
            <a:extLst>
              <a:ext uri="{FF2B5EF4-FFF2-40B4-BE49-F238E27FC236}">
                <a16:creationId xmlns:a16="http://schemas.microsoft.com/office/drawing/2014/main" id="{ABB21CD9-B632-4B94-883F-544403C073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C7B860-739D-4694-803B-6728CCCF524C}"/>
              </a:ext>
            </a:extLst>
          </p:cNvPr>
          <p:cNvSpPr>
            <a:spLocks noGrp="1"/>
          </p:cNvSpPr>
          <p:nvPr>
            <p:ph type="sldNum" sz="quarter" idx="12"/>
          </p:nvPr>
        </p:nvSpPr>
        <p:spPr/>
        <p:txBody>
          <a:bodyPr/>
          <a:lstStyle/>
          <a:p>
            <a:fld id="{4AAB26F2-7A16-4673-A177-69A18C62BC77}" type="slidenum">
              <a:rPr lang="en-US" smtClean="0"/>
              <a:t>‹#›</a:t>
            </a:fld>
            <a:endParaRPr lang="en-US"/>
          </a:p>
        </p:txBody>
      </p:sp>
    </p:spTree>
    <p:extLst>
      <p:ext uri="{BB962C8B-B14F-4D97-AF65-F5344CB8AC3E}">
        <p14:creationId xmlns:p14="http://schemas.microsoft.com/office/powerpoint/2010/main" val="418566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6C68-420D-43FD-9A8F-6E1471A11C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5F02E4-D325-4706-9F18-AFE565174042}"/>
              </a:ext>
            </a:extLst>
          </p:cNvPr>
          <p:cNvSpPr>
            <a:spLocks noGrp="1"/>
          </p:cNvSpPr>
          <p:nvPr>
            <p:ph type="dt" sz="half" idx="10"/>
          </p:nvPr>
        </p:nvSpPr>
        <p:spPr/>
        <p:txBody>
          <a:bodyPr/>
          <a:lstStyle/>
          <a:p>
            <a:fld id="{E7A4C4B9-42B7-40C0-9D87-9751D27B1138}" type="datetimeFigureOut">
              <a:rPr lang="en-US" smtClean="0"/>
              <a:t>6/11/2023</a:t>
            </a:fld>
            <a:endParaRPr lang="en-US"/>
          </a:p>
        </p:txBody>
      </p:sp>
      <p:sp>
        <p:nvSpPr>
          <p:cNvPr id="4" name="Footer Placeholder 3">
            <a:extLst>
              <a:ext uri="{FF2B5EF4-FFF2-40B4-BE49-F238E27FC236}">
                <a16:creationId xmlns:a16="http://schemas.microsoft.com/office/drawing/2014/main" id="{E3A8A0FC-3F07-44BE-BF58-109D501B50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D380F0-54E3-4F85-BBCB-0936D0B566E1}"/>
              </a:ext>
            </a:extLst>
          </p:cNvPr>
          <p:cNvSpPr>
            <a:spLocks noGrp="1"/>
          </p:cNvSpPr>
          <p:nvPr>
            <p:ph type="sldNum" sz="quarter" idx="12"/>
          </p:nvPr>
        </p:nvSpPr>
        <p:spPr/>
        <p:txBody>
          <a:bodyPr/>
          <a:lstStyle/>
          <a:p>
            <a:fld id="{4AAB26F2-7A16-4673-A177-69A18C62BC77}" type="slidenum">
              <a:rPr lang="en-US" smtClean="0"/>
              <a:t>‹#›</a:t>
            </a:fld>
            <a:endParaRPr lang="en-US"/>
          </a:p>
        </p:txBody>
      </p:sp>
    </p:spTree>
    <p:extLst>
      <p:ext uri="{BB962C8B-B14F-4D97-AF65-F5344CB8AC3E}">
        <p14:creationId xmlns:p14="http://schemas.microsoft.com/office/powerpoint/2010/main" val="203238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C562DC-5295-47A5-971E-4BA8EDD09B3F}"/>
              </a:ext>
            </a:extLst>
          </p:cNvPr>
          <p:cNvSpPr>
            <a:spLocks noGrp="1"/>
          </p:cNvSpPr>
          <p:nvPr>
            <p:ph type="dt" sz="half" idx="10"/>
          </p:nvPr>
        </p:nvSpPr>
        <p:spPr/>
        <p:txBody>
          <a:bodyPr/>
          <a:lstStyle/>
          <a:p>
            <a:fld id="{E7A4C4B9-42B7-40C0-9D87-9751D27B1138}" type="datetimeFigureOut">
              <a:rPr lang="en-US" smtClean="0"/>
              <a:t>6/11/2023</a:t>
            </a:fld>
            <a:endParaRPr lang="en-US"/>
          </a:p>
        </p:txBody>
      </p:sp>
      <p:sp>
        <p:nvSpPr>
          <p:cNvPr id="3" name="Footer Placeholder 2">
            <a:extLst>
              <a:ext uri="{FF2B5EF4-FFF2-40B4-BE49-F238E27FC236}">
                <a16:creationId xmlns:a16="http://schemas.microsoft.com/office/drawing/2014/main" id="{D8214346-A588-4F3D-A7D1-E4FF27F4A6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27509A-7990-426D-B3BE-DDAAA1E82444}"/>
              </a:ext>
            </a:extLst>
          </p:cNvPr>
          <p:cNvSpPr>
            <a:spLocks noGrp="1"/>
          </p:cNvSpPr>
          <p:nvPr>
            <p:ph type="sldNum" sz="quarter" idx="12"/>
          </p:nvPr>
        </p:nvSpPr>
        <p:spPr/>
        <p:txBody>
          <a:bodyPr/>
          <a:lstStyle/>
          <a:p>
            <a:fld id="{4AAB26F2-7A16-4673-A177-69A18C62BC77}" type="slidenum">
              <a:rPr lang="en-US" smtClean="0"/>
              <a:t>‹#›</a:t>
            </a:fld>
            <a:endParaRPr lang="en-US"/>
          </a:p>
        </p:txBody>
      </p:sp>
    </p:spTree>
    <p:extLst>
      <p:ext uri="{BB962C8B-B14F-4D97-AF65-F5344CB8AC3E}">
        <p14:creationId xmlns:p14="http://schemas.microsoft.com/office/powerpoint/2010/main" val="2995162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3DA1-F0CF-4666-A9FB-46770C4AAE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3EA894-BD61-4E32-923E-6E16872547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EA5464-CE27-4B23-8B88-C133939DD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74099-3BE8-4CC4-9DC8-A2B3E672FA22}"/>
              </a:ext>
            </a:extLst>
          </p:cNvPr>
          <p:cNvSpPr>
            <a:spLocks noGrp="1"/>
          </p:cNvSpPr>
          <p:nvPr>
            <p:ph type="dt" sz="half" idx="10"/>
          </p:nvPr>
        </p:nvSpPr>
        <p:spPr/>
        <p:txBody>
          <a:bodyPr/>
          <a:lstStyle/>
          <a:p>
            <a:fld id="{E7A4C4B9-42B7-40C0-9D87-9751D27B1138}" type="datetimeFigureOut">
              <a:rPr lang="en-US" smtClean="0"/>
              <a:t>6/11/2023</a:t>
            </a:fld>
            <a:endParaRPr lang="en-US"/>
          </a:p>
        </p:txBody>
      </p:sp>
      <p:sp>
        <p:nvSpPr>
          <p:cNvPr id="6" name="Footer Placeholder 5">
            <a:extLst>
              <a:ext uri="{FF2B5EF4-FFF2-40B4-BE49-F238E27FC236}">
                <a16:creationId xmlns:a16="http://schemas.microsoft.com/office/drawing/2014/main" id="{E378CD73-EDAF-452C-B40B-112C70720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DBCB73-74FE-417B-B88B-BC6DE20E25AA}"/>
              </a:ext>
            </a:extLst>
          </p:cNvPr>
          <p:cNvSpPr>
            <a:spLocks noGrp="1"/>
          </p:cNvSpPr>
          <p:nvPr>
            <p:ph type="sldNum" sz="quarter" idx="12"/>
          </p:nvPr>
        </p:nvSpPr>
        <p:spPr/>
        <p:txBody>
          <a:bodyPr/>
          <a:lstStyle/>
          <a:p>
            <a:fld id="{4AAB26F2-7A16-4673-A177-69A18C62BC77}" type="slidenum">
              <a:rPr lang="en-US" smtClean="0"/>
              <a:t>‹#›</a:t>
            </a:fld>
            <a:endParaRPr lang="en-US"/>
          </a:p>
        </p:txBody>
      </p:sp>
    </p:spTree>
    <p:extLst>
      <p:ext uri="{BB962C8B-B14F-4D97-AF65-F5344CB8AC3E}">
        <p14:creationId xmlns:p14="http://schemas.microsoft.com/office/powerpoint/2010/main" val="668866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4E49-98FD-4E49-8EF0-0C9896046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E279BD-423F-4155-B55C-E9D8D5531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26783C-FD7D-46F4-97E1-C3CA8735F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24700-5845-4727-94C6-A0F92D4545B4}"/>
              </a:ext>
            </a:extLst>
          </p:cNvPr>
          <p:cNvSpPr>
            <a:spLocks noGrp="1"/>
          </p:cNvSpPr>
          <p:nvPr>
            <p:ph type="dt" sz="half" idx="10"/>
          </p:nvPr>
        </p:nvSpPr>
        <p:spPr/>
        <p:txBody>
          <a:bodyPr/>
          <a:lstStyle/>
          <a:p>
            <a:fld id="{E7A4C4B9-42B7-40C0-9D87-9751D27B1138}" type="datetimeFigureOut">
              <a:rPr lang="en-US" smtClean="0"/>
              <a:t>6/11/2023</a:t>
            </a:fld>
            <a:endParaRPr lang="en-US"/>
          </a:p>
        </p:txBody>
      </p:sp>
      <p:sp>
        <p:nvSpPr>
          <p:cNvPr id="6" name="Footer Placeholder 5">
            <a:extLst>
              <a:ext uri="{FF2B5EF4-FFF2-40B4-BE49-F238E27FC236}">
                <a16:creationId xmlns:a16="http://schemas.microsoft.com/office/drawing/2014/main" id="{E5C7F4EB-DE87-4BC4-A88D-573D3E5095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79242-98A5-4897-B6BA-3073B405EE04}"/>
              </a:ext>
            </a:extLst>
          </p:cNvPr>
          <p:cNvSpPr>
            <a:spLocks noGrp="1"/>
          </p:cNvSpPr>
          <p:nvPr>
            <p:ph type="sldNum" sz="quarter" idx="12"/>
          </p:nvPr>
        </p:nvSpPr>
        <p:spPr/>
        <p:txBody>
          <a:bodyPr/>
          <a:lstStyle/>
          <a:p>
            <a:fld id="{4AAB26F2-7A16-4673-A177-69A18C62BC77}" type="slidenum">
              <a:rPr lang="en-US" smtClean="0"/>
              <a:t>‹#›</a:t>
            </a:fld>
            <a:endParaRPr lang="en-US"/>
          </a:p>
        </p:txBody>
      </p:sp>
    </p:spTree>
    <p:extLst>
      <p:ext uri="{BB962C8B-B14F-4D97-AF65-F5344CB8AC3E}">
        <p14:creationId xmlns:p14="http://schemas.microsoft.com/office/powerpoint/2010/main" val="106640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CC80C1-4A97-412A-B791-95F05FA16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AA4BC4-010D-4E2C-9E7F-D3252B978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8D9B7-BC93-4246-857B-89C4BBF069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4C4B9-42B7-40C0-9D87-9751D27B1138}" type="datetimeFigureOut">
              <a:rPr lang="en-US" smtClean="0"/>
              <a:t>6/11/2023</a:t>
            </a:fld>
            <a:endParaRPr lang="en-US"/>
          </a:p>
        </p:txBody>
      </p:sp>
      <p:sp>
        <p:nvSpPr>
          <p:cNvPr id="5" name="Footer Placeholder 4">
            <a:extLst>
              <a:ext uri="{FF2B5EF4-FFF2-40B4-BE49-F238E27FC236}">
                <a16:creationId xmlns:a16="http://schemas.microsoft.com/office/drawing/2014/main" id="{C02AD002-5C1A-447D-A072-3038B8BDB8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D9347B-BBE5-4831-B456-55325B1B0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B26F2-7A16-4673-A177-69A18C62BC77}" type="slidenum">
              <a:rPr lang="en-US" smtClean="0"/>
              <a:t>‹#›</a:t>
            </a:fld>
            <a:endParaRPr lang="en-US"/>
          </a:p>
        </p:txBody>
      </p:sp>
      <p:sp>
        <p:nvSpPr>
          <p:cNvPr id="7" name="MSIPCMContentMarking" descr="{&quot;HashCode&quot;:-1876667767,&quot;Placement&quot;:&quot;Footer&quot;,&quot;Top&quot;:523.380066,&quot;Left&quot;:0.0,&quot;SlideWidth&quot;:960,&quot;SlideHeight&quot;:540}">
            <a:extLst>
              <a:ext uri="{FF2B5EF4-FFF2-40B4-BE49-F238E27FC236}">
                <a16:creationId xmlns:a16="http://schemas.microsoft.com/office/drawing/2014/main" id="{4F5C0FD3-F00E-43E6-A4F7-AA85931A042A}"/>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37373"/>
                </a:solidFill>
                <a:latin typeface="Calibri" panose="020F0502020204030204" pitchFamily="34" charset="0"/>
              </a:rPr>
              <a:t>Internal Use - Confidential</a:t>
            </a:r>
          </a:p>
        </p:txBody>
      </p:sp>
    </p:spTree>
    <p:extLst>
      <p:ext uri="{BB962C8B-B14F-4D97-AF65-F5344CB8AC3E}">
        <p14:creationId xmlns:p14="http://schemas.microsoft.com/office/powerpoint/2010/main" val="343968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172006-42A6-4FF5-9C8D-F083A739F30A}"/>
              </a:ext>
            </a:extLst>
          </p:cNvPr>
          <p:cNvSpPr txBox="1"/>
          <p:nvPr/>
        </p:nvSpPr>
        <p:spPr>
          <a:xfrm>
            <a:off x="1286219" y="341778"/>
            <a:ext cx="6097836" cy="1692771"/>
          </a:xfrm>
          <a:prstGeom prst="rect">
            <a:avLst/>
          </a:prstGeom>
          <a:noFill/>
        </p:spPr>
        <p:txBody>
          <a:bodyPr wrap="square">
            <a:spAutoFit/>
          </a:bodyPr>
          <a:lstStyle/>
          <a:p>
            <a:pPr algn="l"/>
            <a:r>
              <a:rPr lang="en-US" sz="3200" b="1" i="0" dirty="0">
                <a:solidFill>
                  <a:srgbClr val="333333"/>
                </a:solidFill>
                <a:effectLst/>
                <a:latin typeface="AmazonEmberBold"/>
              </a:rPr>
              <a:t>Data Quality Lifecycle</a:t>
            </a:r>
            <a:endParaRPr lang="en-US" sz="3200" b="1" i="0" dirty="0">
              <a:solidFill>
                <a:srgbClr val="333333"/>
              </a:solidFill>
              <a:effectLst/>
              <a:latin typeface="AmazonEmber"/>
            </a:endParaRPr>
          </a:p>
          <a:p>
            <a:pPr algn="l"/>
            <a:r>
              <a:rPr lang="en-US" b="0" i="0" dirty="0">
                <a:solidFill>
                  <a:srgbClr val="333333"/>
                </a:solidFill>
                <a:effectLst/>
                <a:latin typeface="AmazonEmber"/>
              </a:rPr>
              <a:t>The Data Quality Lifecycle is a sequence of processes that data quality projects go through from initiation to its closure, and includes the following  : </a:t>
            </a:r>
          </a:p>
          <a:p>
            <a:pPr algn="l"/>
            <a:endParaRPr lang="en-US" b="0" i="0" dirty="0">
              <a:solidFill>
                <a:srgbClr val="333333"/>
              </a:solidFill>
              <a:effectLst/>
              <a:latin typeface="AmazonEmber"/>
            </a:endParaRPr>
          </a:p>
        </p:txBody>
      </p:sp>
      <p:pic>
        <p:nvPicPr>
          <p:cNvPr id="7" name="Picture 6">
            <a:extLst>
              <a:ext uri="{FF2B5EF4-FFF2-40B4-BE49-F238E27FC236}">
                <a16:creationId xmlns:a16="http://schemas.microsoft.com/office/drawing/2014/main" id="{0F652D95-7473-4E59-9459-EC10B9EE9100}"/>
              </a:ext>
            </a:extLst>
          </p:cNvPr>
          <p:cNvPicPr>
            <a:picLocks noChangeAspect="1"/>
          </p:cNvPicPr>
          <p:nvPr/>
        </p:nvPicPr>
        <p:blipFill>
          <a:blip r:embed="rId2"/>
          <a:stretch>
            <a:fillRect/>
          </a:stretch>
        </p:blipFill>
        <p:spPr>
          <a:xfrm>
            <a:off x="2732182" y="1850834"/>
            <a:ext cx="4560983" cy="4443412"/>
          </a:xfrm>
          <a:prstGeom prst="rect">
            <a:avLst/>
          </a:prstGeom>
        </p:spPr>
      </p:pic>
    </p:spTree>
    <p:extLst>
      <p:ext uri="{BB962C8B-B14F-4D97-AF65-F5344CB8AC3E}">
        <p14:creationId xmlns:p14="http://schemas.microsoft.com/office/powerpoint/2010/main" val="200980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A1E1F3-69E0-4274-8488-9FCDBC9454D7}"/>
              </a:ext>
            </a:extLst>
          </p:cNvPr>
          <p:cNvSpPr/>
          <p:nvPr/>
        </p:nvSpPr>
        <p:spPr>
          <a:xfrm>
            <a:off x="853796" y="825451"/>
            <a:ext cx="1736776" cy="42740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140A599-70B0-4A55-9AEF-0096426A59C8}"/>
              </a:ext>
            </a:extLst>
          </p:cNvPr>
          <p:cNvPicPr>
            <a:picLocks noChangeAspect="1"/>
          </p:cNvPicPr>
          <p:nvPr/>
        </p:nvPicPr>
        <p:blipFill>
          <a:blip r:embed="rId2"/>
          <a:stretch>
            <a:fillRect/>
          </a:stretch>
        </p:blipFill>
        <p:spPr>
          <a:xfrm>
            <a:off x="1235209" y="4189140"/>
            <a:ext cx="745582" cy="752475"/>
          </a:xfrm>
          <a:prstGeom prst="rect">
            <a:avLst/>
          </a:prstGeom>
        </p:spPr>
      </p:pic>
      <p:pic>
        <p:nvPicPr>
          <p:cNvPr id="7" name="Content Placeholder 6">
            <a:extLst>
              <a:ext uri="{FF2B5EF4-FFF2-40B4-BE49-F238E27FC236}">
                <a16:creationId xmlns:a16="http://schemas.microsoft.com/office/drawing/2014/main" id="{AE418562-8E88-418A-987A-950C4968665C}"/>
              </a:ext>
            </a:extLst>
          </p:cNvPr>
          <p:cNvPicPr>
            <a:picLocks noGrp="1" noChangeAspect="1"/>
          </p:cNvPicPr>
          <p:nvPr>
            <p:ph idx="1"/>
          </p:nvPr>
        </p:nvPicPr>
        <p:blipFill>
          <a:blip r:embed="rId3"/>
          <a:stretch>
            <a:fillRect/>
          </a:stretch>
        </p:blipFill>
        <p:spPr>
          <a:xfrm>
            <a:off x="996860" y="995986"/>
            <a:ext cx="1443409" cy="336546"/>
          </a:xfrm>
          <a:prstGeom prst="rect">
            <a:avLst/>
          </a:prstGeom>
        </p:spPr>
      </p:pic>
      <p:pic>
        <p:nvPicPr>
          <p:cNvPr id="8" name="Picture 7">
            <a:extLst>
              <a:ext uri="{FF2B5EF4-FFF2-40B4-BE49-F238E27FC236}">
                <a16:creationId xmlns:a16="http://schemas.microsoft.com/office/drawing/2014/main" id="{3EC2881A-A531-41F2-B571-70DA20E4F4E2}"/>
              </a:ext>
            </a:extLst>
          </p:cNvPr>
          <p:cNvPicPr>
            <a:picLocks noChangeAspect="1"/>
          </p:cNvPicPr>
          <p:nvPr/>
        </p:nvPicPr>
        <p:blipFill>
          <a:blip r:embed="rId4"/>
          <a:stretch>
            <a:fillRect/>
          </a:stretch>
        </p:blipFill>
        <p:spPr>
          <a:xfrm>
            <a:off x="1382988" y="1549488"/>
            <a:ext cx="597803" cy="596558"/>
          </a:xfrm>
          <a:prstGeom prst="rect">
            <a:avLst/>
          </a:prstGeom>
        </p:spPr>
      </p:pic>
      <p:pic>
        <p:nvPicPr>
          <p:cNvPr id="9" name="Picture 8">
            <a:extLst>
              <a:ext uri="{FF2B5EF4-FFF2-40B4-BE49-F238E27FC236}">
                <a16:creationId xmlns:a16="http://schemas.microsoft.com/office/drawing/2014/main" id="{0364FC39-68B5-4C71-A6B1-55DE6BDEB637}"/>
              </a:ext>
            </a:extLst>
          </p:cNvPr>
          <p:cNvPicPr>
            <a:picLocks noChangeAspect="1"/>
          </p:cNvPicPr>
          <p:nvPr/>
        </p:nvPicPr>
        <p:blipFill>
          <a:blip r:embed="rId5"/>
          <a:stretch>
            <a:fillRect/>
          </a:stretch>
        </p:blipFill>
        <p:spPr>
          <a:xfrm>
            <a:off x="1379015" y="2389604"/>
            <a:ext cx="547087" cy="705546"/>
          </a:xfrm>
          <a:prstGeom prst="rect">
            <a:avLst/>
          </a:prstGeom>
        </p:spPr>
      </p:pic>
      <p:sp>
        <p:nvSpPr>
          <p:cNvPr id="11" name="Rectangle 10">
            <a:extLst>
              <a:ext uri="{FF2B5EF4-FFF2-40B4-BE49-F238E27FC236}">
                <a16:creationId xmlns:a16="http://schemas.microsoft.com/office/drawing/2014/main" id="{3436611F-194E-4C77-84D0-3164DDD797F9}"/>
              </a:ext>
            </a:extLst>
          </p:cNvPr>
          <p:cNvSpPr/>
          <p:nvPr/>
        </p:nvSpPr>
        <p:spPr>
          <a:xfrm>
            <a:off x="962195" y="5194859"/>
            <a:ext cx="1445525" cy="123079"/>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b="1" dirty="0"/>
              <a:t>Data Sources</a:t>
            </a:r>
          </a:p>
        </p:txBody>
      </p:sp>
      <p:cxnSp>
        <p:nvCxnSpPr>
          <p:cNvPr id="13" name="Straight Arrow Connector 12">
            <a:extLst>
              <a:ext uri="{FF2B5EF4-FFF2-40B4-BE49-F238E27FC236}">
                <a16:creationId xmlns:a16="http://schemas.microsoft.com/office/drawing/2014/main" id="{1FE66B29-CF2C-4E17-80BE-FA38F7EB2F47}"/>
              </a:ext>
            </a:extLst>
          </p:cNvPr>
          <p:cNvCxnSpPr>
            <a:cxnSpLocks/>
          </p:cNvCxnSpPr>
          <p:nvPr/>
        </p:nvCxnSpPr>
        <p:spPr>
          <a:xfrm>
            <a:off x="2584575" y="3089152"/>
            <a:ext cx="847619" cy="4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F66C94F-5948-4FD6-9635-A5B963D534A3}"/>
              </a:ext>
            </a:extLst>
          </p:cNvPr>
          <p:cNvSpPr/>
          <p:nvPr/>
        </p:nvSpPr>
        <p:spPr>
          <a:xfrm>
            <a:off x="3439080" y="2337388"/>
            <a:ext cx="1273995" cy="1503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Raw/Final Layer of Data</a:t>
            </a:r>
          </a:p>
        </p:txBody>
      </p:sp>
      <p:cxnSp>
        <p:nvCxnSpPr>
          <p:cNvPr id="19" name="Straight Arrow Connector 18">
            <a:extLst>
              <a:ext uri="{FF2B5EF4-FFF2-40B4-BE49-F238E27FC236}">
                <a16:creationId xmlns:a16="http://schemas.microsoft.com/office/drawing/2014/main" id="{F9393F4D-9A71-4A43-B657-B26661FBAABB}"/>
              </a:ext>
            </a:extLst>
          </p:cNvPr>
          <p:cNvCxnSpPr>
            <a:cxnSpLocks/>
          </p:cNvCxnSpPr>
          <p:nvPr/>
        </p:nvCxnSpPr>
        <p:spPr>
          <a:xfrm flipV="1">
            <a:off x="4727222" y="3055707"/>
            <a:ext cx="2342506" cy="3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893C186-5CA9-4617-B386-2DFC3BBE426C}"/>
              </a:ext>
            </a:extLst>
          </p:cNvPr>
          <p:cNvSpPr/>
          <p:nvPr/>
        </p:nvSpPr>
        <p:spPr>
          <a:xfrm>
            <a:off x="5178991" y="2658631"/>
            <a:ext cx="1273995" cy="35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external Rule based Config File </a:t>
            </a:r>
          </a:p>
        </p:txBody>
      </p:sp>
      <p:sp>
        <p:nvSpPr>
          <p:cNvPr id="37" name="Rectangle 36">
            <a:extLst>
              <a:ext uri="{FF2B5EF4-FFF2-40B4-BE49-F238E27FC236}">
                <a16:creationId xmlns:a16="http://schemas.microsoft.com/office/drawing/2014/main" id="{7E8C56A6-BE52-4468-9F5B-26DC9879CD17}"/>
              </a:ext>
            </a:extLst>
          </p:cNvPr>
          <p:cNvSpPr/>
          <p:nvPr/>
        </p:nvSpPr>
        <p:spPr>
          <a:xfrm>
            <a:off x="7102104" y="2658631"/>
            <a:ext cx="1674688" cy="777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or </a:t>
            </a:r>
          </a:p>
        </p:txBody>
      </p:sp>
      <p:cxnSp>
        <p:nvCxnSpPr>
          <p:cNvPr id="39" name="Straight Arrow Connector 38">
            <a:extLst>
              <a:ext uri="{FF2B5EF4-FFF2-40B4-BE49-F238E27FC236}">
                <a16:creationId xmlns:a16="http://schemas.microsoft.com/office/drawing/2014/main" id="{98E0EE68-CB89-4FF2-B2F6-46E8701026EB}"/>
              </a:ext>
            </a:extLst>
          </p:cNvPr>
          <p:cNvCxnSpPr/>
          <p:nvPr/>
        </p:nvCxnSpPr>
        <p:spPr>
          <a:xfrm>
            <a:off x="8635234" y="3015466"/>
            <a:ext cx="852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C2FE63E-5FAC-4057-B889-50EE071FD9C2}"/>
              </a:ext>
            </a:extLst>
          </p:cNvPr>
          <p:cNvSpPr/>
          <p:nvPr/>
        </p:nvSpPr>
        <p:spPr>
          <a:xfrm>
            <a:off x="9509103" y="2088012"/>
            <a:ext cx="1119883" cy="1726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 an Auto generated alert email with Data Quality Results</a:t>
            </a:r>
          </a:p>
        </p:txBody>
      </p:sp>
      <p:sp>
        <p:nvSpPr>
          <p:cNvPr id="41" name="Rectangle 40">
            <a:extLst>
              <a:ext uri="{FF2B5EF4-FFF2-40B4-BE49-F238E27FC236}">
                <a16:creationId xmlns:a16="http://schemas.microsoft.com/office/drawing/2014/main" id="{6DF8192E-7CC5-4F54-A063-A94395409DD2}"/>
              </a:ext>
            </a:extLst>
          </p:cNvPr>
          <p:cNvSpPr/>
          <p:nvPr/>
        </p:nvSpPr>
        <p:spPr>
          <a:xfrm>
            <a:off x="4886609" y="3177342"/>
            <a:ext cx="2011680" cy="25165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Data Quality Framework</a:t>
            </a:r>
          </a:p>
        </p:txBody>
      </p:sp>
      <p:sp>
        <p:nvSpPr>
          <p:cNvPr id="42" name="Rectangle 41">
            <a:extLst>
              <a:ext uri="{FF2B5EF4-FFF2-40B4-BE49-F238E27FC236}">
                <a16:creationId xmlns:a16="http://schemas.microsoft.com/office/drawing/2014/main" id="{F832994A-85B3-4004-810D-4854DBE509FA}"/>
              </a:ext>
            </a:extLst>
          </p:cNvPr>
          <p:cNvSpPr/>
          <p:nvPr/>
        </p:nvSpPr>
        <p:spPr>
          <a:xfrm>
            <a:off x="3121699" y="4887187"/>
            <a:ext cx="7284377" cy="42123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Data Quality Test</a:t>
            </a:r>
          </a:p>
        </p:txBody>
      </p:sp>
      <p:pic>
        <p:nvPicPr>
          <p:cNvPr id="44" name="Picture 43">
            <a:extLst>
              <a:ext uri="{FF2B5EF4-FFF2-40B4-BE49-F238E27FC236}">
                <a16:creationId xmlns:a16="http://schemas.microsoft.com/office/drawing/2014/main" id="{000B1958-FE0E-4C27-BAF4-28835D9335A0}"/>
              </a:ext>
            </a:extLst>
          </p:cNvPr>
          <p:cNvPicPr>
            <a:picLocks noChangeAspect="1"/>
          </p:cNvPicPr>
          <p:nvPr/>
        </p:nvPicPr>
        <p:blipFill>
          <a:blip r:embed="rId6"/>
          <a:stretch>
            <a:fillRect/>
          </a:stretch>
        </p:blipFill>
        <p:spPr>
          <a:xfrm>
            <a:off x="1239403" y="3303619"/>
            <a:ext cx="745583" cy="605449"/>
          </a:xfrm>
          <a:prstGeom prst="rect">
            <a:avLst/>
          </a:prstGeom>
        </p:spPr>
      </p:pic>
      <p:pic>
        <p:nvPicPr>
          <p:cNvPr id="15" name="Picture 14">
            <a:extLst>
              <a:ext uri="{FF2B5EF4-FFF2-40B4-BE49-F238E27FC236}">
                <a16:creationId xmlns:a16="http://schemas.microsoft.com/office/drawing/2014/main" id="{DF986B12-49A5-7C2A-5990-F29A730DA526}"/>
              </a:ext>
            </a:extLst>
          </p:cNvPr>
          <p:cNvPicPr>
            <a:picLocks noChangeAspect="1"/>
          </p:cNvPicPr>
          <p:nvPr/>
        </p:nvPicPr>
        <p:blipFill>
          <a:blip r:embed="rId4"/>
          <a:stretch>
            <a:fillRect/>
          </a:stretch>
        </p:blipFill>
        <p:spPr>
          <a:xfrm>
            <a:off x="7302381" y="2825937"/>
            <a:ext cx="448038" cy="447105"/>
          </a:xfrm>
          <a:prstGeom prst="rect">
            <a:avLst/>
          </a:prstGeom>
        </p:spPr>
      </p:pic>
      <p:pic>
        <p:nvPicPr>
          <p:cNvPr id="17" name="Picture 16">
            <a:extLst>
              <a:ext uri="{FF2B5EF4-FFF2-40B4-BE49-F238E27FC236}">
                <a16:creationId xmlns:a16="http://schemas.microsoft.com/office/drawing/2014/main" id="{74BACA22-B286-0F19-99A4-06CAA4B26798}"/>
              </a:ext>
            </a:extLst>
          </p:cNvPr>
          <p:cNvPicPr>
            <a:picLocks noChangeAspect="1"/>
          </p:cNvPicPr>
          <p:nvPr/>
        </p:nvPicPr>
        <p:blipFill>
          <a:blip r:embed="rId6"/>
          <a:stretch>
            <a:fillRect/>
          </a:stretch>
        </p:blipFill>
        <p:spPr>
          <a:xfrm>
            <a:off x="8164476" y="2830758"/>
            <a:ext cx="539756" cy="438308"/>
          </a:xfrm>
          <a:prstGeom prst="rect">
            <a:avLst/>
          </a:prstGeom>
        </p:spPr>
      </p:pic>
      <p:sp>
        <p:nvSpPr>
          <p:cNvPr id="18" name="Rectangle: Rounded Corners 17">
            <a:extLst>
              <a:ext uri="{FF2B5EF4-FFF2-40B4-BE49-F238E27FC236}">
                <a16:creationId xmlns:a16="http://schemas.microsoft.com/office/drawing/2014/main" id="{86EA1B42-8CC8-228E-5795-FED6D049C71A}"/>
              </a:ext>
            </a:extLst>
          </p:cNvPr>
          <p:cNvSpPr/>
          <p:nvPr/>
        </p:nvSpPr>
        <p:spPr>
          <a:xfrm>
            <a:off x="4131802" y="678586"/>
            <a:ext cx="4929809" cy="41643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High Level Overview of Data Quality Framework</a:t>
            </a:r>
          </a:p>
        </p:txBody>
      </p:sp>
    </p:spTree>
    <p:extLst>
      <p:ext uri="{BB962C8B-B14F-4D97-AF65-F5344CB8AC3E}">
        <p14:creationId xmlns:p14="http://schemas.microsoft.com/office/powerpoint/2010/main" val="45305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DAA4-D591-495B-9CE6-000B85C74E6E}"/>
              </a:ext>
            </a:extLst>
          </p:cNvPr>
          <p:cNvSpPr>
            <a:spLocks noGrp="1"/>
          </p:cNvSpPr>
          <p:nvPr>
            <p:ph type="ctrTitle"/>
          </p:nvPr>
        </p:nvSpPr>
        <p:spPr>
          <a:xfrm>
            <a:off x="862987" y="946205"/>
            <a:ext cx="10026324" cy="4870395"/>
          </a:xfrm>
        </p:spPr>
        <p:txBody>
          <a:bodyPr>
            <a:noAutofit/>
          </a:bodyPr>
          <a:lstStyle/>
          <a:p>
            <a:pPr marL="0" marR="0" algn="l">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 list of most common data quality metrics is given below, but we need to select the ones that are helpful in our case and figure out the least percentile values that represent good data quality.</a:t>
            </a:r>
            <a:b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br>
              <a:rPr lang="en-US" sz="1800" dirty="0">
                <a:effectLst/>
                <a:latin typeface="Calibri" panose="020F0502020204030204" pitchFamily="34" charset="0"/>
                <a:ea typeface="DengXian" panose="02010600030101010101" pitchFamily="2" charset="-122"/>
                <a:cs typeface="Times New Roman" panose="02020603050405020304" pitchFamily="18" charset="0"/>
              </a:rPr>
            </a:b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Accuracy</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How well do data values depict reality/correctness?</a:t>
            </a:r>
            <a:b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b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Lineage</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How trustworthy is the originating source of data values?</a:t>
            </a:r>
            <a:b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b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Semantic</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Are data values true to their meaning?</a:t>
            </a:r>
            <a:b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b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Structure</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Do data values exist in the correct pattern and/or format?</a:t>
            </a:r>
            <a:b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b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Completeness</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Is your data as comprehensive as you need it to be?</a:t>
            </a:r>
            <a:b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b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Consistency</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Do disparate data stores have the same data values for the same records?</a:t>
            </a:r>
            <a:b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b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Currency</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Is your data acceptably up to date?</a:t>
            </a:r>
            <a:b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b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Timeliness</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How quickly is the requested data made available?</a:t>
            </a:r>
            <a:b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b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Reasonableness</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Do data values have the correct data type and size?</a:t>
            </a:r>
            <a:b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br>
            <a:r>
              <a:rPr lang="en-US" sz="18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Identifiability</a:t>
            </a: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Does every record represent a unique identity and is not a duplicate?</a:t>
            </a:r>
            <a:b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br>
            <a:endParaRPr lang="en-US" sz="2400" dirty="0"/>
          </a:p>
        </p:txBody>
      </p:sp>
    </p:spTree>
    <p:extLst>
      <p:ext uri="{BB962C8B-B14F-4D97-AF65-F5344CB8AC3E}">
        <p14:creationId xmlns:p14="http://schemas.microsoft.com/office/powerpoint/2010/main" val="33197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35F5-102C-5E1C-EBF5-2ED8D69A0BDE}"/>
              </a:ext>
            </a:extLst>
          </p:cNvPr>
          <p:cNvSpPr>
            <a:spLocks noGrp="1"/>
          </p:cNvSpPr>
          <p:nvPr>
            <p:ph type="title"/>
          </p:nvPr>
        </p:nvSpPr>
        <p:spPr/>
        <p:txBody>
          <a:bodyPr>
            <a:normAutofit/>
          </a:bodyPr>
          <a:lstStyle/>
          <a:p>
            <a:r>
              <a:rPr lang="en-US" sz="2800" b="1" dirty="0"/>
              <a:t>Sample Rule File :</a:t>
            </a:r>
          </a:p>
        </p:txBody>
      </p:sp>
      <p:sp>
        <p:nvSpPr>
          <p:cNvPr id="3" name="Content Placeholder 2">
            <a:extLst>
              <a:ext uri="{FF2B5EF4-FFF2-40B4-BE49-F238E27FC236}">
                <a16:creationId xmlns:a16="http://schemas.microsoft.com/office/drawing/2014/main" id="{69845DD7-8E80-13D5-CFD3-F062E5F905BE}"/>
              </a:ext>
            </a:extLst>
          </p:cNvPr>
          <p:cNvSpPr>
            <a:spLocks noGrp="1"/>
          </p:cNvSpPr>
          <p:nvPr>
            <p:ph idx="1"/>
          </p:nvPr>
        </p:nvSpPr>
        <p:spPr>
          <a:xfrm>
            <a:off x="774589" y="1495646"/>
            <a:ext cx="10515600" cy="4351338"/>
          </a:xfrm>
        </p:spPr>
        <p:txBody>
          <a:bodyPr>
            <a:normAutofit fontScale="32500" lnSpcReduction="20000"/>
          </a:bodyPr>
          <a:lstStyle/>
          <a:p>
            <a:pPr marL="0" indent="0">
              <a:lnSpc>
                <a:spcPct val="100000"/>
              </a:lnSpc>
              <a:spcBef>
                <a:spcPts val="0"/>
              </a:spcBef>
              <a:buNone/>
            </a:pPr>
            <a:r>
              <a:rPr lang="en-US" dirty="0"/>
              <a:t>[{</a:t>
            </a:r>
          </a:p>
          <a:p>
            <a:pPr marL="0" indent="0">
              <a:lnSpc>
                <a:spcPct val="100000"/>
              </a:lnSpc>
              <a:spcBef>
                <a:spcPts val="0"/>
              </a:spcBef>
              <a:buNone/>
            </a:pPr>
            <a:r>
              <a:rPr lang="en-US" dirty="0"/>
              <a:t>  </a:t>
            </a:r>
            <a:r>
              <a:rPr lang="en-US" b="1" dirty="0"/>
              <a:t>"</a:t>
            </a:r>
            <a:r>
              <a:rPr lang="en-US" b="1" dirty="0" err="1"/>
              <a:t>entity_name</a:t>
            </a:r>
            <a:r>
              <a:rPr lang="en-US" b="1" dirty="0"/>
              <a:t>": "db.table_1"</a:t>
            </a:r>
            <a:r>
              <a:rPr lang="en-US" dirty="0"/>
              <a:t>,</a:t>
            </a:r>
          </a:p>
          <a:p>
            <a:pPr marL="0" indent="0">
              <a:lnSpc>
                <a:spcPct val="100000"/>
              </a:lnSpc>
              <a:spcBef>
                <a:spcPts val="0"/>
              </a:spcBef>
              <a:buNone/>
            </a:pPr>
            <a:endParaRPr lang="en-US" dirty="0"/>
          </a:p>
          <a:p>
            <a:pPr marL="0" indent="0">
              <a:lnSpc>
                <a:spcPct val="100000"/>
              </a:lnSpc>
              <a:spcBef>
                <a:spcPts val="0"/>
              </a:spcBef>
              <a:buNone/>
            </a:pPr>
            <a:r>
              <a:rPr lang="en-US" dirty="0"/>
              <a:t>  "rules": [</a:t>
            </a:r>
          </a:p>
          <a:p>
            <a:pPr marL="0" indent="0">
              <a:lnSpc>
                <a:spcPct val="100000"/>
              </a:lnSpc>
              <a:spcBef>
                <a:spcPts val="0"/>
              </a:spcBef>
              <a:buNone/>
            </a:pPr>
            <a:r>
              <a:rPr lang="en-US" dirty="0"/>
              <a:t>    {</a:t>
            </a:r>
          </a:p>
          <a:p>
            <a:pPr marL="0" indent="0">
              <a:lnSpc>
                <a:spcPct val="100000"/>
              </a:lnSpc>
              <a:spcBef>
                <a:spcPts val="0"/>
              </a:spcBef>
              <a:buNone/>
            </a:pPr>
            <a:r>
              <a:rPr lang="en-US" dirty="0"/>
              <a:t>      "</a:t>
            </a:r>
            <a:r>
              <a:rPr lang="en-US" dirty="0" err="1"/>
              <a:t>rule_name</a:t>
            </a:r>
            <a:r>
              <a:rPr lang="en-US" dirty="0"/>
              <a:t>": "</a:t>
            </a:r>
            <a:r>
              <a:rPr lang="en-US" dirty="0" err="1"/>
              <a:t>isNonNegative</a:t>
            </a:r>
            <a:r>
              <a:rPr lang="en-US" dirty="0"/>
              <a:t>",</a:t>
            </a:r>
          </a:p>
          <a:p>
            <a:pPr marL="0" indent="0">
              <a:lnSpc>
                <a:spcPct val="100000"/>
              </a:lnSpc>
              <a:spcBef>
                <a:spcPts val="0"/>
              </a:spcBef>
              <a:buNone/>
            </a:pPr>
            <a:r>
              <a:rPr lang="en-US" dirty="0"/>
              <a:t>        "column": "col_2"</a:t>
            </a:r>
          </a:p>
          <a:p>
            <a:pPr marL="0" indent="0">
              <a:lnSpc>
                <a:spcPct val="100000"/>
              </a:lnSpc>
              <a:spcBef>
                <a:spcPts val="0"/>
              </a:spcBef>
              <a:buNone/>
            </a:pPr>
            <a:r>
              <a:rPr lang="en-US" dirty="0"/>
              <a:t>      },</a:t>
            </a:r>
          </a:p>
          <a:p>
            <a:pPr marL="0" indent="0">
              <a:lnSpc>
                <a:spcPct val="100000"/>
              </a:lnSpc>
              <a:spcBef>
                <a:spcPts val="0"/>
              </a:spcBef>
              <a:buNone/>
            </a:pPr>
            <a:r>
              <a:rPr lang="en-US" dirty="0"/>
              <a:t>     {</a:t>
            </a:r>
          </a:p>
          <a:p>
            <a:pPr marL="0" indent="0">
              <a:lnSpc>
                <a:spcPct val="100000"/>
              </a:lnSpc>
              <a:spcBef>
                <a:spcPts val="0"/>
              </a:spcBef>
              <a:buNone/>
            </a:pPr>
            <a:r>
              <a:rPr lang="en-US" dirty="0"/>
              <a:t>      "</a:t>
            </a:r>
            <a:r>
              <a:rPr lang="en-US" dirty="0" err="1"/>
              <a:t>rules_name</a:t>
            </a:r>
            <a:r>
              <a:rPr lang="en-US" dirty="0"/>
              <a:t>": "satisfies",</a:t>
            </a:r>
          </a:p>
          <a:p>
            <a:pPr marL="0" indent="0">
              <a:lnSpc>
                <a:spcPct val="100000"/>
              </a:lnSpc>
              <a:spcBef>
                <a:spcPts val="0"/>
              </a:spcBef>
              <a:buNone/>
            </a:pPr>
            <a:r>
              <a:rPr lang="en-US" dirty="0"/>
              <a:t>      "column": "</a:t>
            </a:r>
            <a:r>
              <a:rPr lang="en-US" dirty="0" err="1"/>
              <a:t>col_name</a:t>
            </a:r>
            <a:r>
              <a:rPr lang="en-US" dirty="0"/>
              <a:t> IS NULL OR </a:t>
            </a:r>
            <a:r>
              <a:rPr lang="en-US" dirty="0" err="1"/>
              <a:t>col_name</a:t>
            </a:r>
            <a:r>
              <a:rPr lang="en-US" dirty="0"/>
              <a:t> IN ('BUY','SELL')",</a:t>
            </a:r>
          </a:p>
          <a:p>
            <a:pPr marL="0" indent="0">
              <a:lnSpc>
                <a:spcPct val="100000"/>
              </a:lnSpc>
              <a:spcBef>
                <a:spcPts val="0"/>
              </a:spcBef>
              <a:buNone/>
            </a:pPr>
            <a:r>
              <a:rPr lang="en-US" dirty="0"/>
              <a:t>       },</a:t>
            </a:r>
          </a:p>
          <a:p>
            <a:pPr marL="0" indent="0">
              <a:lnSpc>
                <a:spcPct val="100000"/>
              </a:lnSpc>
              <a:spcBef>
                <a:spcPts val="0"/>
              </a:spcBef>
              <a:buNone/>
            </a:pPr>
            <a:r>
              <a:rPr lang="en-US" dirty="0"/>
              <a:t>     {</a:t>
            </a:r>
          </a:p>
          <a:p>
            <a:pPr marL="0" indent="0">
              <a:lnSpc>
                <a:spcPct val="100000"/>
              </a:lnSpc>
              <a:spcBef>
                <a:spcPts val="0"/>
              </a:spcBef>
              <a:buNone/>
            </a:pPr>
            <a:r>
              <a:rPr lang="en-US" dirty="0"/>
              <a:t>      "</a:t>
            </a:r>
            <a:r>
              <a:rPr lang="en-US" dirty="0" err="1"/>
              <a:t>rules_name</a:t>
            </a:r>
            <a:r>
              <a:rPr lang="en-US" dirty="0"/>
              <a:t>": "</a:t>
            </a:r>
            <a:r>
              <a:rPr lang="en-US" dirty="0" err="1"/>
              <a:t>hasSize</a:t>
            </a:r>
            <a:r>
              <a:rPr lang="en-US" dirty="0"/>
              <a:t>",</a:t>
            </a:r>
          </a:p>
          <a:p>
            <a:pPr marL="0" indent="0">
              <a:lnSpc>
                <a:spcPct val="100000"/>
              </a:lnSpc>
              <a:spcBef>
                <a:spcPts val="0"/>
              </a:spcBef>
              <a:buNone/>
            </a:pPr>
            <a:r>
              <a:rPr lang="en-US" dirty="0"/>
              <a:t>      "condition": "&gt;= 100000"</a:t>
            </a:r>
          </a:p>
          <a:p>
            <a:pPr marL="0" indent="0">
              <a:lnSpc>
                <a:spcPct val="100000"/>
              </a:lnSpc>
              <a:spcBef>
                <a:spcPts val="0"/>
              </a:spcBef>
              <a:buNone/>
            </a:pPr>
            <a:r>
              <a:rPr lang="en-US" dirty="0"/>
              <a:t>     }</a:t>
            </a:r>
          </a:p>
          <a:p>
            <a:pPr marL="0" indent="0">
              <a:lnSpc>
                <a:spcPct val="100000"/>
              </a:lnSpc>
              <a:spcBef>
                <a:spcPts val="0"/>
              </a:spcBef>
              <a:buNone/>
            </a:pPr>
            <a:r>
              <a:rPr lang="en-US" dirty="0"/>
              <a:t>       ]},</a:t>
            </a:r>
          </a:p>
          <a:p>
            <a:pPr marL="0" indent="0">
              <a:lnSpc>
                <a:spcPct val="100000"/>
              </a:lnSpc>
              <a:spcBef>
                <a:spcPts val="0"/>
              </a:spcBef>
              <a:buNone/>
            </a:pPr>
            <a:r>
              <a:rPr lang="en-US" dirty="0"/>
              <a:t>	   </a:t>
            </a:r>
          </a:p>
          <a:p>
            <a:pPr marL="0" indent="0">
              <a:lnSpc>
                <a:spcPct val="100000"/>
              </a:lnSpc>
              <a:spcBef>
                <a:spcPts val="0"/>
              </a:spcBef>
              <a:buNone/>
            </a:pPr>
            <a:r>
              <a:rPr lang="en-US" dirty="0"/>
              <a:t>{ </a:t>
            </a:r>
            <a:r>
              <a:rPr lang="en-US" b="1" dirty="0"/>
              <a:t>"</a:t>
            </a:r>
            <a:r>
              <a:rPr lang="en-US" b="1" dirty="0" err="1"/>
              <a:t>entity_name</a:t>
            </a:r>
            <a:r>
              <a:rPr lang="en-US" b="1" dirty="0"/>
              <a:t>": "db.table_2",</a:t>
            </a:r>
          </a:p>
          <a:p>
            <a:pPr marL="0" indent="0">
              <a:lnSpc>
                <a:spcPct val="100000"/>
              </a:lnSpc>
              <a:spcBef>
                <a:spcPts val="0"/>
              </a:spcBef>
              <a:buNone/>
            </a:pPr>
            <a:r>
              <a:rPr lang="en-US" dirty="0"/>
              <a:t>  "rules": [</a:t>
            </a:r>
          </a:p>
          <a:p>
            <a:pPr marL="0" indent="0">
              <a:lnSpc>
                <a:spcPct val="100000"/>
              </a:lnSpc>
              <a:spcBef>
                <a:spcPts val="0"/>
              </a:spcBef>
              <a:buNone/>
            </a:pPr>
            <a:r>
              <a:rPr lang="en-US" dirty="0"/>
              <a:t>    {</a:t>
            </a:r>
          </a:p>
          <a:p>
            <a:pPr marL="0" indent="0">
              <a:lnSpc>
                <a:spcPct val="100000"/>
              </a:lnSpc>
              <a:spcBef>
                <a:spcPts val="0"/>
              </a:spcBef>
              <a:buNone/>
            </a:pPr>
            <a:r>
              <a:rPr lang="en-US" dirty="0"/>
              <a:t>      "name": "satisfies",</a:t>
            </a:r>
          </a:p>
          <a:p>
            <a:pPr marL="0" indent="0">
              <a:lnSpc>
                <a:spcPct val="100000"/>
              </a:lnSpc>
              <a:spcBef>
                <a:spcPts val="0"/>
              </a:spcBef>
              <a:buNone/>
            </a:pPr>
            <a:r>
              <a:rPr lang="en-US" dirty="0"/>
              <a:t>        "column": "</a:t>
            </a:r>
            <a:r>
              <a:rPr lang="en-US" dirty="0" err="1"/>
              <a:t>column_name</a:t>
            </a:r>
            <a:r>
              <a:rPr lang="en-US" dirty="0"/>
              <a:t> IS NULL OR </a:t>
            </a:r>
            <a:r>
              <a:rPr lang="en-US" dirty="0" err="1"/>
              <a:t>column_name</a:t>
            </a:r>
            <a:r>
              <a:rPr lang="en-US" dirty="0"/>
              <a:t> IN('value')",</a:t>
            </a:r>
          </a:p>
          <a:p>
            <a:pPr marL="0" indent="0">
              <a:lnSpc>
                <a:spcPct val="100000"/>
              </a:lnSpc>
              <a:spcBef>
                <a:spcPts val="0"/>
              </a:spcBef>
              <a:buNone/>
            </a:pPr>
            <a:r>
              <a:rPr lang="en-US" dirty="0"/>
              <a:t>    },</a:t>
            </a:r>
          </a:p>
          <a:p>
            <a:pPr marL="0" indent="0">
              <a:lnSpc>
                <a:spcPct val="100000"/>
              </a:lnSpc>
              <a:spcBef>
                <a:spcPts val="0"/>
              </a:spcBef>
              <a:buNone/>
            </a:pPr>
            <a:r>
              <a:rPr lang="en-US" dirty="0"/>
              <a:t>    {</a:t>
            </a:r>
          </a:p>
          <a:p>
            <a:pPr marL="0" indent="0">
              <a:lnSpc>
                <a:spcPct val="100000"/>
              </a:lnSpc>
              <a:spcBef>
                <a:spcPts val="0"/>
              </a:spcBef>
              <a:buNone/>
            </a:pPr>
            <a:r>
              <a:rPr lang="en-US" dirty="0"/>
              <a:t>      "name": "</a:t>
            </a:r>
            <a:r>
              <a:rPr lang="en-US" dirty="0" err="1"/>
              <a:t>hasSize</a:t>
            </a:r>
            <a:r>
              <a:rPr lang="en-US" dirty="0"/>
              <a:t>",</a:t>
            </a:r>
          </a:p>
          <a:p>
            <a:pPr marL="0" indent="0">
              <a:lnSpc>
                <a:spcPct val="100000"/>
              </a:lnSpc>
              <a:spcBef>
                <a:spcPts val="0"/>
              </a:spcBef>
              <a:buNone/>
            </a:pPr>
            <a:r>
              <a:rPr lang="en-US" dirty="0"/>
              <a:t>      "condition": "&gt;= 10000"</a:t>
            </a:r>
          </a:p>
          <a:p>
            <a:pPr marL="0" indent="0">
              <a:lnSpc>
                <a:spcPct val="100000"/>
              </a:lnSpc>
              <a:spcBef>
                <a:spcPts val="0"/>
              </a:spcBef>
              <a:buNone/>
            </a:pPr>
            <a:r>
              <a:rPr lang="en-US" dirty="0"/>
              <a:t>    },</a:t>
            </a:r>
          </a:p>
          <a:p>
            <a:pPr marL="0" indent="0">
              <a:lnSpc>
                <a:spcPct val="100000"/>
              </a:lnSpc>
              <a:spcBef>
                <a:spcPts val="0"/>
              </a:spcBef>
              <a:buNone/>
            </a:pPr>
            <a:r>
              <a:rPr lang="en-US" dirty="0"/>
              <a:t>    {</a:t>
            </a:r>
          </a:p>
          <a:p>
            <a:pPr marL="0" indent="0">
              <a:lnSpc>
                <a:spcPct val="100000"/>
              </a:lnSpc>
              <a:spcBef>
                <a:spcPts val="0"/>
              </a:spcBef>
              <a:buNone/>
            </a:pPr>
            <a:r>
              <a:rPr lang="en-US" dirty="0"/>
              <a:t>     "name": "</a:t>
            </a:r>
            <a:r>
              <a:rPr lang="en-US" dirty="0" err="1"/>
              <a:t>hasDistinctness</a:t>
            </a:r>
            <a:r>
              <a:rPr lang="en-US" dirty="0"/>
              <a:t>",</a:t>
            </a:r>
          </a:p>
          <a:p>
            <a:pPr marL="0" indent="0">
              <a:lnSpc>
                <a:spcPct val="100000"/>
              </a:lnSpc>
              <a:spcBef>
                <a:spcPts val="0"/>
              </a:spcBef>
              <a:buNone/>
            </a:pPr>
            <a:r>
              <a:rPr lang="en-US" dirty="0"/>
              <a:t>     "column": "</a:t>
            </a:r>
            <a:r>
              <a:rPr lang="en-US" dirty="0" err="1"/>
              <a:t>coll</a:t>
            </a:r>
            <a:r>
              <a:rPr lang="en-US" dirty="0"/>
              <a:t>"</a:t>
            </a:r>
          </a:p>
          <a:p>
            <a:pPr marL="0" indent="0">
              <a:lnSpc>
                <a:spcPct val="100000"/>
              </a:lnSpc>
              <a:spcBef>
                <a:spcPts val="0"/>
              </a:spcBef>
              <a:buNone/>
            </a:pPr>
            <a:r>
              <a:rPr lang="en-US" dirty="0"/>
              <a:t>    }</a:t>
            </a:r>
          </a:p>
          <a:p>
            <a:pPr marL="0" indent="0">
              <a:lnSpc>
                <a:spcPct val="100000"/>
              </a:lnSpc>
              <a:spcBef>
                <a:spcPts val="0"/>
              </a:spcBef>
              <a:buNone/>
            </a:pPr>
            <a:r>
              <a:rPr lang="en-US" dirty="0"/>
              <a:t>]}]</a:t>
            </a:r>
          </a:p>
          <a:p>
            <a:pPr marL="0" indent="0">
              <a:lnSpc>
                <a:spcPct val="100000"/>
              </a:lnSpc>
              <a:spcBef>
                <a:spcPts val="0"/>
              </a:spcBef>
              <a:buNone/>
            </a:pPr>
            <a:endParaRPr lang="en-US" dirty="0"/>
          </a:p>
        </p:txBody>
      </p:sp>
    </p:spTree>
    <p:extLst>
      <p:ext uri="{BB962C8B-B14F-4D97-AF65-F5344CB8AC3E}">
        <p14:creationId xmlns:p14="http://schemas.microsoft.com/office/powerpoint/2010/main" val="264379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AA7A-25B9-F0B7-9841-B7295E95C4D7}"/>
              </a:ext>
            </a:extLst>
          </p:cNvPr>
          <p:cNvSpPr>
            <a:spLocks noGrp="1"/>
          </p:cNvSpPr>
          <p:nvPr>
            <p:ph type="title"/>
          </p:nvPr>
        </p:nvSpPr>
        <p:spPr/>
        <p:txBody>
          <a:bodyPr/>
          <a:lstStyle/>
          <a:p>
            <a:r>
              <a:rPr lang="en-US" dirty="0"/>
              <a:t>Sample Data Quality Output</a:t>
            </a:r>
          </a:p>
        </p:txBody>
      </p:sp>
      <p:graphicFrame>
        <p:nvGraphicFramePr>
          <p:cNvPr id="4" name="Content Placeholder 3">
            <a:extLst>
              <a:ext uri="{FF2B5EF4-FFF2-40B4-BE49-F238E27FC236}">
                <a16:creationId xmlns:a16="http://schemas.microsoft.com/office/drawing/2014/main" id="{CDE7A39A-1494-6FA9-8B90-A61D739B3A71}"/>
              </a:ext>
            </a:extLst>
          </p:cNvPr>
          <p:cNvGraphicFramePr>
            <a:graphicFrameLocks noGrp="1"/>
          </p:cNvGraphicFramePr>
          <p:nvPr>
            <p:ph idx="1"/>
            <p:extLst>
              <p:ext uri="{D42A27DB-BD31-4B8C-83A1-F6EECF244321}">
                <p14:modId xmlns:p14="http://schemas.microsoft.com/office/powerpoint/2010/main" val="3323412824"/>
              </p:ext>
            </p:extLst>
          </p:nvPr>
        </p:nvGraphicFramePr>
        <p:xfrm>
          <a:off x="762785" y="1631462"/>
          <a:ext cx="10515599" cy="861927"/>
        </p:xfrm>
        <a:graphic>
          <a:graphicData uri="http://schemas.openxmlformats.org/drawingml/2006/table">
            <a:tbl>
              <a:tblPr>
                <a:tableStyleId>{5C22544A-7EE6-4342-B048-85BDC9FD1C3A}</a:tableStyleId>
              </a:tblPr>
              <a:tblGrid>
                <a:gridCol w="488643">
                  <a:extLst>
                    <a:ext uri="{9D8B030D-6E8A-4147-A177-3AD203B41FA5}">
                      <a16:colId xmlns:a16="http://schemas.microsoft.com/office/drawing/2014/main" val="3317134203"/>
                    </a:ext>
                  </a:extLst>
                </a:gridCol>
                <a:gridCol w="2951404">
                  <a:extLst>
                    <a:ext uri="{9D8B030D-6E8A-4147-A177-3AD203B41FA5}">
                      <a16:colId xmlns:a16="http://schemas.microsoft.com/office/drawing/2014/main" val="1696280661"/>
                    </a:ext>
                  </a:extLst>
                </a:gridCol>
                <a:gridCol w="664555">
                  <a:extLst>
                    <a:ext uri="{9D8B030D-6E8A-4147-A177-3AD203B41FA5}">
                      <a16:colId xmlns:a16="http://schemas.microsoft.com/office/drawing/2014/main" val="2437711851"/>
                    </a:ext>
                  </a:extLst>
                </a:gridCol>
                <a:gridCol w="2257531">
                  <a:extLst>
                    <a:ext uri="{9D8B030D-6E8A-4147-A177-3AD203B41FA5}">
                      <a16:colId xmlns:a16="http://schemas.microsoft.com/office/drawing/2014/main" val="2655776570"/>
                    </a:ext>
                  </a:extLst>
                </a:gridCol>
                <a:gridCol w="596145">
                  <a:extLst>
                    <a:ext uri="{9D8B030D-6E8A-4147-A177-3AD203B41FA5}">
                      <a16:colId xmlns:a16="http://schemas.microsoft.com/office/drawing/2014/main" val="1858835452"/>
                    </a:ext>
                  </a:extLst>
                </a:gridCol>
                <a:gridCol w="508189">
                  <a:extLst>
                    <a:ext uri="{9D8B030D-6E8A-4147-A177-3AD203B41FA5}">
                      <a16:colId xmlns:a16="http://schemas.microsoft.com/office/drawing/2014/main" val="194242435"/>
                    </a:ext>
                  </a:extLst>
                </a:gridCol>
                <a:gridCol w="537507">
                  <a:extLst>
                    <a:ext uri="{9D8B030D-6E8A-4147-A177-3AD203B41FA5}">
                      <a16:colId xmlns:a16="http://schemas.microsoft.com/office/drawing/2014/main" val="1722500900"/>
                    </a:ext>
                  </a:extLst>
                </a:gridCol>
                <a:gridCol w="478870">
                  <a:extLst>
                    <a:ext uri="{9D8B030D-6E8A-4147-A177-3AD203B41FA5}">
                      <a16:colId xmlns:a16="http://schemas.microsoft.com/office/drawing/2014/main" val="1629430082"/>
                    </a:ext>
                  </a:extLst>
                </a:gridCol>
                <a:gridCol w="635236">
                  <a:extLst>
                    <a:ext uri="{9D8B030D-6E8A-4147-A177-3AD203B41FA5}">
                      <a16:colId xmlns:a16="http://schemas.microsoft.com/office/drawing/2014/main" val="1341874892"/>
                    </a:ext>
                  </a:extLst>
                </a:gridCol>
                <a:gridCol w="1397519">
                  <a:extLst>
                    <a:ext uri="{9D8B030D-6E8A-4147-A177-3AD203B41FA5}">
                      <a16:colId xmlns:a16="http://schemas.microsoft.com/office/drawing/2014/main" val="1494187825"/>
                    </a:ext>
                  </a:extLst>
                </a:gridCol>
              </a:tblGrid>
              <a:tr h="287309">
                <a:tc>
                  <a:txBody>
                    <a:bodyPr/>
                    <a:lstStyle/>
                    <a:p>
                      <a:pPr algn="l" fontAlgn="b"/>
                      <a:r>
                        <a:rPr lang="en-US" sz="800" u="none" strike="noStrike">
                          <a:effectLst/>
                        </a:rPr>
                        <a:t>Seq</a:t>
                      </a:r>
                      <a:endParaRPr lang="en-US" sz="800" b="1"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validation_rule</a:t>
                      </a:r>
                      <a:endParaRPr lang="en-US" sz="800" b="1"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column_name</a:t>
                      </a:r>
                      <a:endParaRPr lang="en-US" sz="800" b="1"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constraint_msg</a:t>
                      </a:r>
                      <a:endParaRPr lang="en-US" sz="800" b="1"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result_status</a:t>
                      </a:r>
                      <a:endParaRPr lang="en-US" sz="800" b="1"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total_rows</a:t>
                      </a:r>
                      <a:endParaRPr lang="en-US" sz="800" b="1"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pass_count</a:t>
                      </a:r>
                      <a:endParaRPr lang="en-US" sz="800" b="1"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fail_count</a:t>
                      </a:r>
                      <a:endParaRPr lang="en-US" sz="800" b="1"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rule_name</a:t>
                      </a:r>
                      <a:endParaRPr lang="en-US" sz="800" b="1"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input_data</a:t>
                      </a:r>
                      <a:endParaRPr lang="en-US" sz="800" b="1" i="0" u="none" strike="noStrike">
                        <a:solidFill>
                          <a:srgbClr val="000000"/>
                        </a:solidFill>
                        <a:effectLst/>
                        <a:latin typeface="Calibri" panose="020F0502020204030204" pitchFamily="34" charset="0"/>
                      </a:endParaRPr>
                    </a:p>
                  </a:txBody>
                  <a:tcPr marL="2932" marR="2932" marT="2932" marB="0" anchor="b"/>
                </a:tc>
                <a:extLst>
                  <a:ext uri="{0D108BD9-81ED-4DB2-BD59-A6C34878D82A}">
                    <a16:rowId xmlns:a16="http://schemas.microsoft.com/office/drawing/2014/main" val="483493565"/>
                  </a:ext>
                </a:extLst>
              </a:tr>
              <a:tr h="287309">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.isNonNegative("customer_id")</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customer_id</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‘customer_id’ has no negative values</a:t>
                      </a:r>
                      <a:endParaRPr lang="en-US" sz="800" b="0" i="0" u="none" strike="noStrike">
                        <a:solidFill>
                          <a:srgbClr val="333333"/>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Success</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r" fontAlgn="b"/>
                      <a:r>
                        <a:rPr lang="en-US" sz="800" u="none" strike="noStrike">
                          <a:effectLst/>
                        </a:rPr>
                        <a:t>100</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r" fontAlgn="b"/>
                      <a:r>
                        <a:rPr lang="en-US" sz="800" u="none" strike="noStrike">
                          <a:effectLst/>
                        </a:rPr>
                        <a:t>100</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Non Negetive</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select * from database.table_1</a:t>
                      </a:r>
                      <a:endParaRPr lang="en-US" sz="800" b="0" i="0" u="none" strike="noStrike">
                        <a:solidFill>
                          <a:srgbClr val="000000"/>
                        </a:solidFill>
                        <a:effectLst/>
                        <a:latin typeface="Calibri" panose="020F0502020204030204" pitchFamily="34" charset="0"/>
                      </a:endParaRPr>
                    </a:p>
                  </a:txBody>
                  <a:tcPr marL="2932" marR="2932" marT="2932" marB="0" anchor="b"/>
                </a:tc>
                <a:extLst>
                  <a:ext uri="{0D108BD9-81ED-4DB2-BD59-A6C34878D82A}">
                    <a16:rowId xmlns:a16="http://schemas.microsoft.com/office/drawing/2014/main" val="3812784783"/>
                  </a:ext>
                </a:extLst>
              </a:tr>
              <a:tr h="287309">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.isContainedIn("country", Array("US", "UK", "DE", "JP", "FR"))</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country</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‘country’ has value range ‘US’, ‘UK’, ‘DE’, ‘JP’,'FR'</a:t>
                      </a:r>
                      <a:endParaRPr lang="en-US" sz="800" b="0" i="0" u="none" strike="noStrike">
                        <a:solidFill>
                          <a:srgbClr val="333333"/>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Failure</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r" fontAlgn="b"/>
                      <a:r>
                        <a:rPr lang="en-US" sz="800" u="none" strike="noStrike">
                          <a:effectLst/>
                        </a:rPr>
                        <a:t>100</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r" fontAlgn="b"/>
                      <a:r>
                        <a:rPr lang="en-US" sz="800" u="none" strike="noStrike">
                          <a:effectLst/>
                        </a:rPr>
                        <a:t>40</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r" fontAlgn="b"/>
                      <a:r>
                        <a:rPr lang="en-US" sz="800" u="none" strike="noStrike">
                          <a:effectLst/>
                        </a:rPr>
                        <a:t>60</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a:effectLst/>
                        </a:rPr>
                        <a:t>Contained In</a:t>
                      </a:r>
                      <a:endParaRPr lang="en-US" sz="800" b="0" i="0" u="none" strike="noStrike">
                        <a:solidFill>
                          <a:srgbClr val="000000"/>
                        </a:solidFill>
                        <a:effectLst/>
                        <a:latin typeface="Calibri" panose="020F0502020204030204" pitchFamily="34" charset="0"/>
                      </a:endParaRPr>
                    </a:p>
                  </a:txBody>
                  <a:tcPr marL="2932" marR="2932" marT="2932" marB="0" anchor="b"/>
                </a:tc>
                <a:tc>
                  <a:txBody>
                    <a:bodyPr/>
                    <a:lstStyle/>
                    <a:p>
                      <a:pPr algn="l" fontAlgn="b"/>
                      <a:r>
                        <a:rPr lang="en-US" sz="800" u="none" strike="noStrike" dirty="0">
                          <a:effectLst/>
                        </a:rPr>
                        <a:t>select * from database.table_2</a:t>
                      </a:r>
                      <a:endParaRPr lang="en-US" sz="800" b="0" i="0" u="none" strike="noStrike" dirty="0">
                        <a:solidFill>
                          <a:srgbClr val="000000"/>
                        </a:solidFill>
                        <a:effectLst/>
                        <a:latin typeface="Calibri" panose="020F0502020204030204" pitchFamily="34" charset="0"/>
                      </a:endParaRPr>
                    </a:p>
                  </a:txBody>
                  <a:tcPr marL="2932" marR="2932" marT="2932" marB="0" anchor="b"/>
                </a:tc>
                <a:extLst>
                  <a:ext uri="{0D108BD9-81ED-4DB2-BD59-A6C34878D82A}">
                    <a16:rowId xmlns:a16="http://schemas.microsoft.com/office/drawing/2014/main" val="3018073805"/>
                  </a:ext>
                </a:extLst>
              </a:tr>
            </a:tbl>
          </a:graphicData>
        </a:graphic>
      </p:graphicFrame>
    </p:spTree>
    <p:extLst>
      <p:ext uri="{BB962C8B-B14F-4D97-AF65-F5344CB8AC3E}">
        <p14:creationId xmlns:p14="http://schemas.microsoft.com/office/powerpoint/2010/main" val="913962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553</Words>
  <Application>Microsoft Office PowerPoint</Application>
  <PresentationFormat>Widescreen</PresentationFormat>
  <Paragraphs>76</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AmazonEmber</vt:lpstr>
      <vt:lpstr>AmazonEmberBold</vt:lpstr>
      <vt:lpstr>Arial</vt:lpstr>
      <vt:lpstr>Calibri</vt:lpstr>
      <vt:lpstr>Calibri Light</vt:lpstr>
      <vt:lpstr>Segoe UI</vt:lpstr>
      <vt:lpstr>Office Theme</vt:lpstr>
      <vt:lpstr>PowerPoint Presentation</vt:lpstr>
      <vt:lpstr>PowerPoint Presentation</vt:lpstr>
      <vt:lpstr>A list of most common data quality metrics is given below, but we need to select the ones that are helpful in our case and figure out the least percentile values that represent good data quality.  Accuracy: How well do data values depict reality/correctness? Lineage: How trustworthy is the originating source of data values? Semantic: Are data values true to their meaning? Structure: Do data values exist in the correct pattern and/or format? Completeness: Is your data as comprehensive as you need it to be? Consistency: Do disparate data stores have the same data values for the same records? Currency: Is your data acceptably up to date? Timeliness: How quickly is the requested data made available? Reasonableness: Do data values have the correct data type and size? Identifiability: Does every record represent a unique identity and is not a duplicate? </vt:lpstr>
      <vt:lpstr>Sample Rule File :</vt:lpstr>
      <vt:lpstr>Sample Data Quality Output</vt:lpstr>
    </vt:vector>
  </TitlesOfParts>
  <Company>Dell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Anamika</dc:creator>
  <cp:lastModifiedBy>Singh, Anamika</cp:lastModifiedBy>
  <cp:revision>15</cp:revision>
  <dcterms:created xsi:type="dcterms:W3CDTF">2022-08-16T04:48:27Z</dcterms:created>
  <dcterms:modified xsi:type="dcterms:W3CDTF">2023-06-11T20:13:44Z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3dd1fcc-24d7-4f55-9dc2-c1518f171327_Enabled">
    <vt:lpwstr>true</vt:lpwstr>
  </property>
  <property fmtid="{D5CDD505-2E9C-101B-9397-08002B2CF9AE}" pid="3" name="MSIP_Label_73dd1fcc-24d7-4f55-9dc2-c1518f171327_SetDate">
    <vt:lpwstr>2023-06-11T20:13:44Z</vt:lpwstr>
  </property>
  <property fmtid="{D5CDD505-2E9C-101B-9397-08002B2CF9AE}" pid="4" name="MSIP_Label_73dd1fcc-24d7-4f55-9dc2-c1518f171327_Method">
    <vt:lpwstr>Privileged</vt:lpwstr>
  </property>
  <property fmtid="{D5CDD505-2E9C-101B-9397-08002B2CF9AE}" pid="5" name="MSIP_Label_73dd1fcc-24d7-4f55-9dc2-c1518f171327_Name">
    <vt:lpwstr>No Protection (Label Only) - Internal Use</vt:lpwstr>
  </property>
  <property fmtid="{D5CDD505-2E9C-101B-9397-08002B2CF9AE}" pid="6" name="MSIP_Label_73dd1fcc-24d7-4f55-9dc2-c1518f171327_SiteId">
    <vt:lpwstr>945c199a-83a2-4e80-9f8c-5a91be5752dd</vt:lpwstr>
  </property>
  <property fmtid="{D5CDD505-2E9C-101B-9397-08002B2CF9AE}" pid="7" name="MSIP_Label_73dd1fcc-24d7-4f55-9dc2-c1518f171327_ActionId">
    <vt:lpwstr>32141127-5fa1-4478-a111-cb7de172c6b7</vt:lpwstr>
  </property>
  <property fmtid="{D5CDD505-2E9C-101B-9397-08002B2CF9AE}" pid="8" name="MSIP_Label_73dd1fcc-24d7-4f55-9dc2-c1518f171327_ContentBits">
    <vt:lpwstr>2</vt:lpwstr>
  </property>
</Properties>
</file>