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8F4470-42AE-4BC2-8E7D-8BD007C830B1}">
  <a:tblStyle styleId="{D18F4470-42AE-4BC2-8E7D-8BD007C830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3BAB80-CCC0-4ACE-B3BC-45FE99BC7FB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99b3797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99b3797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99b379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99b379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499b379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499b379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4d25815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4d25815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499b3797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499b3797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499b379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499b379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3295cde6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3295cde6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d25815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d25815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b298651d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b298651d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298651d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298651d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b298651d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b298651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99b379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99b379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99b379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99b379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499b379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499b379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kerritt.blog/timsort/"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s://en.wikipedia.org/wiki/Sorting_algorith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gif"/><Relationship Id="rId4" Type="http://schemas.openxmlformats.org/officeDocument/2006/relationships/hyperlink" Target="https://www.enjoyalgorithms.com/blog/comparison-of-sorting-algorith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microsoft.com/en-us/cpp/cpp/modules-cpp?view=msvc-17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icrosoft.com/en-us/cpp/cpp/modules-cpp?view=msvc-17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114875" y="195450"/>
            <a:ext cx="71154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 2022: The First Row;</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&lt;&lt; BY: </a:t>
            </a:r>
            <a:endParaRPr/>
          </a:p>
          <a:p>
            <a:pPr indent="0" lvl="0" marL="0" rtl="0" algn="l">
              <a:spcBef>
                <a:spcPts val="0"/>
              </a:spcBef>
              <a:spcAft>
                <a:spcPts val="0"/>
              </a:spcAft>
              <a:buNone/>
            </a:pPr>
            <a:r>
              <a:rPr lang="en"/>
              <a:t>John Rempe; Trent Menard;  Hassan Khan;</a:t>
            </a:r>
            <a:endParaRPr/>
          </a:p>
        </p:txBody>
      </p:sp>
      <p:sp>
        <p:nvSpPr>
          <p:cNvPr id="136" name="Google Shape;136;p13"/>
          <p:cNvSpPr txBox="1"/>
          <p:nvPr>
            <p:ph type="ctrTitle"/>
          </p:nvPr>
        </p:nvSpPr>
        <p:spPr>
          <a:xfrm>
            <a:off x="2955175" y="1838175"/>
            <a:ext cx="62751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&lt;&lt;Sorting Algorithms;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37" name="Google Shape;137;p13"/>
          <p:cNvSpPr txBox="1"/>
          <p:nvPr/>
        </p:nvSpPr>
        <p:spPr>
          <a:xfrm rot="-1754">
            <a:off x="6202646" y="2814867"/>
            <a:ext cx="235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FF00"/>
                </a:solidFill>
                <a:highlight>
                  <a:srgbClr val="131417"/>
                </a:highlight>
              </a:rPr>
              <a:t>( </a:t>
            </a:r>
            <a:r>
              <a:rPr b="1" lang="en" sz="1300">
                <a:solidFill>
                  <a:srgbClr val="00FF00"/>
                </a:solidFill>
                <a:highlight>
                  <a:srgbClr val="131417"/>
                </a:highlight>
              </a:rPr>
              <a:t>1</a:t>
            </a:r>
            <a:r>
              <a:rPr lang="en" sz="1300">
                <a:solidFill>
                  <a:srgbClr val="00FF00"/>
                </a:solidFill>
                <a:highlight>
                  <a:srgbClr val="131417"/>
                </a:highlight>
              </a:rPr>
              <a:t> </a:t>
            </a:r>
            <a:r>
              <a:rPr b="1" lang="en" sz="1300">
                <a:solidFill>
                  <a:srgbClr val="00FF00"/>
                </a:solidFill>
                <a:highlight>
                  <a:srgbClr val="131417"/>
                </a:highlight>
              </a:rPr>
              <a:t>2</a:t>
            </a:r>
            <a:r>
              <a:rPr lang="en" sz="1300">
                <a:solidFill>
                  <a:srgbClr val="00FF00"/>
                </a:solidFill>
                <a:highlight>
                  <a:srgbClr val="131417"/>
                </a:highlight>
              </a:rPr>
              <a:t> 4 5 8 ) –&gt; ( </a:t>
            </a:r>
            <a:r>
              <a:rPr b="1" lang="en" sz="1300">
                <a:solidFill>
                  <a:srgbClr val="00FF00"/>
                </a:solidFill>
                <a:highlight>
                  <a:srgbClr val="131417"/>
                </a:highlight>
              </a:rPr>
              <a:t>1</a:t>
            </a:r>
            <a:r>
              <a:rPr lang="en" sz="1300">
                <a:solidFill>
                  <a:srgbClr val="00FF00"/>
                </a:solidFill>
                <a:highlight>
                  <a:srgbClr val="131417"/>
                </a:highlight>
              </a:rPr>
              <a:t> </a:t>
            </a:r>
            <a:r>
              <a:rPr b="1" lang="en" sz="1300">
                <a:solidFill>
                  <a:srgbClr val="00FF00"/>
                </a:solidFill>
                <a:highlight>
                  <a:srgbClr val="131417"/>
                </a:highlight>
              </a:rPr>
              <a:t>2</a:t>
            </a:r>
            <a:r>
              <a:rPr lang="en" sz="1300">
                <a:solidFill>
                  <a:srgbClr val="00FF00"/>
                </a:solidFill>
                <a:highlight>
                  <a:srgbClr val="131417"/>
                </a:highlight>
              </a:rPr>
              <a:t> 4 5 8 )</a:t>
            </a:r>
            <a:endParaRPr>
              <a:solidFill>
                <a:srgbClr val="00FF00"/>
              </a:solidFill>
              <a:latin typeface="Lato"/>
              <a:ea typeface="Lato"/>
              <a:cs typeface="Lato"/>
              <a:sym typeface="Lato"/>
            </a:endParaRPr>
          </a:p>
        </p:txBody>
      </p:sp>
      <p:sp>
        <p:nvSpPr>
          <p:cNvPr id="138" name="Google Shape;138;p13"/>
          <p:cNvSpPr txBox="1"/>
          <p:nvPr/>
        </p:nvSpPr>
        <p:spPr>
          <a:xfrm rot="935">
            <a:off x="3114193" y="1390128"/>
            <a:ext cx="220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FF00"/>
                </a:solidFill>
                <a:highlight>
                  <a:srgbClr val="131417"/>
                </a:highlight>
              </a:rPr>
              <a:t>( </a:t>
            </a:r>
            <a:r>
              <a:rPr b="1" lang="en" sz="1300">
                <a:solidFill>
                  <a:srgbClr val="00FF00"/>
                </a:solidFill>
                <a:highlight>
                  <a:srgbClr val="131417"/>
                </a:highlight>
              </a:rPr>
              <a:t>5</a:t>
            </a:r>
            <a:r>
              <a:rPr lang="en" sz="1300">
                <a:solidFill>
                  <a:srgbClr val="00FF00"/>
                </a:solidFill>
                <a:highlight>
                  <a:srgbClr val="131417"/>
                </a:highlight>
              </a:rPr>
              <a:t> </a:t>
            </a:r>
            <a:r>
              <a:rPr b="1" lang="en" sz="1300">
                <a:solidFill>
                  <a:srgbClr val="00FF00"/>
                </a:solidFill>
                <a:highlight>
                  <a:srgbClr val="131417"/>
                </a:highlight>
              </a:rPr>
              <a:t>1</a:t>
            </a:r>
            <a:r>
              <a:rPr lang="en" sz="1300">
                <a:solidFill>
                  <a:srgbClr val="00FF00"/>
                </a:solidFill>
                <a:highlight>
                  <a:srgbClr val="131417"/>
                </a:highlight>
              </a:rPr>
              <a:t> 4 2 8 ) –&gt; ( </a:t>
            </a:r>
            <a:r>
              <a:rPr b="1" lang="en" sz="1300">
                <a:solidFill>
                  <a:srgbClr val="00FF00"/>
                </a:solidFill>
                <a:highlight>
                  <a:srgbClr val="131417"/>
                </a:highlight>
              </a:rPr>
              <a:t>1</a:t>
            </a:r>
            <a:r>
              <a:rPr lang="en" sz="1300">
                <a:solidFill>
                  <a:srgbClr val="00FF00"/>
                </a:solidFill>
                <a:highlight>
                  <a:srgbClr val="131417"/>
                </a:highlight>
              </a:rPr>
              <a:t> </a:t>
            </a:r>
            <a:r>
              <a:rPr b="1" lang="en" sz="1300">
                <a:solidFill>
                  <a:srgbClr val="00FF00"/>
                </a:solidFill>
                <a:highlight>
                  <a:srgbClr val="131417"/>
                </a:highlight>
              </a:rPr>
              <a:t>5</a:t>
            </a:r>
            <a:r>
              <a:rPr lang="en" sz="1300">
                <a:solidFill>
                  <a:srgbClr val="00FF00"/>
                </a:solidFill>
                <a:highlight>
                  <a:srgbClr val="131417"/>
                </a:highlight>
              </a:rPr>
              <a:t> 4 2 8 )</a:t>
            </a:r>
            <a:endParaRPr>
              <a:solidFill>
                <a:srgbClr val="00FF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O(n²)</a:t>
            </a:r>
            <a:endParaRPr b="1"/>
          </a:p>
        </p:txBody>
      </p:sp>
      <p:sp>
        <p:nvSpPr>
          <p:cNvPr id="196" name="Google Shape;196;p22"/>
          <p:cNvSpPr txBox="1"/>
          <p:nvPr>
            <p:ph idx="1" type="body"/>
          </p:nvPr>
        </p:nvSpPr>
        <p:spPr>
          <a:xfrm>
            <a:off x="1129150" y="106470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Bubble Sort</a:t>
            </a:r>
            <a:endParaRPr b="1" u="sng"/>
          </a:p>
          <a:p>
            <a:pPr indent="0" lvl="0" marL="0" rtl="0" algn="l">
              <a:spcBef>
                <a:spcPts val="1200"/>
              </a:spcBef>
              <a:spcAft>
                <a:spcPts val="1200"/>
              </a:spcAft>
              <a:buNone/>
            </a:pPr>
            <a:r>
              <a:t/>
            </a:r>
            <a:endParaRPr u="sng"/>
          </a:p>
        </p:txBody>
      </p:sp>
      <p:sp>
        <p:nvSpPr>
          <p:cNvPr id="197" name="Google Shape;197;p22"/>
          <p:cNvSpPr txBox="1"/>
          <p:nvPr>
            <p:ph idx="2" type="body"/>
          </p:nvPr>
        </p:nvSpPr>
        <p:spPr>
          <a:xfrm>
            <a:off x="4364525" y="995025"/>
            <a:ext cx="4379400" cy="4047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u="sng"/>
              <a:t>Selection Sort</a:t>
            </a:r>
            <a:endParaRPr b="1" sz="5600" u="sng"/>
          </a:p>
          <a:p>
            <a:pPr indent="-304800" lvl="0" marL="457200" rtl="0" algn="l">
              <a:spcBef>
                <a:spcPts val="1200"/>
              </a:spcBef>
              <a:spcAft>
                <a:spcPts val="0"/>
              </a:spcAft>
              <a:buSzPct val="100000"/>
              <a:buFont typeface="Arial"/>
              <a:buChar char="➔"/>
            </a:pPr>
            <a:r>
              <a:rPr lang="en" sz="4800">
                <a:latin typeface="Arial"/>
                <a:ea typeface="Arial"/>
                <a:cs typeface="Arial"/>
                <a:sym typeface="Arial"/>
              </a:rPr>
              <a:t>38,47,5,44,3</a:t>
            </a:r>
            <a:r>
              <a:rPr lang="en" sz="4800">
                <a:solidFill>
                  <a:srgbClr val="000000"/>
                </a:solidFill>
                <a:latin typeface="Arial"/>
                <a:ea typeface="Arial"/>
                <a:cs typeface="Arial"/>
                <a:sym typeface="Arial"/>
              </a:rPr>
              <a:t> </a:t>
            </a:r>
            <a:endParaRPr sz="4800">
              <a:solidFill>
                <a:srgbClr val="000000"/>
              </a:solidFill>
              <a:latin typeface="Arial"/>
              <a:ea typeface="Arial"/>
              <a:cs typeface="Arial"/>
              <a:sym typeface="Arial"/>
            </a:endParaRPr>
          </a:p>
          <a:p>
            <a:pPr indent="0" lvl="0" marL="0" rtl="0" algn="l">
              <a:spcBef>
                <a:spcPts val="1200"/>
              </a:spcBef>
              <a:spcAft>
                <a:spcPts val="0"/>
              </a:spcAft>
              <a:buNone/>
            </a:pPr>
            <a:r>
              <a:rPr lang="en" sz="4800">
                <a:solidFill>
                  <a:srgbClr val="ED7D31"/>
                </a:solidFill>
                <a:latin typeface="Arial"/>
                <a:ea typeface="Arial"/>
                <a:cs typeface="Arial"/>
                <a:sym typeface="Arial"/>
              </a:rPr>
              <a:t>3</a:t>
            </a:r>
            <a:r>
              <a:rPr lang="en" sz="4800">
                <a:latin typeface="Arial"/>
                <a:ea typeface="Arial"/>
                <a:cs typeface="Arial"/>
                <a:sym typeface="Arial"/>
              </a:rPr>
              <a:t>, 47, 5, 44,</a:t>
            </a:r>
            <a:r>
              <a:rPr lang="en" sz="4800">
                <a:solidFill>
                  <a:srgbClr val="000000"/>
                </a:solidFill>
                <a:latin typeface="Arial"/>
                <a:ea typeface="Arial"/>
                <a:cs typeface="Arial"/>
                <a:sym typeface="Arial"/>
              </a:rPr>
              <a:t> </a:t>
            </a:r>
            <a:r>
              <a:rPr lang="en" sz="4800">
                <a:solidFill>
                  <a:srgbClr val="ED7D31"/>
                </a:solidFill>
                <a:latin typeface="Arial"/>
                <a:ea typeface="Arial"/>
                <a:cs typeface="Arial"/>
                <a:sym typeface="Arial"/>
              </a:rPr>
              <a:t>38</a:t>
            </a:r>
            <a:endParaRPr sz="4800">
              <a:solidFill>
                <a:srgbClr val="ED7D31"/>
              </a:solidFill>
              <a:latin typeface="Arial"/>
              <a:ea typeface="Arial"/>
              <a:cs typeface="Arial"/>
              <a:sym typeface="Arial"/>
            </a:endParaRPr>
          </a:p>
          <a:p>
            <a:pPr indent="0" lvl="0" marL="0" rtl="0" algn="l">
              <a:spcBef>
                <a:spcPts val="1200"/>
              </a:spcBef>
              <a:spcAft>
                <a:spcPts val="0"/>
              </a:spcAft>
              <a:buNone/>
            </a:pPr>
            <a:r>
              <a:rPr b="1" lang="en" sz="4800">
                <a:latin typeface="Arial"/>
                <a:ea typeface="Arial"/>
                <a:cs typeface="Arial"/>
                <a:sym typeface="Arial"/>
              </a:rPr>
              <a:t>3</a:t>
            </a:r>
            <a:r>
              <a:rPr lang="en" sz="4800">
                <a:latin typeface="Arial"/>
                <a:ea typeface="Arial"/>
                <a:cs typeface="Arial"/>
                <a:sym typeface="Arial"/>
              </a:rPr>
              <a:t>, 47, 5, 44, 38</a:t>
            </a:r>
            <a:endParaRPr sz="4800">
              <a:latin typeface="Arial"/>
              <a:ea typeface="Arial"/>
              <a:cs typeface="Arial"/>
              <a:sym typeface="Arial"/>
            </a:endParaRPr>
          </a:p>
          <a:p>
            <a:pPr indent="0" lvl="0" marL="0" rtl="0" algn="l">
              <a:spcBef>
                <a:spcPts val="1200"/>
              </a:spcBef>
              <a:spcAft>
                <a:spcPts val="0"/>
              </a:spcAft>
              <a:buNone/>
            </a:pPr>
            <a:r>
              <a:rPr lang="en" sz="4800">
                <a:solidFill>
                  <a:srgbClr val="000000"/>
                </a:solidFill>
                <a:latin typeface="Arial"/>
                <a:ea typeface="Arial"/>
                <a:cs typeface="Arial"/>
                <a:sym typeface="Arial"/>
              </a:rPr>
              <a:t> </a:t>
            </a:r>
            <a:endParaRPr sz="4800">
              <a:solidFill>
                <a:srgbClr val="000000"/>
              </a:solidFill>
              <a:latin typeface="Arial"/>
              <a:ea typeface="Arial"/>
              <a:cs typeface="Arial"/>
              <a:sym typeface="Arial"/>
            </a:endParaRPr>
          </a:p>
          <a:p>
            <a:pPr indent="0" lvl="0" marL="0" rtl="0" algn="l">
              <a:spcBef>
                <a:spcPts val="1200"/>
              </a:spcBef>
              <a:spcAft>
                <a:spcPts val="0"/>
              </a:spcAft>
              <a:buNone/>
            </a:pPr>
            <a:r>
              <a:rPr lang="en" sz="4800">
                <a:latin typeface="Arial"/>
                <a:ea typeface="Arial"/>
                <a:cs typeface="Arial"/>
                <a:sym typeface="Arial"/>
              </a:rPr>
              <a:t>3,</a:t>
            </a:r>
            <a:r>
              <a:rPr lang="en" sz="4800">
                <a:solidFill>
                  <a:srgbClr val="000000"/>
                </a:solidFill>
                <a:latin typeface="Arial"/>
                <a:ea typeface="Arial"/>
                <a:cs typeface="Arial"/>
                <a:sym typeface="Arial"/>
              </a:rPr>
              <a:t> </a:t>
            </a:r>
            <a:r>
              <a:rPr lang="en" sz="4800">
                <a:solidFill>
                  <a:srgbClr val="FF0000"/>
                </a:solidFill>
                <a:latin typeface="Arial"/>
                <a:ea typeface="Arial"/>
                <a:cs typeface="Arial"/>
                <a:sym typeface="Arial"/>
              </a:rPr>
              <a:t>5</a:t>
            </a:r>
            <a:r>
              <a:rPr lang="en" sz="4800">
                <a:solidFill>
                  <a:srgbClr val="000000"/>
                </a:solidFill>
                <a:latin typeface="Arial"/>
                <a:ea typeface="Arial"/>
                <a:cs typeface="Arial"/>
                <a:sym typeface="Arial"/>
              </a:rPr>
              <a:t>, </a:t>
            </a:r>
            <a:r>
              <a:rPr lang="en" sz="4800">
                <a:solidFill>
                  <a:srgbClr val="FF0000"/>
                </a:solidFill>
                <a:latin typeface="Arial"/>
                <a:ea typeface="Arial"/>
                <a:cs typeface="Arial"/>
                <a:sym typeface="Arial"/>
              </a:rPr>
              <a:t>47</a:t>
            </a:r>
            <a:r>
              <a:rPr lang="en" sz="4800">
                <a:latin typeface="Arial"/>
                <a:ea typeface="Arial"/>
                <a:cs typeface="Arial"/>
                <a:sym typeface="Arial"/>
              </a:rPr>
              <a:t>, 44, 38</a:t>
            </a:r>
            <a:endParaRPr sz="4800">
              <a:latin typeface="Arial"/>
              <a:ea typeface="Arial"/>
              <a:cs typeface="Arial"/>
              <a:sym typeface="Arial"/>
            </a:endParaRPr>
          </a:p>
          <a:p>
            <a:pPr indent="0" lvl="0" marL="0" rtl="0" algn="l">
              <a:spcBef>
                <a:spcPts val="1200"/>
              </a:spcBef>
              <a:spcAft>
                <a:spcPts val="0"/>
              </a:spcAft>
              <a:buNone/>
            </a:pPr>
            <a:r>
              <a:rPr b="1" lang="en" sz="4800">
                <a:latin typeface="Arial"/>
                <a:ea typeface="Arial"/>
                <a:cs typeface="Arial"/>
                <a:sym typeface="Arial"/>
              </a:rPr>
              <a:t>3</a:t>
            </a:r>
            <a:r>
              <a:rPr lang="en" sz="4800">
                <a:latin typeface="Arial"/>
                <a:ea typeface="Arial"/>
                <a:cs typeface="Arial"/>
                <a:sym typeface="Arial"/>
              </a:rPr>
              <a:t>, </a:t>
            </a:r>
            <a:r>
              <a:rPr b="1" lang="en" sz="4800">
                <a:latin typeface="Arial"/>
                <a:ea typeface="Arial"/>
                <a:cs typeface="Arial"/>
                <a:sym typeface="Arial"/>
              </a:rPr>
              <a:t>5</a:t>
            </a:r>
            <a:r>
              <a:rPr lang="en" sz="4800">
                <a:latin typeface="Arial"/>
                <a:ea typeface="Arial"/>
                <a:cs typeface="Arial"/>
                <a:sym typeface="Arial"/>
              </a:rPr>
              <a:t>, 47, 44, 38</a:t>
            </a:r>
            <a:endParaRPr sz="4800">
              <a:latin typeface="Arial"/>
              <a:ea typeface="Arial"/>
              <a:cs typeface="Arial"/>
              <a:sym typeface="Arial"/>
            </a:endParaRPr>
          </a:p>
          <a:p>
            <a:pPr indent="0" lvl="0" marL="0" rtl="0" algn="l">
              <a:spcBef>
                <a:spcPts val="1200"/>
              </a:spcBef>
              <a:spcAft>
                <a:spcPts val="0"/>
              </a:spcAft>
              <a:buNone/>
            </a:pPr>
            <a:r>
              <a:rPr lang="en" sz="4800">
                <a:solidFill>
                  <a:srgbClr val="000000"/>
                </a:solidFill>
                <a:latin typeface="Arial"/>
                <a:ea typeface="Arial"/>
                <a:cs typeface="Arial"/>
                <a:sym typeface="Arial"/>
              </a:rPr>
              <a:t> </a:t>
            </a:r>
            <a:endParaRPr sz="4800">
              <a:solidFill>
                <a:srgbClr val="000000"/>
              </a:solidFill>
              <a:latin typeface="Arial"/>
              <a:ea typeface="Arial"/>
              <a:cs typeface="Arial"/>
              <a:sym typeface="Arial"/>
            </a:endParaRPr>
          </a:p>
          <a:p>
            <a:pPr indent="0" lvl="0" marL="0" rtl="0" algn="l">
              <a:spcBef>
                <a:spcPts val="1200"/>
              </a:spcBef>
              <a:spcAft>
                <a:spcPts val="0"/>
              </a:spcAft>
              <a:buNone/>
            </a:pPr>
            <a:r>
              <a:rPr lang="en" sz="4800">
                <a:latin typeface="Arial"/>
                <a:ea typeface="Arial"/>
                <a:cs typeface="Arial"/>
                <a:sym typeface="Arial"/>
              </a:rPr>
              <a:t>3, 5,</a:t>
            </a:r>
            <a:r>
              <a:rPr lang="en" sz="4800">
                <a:solidFill>
                  <a:srgbClr val="000000"/>
                </a:solidFill>
                <a:latin typeface="Arial"/>
                <a:ea typeface="Arial"/>
                <a:cs typeface="Arial"/>
                <a:sym typeface="Arial"/>
              </a:rPr>
              <a:t> </a:t>
            </a:r>
            <a:r>
              <a:rPr lang="en" sz="4800">
                <a:solidFill>
                  <a:srgbClr val="FF0000"/>
                </a:solidFill>
                <a:latin typeface="Arial"/>
                <a:ea typeface="Arial"/>
                <a:cs typeface="Arial"/>
                <a:sym typeface="Arial"/>
              </a:rPr>
              <a:t>38</a:t>
            </a:r>
            <a:r>
              <a:rPr lang="en" sz="4800">
                <a:latin typeface="Arial"/>
                <a:ea typeface="Arial"/>
                <a:cs typeface="Arial"/>
                <a:sym typeface="Arial"/>
              </a:rPr>
              <a:t>, 44</a:t>
            </a:r>
            <a:r>
              <a:rPr lang="en" sz="4800">
                <a:solidFill>
                  <a:srgbClr val="000000"/>
                </a:solidFill>
                <a:latin typeface="Arial"/>
                <a:ea typeface="Arial"/>
                <a:cs typeface="Arial"/>
                <a:sym typeface="Arial"/>
              </a:rPr>
              <a:t>, </a:t>
            </a:r>
            <a:r>
              <a:rPr lang="en" sz="4800">
                <a:solidFill>
                  <a:srgbClr val="FF0000"/>
                </a:solidFill>
                <a:latin typeface="Arial"/>
                <a:ea typeface="Arial"/>
                <a:cs typeface="Arial"/>
                <a:sym typeface="Arial"/>
              </a:rPr>
              <a:t>47</a:t>
            </a:r>
            <a:endParaRPr sz="4800">
              <a:solidFill>
                <a:srgbClr val="FF0000"/>
              </a:solidFill>
              <a:latin typeface="Arial"/>
              <a:ea typeface="Arial"/>
              <a:cs typeface="Arial"/>
              <a:sym typeface="Arial"/>
            </a:endParaRPr>
          </a:p>
          <a:p>
            <a:pPr indent="0" lvl="0" marL="0" rtl="0" algn="l">
              <a:spcBef>
                <a:spcPts val="1200"/>
              </a:spcBef>
              <a:spcAft>
                <a:spcPts val="0"/>
              </a:spcAft>
              <a:buNone/>
            </a:pPr>
            <a:r>
              <a:rPr b="1" lang="en" sz="4800">
                <a:latin typeface="Arial"/>
                <a:ea typeface="Arial"/>
                <a:cs typeface="Arial"/>
                <a:sym typeface="Arial"/>
              </a:rPr>
              <a:t>3</a:t>
            </a:r>
            <a:r>
              <a:rPr lang="en" sz="4800">
                <a:latin typeface="Arial"/>
                <a:ea typeface="Arial"/>
                <a:cs typeface="Arial"/>
                <a:sym typeface="Arial"/>
              </a:rPr>
              <a:t>, </a:t>
            </a:r>
            <a:r>
              <a:rPr b="1" lang="en" sz="4800">
                <a:latin typeface="Arial"/>
                <a:ea typeface="Arial"/>
                <a:cs typeface="Arial"/>
                <a:sym typeface="Arial"/>
              </a:rPr>
              <a:t>5</a:t>
            </a:r>
            <a:r>
              <a:rPr lang="en" sz="4800">
                <a:latin typeface="Arial"/>
                <a:ea typeface="Arial"/>
                <a:cs typeface="Arial"/>
                <a:sym typeface="Arial"/>
              </a:rPr>
              <a:t>, </a:t>
            </a:r>
            <a:r>
              <a:rPr b="1" lang="en" sz="4800">
                <a:latin typeface="Arial"/>
                <a:ea typeface="Arial"/>
                <a:cs typeface="Arial"/>
                <a:sym typeface="Arial"/>
              </a:rPr>
              <a:t>38</a:t>
            </a:r>
            <a:r>
              <a:rPr lang="en" sz="4800">
                <a:latin typeface="Arial"/>
                <a:ea typeface="Arial"/>
                <a:cs typeface="Arial"/>
                <a:sym typeface="Arial"/>
              </a:rPr>
              <a:t>, 44, 47</a:t>
            </a:r>
            <a:endParaRPr sz="4800">
              <a:latin typeface="Arial"/>
              <a:ea typeface="Arial"/>
              <a:cs typeface="Arial"/>
              <a:sym typeface="Arial"/>
            </a:endParaRPr>
          </a:p>
          <a:p>
            <a:pPr indent="0" lvl="0" marL="0" rtl="0" algn="l">
              <a:spcBef>
                <a:spcPts val="1200"/>
              </a:spcBef>
              <a:spcAft>
                <a:spcPts val="0"/>
              </a:spcAft>
              <a:buNone/>
            </a:pPr>
            <a:r>
              <a:rPr lang="en" sz="4800">
                <a:solidFill>
                  <a:srgbClr val="000000"/>
                </a:solidFill>
                <a:latin typeface="Arial"/>
                <a:ea typeface="Arial"/>
                <a:cs typeface="Arial"/>
                <a:sym typeface="Arial"/>
              </a:rPr>
              <a:t> </a:t>
            </a:r>
            <a:endParaRPr sz="4800">
              <a:latin typeface="Arial"/>
              <a:ea typeface="Arial"/>
              <a:cs typeface="Arial"/>
              <a:sym typeface="Arial"/>
            </a:endParaRPr>
          </a:p>
          <a:p>
            <a:pPr indent="0" lvl="0" marL="0" rtl="0" algn="l">
              <a:spcBef>
                <a:spcPts val="1200"/>
              </a:spcBef>
              <a:spcAft>
                <a:spcPts val="0"/>
              </a:spcAft>
              <a:buNone/>
            </a:pPr>
            <a:r>
              <a:rPr b="1" lang="en" sz="4800">
                <a:latin typeface="Arial"/>
                <a:ea typeface="Arial"/>
                <a:cs typeface="Arial"/>
                <a:sym typeface="Arial"/>
              </a:rPr>
              <a:t>Sorted</a:t>
            </a:r>
            <a:r>
              <a:rPr lang="en" sz="4800">
                <a:latin typeface="Arial"/>
                <a:ea typeface="Arial"/>
                <a:cs typeface="Arial"/>
                <a:sym typeface="Arial"/>
              </a:rPr>
              <a:t>: </a:t>
            </a:r>
            <a:r>
              <a:rPr b="1" lang="en" sz="4800">
                <a:latin typeface="Arial"/>
                <a:ea typeface="Arial"/>
                <a:cs typeface="Arial"/>
                <a:sym typeface="Arial"/>
              </a:rPr>
              <a:t>3, 5, 38, 44, 47</a:t>
            </a:r>
            <a:endParaRPr b="1" sz="4800">
              <a:latin typeface="Arial"/>
              <a:ea typeface="Arial"/>
              <a:cs typeface="Arial"/>
              <a:sym typeface="Arial"/>
            </a:endParaRPr>
          </a:p>
          <a:p>
            <a:pPr indent="0" lvl="0" marL="0" rtl="0" algn="l">
              <a:spcBef>
                <a:spcPts val="1200"/>
              </a:spcBef>
              <a:spcAft>
                <a:spcPts val="1200"/>
              </a:spcAft>
              <a:buNone/>
            </a:pPr>
            <a:r>
              <a:t/>
            </a:r>
            <a:endParaRPr sz="3650" u="sng"/>
          </a:p>
        </p:txBody>
      </p:sp>
      <p:graphicFrame>
        <p:nvGraphicFramePr>
          <p:cNvPr id="198" name="Google Shape;198;p22"/>
          <p:cNvGraphicFramePr/>
          <p:nvPr/>
        </p:nvGraphicFramePr>
        <p:xfrm>
          <a:off x="704150" y="1934225"/>
          <a:ext cx="3000000" cy="3000000"/>
        </p:xfrm>
        <a:graphic>
          <a:graphicData uri="http://schemas.openxmlformats.org/drawingml/2006/table">
            <a:tbl>
              <a:tblPr>
                <a:noFill/>
                <a:tableStyleId>{673BAB80-CCC0-4ACE-B3BC-45FE99BC7FBA}</a:tableStyleId>
              </a:tblPr>
              <a:tblGrid>
                <a:gridCol w="1866900"/>
                <a:gridCol w="1428750"/>
              </a:tblGrid>
              <a:tr h="266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04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9" name="Google Shape;199;p22"/>
          <p:cNvSpPr txBox="1"/>
          <p:nvPr/>
        </p:nvSpPr>
        <p:spPr>
          <a:xfrm>
            <a:off x="744350" y="1787375"/>
            <a:ext cx="3000000" cy="30000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Char char="➔"/>
            </a:pPr>
            <a:r>
              <a:rPr lang="en" sz="1300">
                <a:solidFill>
                  <a:schemeClr val="lt1"/>
                </a:solidFill>
              </a:rPr>
              <a:t>38,47,5,44,3</a:t>
            </a:r>
            <a:endParaRPr sz="1300">
              <a:solidFill>
                <a:schemeClr val="lt1"/>
              </a:solidFill>
            </a:endParaRPr>
          </a:p>
          <a:p>
            <a:pPr indent="0" lvl="0" marL="0" rtl="0" algn="l">
              <a:lnSpc>
                <a:spcPct val="115000"/>
              </a:lnSpc>
              <a:spcBef>
                <a:spcPts val="1200"/>
              </a:spcBef>
              <a:spcAft>
                <a:spcPts val="0"/>
              </a:spcAft>
              <a:buNone/>
            </a:pPr>
            <a:r>
              <a:rPr lang="en" sz="1100" u="sng">
                <a:solidFill>
                  <a:schemeClr val="lt1"/>
                </a:solidFill>
              </a:rPr>
              <a:t>First pass:</a:t>
            </a:r>
            <a:endParaRPr sz="1100" u="sng">
              <a:solidFill>
                <a:schemeClr val="lt1"/>
              </a:solidFill>
            </a:endParaRPr>
          </a:p>
          <a:p>
            <a:pPr indent="0" lvl="0" marL="0" rtl="0" algn="l">
              <a:lnSpc>
                <a:spcPct val="115000"/>
              </a:lnSpc>
              <a:spcBef>
                <a:spcPts val="1200"/>
              </a:spcBef>
              <a:spcAft>
                <a:spcPts val="0"/>
              </a:spcAft>
              <a:buNone/>
            </a:pPr>
            <a:r>
              <a:rPr b="1" lang="en" sz="1100">
                <a:solidFill>
                  <a:schemeClr val="lt1"/>
                </a:solidFill>
              </a:rPr>
              <a:t>38, 47,</a:t>
            </a:r>
            <a:r>
              <a:rPr lang="en" sz="1100">
                <a:solidFill>
                  <a:schemeClr val="lt1"/>
                </a:solidFill>
              </a:rPr>
              <a:t> 5, 44, 3</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38, </a:t>
            </a:r>
            <a:r>
              <a:rPr b="1" lang="en" sz="1100">
                <a:solidFill>
                  <a:schemeClr val="lt1"/>
                </a:solidFill>
              </a:rPr>
              <a:t>5, 47</a:t>
            </a:r>
            <a:r>
              <a:rPr lang="en" sz="1100">
                <a:solidFill>
                  <a:schemeClr val="lt1"/>
                </a:solidFill>
              </a:rPr>
              <a:t>, 44, 3</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38, 5, </a:t>
            </a:r>
            <a:r>
              <a:rPr b="1" lang="en" sz="1100">
                <a:solidFill>
                  <a:schemeClr val="lt1"/>
                </a:solidFill>
              </a:rPr>
              <a:t>44, 47</a:t>
            </a:r>
            <a:r>
              <a:rPr lang="en" sz="1100">
                <a:solidFill>
                  <a:schemeClr val="lt1"/>
                </a:solidFill>
              </a:rPr>
              <a:t>, 3</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38, 5, 44, </a:t>
            </a:r>
            <a:r>
              <a:rPr b="1" lang="en" sz="1100">
                <a:solidFill>
                  <a:schemeClr val="lt1"/>
                </a:solidFill>
              </a:rPr>
              <a:t>3, 47</a:t>
            </a:r>
            <a:endParaRPr b="1" sz="1100">
              <a:solidFill>
                <a:schemeClr val="lt1"/>
              </a:solidFill>
            </a:endParaRPr>
          </a:p>
          <a:p>
            <a:pPr indent="0" lvl="0" marL="0" rtl="0" algn="l">
              <a:lnSpc>
                <a:spcPct val="115000"/>
              </a:lnSpc>
              <a:spcBef>
                <a:spcPts val="1200"/>
              </a:spcBef>
              <a:spcAft>
                <a:spcPts val="0"/>
              </a:spcAft>
              <a:buNone/>
            </a:pPr>
            <a:r>
              <a:t/>
            </a:r>
            <a:endParaRPr b="1" sz="1100">
              <a:solidFill>
                <a:schemeClr val="lt1"/>
              </a:solidFill>
            </a:endParaRPr>
          </a:p>
          <a:p>
            <a:pPr indent="0" lvl="0" marL="0" rtl="0" algn="l">
              <a:lnSpc>
                <a:spcPct val="115000"/>
              </a:lnSpc>
              <a:spcBef>
                <a:spcPts val="1200"/>
              </a:spcBef>
              <a:spcAft>
                <a:spcPts val="0"/>
              </a:spcAft>
              <a:buNone/>
            </a:pPr>
            <a:r>
              <a:rPr lang="en" sz="1100" u="sng">
                <a:solidFill>
                  <a:schemeClr val="lt1"/>
                </a:solidFill>
              </a:rPr>
              <a:t>Third pass:</a:t>
            </a:r>
            <a:endParaRPr sz="1100" u="sng">
              <a:solidFill>
                <a:schemeClr val="lt1"/>
              </a:solidFill>
            </a:endParaRPr>
          </a:p>
          <a:p>
            <a:pPr indent="0" lvl="0" marL="0" rtl="0" algn="l">
              <a:lnSpc>
                <a:spcPct val="115000"/>
              </a:lnSpc>
              <a:spcBef>
                <a:spcPts val="1200"/>
              </a:spcBef>
              <a:spcAft>
                <a:spcPts val="1200"/>
              </a:spcAft>
              <a:buNone/>
            </a:pPr>
            <a:r>
              <a:rPr lang="en" sz="1100">
                <a:solidFill>
                  <a:schemeClr val="lt1"/>
                </a:solidFill>
              </a:rPr>
              <a:t>5, </a:t>
            </a:r>
            <a:r>
              <a:rPr b="1" lang="en" sz="1100">
                <a:solidFill>
                  <a:schemeClr val="lt1"/>
                </a:solidFill>
              </a:rPr>
              <a:t>3, 38</a:t>
            </a:r>
            <a:r>
              <a:rPr lang="en" sz="1100">
                <a:solidFill>
                  <a:schemeClr val="lt1"/>
                </a:solidFill>
              </a:rPr>
              <a:t>, 44, 47 </a:t>
            </a:r>
            <a:r>
              <a:rPr b="1" lang="en" sz="1100">
                <a:solidFill>
                  <a:schemeClr val="lt1"/>
                </a:solidFill>
              </a:rPr>
              <a:t>(sorted)</a:t>
            </a:r>
            <a:endParaRPr b="1" sz="1100">
              <a:solidFill>
                <a:schemeClr val="lt1"/>
              </a:solidFill>
            </a:endParaRPr>
          </a:p>
        </p:txBody>
      </p:sp>
      <p:sp>
        <p:nvSpPr>
          <p:cNvPr id="200" name="Google Shape;200;p22"/>
          <p:cNvSpPr txBox="1"/>
          <p:nvPr>
            <p:ph idx="2" type="body"/>
          </p:nvPr>
        </p:nvSpPr>
        <p:spPr>
          <a:xfrm>
            <a:off x="2121072" y="2131425"/>
            <a:ext cx="12174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u="sng">
                <a:latin typeface="Arial"/>
                <a:ea typeface="Arial"/>
                <a:cs typeface="Arial"/>
                <a:sym typeface="Arial"/>
              </a:rPr>
              <a:t>Second pass:</a:t>
            </a:r>
            <a:endParaRPr sz="1100" u="sng">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5, 38</a:t>
            </a:r>
            <a:r>
              <a:rPr lang="en" sz="1100">
                <a:latin typeface="Arial"/>
                <a:ea typeface="Arial"/>
                <a:cs typeface="Arial"/>
                <a:sym typeface="Arial"/>
              </a:rPr>
              <a:t>, 44, 3, 47</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5, </a:t>
            </a:r>
            <a:r>
              <a:rPr b="1" lang="en" sz="1100">
                <a:latin typeface="Arial"/>
                <a:ea typeface="Arial"/>
                <a:cs typeface="Arial"/>
                <a:sym typeface="Arial"/>
              </a:rPr>
              <a:t>38, 44</a:t>
            </a:r>
            <a:r>
              <a:rPr lang="en" sz="1100">
                <a:latin typeface="Arial"/>
                <a:ea typeface="Arial"/>
                <a:cs typeface="Arial"/>
                <a:sym typeface="Arial"/>
              </a:rPr>
              <a:t>, 3, 47</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5, 38, </a:t>
            </a:r>
            <a:r>
              <a:rPr b="1" lang="en" sz="1100">
                <a:latin typeface="Arial"/>
                <a:ea typeface="Arial"/>
                <a:cs typeface="Arial"/>
                <a:sym typeface="Arial"/>
              </a:rPr>
              <a:t>3, 44</a:t>
            </a:r>
            <a:r>
              <a:rPr lang="en" sz="1100">
                <a:latin typeface="Arial"/>
                <a:ea typeface="Arial"/>
                <a:cs typeface="Arial"/>
                <a:sym typeface="Arial"/>
              </a:rPr>
              <a:t>, 47</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5, 38, 3, </a:t>
            </a:r>
            <a:r>
              <a:rPr b="1" lang="en" sz="1100">
                <a:latin typeface="Arial"/>
                <a:ea typeface="Arial"/>
                <a:cs typeface="Arial"/>
                <a:sym typeface="Arial"/>
              </a:rPr>
              <a:t>44, 47</a:t>
            </a:r>
            <a:endParaRPr b="1" sz="1100">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400" u="sng">
              <a:solidFill>
                <a:srgbClr val="000000"/>
              </a:solidFill>
              <a:latin typeface="Arial"/>
              <a:ea typeface="Arial"/>
              <a:cs typeface="Arial"/>
              <a:sym typeface="Arial"/>
            </a:endParaRPr>
          </a:p>
          <a:p>
            <a:pPr indent="0" lvl="0" marL="0" rtl="0" algn="l">
              <a:spcBef>
                <a:spcPts val="0"/>
              </a:spcBef>
              <a:spcAft>
                <a:spcPts val="1200"/>
              </a:spcAft>
              <a:buNone/>
            </a:pPr>
            <a:r>
              <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New Algorithm: </a:t>
            </a:r>
            <a:r>
              <a:rPr b="1" lang="en" u="sng"/>
              <a:t>Timsort</a:t>
            </a:r>
            <a:endParaRPr b="1" u="sng"/>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by </a:t>
            </a:r>
            <a:r>
              <a:rPr lang="en"/>
              <a:t>Tim Peters for Python in 2001.</a:t>
            </a:r>
            <a:endParaRPr/>
          </a:p>
          <a:p>
            <a:pPr indent="-311150" lvl="0" marL="457200" rtl="0" algn="l">
              <a:spcBef>
                <a:spcPts val="0"/>
              </a:spcBef>
              <a:spcAft>
                <a:spcPts val="0"/>
              </a:spcAft>
              <a:buSzPts val="1300"/>
              <a:buChar char="●"/>
            </a:pPr>
            <a:r>
              <a:rPr lang="en"/>
              <a:t>Since its creation, it has now been adapted as the default sorting algorithm for Python, Java, the Android Platform, and in GNU Octave</a:t>
            </a:r>
            <a:endParaRPr/>
          </a:p>
          <a:p>
            <a:pPr indent="-311150" lvl="0" marL="457200" rtl="0" algn="l">
              <a:spcBef>
                <a:spcPts val="0"/>
              </a:spcBef>
              <a:spcAft>
                <a:spcPts val="0"/>
              </a:spcAft>
              <a:buSzPts val="1300"/>
              <a:buChar char="●"/>
            </a:pPr>
            <a:r>
              <a:rPr lang="en"/>
              <a:t>Combination of Insertion Sort &amp; Merge Sort depending on the input</a:t>
            </a:r>
            <a:endParaRPr/>
          </a:p>
          <a:p>
            <a:pPr indent="-298450" lvl="1" marL="914400" rtl="0" algn="l">
              <a:spcBef>
                <a:spcPts val="0"/>
              </a:spcBef>
              <a:spcAft>
                <a:spcPts val="0"/>
              </a:spcAft>
              <a:buSzPts val="1100"/>
              <a:buChar char="○"/>
            </a:pPr>
            <a:r>
              <a:rPr lang="en"/>
              <a:t>If 64 of fewer elements, run Insertion Sort</a:t>
            </a:r>
            <a:endParaRPr/>
          </a:p>
          <a:p>
            <a:pPr indent="-298450" lvl="1" marL="914400" rtl="0" algn="l">
              <a:spcBef>
                <a:spcPts val="0"/>
              </a:spcBef>
              <a:spcAft>
                <a:spcPts val="0"/>
              </a:spcAft>
              <a:buSzPts val="1100"/>
              <a:buChar char="○"/>
            </a:pPr>
            <a:r>
              <a:rPr lang="en"/>
              <a:t>If over 64 elements, divide into RUN chunks, reverse chunks using Insertion Sort, combine chunks using Merge Sort</a:t>
            </a:r>
            <a:endParaRPr/>
          </a:p>
          <a:p>
            <a:pPr indent="-298450" lvl="2" marL="1371600" rtl="0" algn="l">
              <a:spcBef>
                <a:spcPts val="0"/>
              </a:spcBef>
              <a:spcAft>
                <a:spcPts val="0"/>
              </a:spcAft>
              <a:buSzPts val="1100"/>
              <a:buChar char="■"/>
            </a:pPr>
            <a:r>
              <a:rPr lang="en"/>
              <a:t>Merge performs well when the subarrays sizes are powers of 2 ; based on the fact that Insertion Sort performs well for small arrays.</a:t>
            </a:r>
            <a:endParaRPr/>
          </a:p>
        </p:txBody>
      </p:sp>
      <p:sp>
        <p:nvSpPr>
          <p:cNvPr id="207" name="Google Shape;207;p23"/>
          <p:cNvSpPr txBox="1"/>
          <p:nvPr/>
        </p:nvSpPr>
        <p:spPr>
          <a:xfrm>
            <a:off x="144900" y="4585675"/>
            <a:ext cx="24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https://skerritt.blog/timsort/</a:t>
            </a:r>
            <a:endParaRPr>
              <a:latin typeface="Lato"/>
              <a:ea typeface="Lato"/>
              <a:cs typeface="Lato"/>
              <a:sym typeface="Lato"/>
            </a:endParaRPr>
          </a:p>
        </p:txBody>
      </p:sp>
      <p:pic>
        <p:nvPicPr>
          <p:cNvPr id="208" name="Google Shape;208;p23"/>
          <p:cNvPicPr preferRelativeResize="0"/>
          <p:nvPr/>
        </p:nvPicPr>
        <p:blipFill>
          <a:blip r:embed="rId4">
            <a:alphaModFix/>
          </a:blip>
          <a:stretch>
            <a:fillRect/>
          </a:stretch>
        </p:blipFill>
        <p:spPr>
          <a:xfrm>
            <a:off x="6186700" y="83925"/>
            <a:ext cx="2861500" cy="1772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General Sort C</a:t>
            </a:r>
            <a:r>
              <a:rPr b="1" lang="en"/>
              <a:t>omparisons</a:t>
            </a:r>
            <a:endParaRPr b="1"/>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254488" y="1000650"/>
            <a:ext cx="8635023" cy="3478101"/>
          </a:xfrm>
          <a:prstGeom prst="rect">
            <a:avLst/>
          </a:prstGeom>
          <a:noFill/>
          <a:ln>
            <a:noFill/>
          </a:ln>
        </p:spPr>
      </p:pic>
      <p:sp>
        <p:nvSpPr>
          <p:cNvPr id="216" name="Google Shape;216;p24"/>
          <p:cNvSpPr/>
          <p:nvPr/>
        </p:nvSpPr>
        <p:spPr>
          <a:xfrm>
            <a:off x="362225" y="2854275"/>
            <a:ext cx="7113900" cy="1740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254500" y="4679875"/>
            <a:ext cx="41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https://en.wikipedia.org/wiki/Sorting_algorithm</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963875" y="262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General Sort Comparisons</a:t>
            </a:r>
            <a:endParaRPr b="1"/>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4" name="Google Shape;224;p25"/>
          <p:cNvSpPr txBox="1"/>
          <p:nvPr/>
        </p:nvSpPr>
        <p:spPr>
          <a:xfrm>
            <a:off x="262475" y="4527900"/>
            <a:ext cx="44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25" name="Google Shape;225;p25"/>
          <p:cNvPicPr preferRelativeResize="0"/>
          <p:nvPr/>
        </p:nvPicPr>
        <p:blipFill>
          <a:blip r:embed="rId3">
            <a:alphaModFix/>
          </a:blip>
          <a:stretch>
            <a:fillRect/>
          </a:stretch>
        </p:blipFill>
        <p:spPr>
          <a:xfrm>
            <a:off x="1504182" y="0"/>
            <a:ext cx="6135631" cy="5143501"/>
          </a:xfrm>
          <a:prstGeom prst="rect">
            <a:avLst/>
          </a:prstGeom>
          <a:noFill/>
          <a:ln>
            <a:noFill/>
          </a:ln>
        </p:spPr>
      </p:pic>
      <p:sp>
        <p:nvSpPr>
          <p:cNvPr id="226" name="Google Shape;226;p25"/>
          <p:cNvSpPr txBox="1"/>
          <p:nvPr/>
        </p:nvSpPr>
        <p:spPr>
          <a:xfrm>
            <a:off x="0" y="4527900"/>
            <a:ext cx="449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accent5"/>
                </a:solidFill>
                <a:latin typeface="Lato"/>
                <a:ea typeface="Lato"/>
                <a:cs typeface="Lato"/>
                <a:sym typeface="Lato"/>
                <a:hlinkClick r:id="rId4">
                  <a:extLst>
                    <a:ext uri="{A12FA001-AC4F-418D-AE19-62706E023703}">
                      <ahyp:hlinkClr val="tx"/>
                    </a:ext>
                  </a:extLst>
                </a:hlinkClick>
              </a:rPr>
              <a:t>https://www.enjoyalgorithms.com/blog/comparison-of-sorting-algorithms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052550" y="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Sorted data VS Unsorted data</a:t>
            </a:r>
            <a:endParaRPr b="1" u="sng"/>
          </a:p>
        </p:txBody>
      </p:sp>
      <p:pic>
        <p:nvPicPr>
          <p:cNvPr id="232" name="Google Shape;232;p26" title="Chart"/>
          <p:cNvPicPr preferRelativeResize="0"/>
          <p:nvPr/>
        </p:nvPicPr>
        <p:blipFill>
          <a:blip r:embed="rId3">
            <a:alphaModFix/>
          </a:blip>
          <a:stretch>
            <a:fillRect/>
          </a:stretch>
        </p:blipFill>
        <p:spPr>
          <a:xfrm>
            <a:off x="3675275" y="2571750"/>
            <a:ext cx="5468724" cy="2571750"/>
          </a:xfrm>
          <a:prstGeom prst="rect">
            <a:avLst/>
          </a:prstGeom>
          <a:noFill/>
          <a:ln>
            <a:noFill/>
          </a:ln>
        </p:spPr>
      </p:pic>
      <p:sp>
        <p:nvSpPr>
          <p:cNvPr id="233" name="Google Shape;233;p26"/>
          <p:cNvSpPr txBox="1"/>
          <p:nvPr/>
        </p:nvSpPr>
        <p:spPr>
          <a:xfrm>
            <a:off x="140300" y="3058050"/>
            <a:ext cx="3123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 challenge faced was with  </a:t>
            </a:r>
            <a:r>
              <a:rPr lang="en" u="sng">
                <a:solidFill>
                  <a:schemeClr val="lt1"/>
                </a:solidFill>
                <a:latin typeface="Lato"/>
                <a:ea typeface="Lato"/>
                <a:cs typeface="Lato"/>
                <a:sym typeface="Lato"/>
              </a:rPr>
              <a:t>sorted data that had capped at 3500 values</a:t>
            </a:r>
            <a:r>
              <a:rPr lang="en">
                <a:solidFill>
                  <a:schemeClr val="lt1"/>
                </a:solidFill>
                <a:latin typeface="Lato"/>
                <a:ea typeface="Lato"/>
                <a:cs typeface="Lato"/>
                <a:sym typeface="Lato"/>
              </a:rPr>
              <a:t>, we use the speed data for 3500 values for unsorted data as well for even </a:t>
            </a:r>
            <a:r>
              <a:rPr lang="en">
                <a:solidFill>
                  <a:schemeClr val="lt1"/>
                </a:solidFill>
                <a:latin typeface="Lato"/>
                <a:ea typeface="Lato"/>
                <a:cs typeface="Lato"/>
                <a:sym typeface="Lato"/>
              </a:rPr>
              <a:t>comparison</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pic>
        <p:nvPicPr>
          <p:cNvPr id="234" name="Google Shape;234;p26" title="Chart"/>
          <p:cNvPicPr preferRelativeResize="0"/>
          <p:nvPr/>
        </p:nvPicPr>
        <p:blipFill>
          <a:blip r:embed="rId4">
            <a:alphaModFix/>
          </a:blip>
          <a:stretch>
            <a:fillRect/>
          </a:stretch>
        </p:blipFill>
        <p:spPr>
          <a:xfrm>
            <a:off x="0" y="601700"/>
            <a:ext cx="5271451" cy="218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129175"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Interface: GenAlgs</a:t>
            </a:r>
            <a:endParaRPr b="1"/>
          </a:p>
        </p:txBody>
      </p:sp>
      <p:sp>
        <p:nvSpPr>
          <p:cNvPr id="144" name="Google Shape;144;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Module Introduction</a:t>
            </a:r>
            <a:endParaRPr b="1" sz="1400"/>
          </a:p>
          <a:p>
            <a:pPr indent="-317500" lvl="1" marL="914400" rtl="0" algn="l">
              <a:spcBef>
                <a:spcPts val="0"/>
              </a:spcBef>
              <a:spcAft>
                <a:spcPts val="0"/>
              </a:spcAft>
              <a:buSzPts val="1400"/>
              <a:buChar char="○"/>
            </a:pPr>
            <a:r>
              <a:rPr lang="en" sz="1400"/>
              <a:t>Modules were introduced in C++20. They essentially replace header files for easier API creation. They also speed up compilation time by not having to copy the header files into the .cpp every time. The primary interface, GenAlgs, is defined within a module.</a:t>
            </a:r>
            <a:endParaRPr sz="1400"/>
          </a:p>
          <a:p>
            <a:pPr indent="-317500" lvl="2" marL="1371600" rtl="0" algn="l">
              <a:spcBef>
                <a:spcPts val="0"/>
              </a:spcBef>
              <a:spcAft>
                <a:spcPts val="0"/>
              </a:spcAft>
              <a:buSzPts val="1400"/>
              <a:buChar char="■"/>
            </a:pPr>
            <a:r>
              <a:rPr lang="en" sz="1400"/>
              <a:t>See: </a:t>
            </a:r>
            <a:r>
              <a:rPr lang="en" sz="1400" u="sng">
                <a:solidFill>
                  <a:schemeClr val="hlink"/>
                </a:solidFill>
                <a:hlinkClick r:id="rId3"/>
              </a:rPr>
              <a:t>https://docs.microsoft.com/en-us/cpp/cpp/modules-cpp?view=msvc-170</a:t>
            </a:r>
            <a:r>
              <a:rPr lang="en" sz="1400"/>
              <a:t>  for more information.</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Interface: GenAlgs</a:t>
            </a:r>
            <a:endParaRPr b="1"/>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451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GenAlgs Interface: Radix Example</a:t>
            </a:r>
            <a:endParaRPr b="1"/>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16"/>
          <p:cNvPicPr preferRelativeResize="0"/>
          <p:nvPr/>
        </p:nvPicPr>
        <p:blipFill>
          <a:blip r:embed="rId3">
            <a:alphaModFix/>
          </a:blip>
          <a:stretch>
            <a:fillRect/>
          </a:stretch>
        </p:blipFill>
        <p:spPr>
          <a:xfrm>
            <a:off x="0" y="952982"/>
            <a:ext cx="9144000" cy="35713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451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GenAlgs Interface: Radix Example</a:t>
            </a:r>
            <a:endParaRPr b="1"/>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7"/>
          <p:cNvPicPr preferRelativeResize="0"/>
          <p:nvPr/>
        </p:nvPicPr>
        <p:blipFill>
          <a:blip r:embed="rId3">
            <a:alphaModFix/>
          </a:blip>
          <a:stretch>
            <a:fillRect/>
          </a:stretch>
        </p:blipFill>
        <p:spPr>
          <a:xfrm>
            <a:off x="0" y="1850649"/>
            <a:ext cx="9144001" cy="172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Interface: GenAlgs</a:t>
            </a:r>
            <a:endParaRPr b="1"/>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Module Introduction</a:t>
            </a:r>
            <a:endParaRPr b="1" sz="1400"/>
          </a:p>
          <a:p>
            <a:pPr indent="-317500" lvl="1" marL="914400" rtl="0" algn="l">
              <a:spcBef>
                <a:spcPts val="0"/>
              </a:spcBef>
              <a:spcAft>
                <a:spcPts val="0"/>
              </a:spcAft>
              <a:buSzPts val="1400"/>
              <a:buChar char="○"/>
            </a:pPr>
            <a:r>
              <a:rPr lang="en" sz="1400"/>
              <a:t>Modules were introduced in C++20. They essentially replace header files for easier API creation. They also speed up compilation time by not having to copy the header files into the .cpp every time. The primary interface, GenAlgs, is defined within a module.</a:t>
            </a:r>
            <a:endParaRPr sz="1400"/>
          </a:p>
          <a:p>
            <a:pPr indent="-317500" lvl="2" marL="1371600" rtl="0" algn="l">
              <a:spcBef>
                <a:spcPts val="0"/>
              </a:spcBef>
              <a:spcAft>
                <a:spcPts val="0"/>
              </a:spcAft>
              <a:buSzPts val="1400"/>
              <a:buChar char="■"/>
            </a:pPr>
            <a:r>
              <a:rPr lang="en" sz="1400"/>
              <a:t>See: </a:t>
            </a:r>
            <a:r>
              <a:rPr lang="en" sz="1400" u="sng">
                <a:solidFill>
                  <a:schemeClr val="hlink"/>
                </a:solidFill>
                <a:hlinkClick r:id="rId3"/>
              </a:rPr>
              <a:t>https://docs.microsoft.com/en-us/cpp/cpp/modules-cpp?view=msvc-170</a:t>
            </a:r>
            <a:r>
              <a:rPr lang="en" sz="1400"/>
              <a:t>  for more information.</a:t>
            </a:r>
            <a:endParaRPr sz="14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 (n log n)- </a:t>
            </a:r>
            <a:r>
              <a:rPr b="1" lang="en" u="sng"/>
              <a:t>Quick Sort</a:t>
            </a:r>
            <a:endParaRPr u="sng"/>
          </a:p>
        </p:txBody>
      </p:sp>
      <p:graphicFrame>
        <p:nvGraphicFramePr>
          <p:cNvPr id="177" name="Google Shape;177;p19"/>
          <p:cNvGraphicFramePr/>
          <p:nvPr/>
        </p:nvGraphicFramePr>
        <p:xfrm>
          <a:off x="437725" y="959675"/>
          <a:ext cx="3000000" cy="3000000"/>
        </p:xfrm>
        <a:graphic>
          <a:graphicData uri="http://schemas.openxmlformats.org/drawingml/2006/table">
            <a:tbl>
              <a:tblPr>
                <a:noFill/>
                <a:tableStyleId>{D18F4470-42AE-4BC2-8E7D-8BD007C830B1}</a:tableStyleId>
              </a:tblPr>
              <a:tblGrid>
                <a:gridCol w="1006600"/>
                <a:gridCol w="1006600"/>
                <a:gridCol w="1006600"/>
                <a:gridCol w="1006600"/>
                <a:gridCol w="1006600"/>
                <a:gridCol w="1006600"/>
                <a:gridCol w="1006600"/>
                <a:gridCol w="1006600"/>
              </a:tblGrid>
              <a:tr h="341700">
                <a:tc>
                  <a:txBody>
                    <a:bodyPr/>
                    <a:lstStyle/>
                    <a:p>
                      <a:pPr indent="0" lvl="0" marL="0" rtl="0" algn="l">
                        <a:lnSpc>
                          <a:spcPct val="115000"/>
                        </a:lnSpc>
                        <a:spcBef>
                          <a:spcPts val="1200"/>
                        </a:spcBef>
                        <a:spcAft>
                          <a:spcPts val="1200"/>
                        </a:spcAft>
                        <a:buNone/>
                      </a:pPr>
                      <a:r>
                        <a:rPr b="1" lang="en">
                          <a:solidFill>
                            <a:srgbClr val="FFFF00"/>
                          </a:solidFill>
                        </a:rPr>
                        <a:t>0</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1</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2</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3</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4</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5</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6</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a:solidFill>
                            <a:srgbClr val="FFFF00"/>
                          </a:solidFill>
                        </a:rPr>
                        <a:t>7</a:t>
                      </a:r>
                      <a:endParaRPr b="1">
                        <a:solidFill>
                          <a:srgbClr val="FFFF00"/>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14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23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17</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0</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25</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9</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32</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13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14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17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0</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25</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9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32</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14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9</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0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25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17</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32</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41700">
                <a:tc>
                  <a:txBody>
                    <a:bodyPr/>
                    <a:lstStyle/>
                    <a:p>
                      <a:pPr indent="0" lvl="0" marL="0" rtl="0" algn="l">
                        <a:lnSpc>
                          <a:spcPct val="115000"/>
                        </a:lnSpc>
                        <a:spcBef>
                          <a:spcPts val="1200"/>
                        </a:spcBef>
                        <a:spcAft>
                          <a:spcPts val="1200"/>
                        </a:spcAft>
                        <a:buNone/>
                      </a:pPr>
                      <a:r>
                        <a:rPr lang="en" sz="1100">
                          <a:solidFill>
                            <a:schemeClr val="lt1"/>
                          </a:solidFill>
                        </a:rPr>
                        <a:t>  0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9</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25</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17</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32</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  </a:t>
                      </a:r>
                      <a:r>
                        <a:rPr b="1" lang="en" sz="1100">
                          <a:solidFill>
                            <a:schemeClr val="lt1"/>
                          </a:solidFill>
                        </a:rPr>
                        <a:t>0</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13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9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25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17</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32</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b="1" lang="en" sz="1100">
                          <a:solidFill>
                            <a:schemeClr val="lt1"/>
                          </a:solidFill>
                        </a:rPr>
                        <a:t>  0</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9</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13</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25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17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32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solidFill>
                            <a:schemeClr val="lt1"/>
                          </a:solidFill>
                        </a:rPr>
                        <a:t>23</a:t>
                      </a:r>
                      <a:endParaRPr>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  </a:t>
                      </a:r>
                      <a:r>
                        <a:rPr b="1" lang="en" sz="1100">
                          <a:solidFill>
                            <a:schemeClr val="lt1"/>
                          </a:solidFill>
                        </a:rPr>
                        <a:t>0</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9</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13</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17</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25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32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23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74325">
                <a:tc>
                  <a:txBody>
                    <a:bodyPr/>
                    <a:lstStyle/>
                    <a:p>
                      <a:pPr indent="0" lvl="0" marL="0" rtl="0" algn="l">
                        <a:lnSpc>
                          <a:spcPct val="115000"/>
                        </a:lnSpc>
                        <a:spcBef>
                          <a:spcPts val="1200"/>
                        </a:spcBef>
                        <a:spcAft>
                          <a:spcPts val="1200"/>
                        </a:spcAft>
                        <a:buNone/>
                      </a:pPr>
                      <a:r>
                        <a:rPr lang="en" sz="1100">
                          <a:solidFill>
                            <a:schemeClr val="lt1"/>
                          </a:solidFill>
                        </a:rPr>
                        <a:t>  </a:t>
                      </a:r>
                      <a:r>
                        <a:rPr b="1" lang="en" sz="1100">
                          <a:solidFill>
                            <a:schemeClr val="lt1"/>
                          </a:solidFill>
                        </a:rPr>
                        <a:t>0</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9</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13</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17</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25 </a:t>
                      </a:r>
                      <a:r>
                        <a:rPr b="1" lang="en" sz="1100">
                          <a:solidFill>
                            <a:schemeClr val="lt1"/>
                          </a:solidFill>
                        </a:rPr>
                        <a:t>(pivot)</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23 </a:t>
                      </a:r>
                      <a:r>
                        <a:rPr b="1" lang="en" sz="1100">
                          <a:solidFill>
                            <a:schemeClr val="lt1"/>
                          </a:solidFill>
                        </a:rPr>
                        <a:t>(down)</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solidFill>
                            <a:schemeClr val="lt1"/>
                          </a:solidFill>
                        </a:rPr>
                        <a:t>32 </a:t>
                      </a:r>
                      <a:r>
                        <a:rPr b="1" lang="en" sz="1100">
                          <a:solidFill>
                            <a:schemeClr val="lt1"/>
                          </a:solidFill>
                        </a:rPr>
                        <a:t>(up)</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r h="302275">
                <a:tc>
                  <a:txBody>
                    <a:bodyPr/>
                    <a:lstStyle/>
                    <a:p>
                      <a:pPr indent="0" lvl="0" marL="0" rtl="0" algn="l">
                        <a:lnSpc>
                          <a:spcPct val="115000"/>
                        </a:lnSpc>
                        <a:spcBef>
                          <a:spcPts val="1200"/>
                        </a:spcBef>
                        <a:spcAft>
                          <a:spcPts val="1200"/>
                        </a:spcAft>
                        <a:buNone/>
                      </a:pPr>
                      <a:r>
                        <a:rPr lang="en" sz="1100">
                          <a:solidFill>
                            <a:schemeClr val="lt1"/>
                          </a:solidFill>
                        </a:rPr>
                        <a:t>  </a:t>
                      </a:r>
                      <a:r>
                        <a:rPr b="1" lang="en" sz="1100">
                          <a:solidFill>
                            <a:schemeClr val="lt1"/>
                          </a:solidFill>
                        </a:rPr>
                        <a:t>0</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9</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13</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14</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17</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23</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25</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100">
                          <a:solidFill>
                            <a:schemeClr val="lt1"/>
                          </a:solidFill>
                        </a:rPr>
                        <a:t>32</a:t>
                      </a:r>
                      <a:endParaRPr b="1" sz="1100">
                        <a:solidFill>
                          <a:schemeClr val="lt1"/>
                        </a:solidFill>
                      </a:endParaRPr>
                    </a:p>
                  </a:txBody>
                  <a:tcPr marT="91425" marB="91425" marR="68575" marL="68575">
                    <a:lnL cap="flat" cmpd="sng" w="12625">
                      <a:solidFill>
                        <a:schemeClr val="lt1"/>
                      </a:solidFill>
                      <a:prstDash val="solid"/>
                      <a:round/>
                      <a:headEnd len="sm" w="sm" type="none"/>
                      <a:tailEnd len="sm" w="sm" type="none"/>
                    </a:lnL>
                    <a:lnR cap="flat" cmpd="sng" w="12625">
                      <a:solidFill>
                        <a:schemeClr val="lt1"/>
                      </a:solidFill>
                      <a:prstDash val="solid"/>
                      <a:round/>
                      <a:headEnd len="sm" w="sm" type="none"/>
                      <a:tailEnd len="sm" w="sm" type="none"/>
                    </a:lnR>
                    <a:lnT cap="flat" cmpd="sng" w="12625">
                      <a:solidFill>
                        <a:schemeClr val="lt1"/>
                      </a:solidFill>
                      <a:prstDash val="solid"/>
                      <a:round/>
                      <a:headEnd len="sm" w="sm" type="none"/>
                      <a:tailEnd len="sm" w="sm" type="none"/>
                    </a:lnT>
                    <a:lnB cap="flat" cmpd="sng" w="126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 (n log n)- </a:t>
            </a:r>
            <a:r>
              <a:rPr b="1" lang="en" u="sng"/>
              <a:t>Radix Sort (continued)</a:t>
            </a:r>
            <a:endParaRPr/>
          </a:p>
        </p:txBody>
      </p:sp>
      <p:sp>
        <p:nvSpPr>
          <p:cNvPr id="183" name="Google Shape;183;p20"/>
          <p:cNvSpPr txBox="1"/>
          <p:nvPr>
            <p:ph idx="1" type="body"/>
          </p:nvPr>
        </p:nvSpPr>
        <p:spPr>
          <a:xfrm>
            <a:off x="1013450" y="1732675"/>
            <a:ext cx="3687300" cy="2735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Font typeface="Arial"/>
              <a:buChar char="●"/>
            </a:pPr>
            <a:r>
              <a:rPr lang="en" sz="1400">
                <a:latin typeface="Arial"/>
                <a:ea typeface="Arial"/>
                <a:cs typeface="Arial"/>
                <a:sym typeface="Arial"/>
              </a:rPr>
              <a:t>Radix was used back in the day on an IBM card sorter</a:t>
            </a:r>
            <a:endParaRPr sz="1400">
              <a:latin typeface="Arial"/>
              <a:ea typeface="Arial"/>
              <a:cs typeface="Arial"/>
              <a:sym typeface="Arial"/>
            </a:endParaRPr>
          </a:p>
          <a:p>
            <a:pPr indent="-317500" lvl="0" marL="457200" rtl="0" algn="l">
              <a:lnSpc>
                <a:spcPct val="200000"/>
              </a:lnSpc>
              <a:spcBef>
                <a:spcPts val="0"/>
              </a:spcBef>
              <a:spcAft>
                <a:spcPts val="0"/>
              </a:spcAft>
              <a:buSzPts val="1400"/>
              <a:buFont typeface="Arial"/>
              <a:buChar char="●"/>
            </a:pPr>
            <a:r>
              <a:rPr lang="en" sz="1400">
                <a:latin typeface="Arial"/>
                <a:ea typeface="Arial"/>
                <a:cs typeface="Arial"/>
                <a:sym typeface="Arial"/>
              </a:rPr>
              <a:t>Cards like these were used with grids on the </a:t>
            </a:r>
            <a:r>
              <a:rPr lang="en" sz="1400">
                <a:latin typeface="Arial"/>
                <a:ea typeface="Arial"/>
                <a:cs typeface="Arial"/>
                <a:sym typeface="Arial"/>
              </a:rPr>
              <a:t>with holes punched in them do store the data</a:t>
            </a:r>
            <a:endParaRPr sz="1400">
              <a:latin typeface="Arial"/>
              <a:ea typeface="Arial"/>
              <a:cs typeface="Arial"/>
              <a:sym typeface="Arial"/>
            </a:endParaRPr>
          </a:p>
          <a:p>
            <a:pPr indent="0" lvl="0" marL="457200" rtl="0" algn="l">
              <a:lnSpc>
                <a:spcPct val="200000"/>
              </a:lnSpc>
              <a:spcBef>
                <a:spcPts val="1200"/>
              </a:spcBef>
              <a:spcAft>
                <a:spcPts val="1200"/>
              </a:spcAft>
              <a:buNone/>
            </a:pPr>
            <a:r>
              <a:t/>
            </a:r>
            <a:endParaRPr sz="1400">
              <a:latin typeface="Arial"/>
              <a:ea typeface="Arial"/>
              <a:cs typeface="Arial"/>
              <a:sym typeface="Arial"/>
            </a:endParaRPr>
          </a:p>
        </p:txBody>
      </p:sp>
      <p:pic>
        <p:nvPicPr>
          <p:cNvPr id="184" name="Google Shape;184;p20"/>
          <p:cNvPicPr preferRelativeResize="0"/>
          <p:nvPr/>
        </p:nvPicPr>
        <p:blipFill>
          <a:blip r:embed="rId3">
            <a:alphaModFix/>
          </a:blip>
          <a:stretch>
            <a:fillRect/>
          </a:stretch>
        </p:blipFill>
        <p:spPr>
          <a:xfrm>
            <a:off x="4755025" y="1242300"/>
            <a:ext cx="4138500" cy="3474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306850" y="62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 (n log n)- </a:t>
            </a:r>
            <a:r>
              <a:rPr b="1" lang="en" u="sng"/>
              <a:t>Radix Sort</a:t>
            </a:r>
            <a:endParaRPr/>
          </a:p>
        </p:txBody>
      </p:sp>
      <p:sp>
        <p:nvSpPr>
          <p:cNvPr id="190" name="Google Shape;190;p21"/>
          <p:cNvSpPr txBox="1"/>
          <p:nvPr>
            <p:ph idx="1" type="body"/>
          </p:nvPr>
        </p:nvSpPr>
        <p:spPr>
          <a:xfrm>
            <a:off x="1185300" y="925825"/>
            <a:ext cx="7038900" cy="317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  Initial list: </a:t>
            </a:r>
            <a:r>
              <a:rPr lang="en" sz="1400">
                <a:latin typeface="Arial"/>
                <a:ea typeface="Arial"/>
                <a:cs typeface="Arial"/>
                <a:sym typeface="Arial"/>
              </a:rPr>
              <a:t>314, 133, 427, 110, 235, 219, 142, 403</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 One’s place: </a:t>
            </a:r>
            <a:r>
              <a:rPr lang="en" sz="1400">
                <a:latin typeface="Arial"/>
                <a:ea typeface="Arial"/>
                <a:cs typeface="Arial"/>
                <a:sym typeface="Arial"/>
              </a:rPr>
              <a:t>110, 142, 133, 403, 314, 235, 427, 219</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Ten’s place:   </a:t>
            </a:r>
            <a:r>
              <a:rPr lang="en" sz="1400">
                <a:latin typeface="Arial"/>
                <a:ea typeface="Arial"/>
                <a:cs typeface="Arial"/>
                <a:sym typeface="Arial"/>
              </a:rPr>
              <a:t>403, 110, 314, 219, 427, 133, 235, 142</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 </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Hundreds</a:t>
            </a:r>
            <a:r>
              <a:rPr b="1" lang="en" sz="1400">
                <a:latin typeface="Arial"/>
                <a:ea typeface="Arial"/>
                <a:cs typeface="Arial"/>
                <a:sym typeface="Arial"/>
              </a:rPr>
              <a:t> place:</a:t>
            </a:r>
            <a:r>
              <a:rPr lang="en" sz="1400">
                <a:latin typeface="Arial"/>
                <a:ea typeface="Arial"/>
                <a:cs typeface="Arial"/>
                <a:sym typeface="Arial"/>
              </a:rPr>
              <a:t> 110, 133, 142, 219, 235, 314, 403, 427 </a:t>
            </a:r>
            <a:endParaRPr sz="1400">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