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Lexend"/>
      <p:regular r:id="rId15"/>
      <p:bold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Lexend-regular.fntdata"/><Relationship Id="rId14" Type="http://schemas.openxmlformats.org/officeDocument/2006/relationships/slide" Target="slides/slide8.xml"/><Relationship Id="rId17" Type="http://schemas.openxmlformats.org/officeDocument/2006/relationships/font" Target="fonts/Oswald-regular.fntdata"/><Relationship Id="rId16" Type="http://schemas.openxmlformats.org/officeDocument/2006/relationships/font" Target="fonts/Lexen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0414c5743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0414c5743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0414c5743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0414c5743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0414c574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0414c574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0414c5743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0414c5743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0414c5743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0414c5743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0414c5743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0414c5743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0414c5743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0414c5743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0414c5743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0414c5743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30200" lvl="0" marL="457200">
              <a:lnSpc>
                <a:spcPct val="150000"/>
              </a:lnSpc>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CECD5"/>
            </a:gs>
            <a:gs pos="100000">
              <a:srgbClr val="92BC81"/>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exend"/>
              <a:buChar char="●"/>
              <a:defRPr sz="1800">
                <a:solidFill>
                  <a:schemeClr val="dk2"/>
                </a:solidFill>
                <a:latin typeface="Lexend"/>
                <a:ea typeface="Lexend"/>
                <a:cs typeface="Lexend"/>
                <a:sym typeface="Lexend"/>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Duck TAPE</a:t>
            </a:r>
            <a:endParaRPr/>
          </a:p>
        </p:txBody>
      </p:sp>
      <p:sp>
        <p:nvSpPr>
          <p:cNvPr id="100" name="Google Shape;100;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Group 6: Noah Haney, Austin Enloe, Trent Dufour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nvSpPr>
        <p:spPr>
          <a:xfrm>
            <a:off x="179300" y="248075"/>
            <a:ext cx="87249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latin typeface="Oswald"/>
                <a:ea typeface="Oswald"/>
                <a:cs typeface="Oswald"/>
                <a:sym typeface="Oswald"/>
              </a:rPr>
              <a:t>What is the purpose?</a:t>
            </a:r>
            <a:endParaRPr sz="2500">
              <a:solidFill>
                <a:schemeClr val="dk1"/>
              </a:solidFill>
              <a:latin typeface="Oswald"/>
              <a:ea typeface="Oswald"/>
              <a:cs typeface="Oswald"/>
              <a:sym typeface="Oswald"/>
            </a:endParaRPr>
          </a:p>
        </p:txBody>
      </p:sp>
      <p:sp>
        <p:nvSpPr>
          <p:cNvPr id="106" name="Google Shape;106;p26"/>
          <p:cNvSpPr txBox="1"/>
          <p:nvPr/>
        </p:nvSpPr>
        <p:spPr>
          <a:xfrm>
            <a:off x="179300" y="1244550"/>
            <a:ext cx="8724900" cy="3721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Lexend"/>
              <a:buChar char="●"/>
            </a:pPr>
            <a:r>
              <a:rPr lang="en" sz="1600">
                <a:solidFill>
                  <a:schemeClr val="dk2"/>
                </a:solidFill>
                <a:latin typeface="Lexend"/>
                <a:ea typeface="Lexend"/>
                <a:cs typeface="Lexend"/>
                <a:sym typeface="Lexend"/>
              </a:rPr>
              <a:t>The purpose of Duck Tape is to dwindle down on any black belly ducks intervening with any wood duck’s nest</a:t>
            </a:r>
            <a:endParaRPr sz="1600">
              <a:solidFill>
                <a:schemeClr val="dk2"/>
              </a:solidFill>
              <a:latin typeface="Lexend"/>
              <a:ea typeface="Lexend"/>
              <a:cs typeface="Lexend"/>
              <a:sym typeface="Lexend"/>
            </a:endParaRPr>
          </a:p>
          <a:p>
            <a:pPr indent="0" lvl="0" marL="457200" rtl="0" algn="l">
              <a:spcBef>
                <a:spcPts val="0"/>
              </a:spcBef>
              <a:spcAft>
                <a:spcPts val="0"/>
              </a:spcAft>
              <a:buNone/>
            </a:pPr>
            <a:r>
              <a:t/>
            </a:r>
            <a:endParaRPr sz="1600">
              <a:solidFill>
                <a:schemeClr val="dk2"/>
              </a:solidFill>
              <a:latin typeface="Lexend"/>
              <a:ea typeface="Lexend"/>
              <a:cs typeface="Lexend"/>
              <a:sym typeface="Lexend"/>
            </a:endParaRPr>
          </a:p>
          <a:p>
            <a:pPr indent="-330200" lvl="0" marL="457200" rtl="0" algn="l">
              <a:spcBef>
                <a:spcPts val="0"/>
              </a:spcBef>
              <a:spcAft>
                <a:spcPts val="0"/>
              </a:spcAft>
              <a:buClr>
                <a:schemeClr val="dk2"/>
              </a:buClr>
              <a:buSzPts val="1600"/>
              <a:buFont typeface="Lexend"/>
              <a:buChar char="●"/>
            </a:pPr>
            <a:r>
              <a:rPr lang="en" sz="1600">
                <a:solidFill>
                  <a:schemeClr val="dk2"/>
                </a:solidFill>
                <a:latin typeface="Lexend"/>
                <a:ea typeface="Lexend"/>
                <a:cs typeface="Lexend"/>
                <a:sym typeface="Lexend"/>
              </a:rPr>
              <a:t>The black belly ducks are laying eggs in the wood ducks nest and are leaving them for wood duck’s to raise. The problem with this is that the wood ducklings are no longer getting the same amount of care that they would usually require due to the extra </a:t>
            </a:r>
            <a:r>
              <a:rPr lang="en" sz="1600">
                <a:solidFill>
                  <a:schemeClr val="dk2"/>
                </a:solidFill>
                <a:latin typeface="Lexend"/>
                <a:ea typeface="Lexend"/>
                <a:cs typeface="Lexend"/>
                <a:sym typeface="Lexend"/>
              </a:rPr>
              <a:t>duckling</a:t>
            </a:r>
            <a:r>
              <a:rPr lang="en" sz="1600">
                <a:solidFill>
                  <a:schemeClr val="dk2"/>
                </a:solidFill>
                <a:latin typeface="Lexend"/>
                <a:ea typeface="Lexend"/>
                <a:cs typeface="Lexend"/>
                <a:sym typeface="Lexend"/>
              </a:rPr>
              <a:t>. </a:t>
            </a:r>
            <a:endParaRPr sz="1600">
              <a:solidFill>
                <a:schemeClr val="dk2"/>
              </a:solidFill>
              <a:latin typeface="Lexend"/>
              <a:ea typeface="Lexend"/>
              <a:cs typeface="Lexend"/>
              <a:sym typeface="Lexend"/>
            </a:endParaRPr>
          </a:p>
          <a:p>
            <a:pPr indent="0" lvl="0" marL="457200" rtl="0" algn="l">
              <a:spcBef>
                <a:spcPts val="0"/>
              </a:spcBef>
              <a:spcAft>
                <a:spcPts val="0"/>
              </a:spcAft>
              <a:buNone/>
            </a:pPr>
            <a:r>
              <a:t/>
            </a:r>
            <a:endParaRPr sz="1600">
              <a:solidFill>
                <a:schemeClr val="dk2"/>
              </a:solidFill>
              <a:latin typeface="Lexend"/>
              <a:ea typeface="Lexend"/>
              <a:cs typeface="Lexend"/>
              <a:sym typeface="Lexend"/>
            </a:endParaRPr>
          </a:p>
        </p:txBody>
      </p:sp>
      <p:pic>
        <p:nvPicPr>
          <p:cNvPr id="107" name="Google Shape;107;p26"/>
          <p:cNvPicPr preferRelativeResize="0"/>
          <p:nvPr/>
        </p:nvPicPr>
        <p:blipFill>
          <a:blip r:embed="rId3">
            <a:alphaModFix/>
          </a:blip>
          <a:stretch>
            <a:fillRect/>
          </a:stretch>
        </p:blipFill>
        <p:spPr>
          <a:xfrm>
            <a:off x="1305707" y="3595675"/>
            <a:ext cx="1715000" cy="1251994"/>
          </a:xfrm>
          <a:prstGeom prst="rect">
            <a:avLst/>
          </a:prstGeom>
          <a:noFill/>
          <a:ln>
            <a:noFill/>
          </a:ln>
        </p:spPr>
      </p:pic>
      <p:pic>
        <p:nvPicPr>
          <p:cNvPr id="108" name="Google Shape;108;p26"/>
          <p:cNvPicPr preferRelativeResize="0"/>
          <p:nvPr/>
        </p:nvPicPr>
        <p:blipFill>
          <a:blip r:embed="rId4">
            <a:alphaModFix/>
          </a:blip>
          <a:stretch>
            <a:fillRect/>
          </a:stretch>
        </p:blipFill>
        <p:spPr>
          <a:xfrm>
            <a:off x="5496939" y="3595675"/>
            <a:ext cx="1715007" cy="1284600"/>
          </a:xfrm>
          <a:prstGeom prst="rect">
            <a:avLst/>
          </a:prstGeom>
          <a:noFill/>
          <a:ln>
            <a:noFill/>
          </a:ln>
        </p:spPr>
      </p:pic>
      <p:sp>
        <p:nvSpPr>
          <p:cNvPr id="109" name="Google Shape;109;p26"/>
          <p:cNvSpPr txBox="1"/>
          <p:nvPr/>
        </p:nvSpPr>
        <p:spPr>
          <a:xfrm>
            <a:off x="1095425" y="3184925"/>
            <a:ext cx="21195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700">
                <a:solidFill>
                  <a:schemeClr val="dk2"/>
                </a:solidFill>
                <a:latin typeface="Lexend"/>
                <a:ea typeface="Lexend"/>
                <a:cs typeface="Lexend"/>
                <a:sym typeface="Lexend"/>
              </a:rPr>
              <a:t>Black Belly Duck</a:t>
            </a:r>
            <a:endParaRPr b="1" i="1" sz="1700">
              <a:solidFill>
                <a:schemeClr val="dk2"/>
              </a:solidFill>
              <a:latin typeface="Lexend"/>
              <a:ea typeface="Lexend"/>
              <a:cs typeface="Lexend"/>
              <a:sym typeface="Lexend"/>
            </a:endParaRPr>
          </a:p>
        </p:txBody>
      </p:sp>
      <p:sp>
        <p:nvSpPr>
          <p:cNvPr id="110" name="Google Shape;110;p26"/>
          <p:cNvSpPr txBox="1"/>
          <p:nvPr/>
        </p:nvSpPr>
        <p:spPr>
          <a:xfrm>
            <a:off x="5496900" y="3184925"/>
            <a:ext cx="17151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700">
                <a:solidFill>
                  <a:schemeClr val="dk2"/>
                </a:solidFill>
                <a:latin typeface="Lexend"/>
                <a:ea typeface="Lexend"/>
                <a:cs typeface="Lexend"/>
                <a:sym typeface="Lexend"/>
              </a:rPr>
              <a:t>Wood Duck</a:t>
            </a:r>
            <a:endParaRPr b="1" i="1" sz="1700">
              <a:solidFill>
                <a:schemeClr val="dk2"/>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it is:</a:t>
            </a:r>
            <a:endParaRPr/>
          </a:p>
        </p:txBody>
      </p:sp>
      <p:sp>
        <p:nvSpPr>
          <p:cNvPr id="116" name="Google Shape;11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Duck Tape is a motion </a:t>
            </a:r>
            <a:r>
              <a:rPr lang="en"/>
              <a:t>sensored</a:t>
            </a:r>
            <a:r>
              <a:rPr lang="en"/>
              <a:t> camera that takes pictures in a wood duck nest.</a:t>
            </a:r>
            <a:endParaRPr/>
          </a:p>
          <a:p>
            <a:pPr indent="-330200" lvl="0" marL="457200" rtl="0" algn="l">
              <a:spcBef>
                <a:spcPts val="0"/>
              </a:spcBef>
              <a:spcAft>
                <a:spcPts val="0"/>
              </a:spcAft>
              <a:buSzPts val="1600"/>
              <a:buChar char="●"/>
            </a:pPr>
            <a:r>
              <a:rPr lang="en"/>
              <a:t>Those pictures are then sent to an A.I. (Gemini) that will identify said picture. </a:t>
            </a:r>
            <a:endParaRPr/>
          </a:p>
          <a:p>
            <a:pPr indent="-330200" lvl="0" marL="457200" rtl="0" algn="l">
              <a:spcBef>
                <a:spcPts val="0"/>
              </a:spcBef>
              <a:spcAft>
                <a:spcPts val="0"/>
              </a:spcAft>
              <a:buSzPts val="1600"/>
              <a:buChar char="●"/>
            </a:pPr>
            <a:r>
              <a:rPr lang="en"/>
              <a:t>Any </a:t>
            </a:r>
            <a:r>
              <a:rPr lang="en"/>
              <a:t>pictures</a:t>
            </a:r>
            <a:r>
              <a:rPr lang="en"/>
              <a:t> that are </a:t>
            </a:r>
            <a:r>
              <a:rPr lang="en"/>
              <a:t>recognized</a:t>
            </a:r>
            <a:r>
              <a:rPr lang="en"/>
              <a:t> as a black belly duck are then posted on the GUI for the user to look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sz="1600"/>
          </a:p>
        </p:txBody>
      </p:sp>
      <p:pic>
        <p:nvPicPr>
          <p:cNvPr id="117" name="Google Shape;117;p27"/>
          <p:cNvPicPr preferRelativeResize="0"/>
          <p:nvPr/>
        </p:nvPicPr>
        <p:blipFill rotWithShape="1">
          <a:blip r:embed="rId3">
            <a:alphaModFix/>
          </a:blip>
          <a:srcRect b="0" l="5076" r="5067" t="0"/>
          <a:stretch/>
        </p:blipFill>
        <p:spPr>
          <a:xfrm>
            <a:off x="4259250" y="3104788"/>
            <a:ext cx="2705100" cy="168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Demonstration : Core Features</a:t>
            </a:r>
            <a:endParaRPr/>
          </a:p>
        </p:txBody>
      </p:sp>
      <p:sp>
        <p:nvSpPr>
          <p:cNvPr id="123" name="Google Shape;123;p28"/>
          <p:cNvSpPr txBox="1"/>
          <p:nvPr/>
        </p:nvSpPr>
        <p:spPr>
          <a:xfrm>
            <a:off x="446375" y="1188525"/>
            <a:ext cx="8421000" cy="362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Lexend"/>
              <a:buChar char="●"/>
            </a:pPr>
            <a:r>
              <a:rPr lang="en" sz="1800">
                <a:solidFill>
                  <a:schemeClr val="dk2"/>
                </a:solidFill>
                <a:latin typeface="Lexend"/>
                <a:ea typeface="Lexend"/>
                <a:cs typeface="Lexend"/>
                <a:sym typeface="Lexend"/>
              </a:rPr>
              <a:t>A Esp32 hardcoded to detect motion through difference in frames captured</a:t>
            </a:r>
            <a:endParaRPr sz="1800">
              <a:solidFill>
                <a:schemeClr val="dk2"/>
              </a:solidFill>
              <a:latin typeface="Lexend"/>
              <a:ea typeface="Lexend"/>
              <a:cs typeface="Lexend"/>
              <a:sym typeface="Lexend"/>
            </a:endParaRPr>
          </a:p>
          <a:p>
            <a:pPr indent="0" lvl="0" marL="457200" rtl="0" algn="l">
              <a:spcBef>
                <a:spcPts val="0"/>
              </a:spcBef>
              <a:spcAft>
                <a:spcPts val="0"/>
              </a:spcAft>
              <a:buNone/>
            </a:pPr>
            <a:r>
              <a:t/>
            </a:r>
            <a:endParaRPr sz="1800">
              <a:solidFill>
                <a:schemeClr val="dk2"/>
              </a:solidFill>
              <a:latin typeface="Lexend"/>
              <a:ea typeface="Lexend"/>
              <a:cs typeface="Lexend"/>
              <a:sym typeface="Lexend"/>
            </a:endParaRPr>
          </a:p>
          <a:p>
            <a:pPr indent="-342900" lvl="0" marL="457200" rtl="0" algn="l">
              <a:spcBef>
                <a:spcPts val="0"/>
              </a:spcBef>
              <a:spcAft>
                <a:spcPts val="0"/>
              </a:spcAft>
              <a:buClr>
                <a:schemeClr val="dk2"/>
              </a:buClr>
              <a:buSzPts val="1800"/>
              <a:buFont typeface="Lexend"/>
              <a:buChar char="●"/>
            </a:pPr>
            <a:r>
              <a:rPr lang="en" sz="1800">
                <a:solidFill>
                  <a:schemeClr val="dk2"/>
                </a:solidFill>
                <a:latin typeface="Lexend"/>
                <a:ea typeface="Lexend"/>
                <a:cs typeface="Lexend"/>
                <a:sym typeface="Lexend"/>
              </a:rPr>
              <a:t>Code that communicates with Gemini to identify pictures</a:t>
            </a:r>
            <a:endParaRPr sz="1800">
              <a:solidFill>
                <a:schemeClr val="dk2"/>
              </a:solidFill>
              <a:latin typeface="Lexend"/>
              <a:ea typeface="Lexend"/>
              <a:cs typeface="Lexend"/>
              <a:sym typeface="Lexend"/>
            </a:endParaRPr>
          </a:p>
          <a:p>
            <a:pPr indent="0" lvl="0" marL="457200" rtl="0" algn="l">
              <a:spcBef>
                <a:spcPts val="0"/>
              </a:spcBef>
              <a:spcAft>
                <a:spcPts val="0"/>
              </a:spcAft>
              <a:buNone/>
            </a:pPr>
            <a:r>
              <a:t/>
            </a:r>
            <a:endParaRPr sz="1800">
              <a:solidFill>
                <a:schemeClr val="dk2"/>
              </a:solidFill>
              <a:latin typeface="Lexend"/>
              <a:ea typeface="Lexend"/>
              <a:cs typeface="Lexend"/>
              <a:sym typeface="Lexend"/>
            </a:endParaRPr>
          </a:p>
          <a:p>
            <a:pPr indent="-342900" lvl="0" marL="457200" rtl="0" algn="l">
              <a:spcBef>
                <a:spcPts val="0"/>
              </a:spcBef>
              <a:spcAft>
                <a:spcPts val="0"/>
              </a:spcAft>
              <a:buClr>
                <a:schemeClr val="dk2"/>
              </a:buClr>
              <a:buSzPts val="1800"/>
              <a:buFont typeface="Lexend"/>
              <a:buChar char="●"/>
            </a:pPr>
            <a:r>
              <a:rPr lang="en" sz="1800">
                <a:solidFill>
                  <a:schemeClr val="dk2"/>
                </a:solidFill>
                <a:latin typeface="Lexend"/>
                <a:ea typeface="Lexend"/>
                <a:cs typeface="Lexend"/>
                <a:sym typeface="Lexend"/>
              </a:rPr>
              <a:t>A Database that stores and pulls images</a:t>
            </a:r>
            <a:endParaRPr sz="1800">
              <a:solidFill>
                <a:schemeClr val="dk2"/>
              </a:solidFill>
              <a:latin typeface="Lexend"/>
              <a:ea typeface="Lexend"/>
              <a:cs typeface="Lexend"/>
              <a:sym typeface="Lexend"/>
            </a:endParaRPr>
          </a:p>
          <a:p>
            <a:pPr indent="0" lvl="0" marL="457200" rtl="0" algn="l">
              <a:spcBef>
                <a:spcPts val="0"/>
              </a:spcBef>
              <a:spcAft>
                <a:spcPts val="0"/>
              </a:spcAft>
              <a:buNone/>
            </a:pPr>
            <a:r>
              <a:t/>
            </a:r>
            <a:endParaRPr sz="1800">
              <a:solidFill>
                <a:schemeClr val="dk2"/>
              </a:solidFill>
              <a:latin typeface="Lexend"/>
              <a:ea typeface="Lexend"/>
              <a:cs typeface="Lexend"/>
              <a:sym typeface="Lexend"/>
            </a:endParaRPr>
          </a:p>
          <a:p>
            <a:pPr indent="-342900" lvl="0" marL="457200" rtl="0" algn="l">
              <a:spcBef>
                <a:spcPts val="0"/>
              </a:spcBef>
              <a:spcAft>
                <a:spcPts val="0"/>
              </a:spcAft>
              <a:buClr>
                <a:schemeClr val="dk2"/>
              </a:buClr>
              <a:buSzPts val="1800"/>
              <a:buFont typeface="Lexend"/>
              <a:buChar char="●"/>
            </a:pPr>
            <a:r>
              <a:rPr lang="en" sz="1800">
                <a:solidFill>
                  <a:schemeClr val="dk2"/>
                </a:solidFill>
                <a:latin typeface="Lexend"/>
                <a:ea typeface="Lexend"/>
                <a:cs typeface="Lexend"/>
                <a:sym typeface="Lexend"/>
              </a:rPr>
              <a:t>A FTP Server which transfer pictures from the camera to the raspberry pi</a:t>
            </a:r>
            <a:endParaRPr sz="1800">
              <a:solidFill>
                <a:schemeClr val="dk2"/>
              </a:solidFill>
              <a:latin typeface="Lexend"/>
              <a:ea typeface="Lexend"/>
              <a:cs typeface="Lexend"/>
              <a:sym typeface="Lexend"/>
            </a:endParaRPr>
          </a:p>
          <a:p>
            <a:pPr indent="0" lvl="0" marL="457200" rtl="0" algn="l">
              <a:spcBef>
                <a:spcPts val="0"/>
              </a:spcBef>
              <a:spcAft>
                <a:spcPts val="0"/>
              </a:spcAft>
              <a:buNone/>
            </a:pPr>
            <a:r>
              <a:t/>
            </a:r>
            <a:endParaRPr sz="1800">
              <a:solidFill>
                <a:schemeClr val="dk2"/>
              </a:solidFill>
              <a:latin typeface="Lexend"/>
              <a:ea typeface="Lexend"/>
              <a:cs typeface="Lexend"/>
              <a:sym typeface="Lexend"/>
            </a:endParaRPr>
          </a:p>
          <a:p>
            <a:pPr indent="-342900" lvl="0" marL="457200" rtl="0" algn="l">
              <a:spcBef>
                <a:spcPts val="0"/>
              </a:spcBef>
              <a:spcAft>
                <a:spcPts val="0"/>
              </a:spcAft>
              <a:buClr>
                <a:schemeClr val="dk2"/>
              </a:buClr>
              <a:buSzPts val="1800"/>
              <a:buFont typeface="Lexend"/>
              <a:buChar char="●"/>
            </a:pPr>
            <a:r>
              <a:rPr lang="en" sz="1800">
                <a:solidFill>
                  <a:schemeClr val="dk2"/>
                </a:solidFill>
                <a:latin typeface="Lexend"/>
                <a:ea typeface="Lexend"/>
                <a:cs typeface="Lexend"/>
                <a:sym typeface="Lexend"/>
              </a:rPr>
              <a:t>A GUI with a posted date and time of </a:t>
            </a:r>
            <a:r>
              <a:rPr lang="en" sz="1800">
                <a:solidFill>
                  <a:schemeClr val="dk2"/>
                </a:solidFill>
                <a:latin typeface="Lexend"/>
                <a:ea typeface="Lexend"/>
                <a:cs typeface="Lexend"/>
                <a:sym typeface="Lexend"/>
              </a:rPr>
              <a:t>which</a:t>
            </a:r>
            <a:r>
              <a:rPr lang="en" sz="1800">
                <a:solidFill>
                  <a:schemeClr val="dk2"/>
                </a:solidFill>
                <a:latin typeface="Lexend"/>
                <a:ea typeface="Lexend"/>
                <a:cs typeface="Lexend"/>
                <a:sym typeface="Lexend"/>
              </a:rPr>
              <a:t> the picture was captured </a:t>
            </a:r>
            <a:endParaRPr sz="1800">
              <a:solidFill>
                <a:schemeClr val="dk2"/>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Demonstration :  Loops</a:t>
            </a:r>
            <a:endParaRPr/>
          </a:p>
        </p:txBody>
      </p:sp>
      <p:sp>
        <p:nvSpPr>
          <p:cNvPr id="129" name="Google Shape;129;p29"/>
          <p:cNvSpPr txBox="1"/>
          <p:nvPr/>
        </p:nvSpPr>
        <p:spPr>
          <a:xfrm>
            <a:off x="311700" y="1257625"/>
            <a:ext cx="8371200" cy="17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exend"/>
                <a:ea typeface="Lexend"/>
                <a:cs typeface="Lexend"/>
                <a:sym typeface="Lexend"/>
              </a:rPr>
              <a:t>For the code to run both the A.I., camera, and file manipulation script have to be in a infinite While loop </a:t>
            </a:r>
            <a:endParaRPr sz="1800">
              <a:solidFill>
                <a:schemeClr val="dk2"/>
              </a:solidFill>
              <a:latin typeface="Lexend"/>
              <a:ea typeface="Lexend"/>
              <a:cs typeface="Lexend"/>
              <a:sym typeface="Lexend"/>
            </a:endParaRPr>
          </a:p>
          <a:p>
            <a:pPr indent="0" lvl="0" marL="0" rtl="0" algn="l">
              <a:spcBef>
                <a:spcPts val="0"/>
              </a:spcBef>
              <a:spcAft>
                <a:spcPts val="0"/>
              </a:spcAft>
              <a:buNone/>
            </a:pPr>
            <a:r>
              <a:t/>
            </a:r>
            <a:endParaRPr sz="1800">
              <a:solidFill>
                <a:schemeClr val="dk2"/>
              </a:solidFill>
              <a:latin typeface="Lexend"/>
              <a:ea typeface="Lexend"/>
              <a:cs typeface="Lexend"/>
              <a:sym typeface="Lexend"/>
            </a:endParaRPr>
          </a:p>
          <a:p>
            <a:pPr indent="0" lvl="0" marL="0" rtl="0" algn="l">
              <a:spcBef>
                <a:spcPts val="0"/>
              </a:spcBef>
              <a:spcAft>
                <a:spcPts val="0"/>
              </a:spcAft>
              <a:buNone/>
            </a:pPr>
            <a:r>
              <a:rPr lang="en" sz="1800">
                <a:solidFill>
                  <a:schemeClr val="dk2"/>
                </a:solidFill>
                <a:latin typeface="Lexend"/>
                <a:ea typeface="Lexend"/>
                <a:cs typeface="Lexend"/>
                <a:sym typeface="Lexend"/>
              </a:rPr>
              <a:t>In order to limit the amount of pictures sent to the </a:t>
            </a:r>
            <a:r>
              <a:rPr lang="en" sz="1800">
                <a:solidFill>
                  <a:schemeClr val="dk2"/>
                </a:solidFill>
                <a:latin typeface="Lexend"/>
                <a:ea typeface="Lexend"/>
                <a:cs typeface="Lexend"/>
                <a:sym typeface="Lexend"/>
              </a:rPr>
              <a:t>server, delays occur to </a:t>
            </a:r>
            <a:r>
              <a:rPr lang="en" sz="1800">
                <a:solidFill>
                  <a:schemeClr val="dk2"/>
                </a:solidFill>
                <a:latin typeface="Lexend"/>
                <a:ea typeface="Lexend"/>
                <a:cs typeface="Lexend"/>
                <a:sym typeface="Lexend"/>
              </a:rPr>
              <a:t>prevent from </a:t>
            </a:r>
            <a:r>
              <a:rPr lang="en" sz="1800">
                <a:solidFill>
                  <a:schemeClr val="dk2"/>
                </a:solidFill>
                <a:latin typeface="Lexend"/>
                <a:ea typeface="Lexend"/>
                <a:cs typeface="Lexend"/>
                <a:sym typeface="Lexend"/>
              </a:rPr>
              <a:t>overwhelming</a:t>
            </a:r>
            <a:r>
              <a:rPr lang="en" sz="1800">
                <a:solidFill>
                  <a:schemeClr val="dk2"/>
                </a:solidFill>
                <a:latin typeface="Lexend"/>
                <a:ea typeface="Lexend"/>
                <a:cs typeface="Lexend"/>
                <a:sym typeface="Lexend"/>
              </a:rPr>
              <a:t> the server or A.I. </a:t>
            </a:r>
            <a:endParaRPr sz="1800">
              <a:solidFill>
                <a:schemeClr val="dk2"/>
              </a:solidFill>
              <a:latin typeface="Lexend"/>
              <a:ea typeface="Lexend"/>
              <a:cs typeface="Lexend"/>
              <a:sym typeface="Lexend"/>
            </a:endParaRPr>
          </a:p>
          <a:p>
            <a:pPr indent="0" lvl="0" marL="0" rtl="0" algn="l">
              <a:spcBef>
                <a:spcPts val="0"/>
              </a:spcBef>
              <a:spcAft>
                <a:spcPts val="0"/>
              </a:spcAft>
              <a:buNone/>
            </a:pPr>
            <a:r>
              <a:t/>
            </a:r>
            <a:endParaRPr sz="1800">
              <a:solidFill>
                <a:schemeClr val="dk2"/>
              </a:solidFill>
              <a:latin typeface="Lexend"/>
              <a:ea typeface="Lexend"/>
              <a:cs typeface="Lexend"/>
              <a:sym typeface="Lexend"/>
            </a:endParaRPr>
          </a:p>
        </p:txBody>
      </p:sp>
      <p:pic>
        <p:nvPicPr>
          <p:cNvPr id="130" name="Google Shape;130;p29"/>
          <p:cNvPicPr preferRelativeResize="0"/>
          <p:nvPr/>
        </p:nvPicPr>
        <p:blipFill>
          <a:blip r:embed="rId3">
            <a:alphaModFix/>
          </a:blip>
          <a:stretch>
            <a:fillRect/>
          </a:stretch>
        </p:blipFill>
        <p:spPr>
          <a:xfrm>
            <a:off x="2720300" y="3034825"/>
            <a:ext cx="3841585" cy="180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 Hardware</a:t>
            </a:r>
            <a:endParaRPr/>
          </a:p>
        </p:txBody>
      </p:sp>
      <p:sp>
        <p:nvSpPr>
          <p:cNvPr id="136" name="Google Shape;13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a:t>Esp 32 Camera attached with a motion sensor</a:t>
            </a:r>
            <a:endParaRPr/>
          </a:p>
          <a:p>
            <a:pPr indent="-330200" lvl="0" marL="457200" rtl="0" algn="l">
              <a:lnSpc>
                <a:spcPct val="150000"/>
              </a:lnSpc>
              <a:spcBef>
                <a:spcPts val="0"/>
              </a:spcBef>
              <a:spcAft>
                <a:spcPts val="0"/>
              </a:spcAft>
              <a:buSzPts val="1600"/>
              <a:buChar char="●"/>
            </a:pPr>
            <a:r>
              <a:rPr lang="en"/>
              <a:t>Raspberry</a:t>
            </a:r>
            <a:r>
              <a:rPr lang="en"/>
              <a:t> Pi 5 with LED display</a:t>
            </a:r>
            <a:endParaRPr/>
          </a:p>
          <a:p>
            <a:pPr indent="-330200" lvl="0" marL="457200" rtl="0" algn="l">
              <a:lnSpc>
                <a:spcPct val="150000"/>
              </a:lnSpc>
              <a:spcBef>
                <a:spcPts val="0"/>
              </a:spcBef>
              <a:spcAft>
                <a:spcPts val="0"/>
              </a:spcAft>
              <a:buSzPts val="1600"/>
              <a:buChar char="●"/>
            </a:pPr>
            <a:r>
              <a:rPr lang="en"/>
              <a:t>Battery pack for wireless capability</a:t>
            </a:r>
            <a:endParaRPr/>
          </a:p>
          <a:p>
            <a:pPr indent="-330200" lvl="0" marL="457200" rtl="0" algn="l">
              <a:lnSpc>
                <a:spcPct val="150000"/>
              </a:lnSpc>
              <a:spcBef>
                <a:spcPts val="0"/>
              </a:spcBef>
              <a:spcAft>
                <a:spcPts val="0"/>
              </a:spcAft>
              <a:buSzPts val="1600"/>
              <a:buChar char="●"/>
            </a:pPr>
            <a:r>
              <a:rPr lang="en"/>
              <a:t>Along with an antenna and waterproof casing </a:t>
            </a:r>
            <a:endParaRPr/>
          </a:p>
        </p:txBody>
      </p:sp>
      <p:sp>
        <p:nvSpPr>
          <p:cNvPr id="137" name="Google Shape;137;p30"/>
          <p:cNvSpPr txBox="1"/>
          <p:nvPr/>
        </p:nvSpPr>
        <p:spPr>
          <a:xfrm>
            <a:off x="1863413" y="2710675"/>
            <a:ext cx="21375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Lexend"/>
                <a:ea typeface="Lexend"/>
                <a:cs typeface="Lexend"/>
                <a:sym typeface="Lexend"/>
              </a:rPr>
              <a:t>Bill of Materials</a:t>
            </a:r>
            <a:endParaRPr b="1" sz="1800">
              <a:solidFill>
                <a:schemeClr val="dk2"/>
              </a:solidFill>
              <a:latin typeface="Lexend"/>
              <a:ea typeface="Lexend"/>
              <a:cs typeface="Lexend"/>
              <a:sym typeface="Lexend"/>
            </a:endParaRPr>
          </a:p>
        </p:txBody>
      </p:sp>
      <p:pic>
        <p:nvPicPr>
          <p:cNvPr id="138" name="Google Shape;138;p30"/>
          <p:cNvPicPr preferRelativeResize="0"/>
          <p:nvPr/>
        </p:nvPicPr>
        <p:blipFill>
          <a:blip r:embed="rId3">
            <a:alphaModFix/>
          </a:blip>
          <a:stretch>
            <a:fillRect/>
          </a:stretch>
        </p:blipFill>
        <p:spPr>
          <a:xfrm>
            <a:off x="1390225" y="3079379"/>
            <a:ext cx="3083875" cy="1786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 Software</a:t>
            </a:r>
            <a:endParaRPr/>
          </a:p>
        </p:txBody>
      </p:sp>
      <p:sp>
        <p:nvSpPr>
          <p:cNvPr id="144" name="Google Shape;14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Google Gemini - AI used through API service</a:t>
            </a:r>
            <a:endParaRPr/>
          </a:p>
          <a:p>
            <a:pPr indent="-330200" lvl="0" marL="457200" rtl="0" algn="l">
              <a:spcBef>
                <a:spcPts val="0"/>
              </a:spcBef>
              <a:spcAft>
                <a:spcPts val="0"/>
              </a:spcAft>
              <a:buSzPts val="1600"/>
              <a:buChar char="●"/>
            </a:pPr>
            <a:r>
              <a:rPr lang="en"/>
              <a:t>Pygame - GUI Library</a:t>
            </a:r>
            <a:endParaRPr/>
          </a:p>
          <a:p>
            <a:pPr indent="-330200" lvl="0" marL="457200" rtl="0" algn="l">
              <a:spcBef>
                <a:spcPts val="0"/>
              </a:spcBef>
              <a:spcAft>
                <a:spcPts val="0"/>
              </a:spcAft>
              <a:buSzPts val="1600"/>
              <a:buChar char="●"/>
            </a:pPr>
            <a:r>
              <a:rPr lang="en"/>
              <a:t>m</a:t>
            </a:r>
            <a:r>
              <a:rPr lang="en"/>
              <a:t>ariadb/mysql - SQL Database</a:t>
            </a:r>
            <a:endParaRPr/>
          </a:p>
          <a:p>
            <a:pPr indent="-330200" lvl="0" marL="457200" rtl="0" algn="l">
              <a:spcBef>
                <a:spcPts val="0"/>
              </a:spcBef>
              <a:spcAft>
                <a:spcPts val="0"/>
              </a:spcAft>
              <a:buSzPts val="1600"/>
              <a:buChar char="●"/>
            </a:pPr>
            <a:r>
              <a:rPr lang="en"/>
              <a:t>Pure-ftpd - FTP server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Developments </a:t>
            </a:r>
            <a:endParaRPr/>
          </a:p>
        </p:txBody>
      </p:sp>
      <p:sp>
        <p:nvSpPr>
          <p:cNvPr id="150" name="Google Shape;150;p32"/>
          <p:cNvSpPr txBox="1"/>
          <p:nvPr>
            <p:ph idx="1" type="body"/>
          </p:nvPr>
        </p:nvSpPr>
        <p:spPr>
          <a:xfrm>
            <a:off x="311700" y="1152475"/>
            <a:ext cx="8698500" cy="39120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a:t>Have the Esp connect to the FTP server and the database via the cloud so we can design a cloud based </a:t>
            </a:r>
            <a:r>
              <a:rPr lang="en"/>
              <a:t>web server</a:t>
            </a:r>
            <a:r>
              <a:rPr lang="en"/>
              <a:t> to </a:t>
            </a:r>
            <a:r>
              <a:rPr lang="en"/>
              <a:t>access</a:t>
            </a:r>
            <a:r>
              <a:rPr lang="en"/>
              <a:t> everything. </a:t>
            </a:r>
            <a:endParaRPr/>
          </a:p>
          <a:p>
            <a:pPr indent="-330200" lvl="0" marL="457200" rtl="0" algn="l">
              <a:spcBef>
                <a:spcPts val="0"/>
              </a:spcBef>
              <a:spcAft>
                <a:spcPts val="0"/>
              </a:spcAft>
              <a:buSzPts val="1600"/>
              <a:buChar char="●"/>
            </a:pPr>
            <a:r>
              <a:rPr lang="en"/>
              <a:t>Convert our GUI into a app.</a:t>
            </a:r>
            <a:endParaRPr/>
          </a:p>
          <a:p>
            <a:pPr indent="-330200" lvl="0" marL="457200" rtl="0" algn="l">
              <a:spcBef>
                <a:spcPts val="0"/>
              </a:spcBef>
              <a:spcAft>
                <a:spcPts val="0"/>
              </a:spcAft>
              <a:buSzPts val="1600"/>
              <a:buChar char="●"/>
            </a:pPr>
            <a:r>
              <a:rPr lang="en"/>
              <a:t>Utilize JSON style </a:t>
            </a:r>
            <a:r>
              <a:rPr lang="en"/>
              <a:t>responses</a:t>
            </a:r>
            <a:r>
              <a:rPr lang="en"/>
              <a:t> for boolean checks by A.I. for example(there is a wood duck in this picture: TRUE).</a:t>
            </a:r>
            <a:endParaRPr/>
          </a:p>
          <a:p>
            <a:pPr indent="-330200" lvl="0" marL="457200" rtl="0" algn="l">
              <a:spcBef>
                <a:spcPts val="0"/>
              </a:spcBef>
              <a:spcAft>
                <a:spcPts val="0"/>
              </a:spcAft>
              <a:buSzPts val="1600"/>
              <a:buChar char="●"/>
            </a:pPr>
            <a:r>
              <a:rPr lang="en"/>
              <a:t>This could </a:t>
            </a:r>
            <a:r>
              <a:rPr lang="en"/>
              <a:t>also</a:t>
            </a:r>
            <a:r>
              <a:rPr lang="en"/>
              <a:t> be universal </a:t>
            </a:r>
            <a:r>
              <a:rPr lang="en"/>
              <a:t>towards</a:t>
            </a:r>
            <a:r>
              <a:rPr lang="en"/>
              <a:t> any user for daily household use.</a:t>
            </a:r>
            <a:r>
              <a:rPr lang="en"/>
              <a:t> For example(the mail man dropped off a package, or there is a raccoon in your trash).</a:t>
            </a:r>
            <a:endParaRPr/>
          </a:p>
          <a:p>
            <a:pPr indent="-330200" lvl="0" marL="457200" rtl="0" algn="l">
              <a:spcBef>
                <a:spcPts val="0"/>
              </a:spcBef>
              <a:spcAft>
                <a:spcPts val="0"/>
              </a:spcAft>
              <a:buSzPts val="1600"/>
              <a:buChar char="●"/>
            </a:pPr>
            <a:r>
              <a:rPr lang="en"/>
              <a:t>Lastly to re-work discord bot for unique alert options for Example: </a:t>
            </a:r>
            <a:r>
              <a:rPr lang="en"/>
              <a:t>i'm</a:t>
            </a:r>
            <a:r>
              <a:rPr lang="en"/>
              <a:t> going out of town this weekend can you alert me if a package gets delivered.</a:t>
            </a:r>
            <a:endParaRPr/>
          </a:p>
          <a:p>
            <a:pPr indent="-330200" lvl="0" marL="457200" rtl="0" algn="l">
              <a:spcBef>
                <a:spcPts val="0"/>
              </a:spcBef>
              <a:spcAft>
                <a:spcPts val="0"/>
              </a:spcAft>
              <a:buSzPts val="1600"/>
              <a:buChar char="●"/>
            </a:pPr>
            <a:r>
              <a:rPr lang="en"/>
              <a:t>Figuring out a better way for motion detection.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