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DFF"/>
    <a:srgbClr val="157FFF"/>
    <a:srgbClr val="A7BEFF"/>
    <a:srgbClr val="D68B1C"/>
    <a:srgbClr val="F7E289"/>
    <a:srgbClr val="FF9E1D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65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5108755"/>
            <a:ext cx="6413610" cy="1068935"/>
          </a:xfrm>
          <a:noFill/>
          <a:effectLst>
            <a:outerShdw blurRad="88900" dist="38100" dir="5400000" algn="ctr" rotWithShape="0">
              <a:schemeClr val="tx1">
                <a:alpha val="83000"/>
              </a:scheme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291130"/>
            <a:ext cx="5802789" cy="458115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2D1D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4607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49245"/>
            <a:ext cx="8246070" cy="442844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846" y="758950"/>
            <a:ext cx="6412893" cy="68488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D1D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443835"/>
            <a:ext cx="6405375" cy="427574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85720"/>
            <a:ext cx="8382305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749244"/>
            <a:ext cx="4275740" cy="620719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360065"/>
            <a:ext cx="4275740" cy="31877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704" y="1749244"/>
            <a:ext cx="4123035" cy="6207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704" y="2360065"/>
            <a:ext cx="4123035" cy="318776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5261460"/>
            <a:ext cx="4428445" cy="1221640"/>
          </a:xfrm>
        </p:spPr>
        <p:txBody>
          <a:bodyPr>
            <a:noAutofit/>
          </a:bodyPr>
          <a:lstStyle/>
          <a:p>
            <a:r>
              <a:rPr lang="en-US" sz="2000" dirty="0"/>
              <a:t>-A deep dive into NREL’s Solar Radiation API and utilizing machine learning to forecast the potential usage of solar energy.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74900"/>
            <a:ext cx="5191969" cy="137434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Forecasting Solar Radiation and it’s Potential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3C71AD-8DC8-4A5E-9F7E-8BE4FB0D7F65}"/>
              </a:ext>
            </a:extLst>
          </p:cNvPr>
          <p:cNvSpPr txBox="1">
            <a:spLocks/>
          </p:cNvSpPr>
          <p:nvPr/>
        </p:nvSpPr>
        <p:spPr>
          <a:xfrm>
            <a:off x="7646139" y="6024985"/>
            <a:ext cx="1365195" cy="1221640"/>
          </a:xfrm>
          <a:prstGeom prst="rect">
            <a:avLst/>
          </a:prstGeom>
          <a:noFill/>
          <a:effectLst>
            <a:outerShdw blurRad="88900" dist="38100" dir="5400000" algn="ctr" rotWithShape="0">
              <a:schemeClr val="tx1">
                <a:alpha val="83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Trent Little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46070" cy="458115"/>
          </a:xfrm>
        </p:spPr>
        <p:txBody>
          <a:bodyPr>
            <a:noAutofit/>
          </a:bodyPr>
          <a:lstStyle/>
          <a:p>
            <a:r>
              <a:rPr lang="en-US" sz="2800" dirty="0"/>
              <a:t>Overview of Subject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291130"/>
            <a:ext cx="8246070" cy="458115"/>
          </a:xfrm>
        </p:spPr>
        <p:txBody>
          <a:bodyPr/>
          <a:lstStyle/>
          <a:p>
            <a:r>
              <a:rPr lang="en-US" sz="2400" dirty="0"/>
              <a:t>Solar Radiation consists of 3 variants: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E16402-0349-4F41-AC0A-86C59E64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1749245"/>
            <a:ext cx="44767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5E9B3C-2E7E-401A-A780-955D837D9D84}"/>
              </a:ext>
            </a:extLst>
          </p:cNvPr>
          <p:cNvSpPr txBox="1">
            <a:spLocks/>
          </p:cNvSpPr>
          <p:nvPr/>
        </p:nvSpPr>
        <p:spPr>
          <a:xfrm>
            <a:off x="143555" y="4521477"/>
            <a:ext cx="8246070" cy="1808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NREL: National Renewable Energy Laboratory</a:t>
            </a:r>
          </a:p>
          <a:p>
            <a:r>
              <a:rPr lang="en-US" sz="2400" dirty="0"/>
              <a:t>SAM: System Advisor Model </a:t>
            </a:r>
          </a:p>
          <a:p>
            <a:r>
              <a:rPr lang="en-US" sz="2400" dirty="0" err="1"/>
              <a:t>FBProphet</a:t>
            </a:r>
            <a:r>
              <a:rPr lang="en-US" sz="2400" dirty="0"/>
              <a:t>: Machine Learning Module</a:t>
            </a:r>
          </a:p>
          <a:p>
            <a:r>
              <a:rPr lang="en-US" sz="2400" dirty="0"/>
              <a:t>Modeled on 2000sq/ft, 2 story house in Arlington with a family of 4.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46070" cy="458115"/>
          </a:xfrm>
        </p:spPr>
        <p:txBody>
          <a:bodyPr>
            <a:noAutofit/>
          </a:bodyPr>
          <a:lstStyle/>
          <a:p>
            <a:r>
              <a:rPr lang="en-US" sz="2800" dirty="0"/>
              <a:t>Overview of Subject Material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A927F2F-3BC6-4547-9520-89A348CF9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2207360"/>
            <a:ext cx="5527210" cy="357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85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455228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A51BAA2-8EAE-4D10-B01C-1CC623A3B1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4505820"/>
            <a:ext cx="5809543" cy="2323817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4C34827-275B-4704-9A82-0E570728EC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8" y="2267091"/>
            <a:ext cx="5809543" cy="2323817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989ECB2-F982-4FE7-B587-286C824C3D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115419"/>
            <a:ext cx="5809543" cy="23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07094B4-D2E3-46D3-A7D3-A5F6400F5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4192525"/>
            <a:ext cx="3799457" cy="2279674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EBA4230-8244-420D-B29B-37D6738B9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65" y="4192525"/>
            <a:ext cx="3799458" cy="227967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9D1DE06-21DB-4D34-8503-EBCE18BB0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833015"/>
            <a:ext cx="5344675" cy="320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7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278473" y="-3281300"/>
            <a:ext cx="2587052" cy="9144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515534"/>
            <a:ext cx="6858000" cy="7298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dirty="0">
                <a:solidFill>
                  <a:schemeClr val="tx1"/>
                </a:solidFill>
              </a:rPr>
              <a:t>Analyzing Forecasted Data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69229" y="73152"/>
            <a:ext cx="1005658" cy="223819"/>
            <a:chOff x="5359043" y="73152"/>
            <a:chExt cx="1340860" cy="223819"/>
          </a:xfrm>
        </p:grpSpPr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9144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F763700-5B65-4F31-98B5-76DB2AF78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4" y="3680097"/>
            <a:ext cx="6890250" cy="27561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D9DF89A-CBF0-45BD-AFC4-0B7DFED50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67" y="1437170"/>
            <a:ext cx="6101045" cy="244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Implications?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Costs and Benefits of Solar Panels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$15,000 </a:t>
            </a:r>
          </a:p>
          <a:p>
            <a:r>
              <a:rPr lang="en-US" dirty="0"/>
              <a:t>Produces 500-700 W/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Avg of 1.4 kW/</a:t>
            </a:r>
            <a:r>
              <a:rPr lang="en-US" dirty="0" err="1"/>
              <a:t>hr</a:t>
            </a:r>
            <a:r>
              <a:rPr lang="en-US" dirty="0"/>
              <a:t> from Solar Irradiation in Arlington Area.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Cost of Electric Consumption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Residents avg 1117 kWh/</a:t>
            </a:r>
            <a:r>
              <a:rPr lang="en-US" dirty="0" err="1"/>
              <a:t>mo</a:t>
            </a:r>
            <a:endParaRPr lang="en-US" dirty="0"/>
          </a:p>
          <a:p>
            <a:r>
              <a:rPr lang="en-US" dirty="0"/>
              <a:t>11.08 cents per kWh</a:t>
            </a:r>
          </a:p>
          <a:p>
            <a:r>
              <a:rPr lang="en-US" dirty="0"/>
              <a:t>Avg of $124/</a:t>
            </a:r>
            <a:r>
              <a:rPr lang="en-US" dirty="0" err="1"/>
              <a:t>mo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D3AF891-A130-4B7A-AB28-2C8AD4FD239F}"/>
              </a:ext>
            </a:extLst>
          </p:cNvPr>
          <p:cNvSpPr txBox="1">
            <a:spLocks/>
          </p:cNvSpPr>
          <p:nvPr/>
        </p:nvSpPr>
        <p:spPr>
          <a:xfrm>
            <a:off x="1823311" y="4803345"/>
            <a:ext cx="5344674" cy="1231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Saving of about $70-90 per Month</a:t>
            </a:r>
          </a:p>
          <a:p>
            <a:pPr algn="ctr"/>
            <a:r>
              <a:rPr lang="en-US" dirty="0"/>
              <a:t>(Before including Upfront Cost)</a:t>
            </a:r>
          </a:p>
        </p:txBody>
      </p:sp>
    </p:spTree>
    <p:extLst>
      <p:ext uri="{BB962C8B-B14F-4D97-AF65-F5344CB8AC3E}">
        <p14:creationId xmlns:p14="http://schemas.microsoft.com/office/powerpoint/2010/main" val="49679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5261460"/>
            <a:ext cx="4428445" cy="1221640"/>
          </a:xfrm>
        </p:spPr>
        <p:txBody>
          <a:bodyPr>
            <a:noAutofit/>
          </a:bodyPr>
          <a:lstStyle/>
          <a:p>
            <a:r>
              <a:rPr lang="en-US" sz="7200" dirty="0"/>
              <a:t>Questions?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3C71AD-8DC8-4A5E-9F7E-8BE4FB0D7F65}"/>
              </a:ext>
            </a:extLst>
          </p:cNvPr>
          <p:cNvSpPr txBox="1">
            <a:spLocks/>
          </p:cNvSpPr>
          <p:nvPr/>
        </p:nvSpPr>
        <p:spPr>
          <a:xfrm>
            <a:off x="7646139" y="6024985"/>
            <a:ext cx="1365195" cy="1221640"/>
          </a:xfrm>
          <a:prstGeom prst="rect">
            <a:avLst/>
          </a:prstGeom>
          <a:noFill/>
          <a:effectLst>
            <a:outerShdw blurRad="88900" dist="38100" dir="5400000" algn="ctr" rotWithShape="0">
              <a:schemeClr val="tx1">
                <a:alpha val="83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Trent Little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534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149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-A deep dive into NREL’s Solar Radiation API and utilizing machine learning to forecast the potential usage of solar energy. </vt:lpstr>
      <vt:lpstr>Overview of Subject Material</vt:lpstr>
      <vt:lpstr>Overview of Subject Material</vt:lpstr>
      <vt:lpstr>PowerPoint Presentation</vt:lpstr>
      <vt:lpstr>PowerPoint Presentation</vt:lpstr>
      <vt:lpstr>Analyzing Forecasted Data</vt:lpstr>
      <vt:lpstr>Implications?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-A deep dive into NREL’s Solar Radiation API and utilizing machine learning to forecast the potential usage of solar energy.</dc:title>
  <dc:creator>Trent Little</dc:creator>
  <cp:lastModifiedBy>Trent Little</cp:lastModifiedBy>
  <cp:revision>8</cp:revision>
  <dcterms:created xsi:type="dcterms:W3CDTF">2020-12-14T23:59:44Z</dcterms:created>
  <dcterms:modified xsi:type="dcterms:W3CDTF">2020-12-15T19:21:50Z</dcterms:modified>
</cp:coreProperties>
</file>