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  <p:sldId id="259" r:id="rId7"/>
    <p:sldId id="261" r:id="rId8"/>
    <p:sldId id="258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DFF"/>
    <a:srgbClr val="157FFF"/>
    <a:srgbClr val="A7BEFF"/>
    <a:srgbClr val="D68B1C"/>
    <a:srgbClr val="F7E289"/>
    <a:srgbClr val="FF9E1D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5108755"/>
            <a:ext cx="6413610" cy="1068935"/>
          </a:xfrm>
          <a:noFill/>
          <a:effectLst>
            <a:outerShdw blurRad="88900" dist="38100" dir="5400000" algn="ctr" rotWithShape="0">
              <a:schemeClr val="tx1">
                <a:alpha val="83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291130"/>
            <a:ext cx="5802789" cy="458115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2D1D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4607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8246070" cy="442844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846" y="758950"/>
            <a:ext cx="6412893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D1D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443835"/>
            <a:ext cx="6405375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38230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4"/>
            <a:ext cx="4275740" cy="620719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5"/>
            <a:ext cx="4275740" cy="3187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4" y="1749244"/>
            <a:ext cx="4123035" cy="6207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4" y="2360065"/>
            <a:ext cx="4123035" cy="3187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5261460"/>
            <a:ext cx="4428445" cy="1221640"/>
          </a:xfrm>
        </p:spPr>
        <p:txBody>
          <a:bodyPr>
            <a:noAutofit/>
          </a:bodyPr>
          <a:lstStyle/>
          <a:p>
            <a:r>
              <a:rPr lang="en-US" sz="2000" dirty="0"/>
              <a:t>-A deep dive into NREL’s Solar Radiation API and utilizing machine learning to forecast the potential usage of solar energy.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74900"/>
            <a:ext cx="5191969" cy="13743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Forecasting Solar Radiation and it’s Potential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3C71AD-8DC8-4A5E-9F7E-8BE4FB0D7F65}"/>
              </a:ext>
            </a:extLst>
          </p:cNvPr>
          <p:cNvSpPr txBox="1">
            <a:spLocks/>
          </p:cNvSpPr>
          <p:nvPr/>
        </p:nvSpPr>
        <p:spPr>
          <a:xfrm>
            <a:off x="7646139" y="6024985"/>
            <a:ext cx="1365195" cy="1221640"/>
          </a:xfrm>
          <a:prstGeom prst="rect">
            <a:avLst/>
          </a:prstGeom>
          <a:noFill/>
          <a:effectLst>
            <a:outerShdw blurRad="88900" dist="38100" dir="5400000" algn="ctr" rotWithShape="0">
              <a:schemeClr val="tx1">
                <a:alpha val="83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Trent Little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5261460"/>
            <a:ext cx="4428445" cy="1221640"/>
          </a:xfrm>
        </p:spPr>
        <p:txBody>
          <a:bodyPr>
            <a:noAutofit/>
          </a:bodyPr>
          <a:lstStyle/>
          <a:p>
            <a:r>
              <a:rPr lang="en-US" sz="7200" dirty="0"/>
              <a:t>Questions?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3C71AD-8DC8-4A5E-9F7E-8BE4FB0D7F65}"/>
              </a:ext>
            </a:extLst>
          </p:cNvPr>
          <p:cNvSpPr txBox="1">
            <a:spLocks/>
          </p:cNvSpPr>
          <p:nvPr/>
        </p:nvSpPr>
        <p:spPr>
          <a:xfrm>
            <a:off x="7646139" y="6024985"/>
            <a:ext cx="1365195" cy="1221640"/>
          </a:xfrm>
          <a:prstGeom prst="rect">
            <a:avLst/>
          </a:prstGeom>
          <a:noFill/>
          <a:effectLst>
            <a:outerShdw blurRad="88900" dist="38100" dir="5400000" algn="ctr" rotWithShape="0">
              <a:schemeClr val="tx1">
                <a:alpha val="83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Trent Little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534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46070" cy="458115"/>
          </a:xfrm>
        </p:spPr>
        <p:txBody>
          <a:bodyPr>
            <a:noAutofit/>
          </a:bodyPr>
          <a:lstStyle/>
          <a:p>
            <a:r>
              <a:rPr lang="en-US" sz="2800" dirty="0"/>
              <a:t>Overview of Subject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291130"/>
            <a:ext cx="8246070" cy="458115"/>
          </a:xfrm>
        </p:spPr>
        <p:txBody>
          <a:bodyPr/>
          <a:lstStyle/>
          <a:p>
            <a:r>
              <a:rPr lang="en-US" sz="2400" dirty="0"/>
              <a:t>Solar Radiation consists of 3 variants: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E16402-0349-4F41-AC0A-86C59E64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749245"/>
            <a:ext cx="44767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5E9B3C-2E7E-401A-A780-955D837D9D84}"/>
              </a:ext>
            </a:extLst>
          </p:cNvPr>
          <p:cNvSpPr txBox="1">
            <a:spLocks/>
          </p:cNvSpPr>
          <p:nvPr/>
        </p:nvSpPr>
        <p:spPr>
          <a:xfrm>
            <a:off x="143555" y="4521477"/>
            <a:ext cx="8246070" cy="1808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NREL: National Renewable Energy Laboratory</a:t>
            </a:r>
          </a:p>
          <a:p>
            <a:r>
              <a:rPr lang="en-US" sz="2400" dirty="0"/>
              <a:t>SAM: System Advisor Model </a:t>
            </a:r>
          </a:p>
          <a:p>
            <a:r>
              <a:rPr lang="en-US" sz="2400" dirty="0" err="1"/>
              <a:t>FBProphet</a:t>
            </a:r>
            <a:r>
              <a:rPr lang="en-US" sz="2400" dirty="0"/>
              <a:t>: Machine Learning Module</a:t>
            </a:r>
          </a:p>
          <a:p>
            <a:r>
              <a:rPr lang="en-US" sz="2400" dirty="0"/>
              <a:t>Modeled on 2000sq/ft, 2 story house in Arlington with a family of 4.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46070" cy="458115"/>
          </a:xfrm>
        </p:spPr>
        <p:txBody>
          <a:bodyPr>
            <a:noAutofit/>
          </a:bodyPr>
          <a:lstStyle/>
          <a:p>
            <a:r>
              <a:rPr lang="en-US" sz="2800" dirty="0"/>
              <a:t>Overview of Subject Material</a:t>
            </a:r>
          </a:p>
        </p:txBody>
      </p:sp>
      <p:pic>
        <p:nvPicPr>
          <p:cNvPr id="4098" name="Picture 2" descr="United States Images, Stock Photos &amp; Vectors | Shutterstock">
            <a:extLst>
              <a:ext uri="{FF2B5EF4-FFF2-40B4-BE49-F238E27FC236}">
                <a16:creationId xmlns:a16="http://schemas.microsoft.com/office/drawing/2014/main" id="{B24C676E-A4BA-4772-BE16-A9DD80E7E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7"/>
          <a:stretch/>
        </p:blipFill>
        <p:spPr bwMode="auto">
          <a:xfrm>
            <a:off x="1517900" y="2054656"/>
            <a:ext cx="6075478" cy="39703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46070" cy="458115"/>
          </a:xfrm>
        </p:spPr>
        <p:txBody>
          <a:bodyPr>
            <a:noAutofit/>
          </a:bodyPr>
          <a:lstStyle/>
          <a:p>
            <a:r>
              <a:rPr lang="en-US" sz="2800" dirty="0"/>
              <a:t>Overview of Subject Material</a:t>
            </a:r>
          </a:p>
        </p:txBody>
      </p:sp>
      <p:pic>
        <p:nvPicPr>
          <p:cNvPr id="6146" name="Picture 2" descr="Virginia State SVG Cut File - Snap Click Supply Co.">
            <a:extLst>
              <a:ext uri="{FF2B5EF4-FFF2-40B4-BE49-F238E27FC236}">
                <a16:creationId xmlns:a16="http://schemas.microsoft.com/office/drawing/2014/main" id="{F041278C-3269-4E0B-8810-46E1A6BB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054655"/>
            <a:ext cx="7320690" cy="35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46070" cy="458115"/>
          </a:xfrm>
        </p:spPr>
        <p:txBody>
          <a:bodyPr>
            <a:noAutofit/>
          </a:bodyPr>
          <a:lstStyle/>
          <a:p>
            <a:r>
              <a:rPr lang="en-US" sz="2800" dirty="0"/>
              <a:t>Overview of Subject Material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A927F2F-3BC6-4547-9520-89A348CF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2207360"/>
            <a:ext cx="5527210" cy="357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85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12503260-7674-45EE-AEA6-7C7DFB896C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1" y="57574"/>
            <a:ext cx="5752866" cy="230114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455228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text, writing implement&#10;&#10;Description automatically generated">
            <a:extLst>
              <a:ext uri="{FF2B5EF4-FFF2-40B4-BE49-F238E27FC236}">
                <a16:creationId xmlns:a16="http://schemas.microsoft.com/office/drawing/2014/main" id="{C6040819-9733-46C0-843A-61EF2653C2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41" y="2156818"/>
            <a:ext cx="5714659" cy="2285863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ACA0176-C8A0-4A23-9171-D483F40F4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03" y="4252774"/>
            <a:ext cx="6099020" cy="24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A2765DF7-211A-4B1D-97BA-A0ECE37B8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3" y="3909251"/>
            <a:ext cx="4308475" cy="258508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F99D591-D60E-4F46-B40B-6D123A946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14" y="3909252"/>
            <a:ext cx="4308475" cy="258508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256F0DB-C4DB-4247-A552-ABA1C9DB8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3" y="833015"/>
            <a:ext cx="4886560" cy="29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7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278473" y="-3281300"/>
            <a:ext cx="2587052" cy="9144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515534"/>
            <a:ext cx="6858000" cy="7298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dirty="0">
                <a:solidFill>
                  <a:schemeClr val="tx1"/>
                </a:solidFill>
              </a:rPr>
              <a:t>Analyzing Forecasted Data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9229" y="73152"/>
            <a:ext cx="1005658" cy="223819"/>
            <a:chOff x="5359043" y="73152"/>
            <a:chExt cx="1340860" cy="223819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FA971585-B934-4914-AFD0-3C44D34469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38" y="3540447"/>
            <a:ext cx="6893322" cy="275733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A5F57DD-8B0F-42E8-9D45-2FF184143B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80" y="1332047"/>
            <a:ext cx="5585638" cy="223807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9144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Implications?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Costs and Benefits of Solar Panels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$15,000 </a:t>
            </a:r>
          </a:p>
          <a:p>
            <a:r>
              <a:rPr lang="en-US" dirty="0"/>
              <a:t>Produces 500-700 W/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Avg of 1.4 kW/</a:t>
            </a:r>
            <a:r>
              <a:rPr lang="en-US" dirty="0" err="1"/>
              <a:t>hr</a:t>
            </a:r>
            <a:r>
              <a:rPr lang="en-US" dirty="0"/>
              <a:t> from Solar Irradiation in Arlington Area.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Cost of Electric Consumption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Residents avg 1117 kWh/</a:t>
            </a:r>
            <a:r>
              <a:rPr lang="en-US" dirty="0" err="1"/>
              <a:t>mo</a:t>
            </a:r>
            <a:endParaRPr lang="en-US" dirty="0"/>
          </a:p>
          <a:p>
            <a:r>
              <a:rPr lang="en-US" dirty="0"/>
              <a:t>11.08 cents per kWh</a:t>
            </a:r>
          </a:p>
          <a:p>
            <a:r>
              <a:rPr lang="en-US" dirty="0"/>
              <a:t>Avg of $124/</a:t>
            </a:r>
            <a:r>
              <a:rPr lang="en-US" dirty="0" err="1"/>
              <a:t>mo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D3AF891-A130-4B7A-AB28-2C8AD4FD239F}"/>
              </a:ext>
            </a:extLst>
          </p:cNvPr>
          <p:cNvSpPr txBox="1">
            <a:spLocks/>
          </p:cNvSpPr>
          <p:nvPr/>
        </p:nvSpPr>
        <p:spPr>
          <a:xfrm>
            <a:off x="1823311" y="4803345"/>
            <a:ext cx="5344674" cy="1231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Saving of about $70-90 per Month</a:t>
            </a:r>
          </a:p>
          <a:p>
            <a:pPr algn="ctr"/>
            <a:r>
              <a:rPr lang="en-US" dirty="0"/>
              <a:t>(Before including Upfront Cost)</a:t>
            </a:r>
          </a:p>
        </p:txBody>
      </p:sp>
    </p:spTree>
    <p:extLst>
      <p:ext uri="{BB962C8B-B14F-4D97-AF65-F5344CB8AC3E}">
        <p14:creationId xmlns:p14="http://schemas.microsoft.com/office/powerpoint/2010/main" val="49679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157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-A deep dive into NREL’s Solar Radiation API and utilizing machine learning to forecast the potential usage of solar energy. </vt:lpstr>
      <vt:lpstr>Overview of Subject Material</vt:lpstr>
      <vt:lpstr>Overview of Subject Material</vt:lpstr>
      <vt:lpstr>Overview of Subject Material</vt:lpstr>
      <vt:lpstr>Overview of Subject Material</vt:lpstr>
      <vt:lpstr>PowerPoint Presentation</vt:lpstr>
      <vt:lpstr>PowerPoint Presentation</vt:lpstr>
      <vt:lpstr>Analyzing Forecasted Data</vt:lpstr>
      <vt:lpstr>Implications?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-A deep dive into NREL’s Solar Radiation API and utilizing machine learning to forecast the potential usage of solar energy.</dc:title>
  <dc:creator>Trent Little</dc:creator>
  <cp:lastModifiedBy>Trent Little</cp:lastModifiedBy>
  <cp:revision>7</cp:revision>
  <dcterms:created xsi:type="dcterms:W3CDTF">2020-12-14T23:59:44Z</dcterms:created>
  <dcterms:modified xsi:type="dcterms:W3CDTF">2020-12-15T04:19:56Z</dcterms:modified>
</cp:coreProperties>
</file>