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93" autoAdjust="0"/>
    <p:restoredTop sz="95501" autoAdjust="0"/>
  </p:normalViewPr>
  <p:slideViewPr>
    <p:cSldViewPr snapToGrid="0">
      <p:cViewPr varScale="1">
        <p:scale>
          <a:sx n="84" d="100"/>
          <a:sy n="84" d="100"/>
        </p:scale>
        <p:origin x="9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C218F-284F-44A2-9154-E4FBDA188675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0D140-3DB2-4EBF-92D0-C9A5EA7EF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61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0D140-3DB2-4EBF-92D0-C9A5EA7EF2B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899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0D140-3DB2-4EBF-92D0-C9A5EA7EF2B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38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0D140-3DB2-4EBF-92D0-C9A5EA7EF2B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530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0D140-3DB2-4EBF-92D0-C9A5EA7EF2B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17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0D140-3DB2-4EBF-92D0-C9A5EA7EF2B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129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0D140-3DB2-4EBF-92D0-C9A5EA7EF2B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294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0D140-3DB2-4EBF-92D0-C9A5EA7EF2B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51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0D140-3DB2-4EBF-92D0-C9A5EA7EF2B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99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0D140-3DB2-4EBF-92D0-C9A5EA7EF2B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29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0D140-3DB2-4EBF-92D0-C9A5EA7EF2B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82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0D140-3DB2-4EBF-92D0-C9A5EA7EF2B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12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0D140-3DB2-4EBF-92D0-C9A5EA7EF2B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69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0D140-3DB2-4EBF-92D0-C9A5EA7EF2B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37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0D140-3DB2-4EBF-92D0-C9A5EA7EF2B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7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0D140-3DB2-4EBF-92D0-C9A5EA7EF2B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24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655D-9E8C-4AE4-94B3-2692E84E0757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784A-E7E2-437D-B02F-97A114CD2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2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655D-9E8C-4AE4-94B3-2692E84E0757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784A-E7E2-437D-B02F-97A114CD2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78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655D-9E8C-4AE4-94B3-2692E84E0757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784A-E7E2-437D-B02F-97A114CD2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7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655D-9E8C-4AE4-94B3-2692E84E0757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784A-E7E2-437D-B02F-97A114CD2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4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655D-9E8C-4AE4-94B3-2692E84E0757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784A-E7E2-437D-B02F-97A114CD2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50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655D-9E8C-4AE4-94B3-2692E84E0757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784A-E7E2-437D-B02F-97A114CD2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7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655D-9E8C-4AE4-94B3-2692E84E0757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784A-E7E2-437D-B02F-97A114CD2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70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655D-9E8C-4AE4-94B3-2692E84E0757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784A-E7E2-437D-B02F-97A114CD2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12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655D-9E8C-4AE4-94B3-2692E84E0757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784A-E7E2-437D-B02F-97A114CD2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38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655D-9E8C-4AE4-94B3-2692E84E0757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784A-E7E2-437D-B02F-97A114CD2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4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655D-9E8C-4AE4-94B3-2692E84E0757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784A-E7E2-437D-B02F-97A114CD2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18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94000">
              <a:schemeClr val="accent6">
                <a:lumMod val="0"/>
                <a:lumOff val="100000"/>
              </a:schemeClr>
            </a:gs>
            <a:gs pos="9000">
              <a:srgbClr val="00B0F0">
                <a:lumMod val="75000"/>
                <a:lumOff val="25000"/>
              </a:srgb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D655D-9E8C-4AE4-94B3-2692E84E0757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3784A-E7E2-437D-B02F-97A114CD2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4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5810" y="2265363"/>
            <a:ext cx="7772400" cy="148367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4800" b="1" dirty="0" smtClean="0">
                <a:latin typeface="Algerian" panose="04020705040A02060702" pitchFamily="82" charset="0"/>
              </a:rPr>
              <a:t>Simple Comment System</a:t>
            </a:r>
            <a:br>
              <a:rPr lang="en-US" sz="4800" b="1" dirty="0" smtClean="0">
                <a:latin typeface="Algerian" panose="04020705040A02060702" pitchFamily="82" charset="0"/>
              </a:rPr>
            </a:br>
            <a:r>
              <a:rPr lang="en-US" sz="3600" b="1" dirty="0" smtClean="0">
                <a:latin typeface="Algerian" panose="04020705040A02060702" pitchFamily="82" charset="0"/>
              </a:rPr>
              <a:t>using PHP, JQUERY and AJAX</a:t>
            </a:r>
            <a:endParaRPr lang="en-US" sz="36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0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0109"/>
            <a:ext cx="9144000" cy="60544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err="1" smtClean="0">
                <a:solidFill>
                  <a:srgbClr val="C00000"/>
                </a:solidFill>
              </a:rPr>
              <a:t>index.php</a:t>
            </a:r>
            <a:endParaRPr lang="en-US" sz="32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05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dirty="0" smtClean="0"/>
              <a:t>Part 5 -  </a:t>
            </a:r>
            <a:r>
              <a:rPr lang="en-US" sz="2400" b="1" dirty="0" smtClean="0">
                <a:solidFill>
                  <a:srgbClr val="C00000"/>
                </a:solidFill>
              </a:rPr>
              <a:t>&lt;script&gt; </a:t>
            </a:r>
            <a:r>
              <a:rPr lang="en-US" sz="2400" dirty="0" smtClean="0"/>
              <a:t>section begins.</a:t>
            </a:r>
          </a:p>
          <a:p>
            <a:pPr marL="0" indent="0">
              <a:buNone/>
            </a:pPr>
            <a:r>
              <a:rPr lang="en-US" sz="2400" dirty="0" smtClean="0"/>
              <a:t>   On </a:t>
            </a:r>
            <a:r>
              <a:rPr lang="en-US" sz="2400" dirty="0"/>
              <a:t>clicking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'Write a comment</a:t>
            </a:r>
            <a:r>
              <a:rPr lang="en-US" sz="2400" dirty="0"/>
              <a:t>' box  </a:t>
            </a:r>
            <a:r>
              <a:rPr lang="en-US" sz="2400" dirty="0">
                <a:solidFill>
                  <a:srgbClr val="C00000"/>
                </a:solidFill>
              </a:rPr>
              <a:t>&lt;div class="new-com-</a:t>
            </a:r>
            <a:r>
              <a:rPr lang="en-US" sz="2400" dirty="0" err="1">
                <a:solidFill>
                  <a:srgbClr val="C00000"/>
                </a:solidFill>
              </a:rPr>
              <a:t>bt</a:t>
            </a:r>
            <a:r>
              <a:rPr lang="en-US" sz="2400" dirty="0">
                <a:solidFill>
                  <a:srgbClr val="C00000"/>
                </a:solidFill>
              </a:rPr>
              <a:t>"&gt; </a:t>
            </a:r>
          </a:p>
          <a:p>
            <a:pPr marL="1081088" indent="401638"/>
            <a:r>
              <a:rPr lang="en-US" sz="2400" dirty="0" smtClean="0"/>
              <a:t>Hide </a:t>
            </a:r>
            <a:r>
              <a:rPr lang="en-US" sz="2400" dirty="0"/>
              <a:t>the </a:t>
            </a:r>
            <a:r>
              <a:rPr lang="en-US" sz="2400" dirty="0" smtClean="0"/>
              <a:t>(</a:t>
            </a:r>
            <a:r>
              <a:rPr lang="en-US" sz="2400" dirty="0">
                <a:solidFill>
                  <a:srgbClr val="C00000"/>
                </a:solidFill>
              </a:rPr>
              <a:t>new-com-</a:t>
            </a:r>
            <a:r>
              <a:rPr lang="en-US" sz="2400" dirty="0" err="1">
                <a:solidFill>
                  <a:srgbClr val="C00000"/>
                </a:solidFill>
              </a:rPr>
              <a:t>bt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) box</a:t>
            </a:r>
            <a:endParaRPr lang="en-US" sz="2400" dirty="0"/>
          </a:p>
          <a:p>
            <a:pPr marL="1081088" indent="401638"/>
            <a:r>
              <a:rPr lang="en-US" sz="2400" dirty="0" smtClean="0"/>
              <a:t>Show </a:t>
            </a:r>
            <a:r>
              <a:rPr lang="en-US" sz="2400" dirty="0"/>
              <a:t>the new comment input </a:t>
            </a:r>
            <a:r>
              <a:rPr lang="en-US" sz="2400" dirty="0" smtClean="0"/>
              <a:t>box ( class</a:t>
            </a:r>
            <a:r>
              <a:rPr lang="en-US" sz="2400" dirty="0"/>
              <a:t>="</a:t>
            </a:r>
            <a:r>
              <a:rPr lang="en-US" sz="2400" dirty="0">
                <a:solidFill>
                  <a:srgbClr val="C00000"/>
                </a:solidFill>
              </a:rPr>
              <a:t>new-com-</a:t>
            </a:r>
            <a:r>
              <a:rPr lang="en-US" sz="2400" dirty="0" err="1">
                <a:solidFill>
                  <a:srgbClr val="C00000"/>
                </a:solidFill>
              </a:rPr>
              <a:t>cnt</a:t>
            </a:r>
            <a:r>
              <a:rPr lang="en-US" sz="2400" dirty="0" smtClean="0"/>
              <a:t>"&gt; )</a:t>
            </a:r>
            <a:endParaRPr lang="en-US" sz="2400" dirty="0"/>
          </a:p>
          <a:p>
            <a:pPr marL="1081088" indent="401638"/>
            <a:r>
              <a:rPr lang="en-US" sz="2400" dirty="0" smtClean="0"/>
              <a:t>Focus </a:t>
            </a:r>
            <a:r>
              <a:rPr lang="en-US" sz="2400" dirty="0"/>
              <a:t>the cursor at </a:t>
            </a:r>
            <a:r>
              <a:rPr lang="en-US" sz="2400" dirty="0">
                <a:solidFill>
                  <a:srgbClr val="C00000"/>
                </a:solidFill>
              </a:rPr>
              <a:t>'name</a:t>
            </a:r>
            <a:r>
              <a:rPr lang="en-US" sz="2400" dirty="0"/>
              <a:t>' field</a:t>
            </a:r>
            <a:endParaRPr lang="en-US" sz="24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3" y="3207327"/>
            <a:ext cx="6780398" cy="2836719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65720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650" y="180107"/>
            <a:ext cx="8896350" cy="68441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err="1" smtClean="0">
                <a:solidFill>
                  <a:srgbClr val="C00000"/>
                </a:solidFill>
              </a:rPr>
              <a:t>index.php</a:t>
            </a:r>
            <a:r>
              <a:rPr lang="en-US" sz="3200" b="1" dirty="0" smtClean="0">
                <a:solidFill>
                  <a:srgbClr val="C00000"/>
                </a:solidFill>
              </a:rPr>
              <a:t> - </a:t>
            </a:r>
            <a:r>
              <a:rPr lang="en-US" sz="2400" b="1" dirty="0" smtClean="0"/>
              <a:t>Part 5 </a:t>
            </a:r>
          </a:p>
          <a:p>
            <a:pPr marL="0" indent="0">
              <a:buNone/>
            </a:pPr>
            <a:r>
              <a:rPr lang="en-US" sz="2200" dirty="0" smtClean="0"/>
              <a:t>When </a:t>
            </a:r>
            <a:r>
              <a:rPr lang="en-US" sz="2200" dirty="0"/>
              <a:t>start writing the comment activate the </a:t>
            </a:r>
            <a:r>
              <a:rPr lang="en-US" sz="2200" b="1" dirty="0" smtClean="0"/>
              <a:t>'Post</a:t>
            </a:r>
            <a:r>
              <a:rPr lang="en-US" sz="2200" dirty="0" smtClean="0"/>
              <a:t> </a:t>
            </a:r>
            <a:r>
              <a:rPr lang="en-US" sz="2200" b="1" dirty="0" smtClean="0"/>
              <a:t>comment’ </a:t>
            </a:r>
            <a:r>
              <a:rPr lang="en-US" sz="2200" dirty="0" smtClean="0"/>
              <a:t>button. </a:t>
            </a:r>
            <a:endParaRPr lang="en-US" sz="2200" dirty="0"/>
          </a:p>
          <a:p>
            <a:pPr>
              <a:lnSpc>
                <a:spcPct val="110000"/>
              </a:lnSpc>
            </a:pPr>
            <a:r>
              <a:rPr lang="en-US" sz="2200" b="1" dirty="0"/>
              <a:t>'Post</a:t>
            </a:r>
            <a:r>
              <a:rPr lang="en-US" sz="2200" dirty="0"/>
              <a:t> </a:t>
            </a:r>
            <a:r>
              <a:rPr lang="en-US" sz="2200" b="1" dirty="0"/>
              <a:t>comment</a:t>
            </a:r>
            <a:r>
              <a:rPr lang="en-US" sz="2200" dirty="0"/>
              <a:t>' button appears in low opacity until the user starts writing the </a:t>
            </a:r>
            <a:r>
              <a:rPr lang="en-US" sz="2200" dirty="0" smtClean="0"/>
              <a:t>comment.</a:t>
            </a:r>
            <a:endParaRPr lang="en-US" sz="2200" dirty="0"/>
          </a:p>
          <a:p>
            <a:pPr>
              <a:lnSpc>
                <a:spcPct val="110000"/>
              </a:lnSpc>
            </a:pPr>
            <a:r>
              <a:rPr lang="en-US" sz="2200" dirty="0"/>
              <a:t>Once the user starts writing the comment, the </a:t>
            </a:r>
            <a:r>
              <a:rPr lang="en-US" sz="2200" b="1" dirty="0"/>
              <a:t>'Post</a:t>
            </a:r>
            <a:r>
              <a:rPr lang="en-US" sz="2200" dirty="0"/>
              <a:t> </a:t>
            </a:r>
            <a:r>
              <a:rPr lang="en-US" sz="2200" b="1" dirty="0"/>
              <a:t>comment</a:t>
            </a:r>
            <a:r>
              <a:rPr lang="en-US" sz="2200" dirty="0"/>
              <a:t>' button </a:t>
            </a:r>
            <a:r>
              <a:rPr lang="en-US" sz="2200" dirty="0" smtClean="0"/>
              <a:t>gets </a:t>
            </a:r>
            <a:r>
              <a:rPr lang="en-US" sz="2200" dirty="0"/>
              <a:t>brighter</a:t>
            </a:r>
            <a:r>
              <a:rPr lang="en-US" sz="2200" dirty="0" smtClean="0"/>
              <a:t>.</a:t>
            </a:r>
          </a:p>
          <a:p>
            <a:endParaRPr lang="en-US" sz="3600" dirty="0" smtClean="0"/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pPr marL="0" indent="0"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bind( ) </a:t>
            </a:r>
            <a:r>
              <a:rPr lang="en-US" sz="2200" dirty="0" smtClean="0"/>
              <a:t>- attaches </a:t>
            </a:r>
            <a:r>
              <a:rPr lang="en-US" sz="2200" dirty="0"/>
              <a:t>one or more event handlers for selected </a:t>
            </a:r>
            <a:r>
              <a:rPr lang="en-US" sz="2200" dirty="0" smtClean="0"/>
              <a:t>elements,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     and specifies </a:t>
            </a:r>
            <a:r>
              <a:rPr lang="en-US" sz="2200" dirty="0"/>
              <a:t>a function to run when the event occurs</a:t>
            </a:r>
            <a:r>
              <a:rPr lang="en-US" sz="2200" dirty="0" smtClean="0"/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	     input</a:t>
            </a:r>
            <a:r>
              <a:rPr lang="en-US" sz="2200" dirty="0" smtClean="0"/>
              <a:t> and </a:t>
            </a:r>
            <a:r>
              <a:rPr lang="en-US" sz="2200" b="1" dirty="0" err="1" smtClean="0">
                <a:solidFill>
                  <a:srgbClr val="C00000"/>
                </a:solidFill>
              </a:rPr>
              <a:t>propertychange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dirty="0" smtClean="0"/>
              <a:t>– Event handlers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length</a:t>
            </a:r>
            <a:r>
              <a:rPr lang="en-US" sz="2200" dirty="0" smtClean="0"/>
              <a:t> – returns the length of the selected data</a:t>
            </a:r>
            <a:endParaRPr lang="en-US" sz="2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34" y="2767097"/>
            <a:ext cx="8320162" cy="2055236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79333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649" y="180107"/>
            <a:ext cx="9076459" cy="68441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err="1" smtClean="0">
                <a:solidFill>
                  <a:srgbClr val="C00000"/>
                </a:solidFill>
              </a:rPr>
              <a:t>index.php</a:t>
            </a:r>
            <a:endParaRPr lang="en-US" sz="3200" b="1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400" b="1" dirty="0"/>
              <a:t>Part 6 - </a:t>
            </a:r>
            <a:r>
              <a:rPr lang="en-US" sz="2400" dirty="0" smtClean="0"/>
              <a:t>On </a:t>
            </a:r>
            <a:r>
              <a:rPr lang="en-US" sz="2400" dirty="0"/>
              <a:t>clicking  on the </a:t>
            </a:r>
            <a:r>
              <a:rPr lang="en-US" sz="2400" dirty="0">
                <a:solidFill>
                  <a:srgbClr val="C00000"/>
                </a:solidFill>
              </a:rPr>
              <a:t>cancel</a:t>
            </a:r>
            <a:r>
              <a:rPr lang="en-US" sz="2400" dirty="0"/>
              <a:t> button</a:t>
            </a:r>
          </a:p>
          <a:p>
            <a:pPr>
              <a:lnSpc>
                <a:spcPct val="110000"/>
              </a:lnSpc>
            </a:pPr>
            <a:r>
              <a:rPr lang="en-US" sz="2400" dirty="0" smtClean="0"/>
              <a:t>Set </a:t>
            </a:r>
            <a:r>
              <a:rPr lang="en-US" sz="2400" dirty="0"/>
              <a:t>the new comment input </a:t>
            </a:r>
            <a:r>
              <a:rPr lang="en-US" sz="2400" dirty="0" smtClean="0"/>
              <a:t>box ( &lt;</a:t>
            </a:r>
            <a:r>
              <a:rPr lang="en-US" sz="2400" b="1" dirty="0" smtClean="0"/>
              <a:t>class</a:t>
            </a:r>
            <a:r>
              <a:rPr lang="en-US" sz="2400" b="1" dirty="0"/>
              <a:t>="</a:t>
            </a:r>
            <a:r>
              <a:rPr lang="en-US" sz="2400" b="1" dirty="0">
                <a:solidFill>
                  <a:srgbClr val="C00000"/>
                </a:solidFill>
              </a:rPr>
              <a:t>new-com-</a:t>
            </a:r>
            <a:r>
              <a:rPr lang="en-US" sz="2400" b="1" dirty="0" err="1">
                <a:solidFill>
                  <a:srgbClr val="C00000"/>
                </a:solidFill>
              </a:rPr>
              <a:t>cnt</a:t>
            </a:r>
            <a:r>
              <a:rPr lang="en-US" sz="2400" b="1" dirty="0" smtClean="0"/>
              <a:t>"&gt; </a:t>
            </a:r>
            <a:r>
              <a:rPr lang="en-US" sz="2400" dirty="0" smtClean="0"/>
              <a:t>) value </a:t>
            </a:r>
            <a:br>
              <a:rPr lang="en-US" sz="2400" dirty="0" smtClean="0"/>
            </a:br>
            <a:r>
              <a:rPr lang="en-US" sz="2400" dirty="0" smtClean="0"/>
              <a:t>as 'empty‘</a:t>
            </a:r>
          </a:p>
          <a:p>
            <a:pPr>
              <a:lnSpc>
                <a:spcPct val="110000"/>
              </a:lnSpc>
            </a:pPr>
            <a:r>
              <a:rPr lang="en-US" sz="2400" dirty="0" smtClean="0"/>
              <a:t>fade </a:t>
            </a:r>
            <a:r>
              <a:rPr lang="en-US" sz="2400" dirty="0"/>
              <a:t>out the section; and fade in the 'Write a comment' </a:t>
            </a:r>
            <a:r>
              <a:rPr lang="en-US" sz="2400" dirty="0" smtClean="0"/>
              <a:t>box </a:t>
            </a:r>
            <a:br>
              <a:rPr lang="en-US" sz="2400" dirty="0" smtClean="0"/>
            </a:br>
            <a:r>
              <a:rPr lang="en-US" sz="2400" dirty="0" smtClean="0"/>
              <a:t>( &lt;</a:t>
            </a:r>
            <a:r>
              <a:rPr lang="en-US" sz="2400" b="1" dirty="0" smtClean="0"/>
              <a:t>class</a:t>
            </a:r>
            <a:r>
              <a:rPr lang="en-US" sz="2400" b="1" dirty="0"/>
              <a:t>="</a:t>
            </a:r>
            <a:r>
              <a:rPr lang="en-US" sz="2400" b="1" dirty="0">
                <a:solidFill>
                  <a:srgbClr val="C00000"/>
                </a:solidFill>
              </a:rPr>
              <a:t>new-com-</a:t>
            </a:r>
            <a:r>
              <a:rPr lang="en-US" sz="2400" b="1" dirty="0" err="1">
                <a:solidFill>
                  <a:srgbClr val="C00000"/>
                </a:solidFill>
              </a:rPr>
              <a:t>bt</a:t>
            </a:r>
            <a:r>
              <a:rPr lang="en-US" sz="2400" b="1" dirty="0"/>
              <a:t>"&gt; </a:t>
            </a:r>
            <a:r>
              <a:rPr lang="en-US" sz="2400" b="1" dirty="0" smtClean="0"/>
              <a:t> )</a:t>
            </a:r>
            <a:endParaRPr lang="en-US" sz="2400" b="1" dirty="0"/>
          </a:p>
          <a:p>
            <a:pPr marL="0" indent="0">
              <a:lnSpc>
                <a:spcPct val="110000"/>
              </a:lnSpc>
              <a:buNone/>
            </a:pPr>
            <a:endParaRPr lang="en-US" sz="32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08" y="3276166"/>
            <a:ext cx="7884551" cy="2515033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111053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504" y="356319"/>
            <a:ext cx="9076459" cy="68441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err="1" smtClean="0">
                <a:solidFill>
                  <a:srgbClr val="C00000"/>
                </a:solidFill>
              </a:rPr>
              <a:t>index.php</a:t>
            </a:r>
            <a:endParaRPr lang="en-US" sz="3200" b="1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C00000"/>
                </a:solidFill>
              </a:rPr>
              <a:t> </a:t>
            </a:r>
            <a:endParaRPr lang="en-US" sz="12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dirty="0"/>
              <a:t>Part 7 </a:t>
            </a:r>
            <a:r>
              <a:rPr lang="en-US" sz="2400" dirty="0"/>
              <a:t>- On clicking </a:t>
            </a:r>
            <a:r>
              <a:rPr lang="en-US" sz="2400" b="1" dirty="0"/>
              <a:t>'</a:t>
            </a:r>
            <a:r>
              <a:rPr lang="en-US" sz="2400" b="1" dirty="0">
                <a:solidFill>
                  <a:srgbClr val="C00000"/>
                </a:solidFill>
              </a:rPr>
              <a:t>Post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comment</a:t>
            </a:r>
            <a:r>
              <a:rPr lang="en-US" sz="2400" dirty="0"/>
              <a:t>' :</a:t>
            </a:r>
          </a:p>
          <a:p>
            <a:pPr marL="0" indent="0">
              <a:buNone/>
            </a:pPr>
            <a:r>
              <a:rPr lang="en-US" sz="2400" dirty="0" smtClean="0"/>
              <a:t>	    If </a:t>
            </a:r>
            <a:r>
              <a:rPr lang="en-US" sz="2400" dirty="0"/>
              <a:t>the comment input box does not contain any value, </a:t>
            </a:r>
          </a:p>
          <a:p>
            <a:pPr marL="0" indent="0">
              <a:buNone/>
            </a:pPr>
            <a:r>
              <a:rPr lang="en-US" sz="2400" dirty="0" smtClean="0"/>
              <a:t>			display </a:t>
            </a:r>
            <a:r>
              <a:rPr lang="en-US" sz="2400" dirty="0"/>
              <a:t>an alert box, prompting to write a comment.</a:t>
            </a:r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691" y="2638424"/>
            <a:ext cx="6870596" cy="2834121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113253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934" y="253449"/>
            <a:ext cx="9076459" cy="68441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err="1" smtClean="0">
                <a:solidFill>
                  <a:srgbClr val="C00000"/>
                </a:solidFill>
              </a:rPr>
              <a:t>index.php</a:t>
            </a:r>
            <a:endParaRPr lang="en-US" sz="3200" b="1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C00000"/>
                </a:solidFill>
              </a:rPr>
              <a:t> </a:t>
            </a:r>
            <a:endParaRPr lang="en-US" sz="12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dirty="0"/>
              <a:t>Part </a:t>
            </a:r>
            <a:r>
              <a:rPr lang="en-US" sz="2400" b="1" dirty="0" smtClean="0"/>
              <a:t>8 </a:t>
            </a:r>
            <a:r>
              <a:rPr lang="en-US" sz="2400" dirty="0" smtClean="0"/>
              <a:t>– Else, if the comment contain any value:</a:t>
            </a:r>
          </a:p>
          <a:p>
            <a:pPr marL="0" indent="0">
              <a:buNone/>
            </a:pPr>
            <a:r>
              <a:rPr lang="en-US" sz="2400" dirty="0" smtClean="0"/>
              <a:t>		using Ajax function, post the data to </a:t>
            </a:r>
            <a:r>
              <a:rPr lang="en-US" sz="2400" b="1" dirty="0">
                <a:solidFill>
                  <a:srgbClr val="C00000"/>
                </a:solidFill>
              </a:rPr>
              <a:t>add-</a:t>
            </a:r>
            <a:r>
              <a:rPr lang="en-US" sz="2400" b="1" dirty="0" err="1">
                <a:solidFill>
                  <a:srgbClr val="C00000"/>
                </a:solidFill>
              </a:rPr>
              <a:t>comment.php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i="1" dirty="0" smtClean="0">
                <a:solidFill>
                  <a:srgbClr val="C00000"/>
                </a:solidFill>
              </a:rPr>
              <a:t>add-</a:t>
            </a:r>
            <a:r>
              <a:rPr lang="en-US" sz="2400" b="1" i="1" dirty="0" err="1" smtClean="0">
                <a:solidFill>
                  <a:srgbClr val="C00000"/>
                </a:solidFill>
              </a:rPr>
              <a:t>comment.php</a:t>
            </a:r>
            <a:r>
              <a:rPr lang="en-US" sz="2400" b="1" i="1" dirty="0" smtClean="0">
                <a:solidFill>
                  <a:srgbClr val="C00000"/>
                </a:solidFill>
              </a:rPr>
              <a:t> </a:t>
            </a:r>
            <a:r>
              <a:rPr lang="en-US" sz="2400" i="1" dirty="0" smtClean="0"/>
              <a:t>–</a:t>
            </a:r>
            <a:r>
              <a:rPr lang="en-US" sz="2400" b="1" i="1" dirty="0" smtClean="0"/>
              <a:t> </a:t>
            </a:r>
            <a:r>
              <a:rPr lang="en-US" sz="2400" i="1" dirty="0" smtClean="0"/>
              <a:t>explained in fore coming slides</a:t>
            </a:r>
            <a:endParaRPr lang="en-US" sz="2400" i="1" dirty="0"/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014" y="2330592"/>
            <a:ext cx="6779229" cy="2689860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199541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644" y="13853"/>
            <a:ext cx="9076459" cy="70956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err="1" smtClean="0">
                <a:solidFill>
                  <a:srgbClr val="C00000"/>
                </a:solidFill>
              </a:rPr>
              <a:t>index.php</a:t>
            </a:r>
            <a:endParaRPr lang="en-US" sz="3200" b="1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C00000"/>
                </a:solidFill>
              </a:rPr>
              <a:t> </a:t>
            </a:r>
            <a:r>
              <a:rPr lang="en-US" sz="2200" b="1" dirty="0" smtClean="0"/>
              <a:t>Part 9 </a:t>
            </a:r>
            <a:r>
              <a:rPr lang="en-US" sz="2200" dirty="0"/>
              <a:t>– On success: </a:t>
            </a:r>
            <a:r>
              <a:rPr lang="en-US" sz="2200" dirty="0" smtClean="0"/>
              <a:t> - empty </a:t>
            </a:r>
            <a:r>
              <a:rPr lang="en-US" sz="2200" dirty="0"/>
              <a:t>the </a:t>
            </a:r>
            <a:r>
              <a:rPr lang="en-US" sz="2200" b="1" dirty="0"/>
              <a:t>name </a:t>
            </a:r>
            <a:r>
              <a:rPr lang="en-US" sz="2200" dirty="0"/>
              <a:t>and </a:t>
            </a:r>
            <a:r>
              <a:rPr lang="en-US" sz="2200" b="1" dirty="0"/>
              <a:t>comment</a:t>
            </a:r>
            <a:r>
              <a:rPr lang="en-US" sz="2200" dirty="0"/>
              <a:t> </a:t>
            </a:r>
            <a:r>
              <a:rPr lang="en-US" sz="2200" dirty="0" smtClean="0"/>
              <a:t>box.</a:t>
            </a:r>
          </a:p>
          <a:p>
            <a:pPr marL="0" indent="0">
              <a:buNone/>
            </a:pPr>
            <a:r>
              <a:rPr lang="en-US" sz="2200" dirty="0" smtClean="0"/>
              <a:t>			        - hide </a:t>
            </a:r>
            <a:r>
              <a:rPr lang="en-US" sz="2200" dirty="0"/>
              <a:t>the </a:t>
            </a:r>
            <a:r>
              <a:rPr lang="en-US" sz="2200" b="1" dirty="0">
                <a:solidFill>
                  <a:srgbClr val="C00000"/>
                </a:solidFill>
              </a:rPr>
              <a:t>'new comment</a:t>
            </a:r>
            <a:r>
              <a:rPr lang="en-US" sz="2200" dirty="0"/>
              <a:t>' </a:t>
            </a:r>
            <a:r>
              <a:rPr lang="en-US" sz="2200" dirty="0" smtClean="0"/>
              <a:t>section</a:t>
            </a:r>
          </a:p>
          <a:p>
            <a:pPr marL="0" indent="0">
              <a:buNone/>
            </a:pPr>
            <a:r>
              <a:rPr lang="en-US" sz="2200" dirty="0" smtClean="0"/>
              <a:t>			        - Again</a:t>
            </a:r>
            <a:r>
              <a:rPr lang="en-US" sz="2200" dirty="0"/>
              <a:t>, show the </a:t>
            </a:r>
            <a:r>
              <a:rPr lang="en-US" sz="2200" b="1" dirty="0">
                <a:solidFill>
                  <a:srgbClr val="C00000"/>
                </a:solidFill>
              </a:rPr>
              <a:t>'write a comment</a:t>
            </a:r>
            <a:r>
              <a:rPr lang="en-US" sz="2200" dirty="0"/>
              <a:t>' </a:t>
            </a:r>
            <a:r>
              <a:rPr lang="en-US" sz="2200" dirty="0" smtClean="0"/>
              <a:t>box</a:t>
            </a:r>
          </a:p>
          <a:p>
            <a:pPr marL="0" indent="0">
              <a:buNone/>
            </a:pPr>
            <a:endParaRPr lang="en-US" sz="700" dirty="0" smtClean="0"/>
          </a:p>
          <a:p>
            <a:pPr marL="0" indent="0">
              <a:buNone/>
            </a:pPr>
            <a:r>
              <a:rPr lang="en-US" sz="2200" dirty="0" smtClean="0"/>
              <a:t>Before displaying the </a:t>
            </a:r>
            <a:r>
              <a:rPr lang="en-US" sz="2200" b="1" dirty="0" smtClean="0">
                <a:solidFill>
                  <a:srgbClr val="C00000"/>
                </a:solidFill>
              </a:rPr>
              <a:t>'write a comment’</a:t>
            </a:r>
            <a:r>
              <a:rPr lang="en-US" sz="2200" b="1" dirty="0" smtClean="0"/>
              <a:t> </a:t>
            </a:r>
            <a:r>
              <a:rPr lang="en-US" sz="2200" dirty="0" smtClean="0"/>
              <a:t>box, insert the content called back from </a:t>
            </a:r>
            <a:r>
              <a:rPr lang="en-US" sz="2000" dirty="0" smtClean="0">
                <a:solidFill>
                  <a:srgbClr val="C00000"/>
                </a:solidFill>
              </a:rPr>
              <a:t>add-</a:t>
            </a:r>
            <a:r>
              <a:rPr lang="en-US" sz="2000" dirty="0" err="1" smtClean="0">
                <a:solidFill>
                  <a:srgbClr val="C00000"/>
                </a:solidFill>
              </a:rPr>
              <a:t>comment.php</a:t>
            </a:r>
            <a:endParaRPr lang="en-US" sz="20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before( )  </a:t>
            </a:r>
            <a:r>
              <a:rPr lang="en-US" sz="2000" dirty="0" smtClean="0"/>
              <a:t>- inserts </a:t>
            </a:r>
            <a:r>
              <a:rPr lang="en-US" sz="2000" dirty="0"/>
              <a:t>specified content in front of (before) the selected elements.</a:t>
            </a:r>
            <a:endParaRPr lang="en-US" sz="2000" dirty="0" smtClean="0"/>
          </a:p>
          <a:p>
            <a:pPr marL="0" indent="0">
              <a:buNone/>
            </a:pPr>
            <a:endParaRPr lang="en-US" sz="2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" y="2737484"/>
            <a:ext cx="7444740" cy="3201759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262319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480" y="152399"/>
            <a:ext cx="9076459" cy="6705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add-</a:t>
            </a:r>
            <a:r>
              <a:rPr lang="en-US" sz="2800" b="1" dirty="0" err="1" smtClean="0">
                <a:solidFill>
                  <a:srgbClr val="C00000"/>
                </a:solidFill>
              </a:rPr>
              <a:t>comment.php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200" b="1" dirty="0" smtClean="0"/>
              <a:t>Part 1 </a:t>
            </a:r>
            <a:r>
              <a:rPr lang="en-US" sz="2200" dirty="0" smtClean="0"/>
              <a:t>– Retrieve the </a:t>
            </a:r>
            <a:r>
              <a:rPr lang="en-US" sz="2200" b="1" dirty="0" smtClean="0"/>
              <a:t>name</a:t>
            </a:r>
            <a:r>
              <a:rPr lang="en-US" sz="2200" dirty="0" smtClean="0"/>
              <a:t> and </a:t>
            </a:r>
            <a:r>
              <a:rPr lang="en-US" sz="2200" b="1" dirty="0" smtClean="0"/>
              <a:t>comment</a:t>
            </a:r>
            <a:r>
              <a:rPr lang="en-US" sz="2200" dirty="0" smtClean="0"/>
              <a:t> from URL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 - If </a:t>
            </a:r>
            <a:r>
              <a:rPr lang="en-US" sz="2200" b="1" dirty="0" smtClean="0"/>
              <a:t>name</a:t>
            </a:r>
            <a:r>
              <a:rPr lang="en-US" sz="2200" dirty="0" smtClean="0"/>
              <a:t> is </a:t>
            </a:r>
            <a:r>
              <a:rPr lang="en-US" sz="2200" b="1" dirty="0" smtClean="0"/>
              <a:t>empty</a:t>
            </a:r>
            <a:r>
              <a:rPr lang="en-US" sz="2200" dirty="0" smtClean="0"/>
              <a:t>, set it as ‘</a:t>
            </a:r>
            <a:r>
              <a:rPr lang="en-US" sz="2200" b="1" dirty="0" smtClean="0"/>
              <a:t>Guest</a:t>
            </a:r>
            <a:r>
              <a:rPr lang="en-US" sz="2200" dirty="0" smtClean="0"/>
              <a:t>’; and insert the data to database.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b="1" dirty="0" err="1" smtClean="0">
                <a:solidFill>
                  <a:srgbClr val="C00000"/>
                </a:solidFill>
              </a:rPr>
              <a:t>htmlentities</a:t>
            </a:r>
            <a:r>
              <a:rPr lang="en-US" sz="2200" b="1" dirty="0" smtClean="0">
                <a:solidFill>
                  <a:srgbClr val="C00000"/>
                </a:solidFill>
              </a:rPr>
              <a:t>( ) </a:t>
            </a:r>
            <a:r>
              <a:rPr lang="en-US" sz="2200" dirty="0"/>
              <a:t>- converts characters to HTML entities.</a:t>
            </a:r>
          </a:p>
          <a:p>
            <a:pPr marL="0" indent="0">
              <a:buNone/>
            </a:pPr>
            <a:r>
              <a:rPr lang="en-US" sz="2200" dirty="0" smtClean="0"/>
              <a:t>		      (</a:t>
            </a:r>
            <a:r>
              <a:rPr lang="en-US" sz="2200" b="1" dirty="0"/>
              <a:t>example</a:t>
            </a:r>
            <a:r>
              <a:rPr lang="en-US" sz="2200" dirty="0"/>
              <a:t>: </a:t>
            </a:r>
            <a:r>
              <a:rPr lang="en-US" sz="2200" dirty="0" smtClean="0"/>
              <a:t> </a:t>
            </a:r>
            <a:r>
              <a:rPr lang="en-US" sz="2200" b="1" dirty="0" smtClean="0">
                <a:solidFill>
                  <a:srgbClr val="C00000"/>
                </a:solidFill>
              </a:rPr>
              <a:t>&amp;</a:t>
            </a:r>
            <a:r>
              <a:rPr lang="en-US" sz="2200" b="1" dirty="0" err="1">
                <a:solidFill>
                  <a:srgbClr val="C00000"/>
                </a:solidFill>
              </a:rPr>
              <a:t>nbsp</a:t>
            </a:r>
            <a:r>
              <a:rPr lang="en-US" sz="2200" b="1" dirty="0">
                <a:solidFill>
                  <a:srgbClr val="C00000"/>
                </a:solidFill>
              </a:rPr>
              <a:t>; 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dirty="0" smtClean="0"/>
              <a:t>for  </a:t>
            </a:r>
            <a:r>
              <a:rPr lang="en-US" sz="2200" b="1" dirty="0" smtClean="0"/>
              <a:t>space</a:t>
            </a:r>
            <a:r>
              <a:rPr lang="en-US" sz="2200" dirty="0"/>
              <a:t>) </a:t>
            </a:r>
            <a:endParaRPr lang="en-US" sz="22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651" y="1586593"/>
            <a:ext cx="7615820" cy="4106636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313283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935" y="-13861"/>
            <a:ext cx="9076459" cy="68995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add-</a:t>
            </a:r>
            <a:r>
              <a:rPr lang="en-US" sz="2800" b="1" dirty="0" err="1" smtClean="0">
                <a:solidFill>
                  <a:srgbClr val="C00000"/>
                </a:solidFill>
              </a:rPr>
              <a:t>comment.php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200" b="1" dirty="0" smtClean="0"/>
              <a:t>Part 2</a:t>
            </a:r>
            <a:r>
              <a:rPr lang="en-US" sz="2200" dirty="0" smtClean="0"/>
              <a:t>– </a:t>
            </a:r>
            <a:r>
              <a:rPr lang="en-US" sz="2200" b="1" dirty="0" smtClean="0">
                <a:solidFill>
                  <a:srgbClr val="C00000"/>
                </a:solidFill>
              </a:rPr>
              <a:t>&lt; class</a:t>
            </a:r>
            <a:r>
              <a:rPr lang="en-US" sz="2200" b="1" dirty="0">
                <a:solidFill>
                  <a:srgbClr val="C00000"/>
                </a:solidFill>
              </a:rPr>
              <a:t>="</a:t>
            </a:r>
            <a:r>
              <a:rPr lang="en-US" sz="2200" b="1" dirty="0" err="1">
                <a:solidFill>
                  <a:srgbClr val="C00000"/>
                </a:solidFill>
              </a:rPr>
              <a:t>cmt-cnt</a:t>
            </a:r>
            <a:r>
              <a:rPr lang="en-US" sz="2200" b="1" dirty="0" smtClean="0">
                <a:solidFill>
                  <a:srgbClr val="C00000"/>
                </a:solidFill>
              </a:rPr>
              <a:t>"&gt; </a:t>
            </a:r>
            <a:r>
              <a:rPr lang="en-US" sz="2200" dirty="0" smtClean="0"/>
              <a:t>to display the entered comment</a:t>
            </a: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date ( ) </a:t>
            </a:r>
            <a:r>
              <a:rPr lang="en-US" sz="2200" dirty="0" smtClean="0"/>
              <a:t>- formats </a:t>
            </a:r>
            <a:r>
              <a:rPr lang="en-US" sz="2200" dirty="0"/>
              <a:t>a local date and time, and </a:t>
            </a:r>
            <a:r>
              <a:rPr lang="en-US" sz="2200" dirty="0" smtClean="0"/>
              <a:t>returns </a:t>
            </a:r>
            <a:r>
              <a:rPr lang="en-US" sz="2200" dirty="0"/>
              <a:t>the formatted date string</a:t>
            </a:r>
            <a:r>
              <a:rPr lang="en-US" sz="2200" dirty="0" smtClean="0"/>
              <a:t>.</a:t>
            </a:r>
          </a:p>
          <a:p>
            <a:pPr marL="0" indent="1081088">
              <a:buNone/>
            </a:pPr>
            <a:r>
              <a:rPr lang="en-US" sz="2200" dirty="0"/>
              <a:t>Y - A four digit representation of a </a:t>
            </a:r>
            <a:r>
              <a:rPr lang="en-US" sz="2200" dirty="0" smtClean="0"/>
              <a:t>year</a:t>
            </a:r>
          </a:p>
          <a:p>
            <a:pPr marL="0" indent="1081088">
              <a:buNone/>
            </a:pPr>
            <a:r>
              <a:rPr lang="en-US" sz="2200" dirty="0" smtClean="0"/>
              <a:t>m - A numeric representation of a month (from 01 to 12)</a:t>
            </a:r>
          </a:p>
          <a:p>
            <a:pPr marL="0" indent="1081088">
              <a:buNone/>
            </a:pPr>
            <a:r>
              <a:rPr lang="en-US" sz="2200" dirty="0" smtClean="0"/>
              <a:t>d </a:t>
            </a:r>
            <a:r>
              <a:rPr lang="en-US" sz="2200" dirty="0"/>
              <a:t>- The day of the month (from 01 to 31)</a:t>
            </a:r>
          </a:p>
          <a:p>
            <a:pPr marL="0" indent="1081088">
              <a:buNone/>
            </a:pPr>
            <a:r>
              <a:rPr lang="en-US" sz="2200" dirty="0"/>
              <a:t>H - 24-hour format of an hour (00 to </a:t>
            </a:r>
            <a:r>
              <a:rPr lang="en-US" sz="2200" dirty="0" smtClean="0"/>
              <a:t>23) ; </a:t>
            </a:r>
          </a:p>
          <a:p>
            <a:pPr marL="0" indent="1081088">
              <a:buNone/>
            </a:pPr>
            <a:r>
              <a:rPr lang="en-US" sz="2200" dirty="0" err="1" smtClean="0"/>
              <a:t>i</a:t>
            </a:r>
            <a:r>
              <a:rPr lang="en-US" sz="2200" dirty="0" smtClean="0"/>
              <a:t> </a:t>
            </a:r>
            <a:r>
              <a:rPr lang="en-US" sz="2200" dirty="0"/>
              <a:t>- Minutes with leading zeros (00 to 59)</a:t>
            </a:r>
          </a:p>
          <a:p>
            <a:pPr marL="0" indent="1081088">
              <a:buNone/>
            </a:pPr>
            <a:r>
              <a:rPr lang="en-US" sz="2200" dirty="0"/>
              <a:t>s - Seconds, with leading zeros (00 to </a:t>
            </a:r>
            <a:r>
              <a:rPr lang="en-US" sz="2200" dirty="0" smtClean="0"/>
              <a:t>59)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153" y="1000804"/>
            <a:ext cx="7265744" cy="2667681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97057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095" y="312425"/>
            <a:ext cx="9076459" cy="1744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Algerian" panose="04020705040A02060702" pitchFamily="82" charset="0"/>
              </a:rPr>
              <a:t>OUTPUT</a:t>
            </a:r>
          </a:p>
          <a:p>
            <a:pPr marL="0" indent="0">
              <a:buNone/>
            </a:pPr>
            <a:endParaRPr lang="en-US" sz="2000" dirty="0" smtClean="0"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en-US" sz="2800" b="1" dirty="0" smtClean="0"/>
              <a:t>Simple Comment System – Home page</a:t>
            </a:r>
            <a:endParaRPr lang="en-US" sz="2800" b="1" dirty="0" smtClean="0">
              <a:latin typeface="Algerian" panose="04020705040A02060702" pitchFamily="8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46" y="1902465"/>
            <a:ext cx="7933022" cy="2992148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285898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010" y="94711"/>
            <a:ext cx="9076459" cy="68721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Algerian" panose="04020705040A02060702" pitchFamily="82" charset="0"/>
              </a:rPr>
              <a:t>OUTPUT</a:t>
            </a:r>
          </a:p>
          <a:p>
            <a:pPr marL="0" indent="0">
              <a:buNone/>
            </a:pPr>
            <a:endParaRPr lang="en-US" sz="2000" dirty="0" smtClean="0"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en-US" sz="2800" b="1" dirty="0" smtClean="0"/>
              <a:t>On Clicking ‘Write a Comment’ box:</a:t>
            </a:r>
          </a:p>
          <a:p>
            <a:pPr marL="0" indent="0">
              <a:buNone/>
            </a:pPr>
            <a:endParaRPr lang="en-US" sz="2800" b="1" dirty="0"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US" sz="2800" b="1" dirty="0" smtClean="0"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US" sz="2800" b="1" dirty="0"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US" sz="2800" b="1" dirty="0" smtClean="0"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US" sz="2800" b="1" dirty="0"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US" sz="2800" b="1" dirty="0" smtClean="0"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US" sz="2800" b="1" dirty="0" smtClean="0"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US" sz="2800" b="1" dirty="0"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Cursor focused on ‘</a:t>
            </a:r>
            <a:r>
              <a:rPr lang="en-US" sz="2200" b="1" dirty="0" smtClean="0">
                <a:solidFill>
                  <a:srgbClr val="C00000"/>
                </a:solidFill>
              </a:rPr>
              <a:t>Name</a:t>
            </a:r>
            <a:r>
              <a:rPr lang="en-US" sz="2200" dirty="0" smtClean="0"/>
              <a:t>’ field</a:t>
            </a:r>
          </a:p>
          <a:p>
            <a:pPr marL="0" indent="0">
              <a:buNone/>
            </a:pPr>
            <a:r>
              <a:rPr lang="en-US" sz="2200" dirty="0" smtClean="0"/>
              <a:t>‘</a:t>
            </a:r>
            <a:r>
              <a:rPr lang="en-US" sz="2200" b="1" dirty="0" smtClean="0">
                <a:solidFill>
                  <a:srgbClr val="C00000"/>
                </a:solidFill>
              </a:rPr>
              <a:t>Post comment</a:t>
            </a:r>
            <a:r>
              <a:rPr lang="en-US" sz="2200" dirty="0" smtClean="0"/>
              <a:t>’ button appears in </a:t>
            </a:r>
            <a:r>
              <a:rPr lang="en-US" sz="2200" b="1" dirty="0" smtClean="0"/>
              <a:t>lower opacity.</a:t>
            </a:r>
            <a:endParaRPr lang="en-US" sz="2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564" y="1589314"/>
            <a:ext cx="6430466" cy="3875314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83033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88494" y="1"/>
            <a:ext cx="8167007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785813"/>
            <a:r>
              <a:rPr lang="en-US" sz="3600" b="1" dirty="0" smtClean="0">
                <a:solidFill>
                  <a:prstClr val="black"/>
                </a:solidFill>
                <a:latin typeface="Algerian" panose="04020705040A02060702" pitchFamily="82" charset="0"/>
              </a:rPr>
              <a:t>DATABASE</a:t>
            </a:r>
            <a:endParaRPr lang="en-US" sz="3600" b="1" dirty="0">
              <a:solidFill>
                <a:prstClr val="black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5594" y="853529"/>
            <a:ext cx="9135566" cy="60044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 smtClean="0"/>
              <a:t>Database Name: </a:t>
            </a:r>
            <a:r>
              <a:rPr lang="en-US" sz="2200" dirty="0" err="1">
                <a:solidFill>
                  <a:srgbClr val="C00000"/>
                </a:solidFill>
              </a:rPr>
              <a:t>simple_comment</a:t>
            </a:r>
            <a:endParaRPr lang="en-US" sz="22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200" dirty="0" smtClean="0"/>
              <a:t>Table Name: </a:t>
            </a:r>
            <a:r>
              <a:rPr lang="en-US" sz="2200" dirty="0" smtClean="0">
                <a:solidFill>
                  <a:srgbClr val="C00000"/>
                </a:solidFill>
              </a:rPr>
              <a:t>comments</a:t>
            </a:r>
          </a:p>
          <a:p>
            <a:pPr marL="0" indent="0">
              <a:buNone/>
            </a:pPr>
            <a:r>
              <a:rPr lang="en-US" sz="2200" dirty="0" smtClean="0"/>
              <a:t>Fields (3) : </a:t>
            </a:r>
            <a:r>
              <a:rPr lang="en-US" sz="2200" dirty="0" smtClean="0">
                <a:solidFill>
                  <a:srgbClr val="C00000"/>
                </a:solidFill>
              </a:rPr>
              <a:t>id, name, comment, date</a:t>
            </a:r>
            <a:endParaRPr lang="en-US" sz="2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200" b="1" dirty="0" smtClean="0"/>
              <a:t>The field ‘ </a:t>
            </a:r>
            <a:r>
              <a:rPr lang="en-US" sz="2200" b="1" dirty="0" smtClean="0">
                <a:solidFill>
                  <a:srgbClr val="C00000"/>
                </a:solidFill>
              </a:rPr>
              <a:t>id</a:t>
            </a:r>
            <a:r>
              <a:rPr lang="en-US" sz="2200" b="1" dirty="0" smtClean="0"/>
              <a:t> ’ – set as </a:t>
            </a:r>
            <a:r>
              <a:rPr lang="en-US" sz="2200" b="1" dirty="0" smtClean="0">
                <a:solidFill>
                  <a:srgbClr val="C00000"/>
                </a:solidFill>
              </a:rPr>
              <a:t>Primary key </a:t>
            </a:r>
            <a:r>
              <a:rPr lang="en-US" sz="2200" b="1" dirty="0" smtClean="0"/>
              <a:t>and </a:t>
            </a:r>
            <a:r>
              <a:rPr lang="en-US" sz="2200" b="1" dirty="0" smtClean="0">
                <a:solidFill>
                  <a:srgbClr val="C00000"/>
                </a:solidFill>
              </a:rPr>
              <a:t>Auto increment</a:t>
            </a:r>
            <a:r>
              <a:rPr lang="en-US" sz="2200" b="1" dirty="0" smtClean="0"/>
              <a:t>.</a:t>
            </a:r>
          </a:p>
          <a:p>
            <a:pPr marL="0" indent="0">
              <a:buNone/>
            </a:pPr>
            <a:r>
              <a:rPr lang="en-US" sz="2400" b="1" dirty="0"/>
              <a:t>The field ‘ </a:t>
            </a:r>
            <a:r>
              <a:rPr lang="en-US" sz="2400" b="1" dirty="0" smtClean="0">
                <a:solidFill>
                  <a:srgbClr val="C00000"/>
                </a:solidFill>
              </a:rPr>
              <a:t>date</a:t>
            </a:r>
            <a:r>
              <a:rPr lang="en-US" sz="2400" b="1" dirty="0" smtClean="0"/>
              <a:t> </a:t>
            </a:r>
            <a:r>
              <a:rPr lang="en-US" sz="2400" b="1" dirty="0"/>
              <a:t>’ </a:t>
            </a:r>
            <a:r>
              <a:rPr lang="en-US" sz="2400" b="1" dirty="0" smtClean="0"/>
              <a:t>– </a:t>
            </a:r>
            <a:r>
              <a:rPr lang="en-US" sz="2400" b="1" dirty="0" smtClean="0">
                <a:solidFill>
                  <a:srgbClr val="C00000"/>
                </a:solidFill>
              </a:rPr>
              <a:t>Default</a:t>
            </a:r>
            <a:r>
              <a:rPr lang="en-US" sz="2400" b="1" dirty="0" smtClean="0"/>
              <a:t> value is set as </a:t>
            </a:r>
            <a:r>
              <a:rPr lang="en-US" sz="2400" b="1" dirty="0" smtClean="0">
                <a:solidFill>
                  <a:srgbClr val="C00000"/>
                </a:solidFill>
              </a:rPr>
              <a:t>CURRENT_TIMESTAMP</a:t>
            </a:r>
          </a:p>
          <a:p>
            <a:pPr marL="0" indent="0">
              <a:buNone/>
            </a:pPr>
            <a:endParaRPr lang="en-US" sz="2200" b="1" dirty="0">
              <a:solidFill>
                <a:srgbClr val="C00000"/>
              </a:solidFill>
            </a:endParaRPr>
          </a:p>
          <a:p>
            <a:pPr marL="2628900" indent="-2628900">
              <a:buNone/>
            </a:pPr>
            <a:r>
              <a:rPr lang="en-US" sz="2000" b="1" dirty="0">
                <a:solidFill>
                  <a:srgbClr val="C00000"/>
                </a:solidFill>
              </a:rPr>
              <a:t>CURRENT_TIMESTAMP </a:t>
            </a:r>
            <a:r>
              <a:rPr lang="en-US" sz="2000" b="1" dirty="0" smtClean="0"/>
              <a:t>- </a:t>
            </a:r>
            <a:r>
              <a:rPr lang="en-US" sz="2200" dirty="0" smtClean="0"/>
              <a:t>Returns </a:t>
            </a:r>
            <a:r>
              <a:rPr lang="en-US" sz="2200" dirty="0"/>
              <a:t>the current time </a:t>
            </a:r>
            <a:r>
              <a:rPr lang="en-US" sz="2200" dirty="0" smtClean="0"/>
              <a:t>(</a:t>
            </a:r>
            <a:r>
              <a:rPr lang="en-US" sz="2200" dirty="0"/>
              <a:t>based on current time zone </a:t>
            </a:r>
            <a:r>
              <a:rPr lang="en-US" sz="2200" dirty="0" smtClean="0"/>
              <a:t>) in </a:t>
            </a:r>
            <a:r>
              <a:rPr lang="en-US" sz="2200" dirty="0"/>
              <a:t>'HH:MM:SS' or HHMMSS </a:t>
            </a:r>
            <a:r>
              <a:rPr lang="en-US" sz="2200" dirty="0" smtClean="0"/>
              <a:t>format.</a:t>
            </a:r>
            <a:endParaRPr lang="en-US" sz="2200" dirty="0"/>
          </a:p>
          <a:p>
            <a:pPr marL="0" indent="0">
              <a:buNone/>
            </a:pPr>
            <a:endParaRPr lang="en-US" sz="2800" b="1" dirty="0" smtClean="0">
              <a:solidFill>
                <a:srgbClr val="C0000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156861"/>
              </p:ext>
            </p:extLst>
          </p:nvPr>
        </p:nvGraphicFramePr>
        <p:xfrm>
          <a:off x="1233714" y="2187118"/>
          <a:ext cx="6096000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4700"/>
                <a:gridCol w="20193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FIELD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DATA TYPE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LENGTH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int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varchar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40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comment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date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timestamp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967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010" y="94711"/>
            <a:ext cx="9076459" cy="68721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Algerian" panose="04020705040A02060702" pitchFamily="82" charset="0"/>
              </a:rPr>
              <a:t>OUTPUT</a:t>
            </a:r>
          </a:p>
          <a:p>
            <a:pPr marL="0" indent="0">
              <a:buNone/>
            </a:pPr>
            <a:endParaRPr lang="en-US" sz="2000" dirty="0" smtClean="0"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US" sz="2800" b="1" dirty="0"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US" sz="2800" b="1" dirty="0" smtClean="0"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US" sz="2800" b="1" dirty="0"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US" sz="2800" b="1" dirty="0" smtClean="0"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US" sz="2800" b="1" dirty="0"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US" sz="2800" b="1" dirty="0" smtClean="0"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US" sz="2800" b="1" dirty="0" smtClean="0"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US" sz="2800" b="1" dirty="0"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On entering some data in the comment text box, </a:t>
            </a:r>
          </a:p>
          <a:p>
            <a:pPr marL="0" indent="0">
              <a:buNone/>
            </a:pPr>
            <a:r>
              <a:rPr lang="en-US" sz="2400" dirty="0" smtClean="0"/>
              <a:t>‘</a:t>
            </a:r>
            <a:r>
              <a:rPr lang="en-US" sz="2400" b="1" dirty="0" smtClean="0">
                <a:solidFill>
                  <a:srgbClr val="C00000"/>
                </a:solidFill>
              </a:rPr>
              <a:t>Post comment</a:t>
            </a:r>
            <a:r>
              <a:rPr lang="en-US" sz="2400" dirty="0" smtClean="0"/>
              <a:t>’ button appears to be </a:t>
            </a:r>
            <a:r>
              <a:rPr lang="en-US" sz="2400" b="1" dirty="0" smtClean="0"/>
              <a:t>brighter</a:t>
            </a:r>
            <a:r>
              <a:rPr lang="en-US" sz="2400" dirty="0" smtClean="0"/>
              <a:t>!</a:t>
            </a:r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0" y="758598"/>
            <a:ext cx="6395356" cy="4172631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416451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624" y="0"/>
            <a:ext cx="9076459" cy="68721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Algerian" panose="04020705040A02060702" pitchFamily="82" charset="0"/>
              </a:rPr>
              <a:t>OUTPUT</a:t>
            </a:r>
          </a:p>
          <a:p>
            <a:pPr marL="0" indent="0">
              <a:buNone/>
            </a:pPr>
            <a:r>
              <a:rPr lang="en-US" sz="2800" b="1" dirty="0" smtClean="0"/>
              <a:t>On Posting the comment: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 smtClean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 smtClean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 smtClean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 smtClean="0"/>
          </a:p>
          <a:p>
            <a:pPr marL="0" indent="0">
              <a:buNone/>
            </a:pPr>
            <a:r>
              <a:rPr lang="en-US" sz="2800" b="1" dirty="0" smtClean="0"/>
              <a:t>Database updated:</a:t>
            </a:r>
            <a:endParaRPr lang="en-US" sz="2800" b="1" dirty="0"/>
          </a:p>
          <a:p>
            <a:pPr marL="0" indent="0">
              <a:buNone/>
            </a:pPr>
            <a:endParaRPr lang="en-US" sz="2800" b="1" dirty="0" smtClean="0"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US" sz="2800" b="1" dirty="0"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US" sz="2800" dirty="0" smtClean="0"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US" sz="2800" b="1" dirty="0"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US" sz="2800" b="1" dirty="0" smtClean="0"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US" sz="2800" b="1" dirty="0" smtClean="0"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US" sz="2800" b="1" dirty="0"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343" y="1106258"/>
            <a:ext cx="7783447" cy="3487513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624" y="5534705"/>
            <a:ext cx="8722886" cy="909638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310827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624" y="217714"/>
            <a:ext cx="9076459" cy="68721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Algerian" panose="04020705040A02060702" pitchFamily="82" charset="0"/>
              </a:rPr>
              <a:t>OUTPUT</a:t>
            </a:r>
          </a:p>
          <a:p>
            <a:pPr marL="0" indent="0">
              <a:buNone/>
            </a:pPr>
            <a:r>
              <a:rPr lang="en-US" sz="2800" b="1" dirty="0" smtClean="0"/>
              <a:t>Writing comment without name: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 smtClean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 smtClean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 smtClean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 smtClean="0"/>
          </a:p>
          <a:p>
            <a:pPr marL="0" indent="0">
              <a:buNone/>
            </a:pPr>
            <a:endParaRPr lang="en-US" sz="2800" b="1" dirty="0"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US" sz="2800" dirty="0" smtClean="0"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US" sz="2800" b="1" dirty="0"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US" sz="2800" b="1" dirty="0" smtClean="0"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US" sz="2800" b="1" dirty="0" smtClean="0"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US" sz="2800" b="1" dirty="0"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807" y="1547133"/>
            <a:ext cx="6351319" cy="4287610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399080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624" y="217714"/>
            <a:ext cx="9076459" cy="68721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Algerian" panose="04020705040A02060702" pitchFamily="82" charset="0"/>
              </a:rPr>
              <a:t>OUTPUT</a:t>
            </a:r>
          </a:p>
          <a:p>
            <a:pPr marL="0" indent="0">
              <a:buNone/>
            </a:pPr>
            <a:r>
              <a:rPr lang="en-US" sz="2800" b="1" dirty="0" smtClean="0"/>
              <a:t>Comment posted without name; as </a:t>
            </a:r>
            <a:r>
              <a:rPr lang="en-US" sz="2800" b="1" dirty="0" smtClean="0">
                <a:solidFill>
                  <a:srgbClr val="C00000"/>
                </a:solidFill>
              </a:rPr>
              <a:t>Guest</a:t>
            </a:r>
            <a:r>
              <a:rPr lang="en-US" sz="2800" b="1" dirty="0" smtClean="0"/>
              <a:t>: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 smtClean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 smtClean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 smtClean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b="1" dirty="0" smtClean="0"/>
              <a:t>Database updated:</a:t>
            </a:r>
          </a:p>
          <a:p>
            <a:pPr marL="0" indent="0">
              <a:buNone/>
            </a:pPr>
            <a:endParaRPr lang="en-US" sz="2800" b="1" dirty="0" smtClean="0"/>
          </a:p>
          <a:p>
            <a:pPr marL="0" indent="0">
              <a:buNone/>
            </a:pPr>
            <a:endParaRPr lang="en-US" sz="2800" b="1" dirty="0"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US" sz="2800" dirty="0" smtClean="0"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US" sz="2800" b="1" dirty="0"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US" sz="2800" b="1" dirty="0" smtClean="0"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US" sz="2800" b="1" dirty="0" smtClean="0"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US" sz="2800" b="1" dirty="0"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743" y="1261381"/>
            <a:ext cx="6581752" cy="3354162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936" y="5212895"/>
            <a:ext cx="7825642" cy="1394733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133988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624" y="217714"/>
            <a:ext cx="9076459" cy="68721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Algerian" panose="04020705040A02060702" pitchFamily="82" charset="0"/>
              </a:rPr>
              <a:t>OUTPUT</a:t>
            </a:r>
          </a:p>
          <a:p>
            <a:pPr marL="0" indent="0">
              <a:buNone/>
            </a:pPr>
            <a:r>
              <a:rPr lang="en-US" sz="2800" b="1" dirty="0" smtClean="0"/>
              <a:t>Alert displayed if attempt to post comment with empty value:</a:t>
            </a:r>
          </a:p>
          <a:p>
            <a:pPr marL="0" indent="0">
              <a:buNone/>
            </a:pPr>
            <a:endParaRPr lang="en-US" sz="2800" b="1" dirty="0" smtClean="0"/>
          </a:p>
          <a:p>
            <a:pPr marL="0" indent="0">
              <a:buNone/>
            </a:pPr>
            <a:endParaRPr lang="en-US" sz="2800" b="1" dirty="0" smtClean="0"/>
          </a:p>
          <a:p>
            <a:pPr marL="0" indent="0">
              <a:buNone/>
            </a:pPr>
            <a:endParaRPr lang="en-US" sz="2800" b="1" dirty="0"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US" sz="2800" dirty="0" smtClean="0"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US" sz="2800" b="1" dirty="0"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US" sz="2800" b="1" dirty="0" smtClean="0"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US" sz="2800" b="1" dirty="0" smtClean="0"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US" sz="2800" b="1" dirty="0"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181" y="1752868"/>
            <a:ext cx="7002279" cy="4506417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375817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530225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600" b="1" dirty="0" smtClean="0">
                <a:solidFill>
                  <a:srgbClr val="C00000"/>
                </a:solidFill>
              </a:rPr>
              <a:t>Database created in </a:t>
            </a:r>
            <a:r>
              <a:rPr lang="en-US" sz="2600" b="1" dirty="0" err="1" smtClean="0">
                <a:solidFill>
                  <a:srgbClr val="C00000"/>
                </a:solidFill>
              </a:rPr>
              <a:t>localhost</a:t>
            </a:r>
            <a:r>
              <a:rPr lang="en-US" sz="2600" b="1" dirty="0" smtClean="0">
                <a:solidFill>
                  <a:srgbClr val="C00000"/>
                </a:solidFill>
              </a:rPr>
              <a:t> – </a:t>
            </a:r>
            <a:r>
              <a:rPr lang="en-US" sz="2600" b="1" dirty="0" err="1" smtClean="0">
                <a:solidFill>
                  <a:srgbClr val="C00000"/>
                </a:solidFill>
              </a:rPr>
              <a:t>phpMyAdmin</a:t>
            </a:r>
            <a:endParaRPr lang="en-US" sz="26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78" y="1692954"/>
            <a:ext cx="7667894" cy="332898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254771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228600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err="1">
                <a:solidFill>
                  <a:srgbClr val="C00000"/>
                </a:solidFill>
              </a:rPr>
              <a:t>c</a:t>
            </a:r>
            <a:r>
              <a:rPr lang="en-US" sz="3200" b="1" dirty="0" err="1" smtClean="0">
                <a:solidFill>
                  <a:srgbClr val="C00000"/>
                </a:solidFill>
              </a:rPr>
              <a:t>onfig.php</a:t>
            </a:r>
            <a:endParaRPr lang="en-US" sz="32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3200" b="1" dirty="0" smtClean="0"/>
              <a:t>Database connectivity</a:t>
            </a:r>
            <a:endParaRPr lang="en-US" sz="3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01" y="1566862"/>
            <a:ext cx="7510449" cy="3622358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339428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477982"/>
            <a:ext cx="87439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err="1" smtClean="0">
                <a:solidFill>
                  <a:srgbClr val="C00000"/>
                </a:solidFill>
              </a:rPr>
              <a:t>index.php</a:t>
            </a:r>
            <a:endParaRPr lang="en-US" sz="32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800" b="1" dirty="0" smtClean="0"/>
              <a:t>Part 1 - </a:t>
            </a:r>
            <a:r>
              <a:rPr lang="en-US" sz="2800" b="1" dirty="0" smtClean="0">
                <a:solidFill>
                  <a:srgbClr val="C00000"/>
                </a:solidFill>
              </a:rPr>
              <a:t>&lt;head&gt; </a:t>
            </a:r>
            <a:r>
              <a:rPr lang="en-US" sz="2800" b="1" dirty="0" smtClean="0"/>
              <a:t>section : Load CSS and JQuery library</a:t>
            </a: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41" y="1989437"/>
            <a:ext cx="8092680" cy="3281228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324710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27709"/>
            <a:ext cx="87439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err="1" smtClean="0">
                <a:solidFill>
                  <a:srgbClr val="C00000"/>
                </a:solidFill>
              </a:rPr>
              <a:t>index.php</a:t>
            </a:r>
            <a:endParaRPr lang="en-US" sz="32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600" b="1" dirty="0" smtClean="0"/>
              <a:t>   Part 2 </a:t>
            </a:r>
            <a:r>
              <a:rPr lang="en-US" sz="2600" b="1" dirty="0"/>
              <a:t>- </a:t>
            </a:r>
            <a:r>
              <a:rPr lang="en-US" sz="2600" b="1" dirty="0" smtClean="0">
                <a:solidFill>
                  <a:srgbClr val="C00000"/>
                </a:solidFill>
              </a:rPr>
              <a:t>&lt;body&gt; </a:t>
            </a:r>
            <a:r>
              <a:rPr lang="en-US" sz="2600" b="1" dirty="0" smtClean="0"/>
              <a:t>section : Connect database; </a:t>
            </a:r>
          </a:p>
          <a:p>
            <a:pPr marL="0" indent="0">
              <a:buNone/>
            </a:pPr>
            <a:r>
              <a:rPr lang="en-US" sz="2600" b="1" dirty="0" smtClean="0"/>
              <a:t>	        Query the database, and retrieve the existing data</a:t>
            </a:r>
            <a:endParaRPr lang="en-US" sz="2600" b="1" dirty="0"/>
          </a:p>
          <a:p>
            <a:pPr marL="0" indent="0">
              <a:buNone/>
            </a:pPr>
            <a:endParaRPr lang="en-US" sz="32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rgbClr val="C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441" y="1647392"/>
            <a:ext cx="6500814" cy="4891830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6474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180109"/>
            <a:ext cx="87439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err="1" smtClean="0">
                <a:solidFill>
                  <a:srgbClr val="C00000"/>
                </a:solidFill>
              </a:rPr>
              <a:t>index.php</a:t>
            </a:r>
            <a:endParaRPr lang="en-US" sz="32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600" b="1" dirty="0" smtClean="0"/>
              <a:t>   Part 3 – Display the fetched comment</a:t>
            </a:r>
            <a:br>
              <a:rPr lang="en-US" sz="2600" b="1" dirty="0" smtClean="0"/>
            </a:br>
            <a:r>
              <a:rPr lang="en-US" sz="2600" b="1" dirty="0" smtClean="0"/>
              <a:t>		with profile image, name and date of post. </a:t>
            </a:r>
            <a:endParaRPr lang="en-US" sz="32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04" y="1827499"/>
            <a:ext cx="7931781" cy="3686609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135331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180109"/>
            <a:ext cx="8743950" cy="14962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err="1" smtClean="0">
                <a:solidFill>
                  <a:srgbClr val="C00000"/>
                </a:solidFill>
              </a:rPr>
              <a:t>index.php</a:t>
            </a:r>
            <a:endParaRPr lang="en-US" sz="32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500" b="1" dirty="0" smtClean="0"/>
              <a:t>   Part 4 – Display new comment container </a:t>
            </a:r>
            <a:r>
              <a:rPr lang="en-US" sz="2500" b="1" dirty="0"/>
              <a:t>with </a:t>
            </a:r>
            <a:r>
              <a:rPr lang="en-US" sz="2500" b="1" dirty="0" smtClean="0"/>
              <a:t>‘</a:t>
            </a:r>
            <a:r>
              <a:rPr lang="en-US" sz="2500" b="1" dirty="0" smtClean="0">
                <a:solidFill>
                  <a:srgbClr val="C00000"/>
                </a:solidFill>
              </a:rPr>
              <a:t>Text area</a:t>
            </a:r>
            <a:r>
              <a:rPr lang="en-US" sz="2500" b="1" dirty="0" smtClean="0"/>
              <a:t>’  , </a:t>
            </a:r>
          </a:p>
          <a:p>
            <a:pPr marL="0" indent="0">
              <a:buNone/>
            </a:pPr>
            <a:r>
              <a:rPr lang="en-US" sz="2500" b="1" dirty="0"/>
              <a:t>	</a:t>
            </a:r>
            <a:r>
              <a:rPr lang="en-US" sz="2500" b="1" dirty="0" smtClean="0"/>
              <a:t>	‘</a:t>
            </a:r>
            <a:r>
              <a:rPr lang="en-US" sz="2500" b="1" dirty="0" smtClean="0">
                <a:solidFill>
                  <a:srgbClr val="C00000"/>
                </a:solidFill>
              </a:rPr>
              <a:t>Post comment</a:t>
            </a:r>
            <a:r>
              <a:rPr lang="en-US" sz="2500" b="1" dirty="0" smtClean="0"/>
              <a:t>’ and ‘</a:t>
            </a:r>
            <a:r>
              <a:rPr lang="en-US" sz="2500" b="1" dirty="0" smtClean="0">
                <a:solidFill>
                  <a:srgbClr val="C00000"/>
                </a:solidFill>
              </a:rPr>
              <a:t>Cancel</a:t>
            </a:r>
            <a:r>
              <a:rPr lang="en-US" sz="2500" b="1" dirty="0" smtClean="0"/>
              <a:t>’ buttons</a:t>
            </a:r>
            <a:endParaRPr lang="en-US" sz="25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rgbClr val="C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944" y="1763423"/>
            <a:ext cx="6907982" cy="4512686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26505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813" y="69273"/>
            <a:ext cx="8743950" cy="61929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Algerian" panose="04020705040A02060702" pitchFamily="82" charset="0"/>
              </a:rPr>
              <a:t>   Output of </a:t>
            </a:r>
            <a:r>
              <a:rPr lang="en-US" sz="2800" b="1" dirty="0" err="1" smtClean="0">
                <a:solidFill>
                  <a:srgbClr val="C00000"/>
                </a:solidFill>
              </a:rPr>
              <a:t>index.php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smtClean="0"/>
              <a:t>- </a:t>
            </a:r>
            <a:r>
              <a:rPr lang="en-US" sz="2800" b="1" dirty="0" smtClean="0">
                <a:latin typeface="Algerian" panose="04020705040A02060702" pitchFamily="82" charset="0"/>
              </a:rPr>
              <a:t>Part 4</a:t>
            </a:r>
          </a:p>
          <a:p>
            <a:pPr marL="0" indent="0">
              <a:buNone/>
            </a:pPr>
            <a:endParaRPr lang="en-US" sz="2500" b="1" dirty="0" smtClean="0"/>
          </a:p>
          <a:p>
            <a:pPr marL="0" indent="0">
              <a:buNone/>
            </a:pPr>
            <a:r>
              <a:rPr lang="en-US" sz="2500" b="1" dirty="0" smtClean="0"/>
              <a:t>   &lt;</a:t>
            </a:r>
            <a:r>
              <a:rPr lang="en-US" sz="2500" b="1" dirty="0"/>
              <a:t>div class="</a:t>
            </a:r>
            <a:r>
              <a:rPr lang="en-US" sz="2500" b="1" dirty="0">
                <a:solidFill>
                  <a:srgbClr val="C00000"/>
                </a:solidFill>
              </a:rPr>
              <a:t>new-com-</a:t>
            </a:r>
            <a:r>
              <a:rPr lang="en-US" sz="2500" b="1" dirty="0" err="1">
                <a:solidFill>
                  <a:srgbClr val="C00000"/>
                </a:solidFill>
              </a:rPr>
              <a:t>bt</a:t>
            </a:r>
            <a:r>
              <a:rPr lang="en-US" sz="2500" b="1" dirty="0"/>
              <a:t>"&gt; </a:t>
            </a:r>
            <a:endParaRPr lang="en-US" sz="2500" b="1" dirty="0" smtClean="0"/>
          </a:p>
          <a:p>
            <a:pPr marL="0" indent="0">
              <a:buNone/>
            </a:pPr>
            <a:endParaRPr lang="en-US" sz="25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5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5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5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500" b="1" dirty="0" smtClean="0"/>
              <a:t>   &lt;</a:t>
            </a:r>
            <a:r>
              <a:rPr lang="en-US" sz="2500" b="1" dirty="0"/>
              <a:t>div class="</a:t>
            </a:r>
            <a:r>
              <a:rPr lang="en-US" sz="2500" b="1" dirty="0">
                <a:solidFill>
                  <a:srgbClr val="C00000"/>
                </a:solidFill>
              </a:rPr>
              <a:t>new-com-</a:t>
            </a:r>
            <a:r>
              <a:rPr lang="en-US" sz="2500" b="1" dirty="0" err="1">
                <a:solidFill>
                  <a:srgbClr val="C00000"/>
                </a:solidFill>
              </a:rPr>
              <a:t>cnt</a:t>
            </a:r>
            <a:r>
              <a:rPr lang="en-US" sz="2500" b="1" dirty="0"/>
              <a:t>"&gt;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38" y="1653881"/>
            <a:ext cx="8002899" cy="1061609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730" y="3722652"/>
            <a:ext cx="6996114" cy="2539602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241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0" id="{17D8C216-2F10-4AA4-8FD1-46202E3D75DF}" vid="{F7811387-0F6E-41E1-A3BA-75340B9600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Theme10</Template>
  <TotalTime>818</TotalTime>
  <Words>567</Words>
  <Application>Microsoft Office PowerPoint</Application>
  <PresentationFormat>On-screen Show (4:3)</PresentationFormat>
  <Paragraphs>246</Paragraphs>
  <Slides>24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Algerian</vt:lpstr>
      <vt:lpstr>Arial</vt:lpstr>
      <vt:lpstr>Calibri</vt:lpstr>
      <vt:lpstr>Calibri Light</vt:lpstr>
      <vt:lpstr>Theme10</vt:lpstr>
      <vt:lpstr>Simple Comment System using PHP, JQUERY and AJAX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– Simple Comment System</dc:title>
  <dc:creator>Sindhu</dc:creator>
  <cp:lastModifiedBy>Pulendran, Amalan</cp:lastModifiedBy>
  <cp:revision>34</cp:revision>
  <dcterms:created xsi:type="dcterms:W3CDTF">2016-05-03T15:18:51Z</dcterms:created>
  <dcterms:modified xsi:type="dcterms:W3CDTF">2017-03-28T01:16:42Z</dcterms:modified>
</cp:coreProperties>
</file>