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1255" autoAdjust="0"/>
  </p:normalViewPr>
  <p:slideViewPr>
    <p:cSldViewPr snapToGrid="0">
      <p:cViewPr varScale="1">
        <p:scale>
          <a:sx n="79" d="100"/>
          <a:sy n="79" d="100"/>
        </p:scale>
        <p:origin x="120" y="126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2F17-7D01-437E-813E-39343C5211A8}"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EE43A-1B33-4C60-85D2-4501399DE107}" type="slidenum">
              <a:rPr lang="en-US" smtClean="0"/>
              <a:t>‹#›</a:t>
            </a:fld>
            <a:endParaRPr lang="en-US"/>
          </a:p>
        </p:txBody>
      </p:sp>
    </p:spTree>
    <p:extLst>
      <p:ext uri="{BB962C8B-B14F-4D97-AF65-F5344CB8AC3E}">
        <p14:creationId xmlns:p14="http://schemas.microsoft.com/office/powerpoint/2010/main" val="231598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tu-ir.tdl.org/bitstream/handle/2346/73173/WON-DISSERTATION-2017.pdf?sequence=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2: The same local- and meso-scale physics that drive shear and stability are responsible for turbulence. We already know how to account for this! We just need to finish the job.</a:t>
            </a:r>
          </a:p>
        </p:txBody>
      </p:sp>
      <p:sp>
        <p:nvSpPr>
          <p:cNvPr id="4" name="Slide Number Placeholder 3"/>
          <p:cNvSpPr>
            <a:spLocks noGrp="1"/>
          </p:cNvSpPr>
          <p:nvPr>
            <p:ph type="sldNum" sz="quarter" idx="5"/>
          </p:nvPr>
        </p:nvSpPr>
        <p:spPr/>
        <p:txBody>
          <a:bodyPr/>
          <a:lstStyle/>
          <a:p>
            <a:fld id="{976EE43A-1B33-4C60-85D2-4501399DE107}" type="slidenum">
              <a:rPr lang="en-US" smtClean="0"/>
              <a:t>2</a:t>
            </a:fld>
            <a:endParaRPr lang="en-US"/>
          </a:p>
        </p:txBody>
      </p:sp>
    </p:spTree>
    <p:extLst>
      <p:ext uri="{BB962C8B-B14F-4D97-AF65-F5344CB8AC3E}">
        <p14:creationId xmlns:p14="http://schemas.microsoft.com/office/powerpoint/2010/main" val="214357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a:t>
            </a:r>
            <a:r>
              <a:rPr lang="en-US" dirty="0" err="1"/>
              <a:t>freq</a:t>
            </a:r>
            <a:r>
              <a:rPr lang="en-US" dirty="0"/>
              <a:t> weather tells you how windy this afternoon, what the temp will be, will it snow, etc. Most of the useful info is here</a:t>
            </a:r>
          </a:p>
          <a:p>
            <a:r>
              <a:rPr lang="en-US" dirty="0"/>
              <a:t>High </a:t>
            </a:r>
            <a:r>
              <a:rPr lang="en-US" dirty="0" err="1"/>
              <a:t>freq</a:t>
            </a:r>
            <a:r>
              <a:rPr lang="en-US" dirty="0"/>
              <a:t> tells you how ‘gusty’ the wind is, and </a:t>
            </a:r>
            <a:r>
              <a:rPr lang="en-US" dirty="0" err="1"/>
              <a:t>thats</a:t>
            </a:r>
            <a:r>
              <a:rPr lang="en-US" dirty="0"/>
              <a:t> about it</a:t>
            </a:r>
          </a:p>
        </p:txBody>
      </p:sp>
      <p:sp>
        <p:nvSpPr>
          <p:cNvPr id="4" name="Slide Number Placeholder 3"/>
          <p:cNvSpPr>
            <a:spLocks noGrp="1"/>
          </p:cNvSpPr>
          <p:nvPr>
            <p:ph type="sldNum" sz="quarter" idx="5"/>
          </p:nvPr>
        </p:nvSpPr>
        <p:spPr/>
        <p:txBody>
          <a:bodyPr/>
          <a:lstStyle/>
          <a:p>
            <a:fld id="{976EE43A-1B33-4C60-85D2-4501399DE107}" type="slidenum">
              <a:rPr lang="en-US" smtClean="0"/>
              <a:t>3</a:t>
            </a:fld>
            <a:endParaRPr lang="en-US"/>
          </a:p>
        </p:txBody>
      </p:sp>
    </p:spTree>
    <p:extLst>
      <p:ext uri="{BB962C8B-B14F-4D97-AF65-F5344CB8AC3E}">
        <p14:creationId xmlns:p14="http://schemas.microsoft.com/office/powerpoint/2010/main" val="6310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frequency is resolved directly with 10 minute data</a:t>
            </a:r>
          </a:p>
          <a:p>
            <a:r>
              <a:rPr lang="en-US" dirty="0"/>
              <a:t>High frequency is lumped into one number: TI</a:t>
            </a:r>
          </a:p>
        </p:txBody>
      </p:sp>
      <p:sp>
        <p:nvSpPr>
          <p:cNvPr id="4" name="Slide Number Placeholder 3"/>
          <p:cNvSpPr>
            <a:spLocks noGrp="1"/>
          </p:cNvSpPr>
          <p:nvPr>
            <p:ph type="sldNum" sz="quarter" idx="5"/>
          </p:nvPr>
        </p:nvSpPr>
        <p:spPr/>
        <p:txBody>
          <a:bodyPr/>
          <a:lstStyle/>
          <a:p>
            <a:fld id="{976EE43A-1B33-4C60-85D2-4501399DE107}" type="slidenum">
              <a:rPr lang="en-US" smtClean="0"/>
              <a:t>5</a:t>
            </a:fld>
            <a:endParaRPr lang="en-US"/>
          </a:p>
        </p:txBody>
      </p:sp>
    </p:spTree>
    <p:extLst>
      <p:ext uri="{BB962C8B-B14F-4D97-AF65-F5344CB8AC3E}">
        <p14:creationId xmlns:p14="http://schemas.microsoft.com/office/powerpoint/2010/main" val="30795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number of studies have tried to replicate the ‘spectral gap’ finding from 1957. Some succeeded, and some failed. Shows that it is not universal. Geographically dependent. Would be great if I could overlay some negative results on top of original 1957 line for a visual. Some sources cited here </a:t>
            </a:r>
            <a:r>
              <a:rPr lang="en-US" dirty="0">
                <a:hlinkClick r:id="rId3"/>
              </a:rPr>
              <a:t>https://ttu-ir.tdl.org/bitstream/handle/2346/73173/WON-DISSERTATION-2017.pdf?sequence=1</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76EE43A-1B33-4C60-85D2-4501399DE107}" type="slidenum">
              <a:rPr lang="en-US" smtClean="0"/>
              <a:t>6</a:t>
            </a:fld>
            <a:endParaRPr lang="en-US"/>
          </a:p>
        </p:txBody>
      </p:sp>
    </p:spTree>
    <p:extLst>
      <p:ext uri="{BB962C8B-B14F-4D97-AF65-F5344CB8AC3E}">
        <p14:creationId xmlns:p14="http://schemas.microsoft.com/office/powerpoint/2010/main" val="391300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use a very unrealistic fake timeseries here just to clearly illustrate the point, and I’ll follow up later with real world data.</a:t>
            </a:r>
          </a:p>
          <a:p>
            <a:endParaRPr lang="en-US" dirty="0"/>
          </a:p>
          <a:p>
            <a:r>
              <a:rPr lang="en-US" dirty="0"/>
              <a:t>Turbine experiences these very differently. Remember, a turbine is constantly hunting for max power output; it adjusts the pitch of the blades and yaw of the nacelle to match the wind conditions.</a:t>
            </a:r>
          </a:p>
          <a:p>
            <a:r>
              <a:rPr lang="en-US" dirty="0"/>
              <a:t>In low </a:t>
            </a:r>
            <a:r>
              <a:rPr lang="en-US" dirty="0" err="1"/>
              <a:t>freq</a:t>
            </a:r>
            <a:r>
              <a:rPr lang="en-US" dirty="0"/>
              <a:t> example, the wind changes slowly enough the </a:t>
            </a:r>
            <a:r>
              <a:rPr lang="en-US" dirty="0" err="1"/>
              <a:t>the</a:t>
            </a:r>
            <a:r>
              <a:rPr lang="en-US" dirty="0"/>
              <a:t> turbine can dial in to that wind speed and extract every drop of power</a:t>
            </a:r>
          </a:p>
          <a:p>
            <a:r>
              <a:rPr lang="en-US" dirty="0"/>
              <a:t>In high </a:t>
            </a:r>
            <a:r>
              <a:rPr lang="en-US" dirty="0" err="1"/>
              <a:t>freq</a:t>
            </a:r>
            <a:r>
              <a:rPr lang="en-US" dirty="0"/>
              <a:t>, the wind is changing so fast that the turbine can’t pitch and yaw to keep up, so power production is much lower. Due to efficiency sensitivity to angle of attack, possible that production is actually lower than the mean [but real amplitudes are much lower, so efficiency is approx. constant. Speed variation ONLY matters if the amplitude takes the speed outside of the </a:t>
            </a:r>
            <a:r>
              <a:rPr lang="en-US" dirty="0" err="1"/>
              <a:t>AoA</a:t>
            </a:r>
            <a:r>
              <a:rPr lang="en-US" dirty="0"/>
              <a:t> tolerance of the blade. May have to apply transform to amplitudes]</a:t>
            </a:r>
          </a:p>
        </p:txBody>
      </p:sp>
      <p:sp>
        <p:nvSpPr>
          <p:cNvPr id="4" name="Slide Number Placeholder 3"/>
          <p:cNvSpPr>
            <a:spLocks noGrp="1"/>
          </p:cNvSpPr>
          <p:nvPr>
            <p:ph type="sldNum" sz="quarter" idx="5"/>
          </p:nvPr>
        </p:nvSpPr>
        <p:spPr/>
        <p:txBody>
          <a:bodyPr/>
          <a:lstStyle/>
          <a:p>
            <a:fld id="{976EE43A-1B33-4C60-85D2-4501399DE107}" type="slidenum">
              <a:rPr lang="en-US" smtClean="0"/>
              <a:t>7</a:t>
            </a:fld>
            <a:endParaRPr lang="en-US"/>
          </a:p>
        </p:txBody>
      </p:sp>
    </p:spTree>
    <p:extLst>
      <p:ext uri="{BB962C8B-B14F-4D97-AF65-F5344CB8AC3E}">
        <p14:creationId xmlns:p14="http://schemas.microsoft.com/office/powerpoint/2010/main" val="198188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6EE43A-1B33-4C60-85D2-4501399DE107}" type="slidenum">
              <a:rPr lang="en-US" smtClean="0"/>
              <a:t>8</a:t>
            </a:fld>
            <a:endParaRPr lang="en-US"/>
          </a:p>
        </p:txBody>
      </p:sp>
    </p:spTree>
    <p:extLst>
      <p:ext uri="{BB962C8B-B14F-4D97-AF65-F5344CB8AC3E}">
        <p14:creationId xmlns:p14="http://schemas.microsoft.com/office/powerpoint/2010/main" val="137449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6EE43A-1B33-4C60-85D2-4501399DE107}" type="slidenum">
              <a:rPr lang="en-US" smtClean="0"/>
              <a:t>9</a:t>
            </a:fld>
            <a:endParaRPr lang="en-US"/>
          </a:p>
        </p:txBody>
      </p:sp>
    </p:spTree>
    <p:extLst>
      <p:ext uri="{BB962C8B-B14F-4D97-AF65-F5344CB8AC3E}">
        <p14:creationId xmlns:p14="http://schemas.microsoft.com/office/powerpoint/2010/main" val="31065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E7B7-3B99-4BE9-8370-47F20DF0E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127CBB-2500-475C-82DF-FC9956FE5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3BB95D-67D0-4BAF-82DD-3FFF8EAB0405}"/>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A855F97C-367A-4538-9AB7-69A855A69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CB5B0-BD69-4725-ADCD-DEBE7177C4C4}"/>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423864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AB74-C7B9-4AE8-A906-30D082A63F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A6A01-850E-4D78-A198-2D8DAB072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894A2-C044-4D2B-B066-BE541AA1B04D}"/>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7D4A0425-7DF4-42EE-BC20-9679A6BE1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F4A50-CD80-4178-BDD4-4130316CCFE5}"/>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800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78245-3C43-467C-B001-D390072501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76B90-579F-43D4-8E96-AE84BCAB6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39C3D-45E8-4395-A534-FFDFC86FD932}"/>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CED82843-CAFD-4087-BE8E-5DBF04BC0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ACDB4-4AB3-4849-8D23-CBBA7EDB46A2}"/>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389140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B65F-1D75-48CD-85DB-CAD0AD184B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BFEFF-F623-47A7-AA1D-1F3163205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182EB-5D4E-4037-A509-EF80FD939E0C}"/>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77D1427A-6257-4A91-81CB-645A85E7D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D5BE6-296D-4B3C-8880-2826D8960A29}"/>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283265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1618-7E6C-4E98-BF84-6AF66EFF5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1A076-43B2-404F-BD05-3642FEAD6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6B45C-42C1-4332-A864-2C1D8383D7F1}"/>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A06FC57D-9577-47B9-BB6E-D0C0DF86A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FB45F-638C-4BD7-8B5F-64A12F202FE3}"/>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14685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97B2-3A15-4C66-9DA6-77BDAAEA7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026D4-7F4E-420D-911E-39329542A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122A1-2BB9-4C41-BF25-2B6EA1060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AB6E6-BFA7-4E1F-8741-DD4A2C0E6BF3}"/>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6" name="Footer Placeholder 5">
            <a:extLst>
              <a:ext uri="{FF2B5EF4-FFF2-40B4-BE49-F238E27FC236}">
                <a16:creationId xmlns:a16="http://schemas.microsoft.com/office/drawing/2014/main" id="{8F644759-CB27-4B04-8DF7-66FD35F4D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3EC16-52F6-432C-A866-3C644408B259}"/>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121184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3B82-89E9-4CC9-BBFA-B8B4B15E1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311548-4A65-4436-A1DB-192D5C447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3B49D-EA13-43A3-82FE-2EB585AA1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CD582-563F-4201-A226-4DB05296C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971B7-5D1D-468C-8B98-129FEDC14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352C9-BACB-47FD-942B-CDE186CD66C8}"/>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8" name="Footer Placeholder 7">
            <a:extLst>
              <a:ext uri="{FF2B5EF4-FFF2-40B4-BE49-F238E27FC236}">
                <a16:creationId xmlns:a16="http://schemas.microsoft.com/office/drawing/2014/main" id="{309A8F5C-E064-4DA6-851F-464D1A3052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28088-9370-4194-B35A-6D85D3411996}"/>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34461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9CED-5ED3-43A8-BB74-F884EE586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6FC081-1B36-4405-9EC0-2EA83322501F}"/>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4" name="Footer Placeholder 3">
            <a:extLst>
              <a:ext uri="{FF2B5EF4-FFF2-40B4-BE49-F238E27FC236}">
                <a16:creationId xmlns:a16="http://schemas.microsoft.com/office/drawing/2014/main" id="{9F41CBB8-8D23-48C7-83D7-BF6D562F01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73325-5DE5-41EC-9766-16B2493E10BD}"/>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311108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D755B-6658-4EF6-B969-37E00777E3F1}"/>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3" name="Footer Placeholder 2">
            <a:extLst>
              <a:ext uri="{FF2B5EF4-FFF2-40B4-BE49-F238E27FC236}">
                <a16:creationId xmlns:a16="http://schemas.microsoft.com/office/drawing/2014/main" id="{381205A8-BD16-40B3-8507-8848FEF40C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8181F-6E5B-4460-B6E9-1F4F9D8DEC9F}"/>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126418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737F-5050-478B-B972-DC5977475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C0EB69-8272-45B3-80C9-66A1E7602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746D68-F30F-462A-BB72-4E7AA56C1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7C247-81FA-4C0E-B6B4-FA52C2C03A9A}"/>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6" name="Footer Placeholder 5">
            <a:extLst>
              <a:ext uri="{FF2B5EF4-FFF2-40B4-BE49-F238E27FC236}">
                <a16:creationId xmlns:a16="http://schemas.microsoft.com/office/drawing/2014/main" id="{D95CF536-4A96-4C3A-AC8C-C5DAEBDAB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B1EFF-515A-42F4-AFEC-B431F7981720}"/>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31294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5E03-1C2D-42A2-88E9-56FA9D18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3AC9F-8DC4-4E40-9B0A-033C4EA5E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AF4E1-6A41-49B7-BBC3-22BD2863A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FED3D-CA8B-4643-BFB2-BD70EFF3A236}"/>
              </a:ext>
            </a:extLst>
          </p:cNvPr>
          <p:cNvSpPr>
            <a:spLocks noGrp="1"/>
          </p:cNvSpPr>
          <p:nvPr>
            <p:ph type="dt" sz="half" idx="10"/>
          </p:nvPr>
        </p:nvSpPr>
        <p:spPr/>
        <p:txBody>
          <a:bodyPr/>
          <a:lstStyle/>
          <a:p>
            <a:fld id="{E80A546C-CDF1-44D9-85D8-3B7C7CF8237A}" type="datetimeFigureOut">
              <a:rPr lang="en-US" smtClean="0"/>
              <a:t>6/7/2020</a:t>
            </a:fld>
            <a:endParaRPr lang="en-US"/>
          </a:p>
        </p:txBody>
      </p:sp>
      <p:sp>
        <p:nvSpPr>
          <p:cNvPr id="6" name="Footer Placeholder 5">
            <a:extLst>
              <a:ext uri="{FF2B5EF4-FFF2-40B4-BE49-F238E27FC236}">
                <a16:creationId xmlns:a16="http://schemas.microsoft.com/office/drawing/2014/main" id="{04F79CFE-BEF0-48F0-9558-703AA8B77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74347-C6EF-4D73-8CFD-0BA412D836FE}"/>
              </a:ext>
            </a:extLst>
          </p:cNvPr>
          <p:cNvSpPr>
            <a:spLocks noGrp="1"/>
          </p:cNvSpPr>
          <p:nvPr>
            <p:ph type="sldNum" sz="quarter" idx="12"/>
          </p:nvPr>
        </p:nvSpPr>
        <p:spPr/>
        <p:txBody>
          <a:bodyPr/>
          <a:lstStyle/>
          <a:p>
            <a:fld id="{5BAA727B-62A4-4CBF-988C-CA2A2A9DA265}" type="slidenum">
              <a:rPr lang="en-US" smtClean="0"/>
              <a:t>‹#›</a:t>
            </a:fld>
            <a:endParaRPr lang="en-US"/>
          </a:p>
        </p:txBody>
      </p:sp>
    </p:spTree>
    <p:extLst>
      <p:ext uri="{BB962C8B-B14F-4D97-AF65-F5344CB8AC3E}">
        <p14:creationId xmlns:p14="http://schemas.microsoft.com/office/powerpoint/2010/main" val="348184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FDE51-BB11-4986-A723-EA4BF4BD7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0DCDC-08F9-4851-A2A1-0F31052BF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40D7D-2A47-465C-8544-28C2CB963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A546C-CDF1-44D9-85D8-3B7C7CF8237A}" type="datetimeFigureOut">
              <a:rPr lang="en-US" smtClean="0"/>
              <a:t>6/7/2020</a:t>
            </a:fld>
            <a:endParaRPr lang="en-US"/>
          </a:p>
        </p:txBody>
      </p:sp>
      <p:sp>
        <p:nvSpPr>
          <p:cNvPr id="5" name="Footer Placeholder 4">
            <a:extLst>
              <a:ext uri="{FF2B5EF4-FFF2-40B4-BE49-F238E27FC236}">
                <a16:creationId xmlns:a16="http://schemas.microsoft.com/office/drawing/2014/main" id="{EA0FE2C2-1A79-441C-A519-070BB7872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866663-CCF7-40C2-88E2-1C1F29CAC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A727B-62A4-4CBF-988C-CA2A2A9DA265}" type="slidenum">
              <a:rPr lang="en-US" smtClean="0"/>
              <a:t>‹#›</a:t>
            </a:fld>
            <a:endParaRPr lang="en-US"/>
          </a:p>
        </p:txBody>
      </p:sp>
    </p:spTree>
    <p:extLst>
      <p:ext uri="{BB962C8B-B14F-4D97-AF65-F5344CB8AC3E}">
        <p14:creationId xmlns:p14="http://schemas.microsoft.com/office/powerpoint/2010/main" val="254748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24A0-FB71-4135-8147-48A4FB5F9D85}"/>
              </a:ext>
            </a:extLst>
          </p:cNvPr>
          <p:cNvSpPr>
            <a:spLocks noGrp="1"/>
          </p:cNvSpPr>
          <p:nvPr>
            <p:ph type="ctrTitle"/>
          </p:nvPr>
        </p:nvSpPr>
        <p:spPr/>
        <p:txBody>
          <a:bodyPr>
            <a:normAutofit/>
          </a:bodyPr>
          <a:lstStyle/>
          <a:p>
            <a:r>
              <a:rPr lang="en-US" dirty="0"/>
              <a:t>Let’s Fix TI, Today</a:t>
            </a:r>
          </a:p>
        </p:txBody>
      </p:sp>
      <p:sp>
        <p:nvSpPr>
          <p:cNvPr id="3" name="Subtitle 2">
            <a:extLst>
              <a:ext uri="{FF2B5EF4-FFF2-40B4-BE49-F238E27FC236}">
                <a16:creationId xmlns:a16="http://schemas.microsoft.com/office/drawing/2014/main" id="{DED9E01A-84AA-4978-9A08-9FFFA1167995}"/>
              </a:ext>
            </a:extLst>
          </p:cNvPr>
          <p:cNvSpPr>
            <a:spLocks noGrp="1"/>
          </p:cNvSpPr>
          <p:nvPr>
            <p:ph type="subTitle" idx="1"/>
          </p:nvPr>
        </p:nvSpPr>
        <p:spPr/>
        <p:txBody>
          <a:bodyPr/>
          <a:lstStyle/>
          <a:p>
            <a:r>
              <a:rPr lang="en-US" dirty="0"/>
              <a:t>The metric costs us X% on energy accuracy. We can fix it right now with existing hardware.</a:t>
            </a:r>
          </a:p>
        </p:txBody>
      </p:sp>
    </p:spTree>
    <p:extLst>
      <p:ext uri="{BB962C8B-B14F-4D97-AF65-F5344CB8AC3E}">
        <p14:creationId xmlns:p14="http://schemas.microsoft.com/office/powerpoint/2010/main" val="60073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3345-285E-427E-BEAA-86D19F8142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28B2B4-2428-48BC-8995-6264A54704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09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2B4B-6632-496E-903A-923B60D23C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D46DA7D-DEEB-4C10-B9A6-0AAA41F889C2}"/>
              </a:ext>
            </a:extLst>
          </p:cNvPr>
          <p:cNvSpPr>
            <a:spLocks noGrp="1"/>
          </p:cNvSpPr>
          <p:nvPr>
            <p:ph idx="1"/>
          </p:nvPr>
        </p:nvSpPr>
        <p:spPr/>
        <p:txBody>
          <a:bodyPr/>
          <a:lstStyle/>
          <a:p>
            <a:r>
              <a:rPr lang="en-US" dirty="0"/>
              <a:t>10-minute TI is the right answer to the wrong question</a:t>
            </a:r>
          </a:p>
          <a:p>
            <a:r>
              <a:rPr lang="en-US" dirty="0"/>
              <a:t>We already know how to handle turbulence in a robust way</a:t>
            </a:r>
          </a:p>
          <a:p>
            <a:r>
              <a:rPr lang="en-US" dirty="0"/>
              <a:t>This can be fixed today, with existing hardware</a:t>
            </a:r>
          </a:p>
          <a:p>
            <a:endParaRPr lang="en-US" dirty="0"/>
          </a:p>
        </p:txBody>
      </p:sp>
    </p:spTree>
    <p:extLst>
      <p:ext uri="{BB962C8B-B14F-4D97-AF65-F5344CB8AC3E}">
        <p14:creationId xmlns:p14="http://schemas.microsoft.com/office/powerpoint/2010/main" val="68240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CA79-C3C4-4754-AB86-E892AA67C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F702E-639E-4D7D-9EC0-20205602E230}"/>
              </a:ext>
            </a:extLst>
          </p:cNvPr>
          <p:cNvSpPr>
            <a:spLocks noGrp="1"/>
          </p:cNvSpPr>
          <p:nvPr>
            <p:ph idx="1"/>
          </p:nvPr>
        </p:nvSpPr>
        <p:spPr/>
        <p:txBody>
          <a:bodyPr/>
          <a:lstStyle/>
          <a:p>
            <a:r>
              <a:rPr lang="en-US" dirty="0"/>
              <a:t>1957 spectral gap image here</a:t>
            </a:r>
          </a:p>
          <a:p>
            <a:r>
              <a:rPr lang="en-US" dirty="0"/>
              <a:t>Talk about low </a:t>
            </a:r>
            <a:r>
              <a:rPr lang="en-US" dirty="0" err="1"/>
              <a:t>freq</a:t>
            </a:r>
            <a:r>
              <a:rPr lang="en-US" dirty="0"/>
              <a:t> ‘weather’ vs high </a:t>
            </a:r>
            <a:r>
              <a:rPr lang="en-US" dirty="0" err="1"/>
              <a:t>freq</a:t>
            </a:r>
            <a:r>
              <a:rPr lang="en-US" dirty="0"/>
              <a:t> ‘turbulence’</a:t>
            </a:r>
          </a:p>
        </p:txBody>
      </p:sp>
    </p:spTree>
    <p:extLst>
      <p:ext uri="{BB962C8B-B14F-4D97-AF65-F5344CB8AC3E}">
        <p14:creationId xmlns:p14="http://schemas.microsoft.com/office/powerpoint/2010/main" val="153086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0656-8AF5-4735-8084-6DC79E1A14D5}"/>
              </a:ext>
            </a:extLst>
          </p:cNvPr>
          <p:cNvSpPr>
            <a:spLocks noGrp="1"/>
          </p:cNvSpPr>
          <p:nvPr>
            <p:ph type="title"/>
          </p:nvPr>
        </p:nvSpPr>
        <p:spPr/>
        <p:txBody>
          <a:bodyPr/>
          <a:lstStyle/>
          <a:p>
            <a:r>
              <a:rPr lang="en-US" dirty="0"/>
              <a:t>Wrong Question:</a:t>
            </a:r>
          </a:p>
        </p:txBody>
      </p:sp>
      <p:sp>
        <p:nvSpPr>
          <p:cNvPr id="3" name="Content Placeholder 2">
            <a:extLst>
              <a:ext uri="{FF2B5EF4-FFF2-40B4-BE49-F238E27FC236}">
                <a16:creationId xmlns:a16="http://schemas.microsoft.com/office/drawing/2014/main" id="{C118893E-A31E-448F-8141-B3F2C17E08F2}"/>
              </a:ext>
            </a:extLst>
          </p:cNvPr>
          <p:cNvSpPr>
            <a:spLocks noGrp="1"/>
          </p:cNvSpPr>
          <p:nvPr>
            <p:ph idx="1"/>
          </p:nvPr>
        </p:nvSpPr>
        <p:spPr/>
        <p:txBody>
          <a:bodyPr/>
          <a:lstStyle/>
          <a:p>
            <a:pPr marL="0" indent="0">
              <a:buNone/>
            </a:pPr>
            <a:r>
              <a:rPr lang="en-US" dirty="0"/>
              <a:t>How can we separate the more predictable, geography-driven ‘weather’ from the less predictable, locally-driven ‘turbulence’?</a:t>
            </a:r>
          </a:p>
          <a:p>
            <a:pPr marL="0" indent="0">
              <a:buNone/>
            </a:pPr>
            <a:endParaRPr lang="en-US" dirty="0"/>
          </a:p>
          <a:p>
            <a:pPr marL="0" indent="0">
              <a:buNone/>
            </a:pPr>
            <a:r>
              <a:rPr lang="en-US" dirty="0"/>
              <a:t>Right answer:</a:t>
            </a:r>
          </a:p>
          <a:p>
            <a:pPr marL="0" indent="0">
              <a:buNone/>
            </a:pPr>
            <a:endParaRPr lang="en-US" dirty="0"/>
          </a:p>
          <a:p>
            <a:pPr marL="0" indent="0">
              <a:buNone/>
            </a:pPr>
            <a:r>
              <a:rPr lang="en-US" dirty="0"/>
              <a:t>10 minute averaging and TI metric</a:t>
            </a:r>
          </a:p>
        </p:txBody>
      </p:sp>
    </p:spTree>
    <p:extLst>
      <p:ext uri="{BB962C8B-B14F-4D97-AF65-F5344CB8AC3E}">
        <p14:creationId xmlns:p14="http://schemas.microsoft.com/office/powerpoint/2010/main" val="276468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CA79-C3C4-4754-AB86-E892AA67C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F702E-639E-4D7D-9EC0-20205602E230}"/>
              </a:ext>
            </a:extLst>
          </p:cNvPr>
          <p:cNvSpPr>
            <a:spLocks noGrp="1"/>
          </p:cNvSpPr>
          <p:nvPr>
            <p:ph idx="1"/>
          </p:nvPr>
        </p:nvSpPr>
        <p:spPr/>
        <p:txBody>
          <a:bodyPr/>
          <a:lstStyle/>
          <a:p>
            <a:r>
              <a:rPr lang="en-US" dirty="0"/>
              <a:t>1957 spectral gap image here</a:t>
            </a:r>
          </a:p>
          <a:p>
            <a:r>
              <a:rPr lang="en-US" dirty="0"/>
              <a:t>Draw red line at 10-min</a:t>
            </a:r>
          </a:p>
        </p:txBody>
      </p:sp>
    </p:spTree>
    <p:extLst>
      <p:ext uri="{BB962C8B-B14F-4D97-AF65-F5344CB8AC3E}">
        <p14:creationId xmlns:p14="http://schemas.microsoft.com/office/powerpoint/2010/main" val="82411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D3A6-D29F-4143-8B06-14FB2CEB2493}"/>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32852642-F59E-4490-A635-15D3F40E11A5}"/>
              </a:ext>
            </a:extLst>
          </p:cNvPr>
          <p:cNvSpPr>
            <a:spLocks noGrp="1"/>
          </p:cNvSpPr>
          <p:nvPr>
            <p:ph type="pic" idx="1"/>
          </p:nvPr>
        </p:nvSpPr>
        <p:spPr/>
      </p:sp>
      <p:sp>
        <p:nvSpPr>
          <p:cNvPr id="4" name="Text Placeholder 3">
            <a:extLst>
              <a:ext uri="{FF2B5EF4-FFF2-40B4-BE49-F238E27FC236}">
                <a16:creationId xmlns:a16="http://schemas.microsoft.com/office/drawing/2014/main" id="{412FAA46-6CA5-4756-BD51-6AC3F44883D4}"/>
              </a:ext>
            </a:extLst>
          </p:cNvPr>
          <p:cNvSpPr>
            <a:spLocks noGrp="1"/>
          </p:cNvSpPr>
          <p:nvPr>
            <p:ph type="body" sz="half" idx="2"/>
          </p:nvPr>
        </p:nvSpPr>
        <p:spPr/>
        <p:txBody>
          <a:bodyPr/>
          <a:lstStyle/>
          <a:p>
            <a:r>
              <a:rPr lang="en-US" dirty="0"/>
              <a:t>Two main problems with this</a:t>
            </a:r>
          </a:p>
          <a:p>
            <a:pPr marL="342900" indent="-342900">
              <a:buAutoNum type="arabicPeriod"/>
            </a:pPr>
            <a:r>
              <a:rPr lang="en-US" dirty="0"/>
              <a:t>Spectral gap is not universal – no neat separation between weather and turbulence. The line is arbitrary. Nothing sacred about 10 minutes.</a:t>
            </a:r>
          </a:p>
          <a:p>
            <a:pPr marL="342900" indent="-342900">
              <a:buAutoNum type="arabicPeriod"/>
            </a:pPr>
            <a:r>
              <a:rPr lang="en-US" dirty="0"/>
              <a:t>10 minute frequency is too slow for turbines</a:t>
            </a:r>
          </a:p>
        </p:txBody>
      </p:sp>
      <p:sp>
        <p:nvSpPr>
          <p:cNvPr id="5" name="TextBox 4">
            <a:extLst>
              <a:ext uri="{FF2B5EF4-FFF2-40B4-BE49-F238E27FC236}">
                <a16:creationId xmlns:a16="http://schemas.microsoft.com/office/drawing/2014/main" id="{E085E707-F34D-44DB-8B61-B8DE14BE1F4C}"/>
              </a:ext>
            </a:extLst>
          </p:cNvPr>
          <p:cNvSpPr txBox="1"/>
          <p:nvPr/>
        </p:nvSpPr>
        <p:spPr>
          <a:xfrm>
            <a:off x="6190343" y="384629"/>
            <a:ext cx="3817257" cy="369332"/>
          </a:xfrm>
          <a:prstGeom prst="rect">
            <a:avLst/>
          </a:prstGeom>
          <a:noFill/>
        </p:spPr>
        <p:txBody>
          <a:bodyPr wrap="square" rtlCol="0">
            <a:spAutoFit/>
          </a:bodyPr>
          <a:lstStyle/>
          <a:p>
            <a:r>
              <a:rPr lang="en-US" dirty="0"/>
              <a:t>Annotated spectral gap here</a:t>
            </a:r>
          </a:p>
        </p:txBody>
      </p:sp>
    </p:spTree>
    <p:extLst>
      <p:ext uri="{BB962C8B-B14F-4D97-AF65-F5344CB8AC3E}">
        <p14:creationId xmlns:p14="http://schemas.microsoft.com/office/powerpoint/2010/main" val="86794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B7A7-E797-4563-8120-5A1FB5871ED6}"/>
              </a:ext>
            </a:extLst>
          </p:cNvPr>
          <p:cNvSpPr>
            <a:spLocks noGrp="1"/>
          </p:cNvSpPr>
          <p:nvPr>
            <p:ph type="title"/>
          </p:nvPr>
        </p:nvSpPr>
        <p:spPr/>
        <p:txBody>
          <a:bodyPr/>
          <a:lstStyle/>
          <a:p>
            <a:r>
              <a:rPr lang="en-US" dirty="0"/>
              <a:t>Look inside a 10-minute data point</a:t>
            </a:r>
          </a:p>
        </p:txBody>
      </p:sp>
      <p:sp>
        <p:nvSpPr>
          <p:cNvPr id="3" name="Content Placeholder 2">
            <a:extLst>
              <a:ext uri="{FF2B5EF4-FFF2-40B4-BE49-F238E27FC236}">
                <a16:creationId xmlns:a16="http://schemas.microsoft.com/office/drawing/2014/main" id="{B9B4BCF0-AC48-4E32-A812-A1FB29A109BD}"/>
              </a:ext>
            </a:extLst>
          </p:cNvPr>
          <p:cNvSpPr>
            <a:spLocks noGrp="1"/>
          </p:cNvSpPr>
          <p:nvPr>
            <p:ph sz="half" idx="1"/>
          </p:nvPr>
        </p:nvSpPr>
        <p:spPr/>
        <p:txBody>
          <a:bodyPr>
            <a:normAutofit fontScale="92500"/>
          </a:bodyPr>
          <a:lstStyle/>
          <a:p>
            <a:pPr marL="0" indent="0">
              <a:buNone/>
            </a:pPr>
            <a:r>
              <a:rPr lang="en-US" dirty="0"/>
              <a:t>Plot a low frequency sine wave</a:t>
            </a:r>
          </a:p>
          <a:p>
            <a:pPr marL="0" indent="0">
              <a:buNone/>
            </a:pPr>
            <a:r>
              <a:rPr lang="en-US" dirty="0"/>
              <a:t>Your met mast describes this 10 minute window as mean X, std Y, TI Z</a:t>
            </a:r>
          </a:p>
          <a:p>
            <a:pPr marL="0" indent="0">
              <a:buNone/>
            </a:pPr>
            <a:endParaRPr lang="en-US" dirty="0"/>
          </a:p>
          <a:p>
            <a:pPr marL="0" indent="0">
              <a:buNone/>
            </a:pPr>
            <a:endParaRPr lang="en-US" dirty="0"/>
          </a:p>
          <a:p>
            <a:pPr marL="0" indent="0">
              <a:buNone/>
            </a:pPr>
            <a:endParaRPr lang="en-US" dirty="0"/>
          </a:p>
          <a:p>
            <a:pPr marL="0" indent="0">
              <a:buNone/>
            </a:pPr>
            <a:r>
              <a:rPr lang="en-US" dirty="0"/>
              <a:t>Maybe also have a ‘</a:t>
            </a:r>
            <a:r>
              <a:rPr lang="en-US" dirty="0" err="1"/>
              <a:t>minimap</a:t>
            </a:r>
            <a:r>
              <a:rPr lang="en-US" dirty="0"/>
              <a:t>’ of where each of these </a:t>
            </a:r>
            <a:r>
              <a:rPr lang="en-US" dirty="0" err="1"/>
              <a:t>freqs</a:t>
            </a:r>
            <a:r>
              <a:rPr lang="en-US" dirty="0"/>
              <a:t> is on the spectral gap image.</a:t>
            </a:r>
          </a:p>
        </p:txBody>
      </p:sp>
      <p:sp>
        <p:nvSpPr>
          <p:cNvPr id="4" name="Content Placeholder 3">
            <a:extLst>
              <a:ext uri="{FF2B5EF4-FFF2-40B4-BE49-F238E27FC236}">
                <a16:creationId xmlns:a16="http://schemas.microsoft.com/office/drawing/2014/main" id="{3196B283-2ED4-41AF-BC39-F76D5F9F56E5}"/>
              </a:ext>
            </a:extLst>
          </p:cNvPr>
          <p:cNvSpPr>
            <a:spLocks noGrp="1"/>
          </p:cNvSpPr>
          <p:nvPr>
            <p:ph sz="half" idx="2"/>
          </p:nvPr>
        </p:nvSpPr>
        <p:spPr/>
        <p:txBody>
          <a:bodyPr>
            <a:normAutofit fontScale="92500"/>
          </a:bodyPr>
          <a:lstStyle/>
          <a:p>
            <a:pPr marL="0" indent="0">
              <a:buNone/>
            </a:pPr>
            <a:r>
              <a:rPr lang="en-US" dirty="0"/>
              <a:t>Reveal high </a:t>
            </a:r>
            <a:r>
              <a:rPr lang="en-US" dirty="0" err="1"/>
              <a:t>freq</a:t>
            </a:r>
            <a:r>
              <a:rPr lang="en-US" dirty="0"/>
              <a:t> sine wave after discussion</a:t>
            </a:r>
          </a:p>
          <a:p>
            <a:pPr marL="0" indent="0">
              <a:buNone/>
            </a:pPr>
            <a:r>
              <a:rPr lang="en-US" dirty="0"/>
              <a:t>Your met mast describes this 10 minute window as mean X, std Y, TI Z</a:t>
            </a:r>
          </a:p>
          <a:p>
            <a:pPr marL="0" indent="0">
              <a:buNone/>
            </a:pPr>
            <a:r>
              <a:rPr lang="en-US" dirty="0"/>
              <a:t>Your 10-minute data tells you these are identical. If your data says these are identical, then your WRA tells investors that these are identical.</a:t>
            </a:r>
          </a:p>
          <a:p>
            <a:pPr marL="0" indent="0">
              <a:buNone/>
            </a:pPr>
            <a:r>
              <a:rPr lang="en-US" dirty="0"/>
              <a:t>Do you think your turbine thinks they’re identical?</a:t>
            </a:r>
          </a:p>
        </p:txBody>
      </p:sp>
    </p:spTree>
    <p:extLst>
      <p:ext uri="{BB962C8B-B14F-4D97-AF65-F5344CB8AC3E}">
        <p14:creationId xmlns:p14="http://schemas.microsoft.com/office/powerpoint/2010/main" val="303802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D60F-0DC0-4F82-8F2E-6E7FD5BAADA8}"/>
              </a:ext>
            </a:extLst>
          </p:cNvPr>
          <p:cNvSpPr>
            <a:spLocks noGrp="1"/>
          </p:cNvSpPr>
          <p:nvPr>
            <p:ph type="title"/>
          </p:nvPr>
        </p:nvSpPr>
        <p:spPr/>
        <p:txBody>
          <a:bodyPr/>
          <a:lstStyle/>
          <a:p>
            <a:r>
              <a:rPr lang="en-US" dirty="0"/>
              <a:t>Nice theory, but prove it</a:t>
            </a:r>
          </a:p>
        </p:txBody>
      </p:sp>
      <p:sp>
        <p:nvSpPr>
          <p:cNvPr id="3" name="Content Placeholder 2">
            <a:extLst>
              <a:ext uri="{FF2B5EF4-FFF2-40B4-BE49-F238E27FC236}">
                <a16:creationId xmlns:a16="http://schemas.microsoft.com/office/drawing/2014/main" id="{C7379DBD-75B5-4756-AF15-B668532F9797}"/>
              </a:ext>
            </a:extLst>
          </p:cNvPr>
          <p:cNvSpPr>
            <a:spLocks noGrp="1"/>
          </p:cNvSpPr>
          <p:nvPr>
            <p:ph idx="1"/>
          </p:nvPr>
        </p:nvSpPr>
        <p:spPr/>
        <p:txBody>
          <a:bodyPr/>
          <a:lstStyle/>
          <a:p>
            <a:pPr marL="0" indent="0">
              <a:buNone/>
            </a:pPr>
            <a:r>
              <a:rPr lang="en-US" dirty="0"/>
              <a:t>Overlay of high, med, low TI power curves</a:t>
            </a:r>
          </a:p>
          <a:p>
            <a:pPr marL="0" indent="0">
              <a:buNone/>
            </a:pPr>
            <a:r>
              <a:rPr lang="en-US" dirty="0"/>
              <a:t>Show that as average TI goes up, power goes up/down depending on where in curve you are. Cite PCWG</a:t>
            </a:r>
          </a:p>
        </p:txBody>
      </p:sp>
    </p:spTree>
    <p:extLst>
      <p:ext uri="{BB962C8B-B14F-4D97-AF65-F5344CB8AC3E}">
        <p14:creationId xmlns:p14="http://schemas.microsoft.com/office/powerpoint/2010/main" val="7191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D60F-0DC0-4F82-8F2E-6E7FD5BAADA8}"/>
              </a:ext>
            </a:extLst>
          </p:cNvPr>
          <p:cNvSpPr>
            <a:spLocks noGrp="1"/>
          </p:cNvSpPr>
          <p:nvPr>
            <p:ph type="title"/>
          </p:nvPr>
        </p:nvSpPr>
        <p:spPr/>
        <p:txBody>
          <a:bodyPr/>
          <a:lstStyle/>
          <a:p>
            <a:r>
              <a:rPr lang="en-US" dirty="0"/>
              <a:t>Nice theory, but prove it</a:t>
            </a:r>
          </a:p>
        </p:txBody>
      </p:sp>
      <p:sp>
        <p:nvSpPr>
          <p:cNvPr id="3" name="Content Placeholder 2">
            <a:extLst>
              <a:ext uri="{FF2B5EF4-FFF2-40B4-BE49-F238E27FC236}">
                <a16:creationId xmlns:a16="http://schemas.microsoft.com/office/drawing/2014/main" id="{C7379DBD-75B5-4756-AF15-B668532F9797}"/>
              </a:ext>
            </a:extLst>
          </p:cNvPr>
          <p:cNvSpPr>
            <a:spLocks noGrp="1"/>
          </p:cNvSpPr>
          <p:nvPr>
            <p:ph idx="1"/>
          </p:nvPr>
        </p:nvSpPr>
        <p:spPr/>
        <p:txBody>
          <a:bodyPr/>
          <a:lstStyle/>
          <a:p>
            <a:pPr marL="0" indent="0">
              <a:buNone/>
            </a:pPr>
            <a:r>
              <a:rPr lang="en-US" dirty="0"/>
              <a:t>Show Prevailing Analysis turbine performance matrix (2014 presentation here "E:\Users\tpbus\Desktop\Transfer\usa\Conference presentations.7z“)</a:t>
            </a:r>
          </a:p>
          <a:p>
            <a:pPr marL="0" indent="0">
              <a:buNone/>
            </a:pPr>
            <a:endParaRPr lang="en-US" dirty="0"/>
          </a:p>
          <a:p>
            <a:pPr marL="0" indent="0">
              <a:buNone/>
            </a:pPr>
            <a:r>
              <a:rPr lang="en-US" dirty="0"/>
              <a:t>Note that as TI goes up, in ALL conditions (except at rated) power goes UP! Opposite of expected. Shows that there is more energy than expected – low </a:t>
            </a:r>
            <a:r>
              <a:rPr lang="en-US" dirty="0" err="1"/>
              <a:t>freq</a:t>
            </a:r>
            <a:r>
              <a:rPr lang="en-US" dirty="0"/>
              <a:t> variation explains that.</a:t>
            </a:r>
          </a:p>
        </p:txBody>
      </p:sp>
    </p:spTree>
    <p:extLst>
      <p:ext uri="{BB962C8B-B14F-4D97-AF65-F5344CB8AC3E}">
        <p14:creationId xmlns:p14="http://schemas.microsoft.com/office/powerpoint/2010/main" val="86420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5074</TotalTime>
  <Words>740</Words>
  <Application>Microsoft Office PowerPoint</Application>
  <PresentationFormat>Widescreen</PresentationFormat>
  <Paragraphs>55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Let’s Fix TI, Today</vt:lpstr>
      <vt:lpstr>PowerPoint Presentation</vt:lpstr>
      <vt:lpstr>PowerPoint Presentation</vt:lpstr>
      <vt:lpstr>Wrong Question:</vt:lpstr>
      <vt:lpstr>PowerPoint Presentation</vt:lpstr>
      <vt:lpstr>PowerPoint Presentation</vt:lpstr>
      <vt:lpstr>Look inside a 10-minute data point</vt:lpstr>
      <vt:lpstr>Nice theory, but prove it</vt:lpstr>
      <vt:lpstr>Nice theory, but prove 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Trenton Bush</dc:creator>
  <cp:lastModifiedBy>Trenton Bush</cp:lastModifiedBy>
  <cp:revision>20</cp:revision>
  <dcterms:created xsi:type="dcterms:W3CDTF">2020-06-07T19:34:38Z</dcterms:created>
  <dcterms:modified xsi:type="dcterms:W3CDTF">2020-06-11T08:09:02Z</dcterms:modified>
</cp:coreProperties>
</file>