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68" r:id="rId4"/>
    <p:sldId id="272" r:id="rId5"/>
    <p:sldId id="271" r:id="rId6"/>
    <p:sldId id="261" r:id="rId7"/>
    <p:sldId id="262" r:id="rId8"/>
    <p:sldId id="269" r:id="rId9"/>
    <p:sldId id="273" r:id="rId10"/>
    <p:sldId id="266" r:id="rId11"/>
    <p:sldId id="267" r:id="rId12"/>
    <p:sldId id="265"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7" d="100"/>
          <a:sy n="117" d="100"/>
        </p:scale>
        <p:origin x="354"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a:prstGeom prst="rect">
            <a:avLst/>
          </a:prstGeo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a:prstGeom prst="rect">
            <a:avLst/>
          </a:prstGeo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1BEBBA24-9432-4F2A-93E6-6C4875CD6F34}" type="datetimeFigureOut">
              <a:rPr lang="en-US" smtClean="0"/>
              <a:t>11/22/2018</a:t>
            </a:fld>
            <a:endParaRPr lang="en-US"/>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514011" y="5883275"/>
            <a:ext cx="764215" cy="365125"/>
          </a:xfrm>
          <a:prstGeom prst="rect">
            <a:avLst/>
          </a:prstGeom>
        </p:spPr>
        <p:txBody>
          <a:bodyPr/>
          <a:lstStyle/>
          <a:p>
            <a:fld id="{34343596-63B5-4FAF-BDDD-98BF491150C0}" type="slidenum">
              <a:rPr lang="en-US" smtClean="0"/>
              <a:t>‹#›</a:t>
            </a:fld>
            <a:endParaRPr lang="en-US"/>
          </a:p>
        </p:txBody>
      </p:sp>
    </p:spTree>
    <p:extLst>
      <p:ext uri="{BB962C8B-B14F-4D97-AF65-F5344CB8AC3E}">
        <p14:creationId xmlns:p14="http://schemas.microsoft.com/office/powerpoint/2010/main" val="142860942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a:prstGeom prst="rect">
            <a:avLst/>
          </a:prstGeo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1BEBBA24-9432-4F2A-93E6-6C4875CD6F34}" type="datetimeFigureOut">
              <a:rPr lang="en-US" smtClean="0"/>
              <a:t>11/22/2018</a:t>
            </a:fld>
            <a:endParaRPr lang="en-US"/>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514011" y="5883275"/>
            <a:ext cx="764215" cy="365125"/>
          </a:xfrm>
          <a:prstGeom prst="rect">
            <a:avLst/>
          </a:prstGeom>
        </p:spPr>
        <p:txBody>
          <a:bodyPr/>
          <a:lstStyle/>
          <a:p>
            <a:fld id="{34343596-63B5-4FAF-BDDD-98BF491150C0}" type="slidenum">
              <a:rPr lang="en-US" smtClean="0"/>
              <a:t>‹#›</a:t>
            </a:fld>
            <a:endParaRPr lang="en-US"/>
          </a:p>
        </p:txBody>
      </p:sp>
    </p:spTree>
    <p:extLst>
      <p:ext uri="{BB962C8B-B14F-4D97-AF65-F5344CB8AC3E}">
        <p14:creationId xmlns:p14="http://schemas.microsoft.com/office/powerpoint/2010/main" val="130440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a:prstGeom prst="rect">
            <a:avLst/>
          </a:prstGeo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a:prstGeom prst="rect">
            <a:avLst/>
          </a:prstGeo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1BEBBA24-9432-4F2A-93E6-6C4875CD6F34}" type="datetimeFigureOut">
              <a:rPr lang="en-US" smtClean="0"/>
              <a:t>11/22/2018</a:t>
            </a:fld>
            <a:endParaRPr lang="en-US"/>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514011" y="5883275"/>
            <a:ext cx="764215" cy="365125"/>
          </a:xfrm>
          <a:prstGeom prst="rect">
            <a:avLst/>
          </a:prstGeom>
        </p:spPr>
        <p:txBody>
          <a:bodyPr/>
          <a:lstStyle/>
          <a:p>
            <a:fld id="{34343596-63B5-4FAF-BDDD-98BF491150C0}" type="slidenum">
              <a:rPr lang="en-US" smtClean="0"/>
              <a:t>‹#›</a:t>
            </a:fld>
            <a:endParaRPr lang="en-US"/>
          </a:p>
        </p:txBody>
      </p:sp>
    </p:spTree>
    <p:extLst>
      <p:ext uri="{BB962C8B-B14F-4D97-AF65-F5344CB8AC3E}">
        <p14:creationId xmlns:p14="http://schemas.microsoft.com/office/powerpoint/2010/main" val="2162938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a:prstGeom prst="rect">
            <a:avLst/>
          </a:prstGeo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a:prstGeom prst="rect">
            <a:avLst/>
          </a:prstGeo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a:prstGeom prst="rect">
            <a:avLst/>
          </a:prstGeo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1BEBBA24-9432-4F2A-93E6-6C4875CD6F34}" type="datetimeFigureOut">
              <a:rPr lang="en-US" smtClean="0"/>
              <a:t>11/22/2018</a:t>
            </a:fld>
            <a:endParaRPr lang="en-US"/>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514011" y="5883275"/>
            <a:ext cx="764215" cy="365125"/>
          </a:xfrm>
          <a:prstGeom prst="rect">
            <a:avLst/>
          </a:prstGeom>
        </p:spPr>
        <p:txBody>
          <a:bodyPr/>
          <a:lstStyle/>
          <a:p>
            <a:fld id="{34343596-63B5-4FAF-BDDD-98BF491150C0}"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3789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a:prstGeom prst="rect">
            <a:avLst/>
          </a:prstGeo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a:prstGeom prst="rect">
            <a:avLst/>
          </a:prstGeo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1BEBBA24-9432-4F2A-93E6-6C4875CD6F34}" type="datetimeFigureOut">
              <a:rPr lang="en-US" smtClean="0"/>
              <a:t>11/22/2018</a:t>
            </a:fld>
            <a:endParaRPr lang="en-US"/>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514011" y="5883275"/>
            <a:ext cx="764215" cy="365125"/>
          </a:xfrm>
          <a:prstGeom prst="rect">
            <a:avLst/>
          </a:prstGeom>
        </p:spPr>
        <p:txBody>
          <a:bodyPr/>
          <a:lstStyle/>
          <a:p>
            <a:fld id="{34343596-63B5-4FAF-BDDD-98BF491150C0}" type="slidenum">
              <a:rPr lang="en-US" smtClean="0"/>
              <a:t>‹#›</a:t>
            </a:fld>
            <a:endParaRPr lang="en-US"/>
          </a:p>
        </p:txBody>
      </p:sp>
    </p:spTree>
    <p:extLst>
      <p:ext uri="{BB962C8B-B14F-4D97-AF65-F5344CB8AC3E}">
        <p14:creationId xmlns:p14="http://schemas.microsoft.com/office/powerpoint/2010/main" val="1698851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a:prstGeom prst="rect">
            <a:avLst/>
          </a:prstGeo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a:prstGeom prst="rect">
            <a:avLst/>
          </a:prstGeo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a:prstGeom prst="rect">
            <a:avLst/>
          </a:prstGeo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a:prstGeom prst="rect">
            <a:avLst/>
          </a:prstGeo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a:prstGeom prst="rect">
            <a:avLst/>
          </a:prstGeo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a:prstGeom prst="rect">
            <a:avLst/>
          </a:prstGeo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a:prstGeom prst="rect">
            <a:avLst/>
          </a:prstGeo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1BEBBA24-9432-4F2A-93E6-6C4875CD6F34}" type="datetimeFigureOut">
              <a:rPr lang="en-US" smtClean="0"/>
              <a:t>11/22/2018</a:t>
            </a:fld>
            <a:endParaRPr lang="en-US"/>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0514011" y="5883275"/>
            <a:ext cx="764215" cy="365125"/>
          </a:xfrm>
          <a:prstGeom prst="rect">
            <a:avLst/>
          </a:prstGeom>
        </p:spPr>
        <p:txBody>
          <a:bodyPr/>
          <a:lstStyle/>
          <a:p>
            <a:fld id="{34343596-63B5-4FAF-BDDD-98BF491150C0}" type="slidenum">
              <a:rPr lang="en-US" smtClean="0"/>
              <a:t>‹#›</a:t>
            </a:fld>
            <a:endParaRPr lang="en-US"/>
          </a:p>
        </p:txBody>
      </p:sp>
    </p:spTree>
    <p:extLst>
      <p:ext uri="{BB962C8B-B14F-4D97-AF65-F5344CB8AC3E}">
        <p14:creationId xmlns:p14="http://schemas.microsoft.com/office/powerpoint/2010/main" val="2346699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a:prstGeom prst="rect">
            <a:avLst/>
          </a:prstGeo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a:prstGeom prst="rect">
            <a:avLst/>
          </a:prstGeo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a:prstGeom prst="rect">
            <a:avLst/>
          </a:prstGeo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a:prstGeom prst="rect">
            <a:avLst/>
          </a:prstGeo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a:prstGeom prst="rect">
            <a:avLst/>
          </a:prstGeo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a:prstGeom prst="rect">
            <a:avLst/>
          </a:prstGeo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a:prstGeom prst="rect">
            <a:avLst/>
          </a:prstGeo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1BEBBA24-9432-4F2A-93E6-6C4875CD6F34}" type="datetimeFigureOut">
              <a:rPr lang="en-US" smtClean="0"/>
              <a:t>11/22/2018</a:t>
            </a:fld>
            <a:endParaRPr lang="en-US"/>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0514011" y="5883275"/>
            <a:ext cx="764215" cy="365125"/>
          </a:xfrm>
          <a:prstGeom prst="rect">
            <a:avLst/>
          </a:prstGeom>
        </p:spPr>
        <p:txBody>
          <a:bodyPr/>
          <a:lstStyle/>
          <a:p>
            <a:fld id="{34343596-63B5-4FAF-BDDD-98BF491150C0}" type="slidenum">
              <a:rPr lang="en-US" smtClean="0"/>
              <a:t>‹#›</a:t>
            </a:fld>
            <a:endParaRPr lang="en-US"/>
          </a:p>
        </p:txBody>
      </p:sp>
    </p:spTree>
    <p:extLst>
      <p:ext uri="{BB962C8B-B14F-4D97-AF65-F5344CB8AC3E}">
        <p14:creationId xmlns:p14="http://schemas.microsoft.com/office/powerpoint/2010/main" val="2860082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18517"/>
            <a:ext cx="10364451" cy="1596177"/>
          </a:xfrm>
          <a:prstGeom prst="rect">
            <a:avLst/>
          </a:prstGeom>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1BEBBA24-9432-4F2A-93E6-6C4875CD6F34}" type="datetimeFigureOut">
              <a:rPr lang="en-US" smtClean="0"/>
              <a:t>11/22/2018</a:t>
            </a:fld>
            <a:endParaRPr lang="en-US"/>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514011" y="5883275"/>
            <a:ext cx="764215" cy="365125"/>
          </a:xfrm>
          <a:prstGeom prst="rect">
            <a:avLst/>
          </a:prstGeom>
        </p:spPr>
        <p:txBody>
          <a:bodyPr/>
          <a:lstStyle/>
          <a:p>
            <a:fld id="{34343596-63B5-4FAF-BDDD-98BF491150C0}" type="slidenum">
              <a:rPr lang="en-US" smtClean="0"/>
              <a:t>‹#›</a:t>
            </a:fld>
            <a:endParaRPr lang="en-US"/>
          </a:p>
        </p:txBody>
      </p:sp>
    </p:spTree>
    <p:extLst>
      <p:ext uri="{BB962C8B-B14F-4D97-AF65-F5344CB8AC3E}">
        <p14:creationId xmlns:p14="http://schemas.microsoft.com/office/powerpoint/2010/main" val="2901816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a:prstGeom prst="rect">
            <a:avLst/>
          </a:prstGeo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1BEBBA24-9432-4F2A-93E6-6C4875CD6F34}" type="datetimeFigureOut">
              <a:rPr lang="en-US" smtClean="0"/>
              <a:t>11/22/2018</a:t>
            </a:fld>
            <a:endParaRPr lang="en-US"/>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514011" y="5883275"/>
            <a:ext cx="764215" cy="365125"/>
          </a:xfrm>
          <a:prstGeom prst="rect">
            <a:avLst/>
          </a:prstGeom>
        </p:spPr>
        <p:txBody>
          <a:bodyPr/>
          <a:lstStyle/>
          <a:p>
            <a:fld id="{34343596-63B5-4FAF-BDDD-98BF491150C0}" type="slidenum">
              <a:rPr lang="en-US" smtClean="0"/>
              <a:t>‹#›</a:t>
            </a:fld>
            <a:endParaRPr lang="en-US"/>
          </a:p>
        </p:txBody>
      </p:sp>
    </p:spTree>
    <p:extLst>
      <p:ext uri="{BB962C8B-B14F-4D97-AF65-F5344CB8AC3E}">
        <p14:creationId xmlns:p14="http://schemas.microsoft.com/office/powerpoint/2010/main" val="206753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52DA3B-5911-4873-A8FA-16D28495E137}"/>
              </a:ext>
            </a:extLst>
          </p:cNvPr>
          <p:cNvSpPr>
            <a:spLocks noGrp="1"/>
          </p:cNvSpPr>
          <p:nvPr>
            <p:ph type="title"/>
          </p:nvPr>
        </p:nvSpPr>
        <p:spPr>
          <a:xfrm>
            <a:off x="838200" y="365125"/>
            <a:ext cx="10515600" cy="1325563"/>
          </a:xfrm>
          <a:prstGeom prst="rect">
            <a:avLst/>
          </a:prstGeom>
        </p:spPr>
        <p:txBody>
          <a:bodyPr/>
          <a:lstStyle>
            <a:lvl1pPr algn="l">
              <a:defRPr/>
            </a:lvl1pPr>
          </a:lstStyle>
          <a:p>
            <a:endParaRPr lang="vi-VN">
              <a:solidFill>
                <a:schemeClr val="accent1">
                  <a:lumMod val="50000"/>
                </a:schemeClr>
              </a:solidFill>
              <a:latin typeface="Sitka Text" panose="02000505000000020004" pitchFamily="2" charset="0"/>
              <a:cs typeface="Arial" panose="020B0604020202020204" pitchFamily="34" charset="0"/>
            </a:endParaRPr>
          </a:p>
        </p:txBody>
      </p:sp>
      <p:sp>
        <p:nvSpPr>
          <p:cNvPr id="9" name="Content Placeholder 2">
            <a:extLst>
              <a:ext uri="{FF2B5EF4-FFF2-40B4-BE49-F238E27FC236}">
                <a16:creationId xmlns:a16="http://schemas.microsoft.com/office/drawing/2014/main" id="{E07F06E3-B086-4DDF-B44A-CC4FD2613591}"/>
              </a:ext>
            </a:extLst>
          </p:cNvPr>
          <p:cNvSpPr>
            <a:spLocks noGrp="1"/>
          </p:cNvSpPr>
          <p:nvPr>
            <p:ph idx="1"/>
          </p:nvPr>
        </p:nvSpPr>
        <p:spPr>
          <a:xfrm>
            <a:off x="838200" y="1825625"/>
            <a:ext cx="10515600" cy="4351338"/>
          </a:xfrm>
          <a:prstGeom prst="rect">
            <a:avLst/>
          </a:prstGeom>
        </p:spPr>
        <p:txBody>
          <a:bodyPr>
            <a:normAutofit/>
          </a:bodyPr>
          <a:lstStyle>
            <a:lvl1pPr>
              <a:defRPr sz="2400"/>
            </a:lvl1pPr>
          </a:lstStyle>
          <a:p>
            <a:pPr>
              <a:lnSpc>
                <a:spcPct val="150000"/>
              </a:lnSpc>
              <a:buFont typeface="Wingdings" panose="05000000000000000000" pitchFamily="2" charset="2"/>
              <a:buChar char="v"/>
            </a:pPr>
            <a:endParaRPr lang="en-US" sz="2800">
              <a:solidFill>
                <a:schemeClr val="accent1">
                  <a:lumMod val="50000"/>
                </a:schemeClr>
              </a:solidFill>
              <a:latin typeface="Sitka Text" panose="02000505000000020004" pitchFamily="2" charset="0"/>
              <a:cs typeface="Arial" panose="020B0604020202020204" pitchFamily="34" charset="0"/>
            </a:endParaRPr>
          </a:p>
        </p:txBody>
      </p:sp>
      <p:sp>
        <p:nvSpPr>
          <p:cNvPr id="10" name="Slide Number Placeholder 3">
            <a:extLst>
              <a:ext uri="{FF2B5EF4-FFF2-40B4-BE49-F238E27FC236}">
                <a16:creationId xmlns:a16="http://schemas.microsoft.com/office/drawing/2014/main" id="{C5128B1F-CB37-4148-B057-468D9A52740F}"/>
              </a:ext>
            </a:extLst>
          </p:cNvPr>
          <p:cNvSpPr>
            <a:spLocks noGrp="1"/>
          </p:cNvSpPr>
          <p:nvPr>
            <p:ph type="sldNum" sz="quarter" idx="12"/>
          </p:nvPr>
        </p:nvSpPr>
        <p:spPr>
          <a:xfrm>
            <a:off x="10890783" y="6065837"/>
            <a:ext cx="753545" cy="365125"/>
          </a:xfrm>
          <a:prstGeom prst="rect">
            <a:avLst/>
          </a:prstGeom>
        </p:spPr>
        <p:txBody>
          <a:bodyPr/>
          <a:lstStyle/>
          <a:p>
            <a:r>
              <a:rPr lang="en-US" sz="1800">
                <a:solidFill>
                  <a:schemeClr val="accent1">
                    <a:lumMod val="50000"/>
                  </a:schemeClr>
                </a:solidFill>
                <a:latin typeface="Sitka Text" panose="02000505000000020004" pitchFamily="2" charset="0"/>
              </a:rPr>
              <a:t>1</a:t>
            </a:r>
            <a:endParaRPr lang="en-US" sz="1800" dirty="0">
              <a:solidFill>
                <a:schemeClr val="accent1">
                  <a:lumMod val="50000"/>
                </a:schemeClr>
              </a:solidFill>
              <a:latin typeface="Sitka Text" panose="02000505000000020004" pitchFamily="2" charset="0"/>
            </a:endParaRPr>
          </a:p>
        </p:txBody>
      </p:sp>
    </p:spTree>
    <p:extLst>
      <p:ext uri="{BB962C8B-B14F-4D97-AF65-F5344CB8AC3E}">
        <p14:creationId xmlns:p14="http://schemas.microsoft.com/office/powerpoint/2010/main" val="1975895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a:prstGeom prst="rect">
            <a:avLst/>
          </a:prstGeo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a:prstGeom prst="rect">
            <a:avLst/>
          </a:prstGeo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1BEBBA24-9432-4F2A-93E6-6C4875CD6F34}" type="datetimeFigureOut">
              <a:rPr lang="en-US" smtClean="0"/>
              <a:t>11/22/2018</a:t>
            </a:fld>
            <a:endParaRPr lang="en-US"/>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514011" y="5883275"/>
            <a:ext cx="764215" cy="365125"/>
          </a:xfrm>
          <a:prstGeom prst="rect">
            <a:avLst/>
          </a:prstGeom>
        </p:spPr>
        <p:txBody>
          <a:bodyPr/>
          <a:lstStyle/>
          <a:p>
            <a:fld id="{34343596-63B5-4FAF-BDDD-98BF491150C0}" type="slidenum">
              <a:rPr lang="en-US" smtClean="0"/>
              <a:t>‹#›</a:t>
            </a:fld>
            <a:endParaRPr lang="en-US"/>
          </a:p>
        </p:txBody>
      </p:sp>
    </p:spTree>
    <p:extLst>
      <p:ext uri="{BB962C8B-B14F-4D97-AF65-F5344CB8AC3E}">
        <p14:creationId xmlns:p14="http://schemas.microsoft.com/office/powerpoint/2010/main" val="167599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a:prstGeom prst="rect">
            <a:avLst/>
          </a:prstGeo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1BEBBA24-9432-4F2A-93E6-6C4875CD6F34}" type="datetimeFigureOut">
              <a:rPr lang="en-US" smtClean="0"/>
              <a:t>11/22/2018</a:t>
            </a:fld>
            <a:endParaRPr lang="en-US"/>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514011" y="5883275"/>
            <a:ext cx="764215" cy="365125"/>
          </a:xfrm>
          <a:prstGeom prst="rect">
            <a:avLst/>
          </a:prstGeom>
        </p:spPr>
        <p:txBody>
          <a:bodyPr/>
          <a:lstStyle/>
          <a:p>
            <a:fld id="{34343596-63B5-4FAF-BDDD-98BF491150C0}" type="slidenum">
              <a:rPr lang="en-US" smtClean="0"/>
              <a:t>‹#›</a:t>
            </a:fld>
            <a:endParaRPr lang="en-US"/>
          </a:p>
        </p:txBody>
      </p:sp>
    </p:spTree>
    <p:extLst>
      <p:ext uri="{BB962C8B-B14F-4D97-AF65-F5344CB8AC3E}">
        <p14:creationId xmlns:p14="http://schemas.microsoft.com/office/powerpoint/2010/main" val="162234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a:prstGeom prst="rect">
            <a:avLst/>
          </a:prstGeo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a:prstGeom prst="rect">
            <a:avLst/>
          </a:prstGeo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1BEBBA24-9432-4F2A-93E6-6C4875CD6F34}" type="datetimeFigureOut">
              <a:rPr lang="en-US" smtClean="0"/>
              <a:t>11/22/2018</a:t>
            </a:fld>
            <a:endParaRPr lang="en-US"/>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10514011" y="5883275"/>
            <a:ext cx="764215" cy="365125"/>
          </a:xfrm>
          <a:prstGeom prst="rect">
            <a:avLst/>
          </a:prstGeom>
        </p:spPr>
        <p:txBody>
          <a:bodyPr/>
          <a:lstStyle/>
          <a:p>
            <a:fld id="{34343596-63B5-4FAF-BDDD-98BF491150C0}" type="slidenum">
              <a:rPr lang="en-US" smtClean="0"/>
              <a:t>‹#›</a:t>
            </a:fld>
            <a:endParaRPr lang="en-US"/>
          </a:p>
        </p:txBody>
      </p:sp>
    </p:spTree>
    <p:extLst>
      <p:ext uri="{BB962C8B-B14F-4D97-AF65-F5344CB8AC3E}">
        <p14:creationId xmlns:p14="http://schemas.microsoft.com/office/powerpoint/2010/main" val="1950359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18517"/>
            <a:ext cx="10364451" cy="1596177"/>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1BEBBA24-9432-4F2A-93E6-6C4875CD6F34}" type="datetimeFigureOut">
              <a:rPr lang="en-US" smtClean="0"/>
              <a:t>11/22/2018</a:t>
            </a:fld>
            <a:endParaRPr lang="en-US"/>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0514011" y="5883275"/>
            <a:ext cx="764215" cy="365125"/>
          </a:xfrm>
          <a:prstGeom prst="rect">
            <a:avLst/>
          </a:prstGeom>
        </p:spPr>
        <p:txBody>
          <a:bodyPr/>
          <a:lstStyle/>
          <a:p>
            <a:fld id="{34343596-63B5-4FAF-BDDD-98BF491150C0}" type="slidenum">
              <a:rPr lang="en-US" smtClean="0"/>
              <a:t>‹#›</a:t>
            </a:fld>
            <a:endParaRPr lang="en-US"/>
          </a:p>
        </p:txBody>
      </p:sp>
    </p:spTree>
    <p:extLst>
      <p:ext uri="{BB962C8B-B14F-4D97-AF65-F5344CB8AC3E}">
        <p14:creationId xmlns:p14="http://schemas.microsoft.com/office/powerpoint/2010/main" val="303195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a:xfrm>
            <a:off x="7678737" y="5883275"/>
            <a:ext cx="2743200" cy="365125"/>
          </a:xfrm>
          <a:prstGeom prst="rect">
            <a:avLst/>
          </a:prstGeom>
        </p:spPr>
        <p:txBody>
          <a:bodyPr/>
          <a:lstStyle/>
          <a:p>
            <a:fld id="{1BEBBA24-9432-4F2A-93E6-6C4875CD6F34}" type="datetimeFigureOut">
              <a:rPr lang="en-US" smtClean="0"/>
              <a:t>11/22/2018</a:t>
            </a:fld>
            <a:endParaRPr lang="en-US"/>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0514011" y="5883275"/>
            <a:ext cx="764215" cy="365125"/>
          </a:xfrm>
          <a:prstGeom prst="rect">
            <a:avLst/>
          </a:prstGeom>
        </p:spPr>
        <p:txBody>
          <a:bodyPr/>
          <a:lstStyle/>
          <a:p>
            <a:fld id="{34343596-63B5-4FAF-BDDD-98BF491150C0}" type="slidenum">
              <a:rPr lang="en-US" smtClean="0"/>
              <a:t>‹#›</a:t>
            </a:fld>
            <a:endParaRPr lang="en-US"/>
          </a:p>
        </p:txBody>
      </p:sp>
    </p:spTree>
    <p:extLst>
      <p:ext uri="{BB962C8B-B14F-4D97-AF65-F5344CB8AC3E}">
        <p14:creationId xmlns:p14="http://schemas.microsoft.com/office/powerpoint/2010/main" val="146826457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a:prstGeom prst="rect">
            <a:avLst/>
          </a:prstGeo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a:prstGeom prst="rect">
            <a:avLst/>
          </a:prstGeo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1BEBBA24-9432-4F2A-93E6-6C4875CD6F34}" type="datetimeFigureOut">
              <a:rPr lang="en-US" smtClean="0"/>
              <a:t>11/22/2018</a:t>
            </a:fld>
            <a:endParaRPr lang="en-US"/>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514011" y="5883275"/>
            <a:ext cx="764215" cy="365125"/>
          </a:xfrm>
          <a:prstGeom prst="rect">
            <a:avLst/>
          </a:prstGeom>
        </p:spPr>
        <p:txBody>
          <a:bodyPr/>
          <a:lstStyle/>
          <a:p>
            <a:fld id="{34343596-63B5-4FAF-BDDD-98BF491150C0}" type="slidenum">
              <a:rPr lang="en-US" smtClean="0"/>
              <a:t>‹#›</a:t>
            </a:fld>
            <a:endParaRPr lang="en-US"/>
          </a:p>
        </p:txBody>
      </p:sp>
    </p:spTree>
    <p:extLst>
      <p:ext uri="{BB962C8B-B14F-4D97-AF65-F5344CB8AC3E}">
        <p14:creationId xmlns:p14="http://schemas.microsoft.com/office/powerpoint/2010/main" val="22824851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a:prstGeom prst="rect">
            <a:avLst/>
          </a:prstGeo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a:prstGeom prst="rect">
            <a:avLst/>
          </a:prstGeo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1BEBBA24-9432-4F2A-93E6-6C4875CD6F34}" type="datetimeFigureOut">
              <a:rPr lang="en-US" smtClean="0"/>
              <a:t>11/22/2018</a:t>
            </a:fld>
            <a:endParaRPr lang="en-US"/>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514011" y="5883275"/>
            <a:ext cx="764215" cy="365125"/>
          </a:xfrm>
          <a:prstGeom prst="rect">
            <a:avLst/>
          </a:prstGeom>
        </p:spPr>
        <p:txBody>
          <a:bodyPr/>
          <a:lstStyle/>
          <a:p>
            <a:fld id="{34343596-63B5-4FAF-BDDD-98BF491150C0}" type="slidenum">
              <a:rPr lang="en-US" smtClean="0"/>
              <a:t>‹#›</a:t>
            </a:fld>
            <a:endParaRPr lang="en-US"/>
          </a:p>
        </p:txBody>
      </p:sp>
    </p:spTree>
    <p:extLst>
      <p:ext uri="{BB962C8B-B14F-4D97-AF65-F5344CB8AC3E}">
        <p14:creationId xmlns:p14="http://schemas.microsoft.com/office/powerpoint/2010/main" val="393237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9" name="Picture 8" descr="Droplets-HD-Title-R1d.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994514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771F1B8-A4A5-417B-BEEF-7EA7B4DF7C53}"/>
              </a:ext>
            </a:extLst>
          </p:cNvPr>
          <p:cNvSpPr>
            <a:spLocks noChangeArrowheads="1"/>
          </p:cNvSpPr>
          <p:nvPr/>
        </p:nvSpPr>
        <p:spPr bwMode="auto">
          <a:xfrm>
            <a:off x="3897320" y="377430"/>
            <a:ext cx="435087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latin typeface="Sitka Text" panose="02000505000000020004" pitchFamily="2" charset="0"/>
                <a:ea typeface="Times New Roman" panose="02020603050405020304" pitchFamily="18" charset="0"/>
              </a:rPr>
              <a:t>TR</a:t>
            </a:r>
            <a:r>
              <a:rPr kumimoji="0" lang="vi-VN" altLang="en-US" sz="1600" i="0" u="none" strike="noStrike" cap="none" normalizeH="0" baseline="0" dirty="0">
                <a:ln>
                  <a:noFill/>
                </a:ln>
                <a:solidFill>
                  <a:schemeClr val="accent6">
                    <a:lumMod val="50000"/>
                  </a:schemeClr>
                </a:solidFill>
                <a:effectLst/>
                <a:latin typeface="Sitka Text" panose="02000505000000020004" pitchFamily="2" charset="0"/>
                <a:ea typeface="Times New Roman" panose="02020603050405020304" pitchFamily="18" charset="0"/>
              </a:rPr>
              <a:t>ƯỜNG ĐẠI HỌC TÔN ĐỨC THẮNG </a:t>
            </a:r>
            <a:endParaRPr kumimoji="0" lang="en-US" altLang="en-US" sz="1200" i="0" u="none" strike="noStrike" cap="none" normalizeH="0" baseline="0" dirty="0">
              <a:ln>
                <a:noFill/>
              </a:ln>
              <a:solidFill>
                <a:schemeClr val="accent6">
                  <a:lumMod val="50000"/>
                </a:schemeClr>
              </a:solidFill>
              <a:effectLst/>
              <a:latin typeface="Sitka Text" panose="02000505000000020004" pitchFamily="2"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6">
                    <a:lumMod val="50000"/>
                  </a:schemeClr>
                </a:solidFill>
                <a:effectLst/>
                <a:latin typeface="Sitka Text" panose="02000505000000020004" pitchFamily="2" charset="0"/>
                <a:ea typeface="Times New Roman" panose="02020603050405020304" pitchFamily="18" charset="0"/>
              </a:rPr>
              <a:t>KHOA CÔNG NGHỆ THÔNG TIN </a:t>
            </a:r>
            <a:endParaRPr kumimoji="0" lang="en-US" altLang="en-US" sz="1200" b="0" i="0" u="none" strike="noStrike" cap="none" normalizeH="0" baseline="0" dirty="0">
              <a:ln>
                <a:noFill/>
              </a:ln>
              <a:solidFill>
                <a:schemeClr val="accent6">
                  <a:lumMod val="50000"/>
                </a:schemeClr>
              </a:solidFill>
              <a:effectLst/>
              <a:latin typeface="Sitka Text" panose="02000505000000020004" pitchFamily="2" charset="0"/>
            </a:endParaRPr>
          </a:p>
        </p:txBody>
      </p:sp>
      <p:sp>
        <p:nvSpPr>
          <p:cNvPr id="5" name="Rectangle 3">
            <a:extLst>
              <a:ext uri="{FF2B5EF4-FFF2-40B4-BE49-F238E27FC236}">
                <a16:creationId xmlns:a16="http://schemas.microsoft.com/office/drawing/2014/main" id="{A2EBC847-0D6E-4392-AD68-9B5E7367997C}"/>
              </a:ext>
            </a:extLst>
          </p:cNvPr>
          <p:cNvSpPr>
            <a:spLocks noChangeArrowheads="1"/>
          </p:cNvSpPr>
          <p:nvPr/>
        </p:nvSpPr>
        <p:spPr bwMode="auto">
          <a:xfrm>
            <a:off x="1342005" y="2528921"/>
            <a:ext cx="94615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ctr" defTabSz="914400" rtl="0" eaLnBrk="0" fontAlgn="base" latinLnBrk="0" hangingPunct="0">
              <a:lnSpc>
                <a:spcPct val="100000"/>
              </a:lnSpc>
              <a:spcBef>
                <a:spcPct val="0"/>
              </a:spcBef>
              <a:spcAft>
                <a:spcPct val="0"/>
              </a:spcAft>
              <a:buClrTx/>
              <a:buSzTx/>
              <a:buFontTx/>
              <a:buNone/>
              <a:tabLst/>
            </a:pPr>
            <a:r>
              <a:rPr lang="en-US" altLang="en-US" sz="2000" b="1" smtClean="0">
                <a:solidFill>
                  <a:schemeClr val="accent6">
                    <a:lumMod val="50000"/>
                  </a:schemeClr>
                </a:solidFill>
                <a:latin typeface="Sitka Text" panose="02000505000000020004" pitchFamily="2" charset="0"/>
              </a:rPr>
              <a:t>Bài thuyết trình</a:t>
            </a:r>
            <a:endParaRPr kumimoji="0" lang="en-US" altLang="en-US" sz="1400" b="0" i="0" u="none" strike="noStrike" cap="none" normalizeH="0" baseline="0" dirty="0">
              <a:ln>
                <a:noFill/>
              </a:ln>
              <a:solidFill>
                <a:schemeClr val="accent6">
                  <a:lumMod val="50000"/>
                </a:schemeClr>
              </a:solidFill>
              <a:effectLst/>
              <a:latin typeface="Sitka Text" panose="02000505000000020004" pitchFamily="2"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6">
                    <a:lumMod val="50000"/>
                  </a:schemeClr>
                </a:solidFill>
                <a:effectLst/>
                <a:latin typeface="Sitka Text" panose="02000505000000020004" pitchFamily="2" charset="0"/>
                <a:ea typeface="Times New Roman" panose="02020603050405020304" pitchFamily="18" charset="0"/>
              </a:rPr>
              <a:t> </a:t>
            </a:r>
            <a:endParaRPr kumimoji="0" lang="en-US" altLang="en-US" b="0" i="0" u="none" strike="noStrike" cap="none" normalizeH="0" baseline="0" dirty="0">
              <a:ln>
                <a:noFill/>
              </a:ln>
              <a:solidFill>
                <a:schemeClr val="accent6">
                  <a:lumMod val="50000"/>
                </a:schemeClr>
              </a:solidFill>
              <a:effectLst/>
              <a:latin typeface="Sitka Text" panose="02000505000000020004" pitchFamily="2"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lang="en-US" altLang="en-US" sz="3200" b="1" smtClean="0">
                <a:solidFill>
                  <a:schemeClr val="accent6">
                    <a:lumMod val="50000"/>
                  </a:schemeClr>
                </a:solidFill>
                <a:latin typeface="Sitka Text" panose="02000505000000020004" pitchFamily="2" charset="0"/>
                <a:ea typeface="Times New Roman" panose="02020603050405020304" pitchFamily="18" charset="0"/>
              </a:rPr>
              <a:t>Xây dựng hệ chuyên gia chẩn đoán dùng luật suy diễn tiến</a:t>
            </a:r>
            <a:endParaRPr kumimoji="0" lang="en-US" altLang="en-US" sz="2400" b="0" i="0" u="none" strike="noStrike" cap="none" normalizeH="0" baseline="0" dirty="0">
              <a:ln>
                <a:noFill/>
              </a:ln>
              <a:solidFill>
                <a:schemeClr val="accent6">
                  <a:lumMod val="50000"/>
                </a:schemeClr>
              </a:solidFill>
              <a:effectLst/>
              <a:latin typeface="Sitka Text" panose="02000505000000020004" pitchFamily="2" charset="0"/>
            </a:endParaRPr>
          </a:p>
        </p:txBody>
      </p:sp>
      <p:sp>
        <p:nvSpPr>
          <p:cNvPr id="6" name="Rectangle 5">
            <a:extLst>
              <a:ext uri="{FF2B5EF4-FFF2-40B4-BE49-F238E27FC236}">
                <a16:creationId xmlns:a16="http://schemas.microsoft.com/office/drawing/2014/main" id="{9268EE49-2B84-4CB3-83F6-030BF52318CE}"/>
              </a:ext>
            </a:extLst>
          </p:cNvPr>
          <p:cNvSpPr/>
          <p:nvPr/>
        </p:nvSpPr>
        <p:spPr>
          <a:xfrm>
            <a:off x="5018002" y="4594173"/>
            <a:ext cx="6096000" cy="1200329"/>
          </a:xfrm>
          <a:prstGeom prst="rect">
            <a:avLst/>
          </a:prstGeom>
        </p:spPr>
        <p:txBody>
          <a:bodyPr>
            <a:spAutoFit/>
          </a:bodyPr>
          <a:lstStyle/>
          <a:p>
            <a:pPr algn="r">
              <a:lnSpc>
                <a:spcPct val="150000"/>
              </a:lnSpc>
              <a:spcAft>
                <a:spcPts val="0"/>
              </a:spcAft>
            </a:pPr>
            <a:r>
              <a:rPr lang="vi-VN" sz="1600" i="1" smtClean="0">
                <a:solidFill>
                  <a:schemeClr val="accent6">
                    <a:lumMod val="50000"/>
                  </a:schemeClr>
                </a:solidFill>
                <a:latin typeface="Sitka Text" panose="02000505000000020004" pitchFamily="2" charset="0"/>
                <a:ea typeface="Times New Roman" panose="02020603050405020304" pitchFamily="18" charset="0"/>
                <a:cs typeface="Arial" panose="020B0604020202020204" pitchFamily="34" charset="0"/>
              </a:rPr>
              <a:t>Người </a:t>
            </a:r>
            <a:r>
              <a:rPr lang="vi-VN" sz="1600" i="1" dirty="0">
                <a:solidFill>
                  <a:schemeClr val="accent6">
                    <a:lumMod val="50000"/>
                  </a:schemeClr>
                </a:solidFill>
                <a:latin typeface="Sitka Text" panose="02000505000000020004" pitchFamily="2" charset="0"/>
                <a:ea typeface="Times New Roman" panose="02020603050405020304" pitchFamily="18" charset="0"/>
                <a:cs typeface="Arial" panose="020B0604020202020204" pitchFamily="34" charset="0"/>
              </a:rPr>
              <a:t>thực hiện</a:t>
            </a:r>
            <a:r>
              <a:rPr lang="vi-VN" sz="1600">
                <a:solidFill>
                  <a:schemeClr val="accent6">
                    <a:lumMod val="50000"/>
                  </a:schemeClr>
                </a:solidFill>
                <a:latin typeface="Sitka Text" panose="02000505000000020004" pitchFamily="2" charset="0"/>
                <a:ea typeface="Times New Roman" panose="02020603050405020304" pitchFamily="18" charset="0"/>
                <a:cs typeface="Arial" panose="020B0604020202020204" pitchFamily="34" charset="0"/>
              </a:rPr>
              <a:t>:</a:t>
            </a:r>
            <a:r>
              <a:rPr lang="vi-VN" sz="1600" b="1">
                <a:solidFill>
                  <a:schemeClr val="accent6">
                    <a:lumMod val="50000"/>
                  </a:schemeClr>
                </a:solidFill>
                <a:latin typeface="Sitka Text" panose="02000505000000020004" pitchFamily="2" charset="0"/>
                <a:ea typeface="Times New Roman" panose="02020603050405020304" pitchFamily="18" charset="0"/>
                <a:cs typeface="Arial" panose="020B0604020202020204" pitchFamily="34" charset="0"/>
              </a:rPr>
              <a:t>   </a:t>
            </a:r>
            <a:r>
              <a:rPr lang="en-US" sz="1600" b="1" smtClean="0">
                <a:solidFill>
                  <a:schemeClr val="accent6">
                    <a:lumMod val="50000"/>
                  </a:schemeClr>
                </a:solidFill>
                <a:latin typeface="Sitka Text" panose="02000505000000020004" pitchFamily="2" charset="0"/>
                <a:ea typeface="Times New Roman" panose="02020603050405020304" pitchFamily="18" charset="0"/>
                <a:cs typeface="Arial" panose="020B0604020202020204" pitchFamily="34" charset="0"/>
              </a:rPr>
              <a:t>PHAN TUẤN KIỆT </a:t>
            </a:r>
            <a:r>
              <a:rPr lang="en-US" sz="1600" b="1">
                <a:solidFill>
                  <a:schemeClr val="accent6">
                    <a:lumMod val="50000"/>
                  </a:schemeClr>
                </a:solidFill>
                <a:latin typeface="Sitka Text" panose="02000505000000020004" pitchFamily="2" charset="0"/>
                <a:ea typeface="Times New Roman" panose="02020603050405020304" pitchFamily="18" charset="0"/>
                <a:cs typeface="Arial" panose="020B0604020202020204" pitchFamily="34" charset="0"/>
              </a:rPr>
              <a:t>– </a:t>
            </a:r>
            <a:r>
              <a:rPr lang="en-US" sz="1600" b="1" smtClean="0">
                <a:solidFill>
                  <a:schemeClr val="accent6">
                    <a:lumMod val="50000"/>
                  </a:schemeClr>
                </a:solidFill>
                <a:latin typeface="Sitka Text" panose="02000505000000020004" pitchFamily="2" charset="0"/>
                <a:ea typeface="Times New Roman" panose="02020603050405020304" pitchFamily="18" charset="0"/>
                <a:cs typeface="Arial" panose="020B0604020202020204" pitchFamily="34" charset="0"/>
              </a:rPr>
              <a:t>51603171</a:t>
            </a:r>
            <a:endParaRPr lang="en-US" sz="1400" dirty="0">
              <a:solidFill>
                <a:schemeClr val="accent6">
                  <a:lumMod val="50000"/>
                </a:schemeClr>
              </a:solidFill>
              <a:latin typeface="Sitka Text" panose="02000505000000020004" pitchFamily="2" charset="0"/>
              <a:ea typeface="Times New Roman" panose="02020603050405020304" pitchFamily="18" charset="0"/>
              <a:cs typeface="Arial" panose="020B0604020202020204" pitchFamily="34" charset="0"/>
            </a:endParaRPr>
          </a:p>
          <a:p>
            <a:pPr algn="r">
              <a:lnSpc>
                <a:spcPct val="150000"/>
              </a:lnSpc>
              <a:spcAft>
                <a:spcPts val="0"/>
              </a:spcAft>
            </a:pPr>
            <a:r>
              <a:rPr lang="en-US" sz="1600" b="1" smtClean="0">
                <a:solidFill>
                  <a:schemeClr val="accent6">
                    <a:lumMod val="50000"/>
                  </a:schemeClr>
                </a:solidFill>
                <a:latin typeface="Sitka Text" panose="02000505000000020004" pitchFamily="2" charset="0"/>
                <a:ea typeface="Times New Roman" panose="02020603050405020304" pitchFamily="18" charset="0"/>
                <a:cs typeface="Arial" panose="020B0604020202020204" pitchFamily="34" charset="0"/>
              </a:rPr>
              <a:t>LÊ THỊ THÙY TRANG </a:t>
            </a:r>
            <a:r>
              <a:rPr lang="en-US" sz="1600" b="1">
                <a:solidFill>
                  <a:schemeClr val="accent6">
                    <a:lumMod val="50000"/>
                  </a:schemeClr>
                </a:solidFill>
                <a:latin typeface="Sitka Text" panose="02000505000000020004" pitchFamily="2" charset="0"/>
                <a:ea typeface="Times New Roman" panose="02020603050405020304" pitchFamily="18" charset="0"/>
                <a:cs typeface="Arial" panose="020B0604020202020204" pitchFamily="34" charset="0"/>
              </a:rPr>
              <a:t>– </a:t>
            </a:r>
            <a:r>
              <a:rPr lang="en-US" sz="1600" b="1" smtClean="0">
                <a:solidFill>
                  <a:schemeClr val="accent6">
                    <a:lumMod val="50000"/>
                  </a:schemeClr>
                </a:solidFill>
                <a:latin typeface="Sitka Text" panose="02000505000000020004" pitchFamily="2" charset="0"/>
                <a:ea typeface="Times New Roman" panose="02020603050405020304" pitchFamily="18" charset="0"/>
                <a:cs typeface="Arial" panose="020B0604020202020204" pitchFamily="34" charset="0"/>
              </a:rPr>
              <a:t>51603425</a:t>
            </a:r>
          </a:p>
          <a:p>
            <a:pPr algn="r">
              <a:lnSpc>
                <a:spcPct val="150000"/>
              </a:lnSpc>
              <a:spcAft>
                <a:spcPts val="0"/>
              </a:spcAft>
            </a:pPr>
            <a:r>
              <a:rPr lang="vi-VN" sz="1600" smtClean="0">
                <a:solidFill>
                  <a:schemeClr val="accent6">
                    <a:lumMod val="50000"/>
                  </a:schemeClr>
                </a:solidFill>
                <a:latin typeface="Sitka Text" panose="02000505000000020004" pitchFamily="2" charset="0"/>
                <a:ea typeface="Times New Roman" panose="02020603050405020304" pitchFamily="18" charset="0"/>
                <a:cs typeface="Arial" panose="020B0604020202020204" pitchFamily="34" charset="0"/>
              </a:rPr>
              <a:t>Khoá</a:t>
            </a:r>
            <a:r>
              <a:rPr lang="vi-VN" sz="1600" b="1" smtClean="0">
                <a:solidFill>
                  <a:schemeClr val="accent6">
                    <a:lumMod val="50000"/>
                  </a:schemeClr>
                </a:solidFill>
                <a:latin typeface="Sitka Text" panose="02000505000000020004" pitchFamily="2" charset="0"/>
                <a:ea typeface="Times New Roman" panose="02020603050405020304" pitchFamily="18" charset="0"/>
                <a:cs typeface="Arial" panose="020B0604020202020204" pitchFamily="34" charset="0"/>
              </a:rPr>
              <a:t>:    </a:t>
            </a:r>
            <a:r>
              <a:rPr lang="en-US" sz="1600" b="1" smtClean="0">
                <a:solidFill>
                  <a:schemeClr val="accent6">
                    <a:lumMod val="50000"/>
                  </a:schemeClr>
                </a:solidFill>
                <a:latin typeface="Sitka Text" panose="02000505000000020004" pitchFamily="2" charset="0"/>
                <a:ea typeface="Times New Roman" panose="02020603050405020304" pitchFamily="18" charset="0"/>
                <a:cs typeface="Arial" panose="020B0604020202020204" pitchFamily="34" charset="0"/>
              </a:rPr>
              <a:t>20</a:t>
            </a:r>
            <a:endParaRPr lang="en-US" sz="1400" dirty="0">
              <a:solidFill>
                <a:schemeClr val="accent6">
                  <a:lumMod val="50000"/>
                </a:schemeClr>
              </a:solidFill>
              <a:effectLst/>
              <a:latin typeface="Sitka Text" panose="02000505000000020004" pitchFamily="2" charset="0"/>
              <a:ea typeface="Times New Roman" panose="02020603050405020304" pitchFamily="18" charset="0"/>
              <a:cs typeface="Arial" panose="020B0604020202020204" pitchFamily="34" charset="0"/>
            </a:endParaRPr>
          </a:p>
        </p:txBody>
      </p:sp>
      <p:sp>
        <p:nvSpPr>
          <p:cNvPr id="7" name="Rectangle 6">
            <a:extLst>
              <a:ext uri="{FF2B5EF4-FFF2-40B4-BE49-F238E27FC236}">
                <a16:creationId xmlns:a16="http://schemas.microsoft.com/office/drawing/2014/main" id="{08D2C844-BF95-4DF3-B2EE-F93AE577C929}"/>
              </a:ext>
            </a:extLst>
          </p:cNvPr>
          <p:cNvSpPr/>
          <p:nvPr/>
        </p:nvSpPr>
        <p:spPr>
          <a:xfrm>
            <a:off x="3897320" y="6058298"/>
            <a:ext cx="4855672" cy="369332"/>
          </a:xfrm>
          <a:prstGeom prst="rect">
            <a:avLst/>
          </a:prstGeom>
        </p:spPr>
        <p:txBody>
          <a:bodyPr wrap="square">
            <a:spAutoFit/>
          </a:bodyPr>
          <a:lstStyle/>
          <a:p>
            <a:r>
              <a:rPr lang="vi-VN" b="1" dirty="0">
                <a:solidFill>
                  <a:schemeClr val="accent6">
                    <a:lumMod val="50000"/>
                  </a:schemeClr>
                </a:solidFill>
                <a:latin typeface="Sitka Text" panose="02000505000000020004" pitchFamily="2" charset="0"/>
                <a:ea typeface="Times New Roman" panose="02020603050405020304" pitchFamily="18" charset="0"/>
              </a:rPr>
              <a:t>THÀNH PHỐ HỒ CHÍ MINH, NĂM 201</a:t>
            </a:r>
            <a:r>
              <a:rPr lang="en-US" b="1" dirty="0">
                <a:solidFill>
                  <a:schemeClr val="accent6">
                    <a:lumMod val="50000"/>
                  </a:schemeClr>
                </a:solidFill>
                <a:latin typeface="Sitka Text" panose="02000505000000020004" pitchFamily="2" charset="0"/>
                <a:ea typeface="Times New Roman" panose="02020603050405020304" pitchFamily="18" charset="0"/>
              </a:rPr>
              <a:t>8</a:t>
            </a:r>
            <a:endParaRPr lang="en-US" dirty="0">
              <a:solidFill>
                <a:schemeClr val="accent6">
                  <a:lumMod val="50000"/>
                </a:schemeClr>
              </a:solidFill>
              <a:latin typeface="Sitka Text" panose="02000505000000020004" pitchFamily="2" charset="0"/>
            </a:endParaRPr>
          </a:p>
        </p:txBody>
      </p:sp>
      <p:pic>
        <p:nvPicPr>
          <p:cNvPr id="8" name="Picture 7">
            <a:extLst>
              <a:ext uri="{FF2B5EF4-FFF2-40B4-BE49-F238E27FC236}">
                <a16:creationId xmlns:a16="http://schemas.microsoft.com/office/drawing/2014/main" id="{FB37095E-DE0A-40F5-AC46-AE36C8D3A2CD}"/>
              </a:ext>
            </a:extLst>
          </p:cNvPr>
          <p:cNvPicPr>
            <a:picLocks noChangeAspect="1"/>
          </p:cNvPicPr>
          <p:nvPr/>
        </p:nvPicPr>
        <p:blipFill>
          <a:blip r:embed="rId2"/>
          <a:stretch>
            <a:fillRect/>
          </a:stretch>
        </p:blipFill>
        <p:spPr>
          <a:xfrm>
            <a:off x="415637" y="271982"/>
            <a:ext cx="1440873" cy="795669"/>
          </a:xfrm>
          <a:prstGeom prst="rect">
            <a:avLst/>
          </a:prstGeom>
        </p:spPr>
      </p:pic>
      <p:pic>
        <p:nvPicPr>
          <p:cNvPr id="9" name="Picture 8">
            <a:extLst>
              <a:ext uri="{FF2B5EF4-FFF2-40B4-BE49-F238E27FC236}">
                <a16:creationId xmlns:a16="http://schemas.microsoft.com/office/drawing/2014/main" id="{DEFDD245-C03E-4C60-B7D7-1B614867542F}"/>
              </a:ext>
            </a:extLst>
          </p:cNvPr>
          <p:cNvPicPr>
            <a:picLocks noChangeAspect="1"/>
          </p:cNvPicPr>
          <p:nvPr/>
        </p:nvPicPr>
        <p:blipFill>
          <a:blip r:embed="rId3"/>
          <a:stretch>
            <a:fillRect/>
          </a:stretch>
        </p:blipFill>
        <p:spPr>
          <a:xfrm>
            <a:off x="5637684" y="1071467"/>
            <a:ext cx="916629" cy="1215050"/>
          </a:xfrm>
          <a:prstGeom prst="rect">
            <a:avLst/>
          </a:prstGeom>
        </p:spPr>
      </p:pic>
    </p:spTree>
    <p:extLst>
      <p:ext uri="{BB962C8B-B14F-4D97-AF65-F5344CB8AC3E}">
        <p14:creationId xmlns:p14="http://schemas.microsoft.com/office/powerpoint/2010/main" val="154695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16583"/>
          </a:xfrm>
        </p:spPr>
        <p:txBody>
          <a:bodyPr/>
          <a:lstStyle/>
          <a:p>
            <a:r>
              <a:rPr lang="en-US" smtClean="0">
                <a:solidFill>
                  <a:schemeClr val="accent6">
                    <a:lumMod val="50000"/>
                  </a:schemeClr>
                </a:solidFill>
                <a:latin typeface="Sitka Text" panose="02000505000000020004" pitchFamily="2" charset="0"/>
              </a:rPr>
              <a:t>Các luật (công thức tương đương)</a:t>
            </a:r>
            <a:endParaRPr lang="en-US">
              <a:solidFill>
                <a:schemeClr val="accent6">
                  <a:lumMod val="50000"/>
                </a:schemeClr>
              </a:solidFill>
              <a:latin typeface="Sitka Text" panose="02000505000000020004" pitchFamily="2" charset="0"/>
            </a:endParaRPr>
          </a:p>
        </p:txBody>
      </p:sp>
      <p:sp>
        <p:nvSpPr>
          <p:cNvPr id="3" name="Content Placeholder 2"/>
          <p:cNvSpPr>
            <a:spLocks noGrp="1"/>
          </p:cNvSpPr>
          <p:nvPr>
            <p:ph sz="quarter" idx="4294967295"/>
          </p:nvPr>
        </p:nvSpPr>
        <p:spPr>
          <a:xfrm>
            <a:off x="913775" y="1651000"/>
            <a:ext cx="10363826" cy="4305299"/>
          </a:xfrm>
          <a:prstGeom prst="rect">
            <a:avLst/>
          </a:prstGeom>
        </p:spPr>
        <p:txBody>
          <a:bodyPr numCol="2"/>
          <a:lstStyle/>
          <a:p>
            <a:r>
              <a:rPr lang="en-US" cap="none" smtClean="0">
                <a:solidFill>
                  <a:schemeClr val="accent6">
                    <a:lumMod val="50000"/>
                  </a:schemeClr>
                </a:solidFill>
                <a:latin typeface="Sitka Text" panose="02000505000000020004" pitchFamily="2" charset="0"/>
              </a:rPr>
              <a:t>Cơ bản:</a:t>
            </a:r>
          </a:p>
          <a:p>
            <a:pPr lvl="1"/>
            <a:r>
              <a:rPr lang="en-US" cap="none">
                <a:solidFill>
                  <a:schemeClr val="accent6">
                    <a:lumMod val="50000"/>
                  </a:schemeClr>
                </a:solidFill>
                <a:latin typeface="Sitka Text" panose="02000505000000020004" pitchFamily="2" charset="0"/>
              </a:rPr>
              <a:t>A ⇒ B </a:t>
            </a:r>
            <a:r>
              <a:rPr lang="en-US" cap="none" smtClean="0">
                <a:solidFill>
                  <a:schemeClr val="accent6">
                    <a:lumMod val="50000"/>
                  </a:schemeClr>
                </a:solidFill>
                <a:latin typeface="Sitka Text" panose="02000505000000020004" pitchFamily="2" charset="0"/>
              </a:rPr>
              <a:t>≡ |A  v B</a:t>
            </a:r>
          </a:p>
          <a:p>
            <a:pPr lvl="1"/>
            <a:r>
              <a:rPr lang="en-US" cap="none">
                <a:solidFill>
                  <a:schemeClr val="accent6">
                    <a:lumMod val="50000"/>
                  </a:schemeClr>
                </a:solidFill>
                <a:latin typeface="Sitka Text" panose="02000505000000020004" pitchFamily="2" charset="0"/>
              </a:rPr>
              <a:t>A ⇔</a:t>
            </a:r>
            <a:r>
              <a:rPr lang="en-US" cap="none" smtClean="0">
                <a:solidFill>
                  <a:schemeClr val="accent6">
                    <a:lumMod val="50000"/>
                  </a:schemeClr>
                </a:solidFill>
                <a:latin typeface="Sitka Text" panose="02000505000000020004" pitchFamily="2" charset="0"/>
                <a:sym typeface="Wingdings" panose="05000000000000000000" pitchFamily="2" charset="2"/>
              </a:rPr>
              <a:t> B </a:t>
            </a:r>
            <a:r>
              <a:rPr lang="en-US" cap="none">
                <a:solidFill>
                  <a:schemeClr val="accent6">
                    <a:lumMod val="50000"/>
                  </a:schemeClr>
                </a:solidFill>
                <a:latin typeface="Sitka Text" panose="02000505000000020004" pitchFamily="2" charset="0"/>
              </a:rPr>
              <a:t>≡ (A ⇒ B) ∧ </a:t>
            </a:r>
            <a:r>
              <a:rPr lang="en-US" cap="none" smtClean="0">
                <a:solidFill>
                  <a:schemeClr val="accent6">
                    <a:lumMod val="50000"/>
                  </a:schemeClr>
                </a:solidFill>
                <a:latin typeface="Sitka Text" panose="02000505000000020004" pitchFamily="2" charset="0"/>
              </a:rPr>
              <a:t>(B ⇒ A)</a:t>
            </a:r>
          </a:p>
          <a:p>
            <a:pPr lvl="1"/>
            <a:r>
              <a:rPr lang="en-US" cap="none" smtClean="0">
                <a:solidFill>
                  <a:schemeClr val="accent6">
                    <a:lumMod val="50000"/>
                  </a:schemeClr>
                </a:solidFill>
                <a:latin typeface="Sitka Text" panose="02000505000000020004" pitchFamily="2" charset="0"/>
              </a:rPr>
              <a:t>|(|A) </a:t>
            </a:r>
            <a:r>
              <a:rPr lang="en-US" cap="none">
                <a:solidFill>
                  <a:schemeClr val="accent6">
                    <a:lumMod val="50000"/>
                  </a:schemeClr>
                </a:solidFill>
                <a:latin typeface="Sitka Text" panose="02000505000000020004" pitchFamily="2" charset="0"/>
              </a:rPr>
              <a:t>≡</a:t>
            </a:r>
            <a:r>
              <a:rPr lang="en-US" cap="none" smtClean="0">
                <a:solidFill>
                  <a:schemeClr val="accent6">
                    <a:lumMod val="50000"/>
                  </a:schemeClr>
                </a:solidFill>
                <a:latin typeface="Sitka Text" panose="02000505000000020004" pitchFamily="2" charset="0"/>
              </a:rPr>
              <a:t> A</a:t>
            </a:r>
            <a:endParaRPr lang="en-US" cap="none">
              <a:solidFill>
                <a:schemeClr val="accent6">
                  <a:lumMod val="50000"/>
                </a:schemeClr>
              </a:solidFill>
              <a:latin typeface="Sitka Text" panose="02000505000000020004" pitchFamily="2" charset="0"/>
            </a:endParaRPr>
          </a:p>
          <a:p>
            <a:r>
              <a:rPr lang="en-US" cap="none" smtClean="0">
                <a:solidFill>
                  <a:schemeClr val="accent6">
                    <a:lumMod val="50000"/>
                  </a:schemeClr>
                </a:solidFill>
                <a:latin typeface="Sitka Text" panose="02000505000000020004" pitchFamily="2" charset="0"/>
              </a:rPr>
              <a:t>De Morgan:</a:t>
            </a:r>
          </a:p>
          <a:p>
            <a:pPr lvl="1"/>
            <a:r>
              <a:rPr lang="en-US" cap="none">
                <a:solidFill>
                  <a:schemeClr val="accent6">
                    <a:lumMod val="50000"/>
                  </a:schemeClr>
                </a:solidFill>
                <a:latin typeface="Sitka Text" panose="02000505000000020004" pitchFamily="2" charset="0"/>
              </a:rPr>
              <a:t>|</a:t>
            </a:r>
            <a:r>
              <a:rPr lang="en-US" cap="none" smtClean="0">
                <a:solidFill>
                  <a:schemeClr val="accent6">
                    <a:lumMod val="50000"/>
                  </a:schemeClr>
                </a:solidFill>
                <a:latin typeface="Sitka Text" panose="02000505000000020004" pitchFamily="2" charset="0"/>
              </a:rPr>
              <a:t>(</a:t>
            </a:r>
            <a:r>
              <a:rPr lang="en-US" cap="none">
                <a:solidFill>
                  <a:schemeClr val="accent6">
                    <a:lumMod val="50000"/>
                  </a:schemeClr>
                </a:solidFill>
                <a:latin typeface="Sitka Text" panose="02000505000000020004" pitchFamily="2" charset="0"/>
              </a:rPr>
              <a:t>A ∨ B) ≡ </a:t>
            </a:r>
            <a:r>
              <a:rPr lang="en-US" cap="none" smtClean="0">
                <a:solidFill>
                  <a:schemeClr val="accent6">
                    <a:lumMod val="50000"/>
                  </a:schemeClr>
                </a:solidFill>
                <a:latin typeface="Sitka Text" panose="02000505000000020004" pitchFamily="2" charset="0"/>
              </a:rPr>
              <a:t>|A </a:t>
            </a:r>
            <a:r>
              <a:rPr lang="en-US" cap="none">
                <a:solidFill>
                  <a:schemeClr val="accent6">
                    <a:lumMod val="50000"/>
                  </a:schemeClr>
                </a:solidFill>
                <a:latin typeface="Sitka Text" panose="02000505000000020004" pitchFamily="2" charset="0"/>
              </a:rPr>
              <a:t>∧ </a:t>
            </a:r>
            <a:r>
              <a:rPr lang="en-US" cap="none" smtClean="0">
                <a:solidFill>
                  <a:schemeClr val="accent6">
                    <a:lumMod val="50000"/>
                  </a:schemeClr>
                </a:solidFill>
                <a:latin typeface="Sitka Text" panose="02000505000000020004" pitchFamily="2" charset="0"/>
              </a:rPr>
              <a:t>|B</a:t>
            </a:r>
            <a:endParaRPr lang="en-US" cap="none">
              <a:solidFill>
                <a:schemeClr val="accent6">
                  <a:lumMod val="50000"/>
                </a:schemeClr>
              </a:solidFill>
              <a:latin typeface="Sitka Text" panose="02000505000000020004" pitchFamily="2" charset="0"/>
            </a:endParaRPr>
          </a:p>
          <a:p>
            <a:pPr lvl="1"/>
            <a:r>
              <a:rPr lang="en-US" cap="none">
                <a:solidFill>
                  <a:schemeClr val="accent6">
                    <a:lumMod val="50000"/>
                  </a:schemeClr>
                </a:solidFill>
                <a:latin typeface="Sitka Text" panose="02000505000000020004" pitchFamily="2" charset="0"/>
              </a:rPr>
              <a:t>|</a:t>
            </a:r>
            <a:r>
              <a:rPr lang="en-US" cap="none" smtClean="0">
                <a:solidFill>
                  <a:schemeClr val="accent6">
                    <a:lumMod val="50000"/>
                  </a:schemeClr>
                </a:solidFill>
                <a:latin typeface="Sitka Text" panose="02000505000000020004" pitchFamily="2" charset="0"/>
              </a:rPr>
              <a:t>(</a:t>
            </a:r>
            <a:r>
              <a:rPr lang="en-US" cap="none">
                <a:solidFill>
                  <a:schemeClr val="accent6">
                    <a:lumMod val="50000"/>
                  </a:schemeClr>
                </a:solidFill>
                <a:latin typeface="Sitka Text" panose="02000505000000020004" pitchFamily="2" charset="0"/>
              </a:rPr>
              <a:t>A ∧ B) ≡ </a:t>
            </a:r>
            <a:r>
              <a:rPr lang="en-US" cap="none" smtClean="0">
                <a:solidFill>
                  <a:schemeClr val="accent6">
                    <a:lumMod val="50000"/>
                  </a:schemeClr>
                </a:solidFill>
                <a:latin typeface="Sitka Text" panose="02000505000000020004" pitchFamily="2" charset="0"/>
              </a:rPr>
              <a:t>|A </a:t>
            </a:r>
            <a:r>
              <a:rPr lang="en-US" cap="none">
                <a:solidFill>
                  <a:schemeClr val="accent6">
                    <a:lumMod val="50000"/>
                  </a:schemeClr>
                </a:solidFill>
                <a:latin typeface="Sitka Text" panose="02000505000000020004" pitchFamily="2" charset="0"/>
              </a:rPr>
              <a:t>∨ |</a:t>
            </a:r>
            <a:r>
              <a:rPr lang="en-US" cap="none" smtClean="0">
                <a:solidFill>
                  <a:schemeClr val="accent6">
                    <a:lumMod val="50000"/>
                  </a:schemeClr>
                </a:solidFill>
                <a:latin typeface="Sitka Text" panose="02000505000000020004" pitchFamily="2" charset="0"/>
              </a:rPr>
              <a:t>B</a:t>
            </a:r>
          </a:p>
          <a:p>
            <a:r>
              <a:rPr lang="en-US" cap="none">
                <a:solidFill>
                  <a:schemeClr val="accent6">
                    <a:lumMod val="50000"/>
                  </a:schemeClr>
                </a:solidFill>
                <a:latin typeface="Sitka Text" panose="02000505000000020004" pitchFamily="2" charset="0"/>
              </a:rPr>
              <a:t>Giao hoán:</a:t>
            </a:r>
          </a:p>
          <a:p>
            <a:pPr lvl="1"/>
            <a:r>
              <a:rPr lang="pt-BR" cap="none">
                <a:solidFill>
                  <a:schemeClr val="accent6">
                    <a:lumMod val="50000"/>
                  </a:schemeClr>
                </a:solidFill>
                <a:latin typeface="Sitka Text" panose="02000505000000020004" pitchFamily="2" charset="0"/>
              </a:rPr>
              <a:t>A ∨ B ≡ B ∨ A</a:t>
            </a:r>
          </a:p>
          <a:p>
            <a:pPr lvl="1"/>
            <a:r>
              <a:rPr lang="pt-BR" cap="none">
                <a:solidFill>
                  <a:schemeClr val="accent6">
                    <a:lumMod val="50000"/>
                  </a:schemeClr>
                </a:solidFill>
                <a:latin typeface="Sitka Text" panose="02000505000000020004" pitchFamily="2" charset="0"/>
              </a:rPr>
              <a:t>A ∧ B ≡ B ∧ A</a:t>
            </a:r>
          </a:p>
          <a:p>
            <a:r>
              <a:rPr lang="pt-BR" cap="none">
                <a:solidFill>
                  <a:schemeClr val="accent6">
                    <a:lumMod val="50000"/>
                  </a:schemeClr>
                </a:solidFill>
                <a:latin typeface="Sitka Text" panose="02000505000000020004" pitchFamily="2" charset="0"/>
              </a:rPr>
              <a:t>Kết hợp:</a:t>
            </a:r>
          </a:p>
          <a:p>
            <a:pPr lvl="1"/>
            <a:r>
              <a:rPr lang="pt-BR" cap="none">
                <a:solidFill>
                  <a:schemeClr val="accent6">
                    <a:lumMod val="50000"/>
                  </a:schemeClr>
                </a:solidFill>
                <a:latin typeface="Sitka Text" panose="02000505000000020004" pitchFamily="2" charset="0"/>
              </a:rPr>
              <a:t>(A ∨ B) ∨ C ≡ A ∨ (B ∨ C)</a:t>
            </a:r>
          </a:p>
          <a:p>
            <a:pPr lvl="1"/>
            <a:r>
              <a:rPr lang="pt-BR" cap="none">
                <a:solidFill>
                  <a:schemeClr val="accent6">
                    <a:lumMod val="50000"/>
                  </a:schemeClr>
                </a:solidFill>
                <a:latin typeface="Sitka Text" panose="02000505000000020004" pitchFamily="2" charset="0"/>
              </a:rPr>
              <a:t>(A ∧ B) ∧ C ≡ A ∧ (B ∧ C)</a:t>
            </a:r>
          </a:p>
          <a:p>
            <a:r>
              <a:rPr lang="en-US" cap="none">
                <a:solidFill>
                  <a:schemeClr val="accent6">
                    <a:lumMod val="50000"/>
                  </a:schemeClr>
                </a:solidFill>
                <a:latin typeface="Sitka Text" panose="02000505000000020004" pitchFamily="2" charset="0"/>
              </a:rPr>
              <a:t>Phân phối:</a:t>
            </a:r>
          </a:p>
          <a:p>
            <a:pPr lvl="1"/>
            <a:r>
              <a:rPr lang="en-US" cap="none">
                <a:solidFill>
                  <a:schemeClr val="accent6">
                    <a:lumMod val="50000"/>
                  </a:schemeClr>
                </a:solidFill>
                <a:latin typeface="Sitka Text" panose="02000505000000020004" pitchFamily="2" charset="0"/>
              </a:rPr>
              <a:t>A ∧ (B ∨ C) ≡ (A ∧ B) ∨ (A ∧ C)</a:t>
            </a:r>
          </a:p>
          <a:p>
            <a:pPr lvl="1"/>
            <a:r>
              <a:rPr lang="en-US" cap="none">
                <a:solidFill>
                  <a:schemeClr val="accent6">
                    <a:lumMod val="50000"/>
                  </a:schemeClr>
                </a:solidFill>
                <a:latin typeface="Sitka Text" panose="02000505000000020004" pitchFamily="2" charset="0"/>
              </a:rPr>
              <a:t>A ∨ (B ∧ C) ≡ (A ∨ B) ∧ (A ∨ C)</a:t>
            </a:r>
          </a:p>
          <a:p>
            <a:endParaRPr lang="en-US" cap="none">
              <a:solidFill>
                <a:schemeClr val="accent6">
                  <a:lumMod val="50000"/>
                </a:schemeClr>
              </a:solidFill>
              <a:latin typeface="Sitka Text" panose="02000505000000020004" pitchFamily="2" charset="0"/>
            </a:endParaRPr>
          </a:p>
        </p:txBody>
      </p:sp>
    </p:spTree>
    <p:extLst>
      <p:ext uri="{BB962C8B-B14F-4D97-AF65-F5344CB8AC3E}">
        <p14:creationId xmlns:p14="http://schemas.microsoft.com/office/powerpoint/2010/main" val="300404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91183"/>
          </a:xfrm>
        </p:spPr>
        <p:txBody>
          <a:bodyPr/>
          <a:lstStyle/>
          <a:p>
            <a:r>
              <a:rPr lang="en-US" dirty="0" err="1" smtClean="0">
                <a:solidFill>
                  <a:schemeClr val="accent6">
                    <a:lumMod val="50000"/>
                  </a:schemeClr>
                </a:solidFill>
                <a:latin typeface="Sitka Text" panose="02000505000000020004" pitchFamily="2" charset="0"/>
              </a:rPr>
              <a:t>Dạng</a:t>
            </a:r>
            <a:r>
              <a:rPr lang="en-US" dirty="0" smtClean="0">
                <a:solidFill>
                  <a:schemeClr val="accent6">
                    <a:lumMod val="50000"/>
                  </a:schemeClr>
                </a:solidFill>
                <a:latin typeface="Sitka Text" panose="02000505000000020004" pitchFamily="2" charset="0"/>
              </a:rPr>
              <a:t> </a:t>
            </a:r>
            <a:r>
              <a:rPr lang="en-US" dirty="0" err="1" smtClean="0">
                <a:solidFill>
                  <a:schemeClr val="accent6">
                    <a:lumMod val="50000"/>
                  </a:schemeClr>
                </a:solidFill>
                <a:latin typeface="Sitka Text" panose="02000505000000020004" pitchFamily="2" charset="0"/>
              </a:rPr>
              <a:t>chuẩn</a:t>
            </a:r>
            <a:r>
              <a:rPr lang="en-US" dirty="0" smtClean="0">
                <a:solidFill>
                  <a:schemeClr val="accent6">
                    <a:lumMod val="50000"/>
                  </a:schemeClr>
                </a:solidFill>
                <a:latin typeface="Sitka Text" panose="02000505000000020004" pitchFamily="2" charset="0"/>
              </a:rPr>
              <a:t> </a:t>
            </a:r>
            <a:r>
              <a:rPr lang="en-US" dirty="0" err="1" smtClean="0">
                <a:solidFill>
                  <a:schemeClr val="accent6">
                    <a:lumMod val="50000"/>
                  </a:schemeClr>
                </a:solidFill>
                <a:latin typeface="Sitka Text" panose="02000505000000020004" pitchFamily="2" charset="0"/>
              </a:rPr>
              <a:t>hội</a:t>
            </a:r>
            <a:endParaRPr lang="en-US" dirty="0">
              <a:solidFill>
                <a:schemeClr val="accent6">
                  <a:lumMod val="50000"/>
                </a:schemeClr>
              </a:solidFill>
              <a:latin typeface="Sitka Text" panose="02000505000000020004" pitchFamily="2" charset="0"/>
            </a:endParaRPr>
          </a:p>
        </p:txBody>
      </p:sp>
      <p:sp>
        <p:nvSpPr>
          <p:cNvPr id="3" name="Content Placeholder 2"/>
          <p:cNvSpPr>
            <a:spLocks noGrp="1"/>
          </p:cNvSpPr>
          <p:nvPr>
            <p:ph sz="quarter" idx="4294967295"/>
          </p:nvPr>
        </p:nvSpPr>
        <p:spPr>
          <a:xfrm>
            <a:off x="913774" y="2367092"/>
            <a:ext cx="10363826" cy="3424107"/>
          </a:xfrm>
          <a:prstGeom prst="rect">
            <a:avLst/>
          </a:prstGeom>
        </p:spPr>
        <p:txBody>
          <a:bodyPr/>
          <a:lstStyle/>
          <a:p>
            <a:r>
              <a:rPr lang="pt-BR" cap="none" smtClean="0">
                <a:solidFill>
                  <a:schemeClr val="accent6">
                    <a:lumMod val="50000"/>
                  </a:schemeClr>
                </a:solidFill>
                <a:latin typeface="Sitka Text" panose="02000505000000020004" pitchFamily="2" charset="0"/>
              </a:rPr>
              <a:t>Kết hợp:</a:t>
            </a:r>
          </a:p>
          <a:p>
            <a:pPr lvl="1"/>
            <a:r>
              <a:rPr lang="pt-BR" cap="none">
                <a:solidFill>
                  <a:schemeClr val="accent6">
                    <a:lumMod val="50000"/>
                  </a:schemeClr>
                </a:solidFill>
                <a:latin typeface="Sitka Text" panose="02000505000000020004" pitchFamily="2" charset="0"/>
              </a:rPr>
              <a:t>(A ∨ B) ∨ C ≡ A ∨ (B ∨ C</a:t>
            </a:r>
            <a:r>
              <a:rPr lang="pt-BR" cap="none" smtClean="0">
                <a:solidFill>
                  <a:schemeClr val="accent6">
                    <a:lumMod val="50000"/>
                  </a:schemeClr>
                </a:solidFill>
                <a:latin typeface="Sitka Text" panose="02000505000000020004" pitchFamily="2" charset="0"/>
              </a:rPr>
              <a:t>)</a:t>
            </a:r>
            <a:endParaRPr lang="pt-BR" cap="none">
              <a:solidFill>
                <a:schemeClr val="accent6">
                  <a:lumMod val="50000"/>
                </a:schemeClr>
              </a:solidFill>
              <a:latin typeface="Sitka Text" panose="02000505000000020004" pitchFamily="2" charset="0"/>
            </a:endParaRPr>
          </a:p>
          <a:p>
            <a:pPr lvl="1"/>
            <a:r>
              <a:rPr lang="pt-BR" cap="none">
                <a:solidFill>
                  <a:schemeClr val="accent6">
                    <a:lumMod val="50000"/>
                  </a:schemeClr>
                </a:solidFill>
                <a:latin typeface="Sitka Text" panose="02000505000000020004" pitchFamily="2" charset="0"/>
              </a:rPr>
              <a:t>(A ∧ B) ∧ C ≡ A ∧ (B ∧ C</a:t>
            </a:r>
            <a:r>
              <a:rPr lang="pt-BR" cap="none" smtClean="0">
                <a:solidFill>
                  <a:schemeClr val="accent6">
                    <a:lumMod val="50000"/>
                  </a:schemeClr>
                </a:solidFill>
                <a:latin typeface="Sitka Text" panose="02000505000000020004" pitchFamily="2" charset="0"/>
              </a:rPr>
              <a:t>)</a:t>
            </a:r>
          </a:p>
          <a:p>
            <a:r>
              <a:rPr lang="en-US" cap="none" smtClean="0">
                <a:solidFill>
                  <a:schemeClr val="accent6">
                    <a:lumMod val="50000"/>
                  </a:schemeClr>
                </a:solidFill>
                <a:latin typeface="Sitka Text" panose="02000505000000020004" pitchFamily="2" charset="0"/>
              </a:rPr>
              <a:t>Phân phối:</a:t>
            </a:r>
            <a:endParaRPr lang="en-US" cap="none">
              <a:solidFill>
                <a:schemeClr val="accent6">
                  <a:lumMod val="50000"/>
                </a:schemeClr>
              </a:solidFill>
              <a:latin typeface="Sitka Text" panose="02000505000000020004" pitchFamily="2" charset="0"/>
            </a:endParaRPr>
          </a:p>
          <a:p>
            <a:pPr lvl="1"/>
            <a:r>
              <a:rPr lang="en-US" cap="none">
                <a:solidFill>
                  <a:schemeClr val="accent6">
                    <a:lumMod val="50000"/>
                  </a:schemeClr>
                </a:solidFill>
                <a:latin typeface="Sitka Text" panose="02000505000000020004" pitchFamily="2" charset="0"/>
              </a:rPr>
              <a:t>A ∧ (B ∨ C) ≡ (A ∧ B) ∨ (A ∧ C</a:t>
            </a:r>
            <a:r>
              <a:rPr lang="en-US" cap="none" smtClean="0">
                <a:solidFill>
                  <a:schemeClr val="accent6">
                    <a:lumMod val="50000"/>
                  </a:schemeClr>
                </a:solidFill>
                <a:latin typeface="Sitka Text" panose="02000505000000020004" pitchFamily="2" charset="0"/>
              </a:rPr>
              <a:t>)</a:t>
            </a:r>
            <a:endParaRPr lang="en-US" cap="none">
              <a:solidFill>
                <a:schemeClr val="accent6">
                  <a:lumMod val="50000"/>
                </a:schemeClr>
              </a:solidFill>
              <a:latin typeface="Sitka Text" panose="02000505000000020004" pitchFamily="2" charset="0"/>
            </a:endParaRPr>
          </a:p>
          <a:p>
            <a:pPr lvl="1"/>
            <a:r>
              <a:rPr lang="en-US" cap="none">
                <a:solidFill>
                  <a:schemeClr val="accent6">
                    <a:lumMod val="50000"/>
                  </a:schemeClr>
                </a:solidFill>
                <a:latin typeface="Sitka Text" panose="02000505000000020004" pitchFamily="2" charset="0"/>
              </a:rPr>
              <a:t>A ∨ (B ∧ C) ≡ (A ∨ B) ∧ (A ∨ C)</a:t>
            </a:r>
          </a:p>
        </p:txBody>
      </p:sp>
    </p:spTree>
    <p:extLst>
      <p:ext uri="{BB962C8B-B14F-4D97-AF65-F5344CB8AC3E}">
        <p14:creationId xmlns:p14="http://schemas.microsoft.com/office/powerpoint/2010/main" val="3324934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US" smtClean="0">
                <a:solidFill>
                  <a:schemeClr val="accent6">
                    <a:lumMod val="50000"/>
                  </a:schemeClr>
                </a:solidFill>
                <a:latin typeface="Sitka Text" panose="02000505000000020004" pitchFamily="2" charset="0"/>
              </a:rPr>
              <a:t>Dạng chuẩn hội</a:t>
            </a:r>
            <a:endParaRPr lang="en-US">
              <a:solidFill>
                <a:schemeClr val="accent6">
                  <a:lumMod val="50000"/>
                </a:schemeClr>
              </a:solidFill>
              <a:latin typeface="Sitka Text" panose="02000505000000020004" pitchFamily="2" charset="0"/>
            </a:endParaRPr>
          </a:p>
        </p:txBody>
      </p:sp>
      <p:sp>
        <p:nvSpPr>
          <p:cNvPr id="3" name="Content Placeholder 2"/>
          <p:cNvSpPr>
            <a:spLocks noGrp="1"/>
          </p:cNvSpPr>
          <p:nvPr>
            <p:ph sz="quarter" idx="4294967295"/>
          </p:nvPr>
        </p:nvSpPr>
        <p:spPr>
          <a:xfrm>
            <a:off x="913774" y="2367092"/>
            <a:ext cx="10363826" cy="3424107"/>
          </a:xfrm>
          <a:prstGeom prst="rect">
            <a:avLst/>
          </a:prstGeom>
        </p:spPr>
        <p:txBody>
          <a:bodyPr/>
          <a:lstStyle/>
          <a:p>
            <a:r>
              <a:rPr lang="en-US" cap="none" smtClean="0">
                <a:solidFill>
                  <a:schemeClr val="accent6">
                    <a:lumMod val="50000"/>
                  </a:schemeClr>
                </a:solidFill>
                <a:latin typeface="Sitka Text" panose="02000505000000020004" pitchFamily="2" charset="0"/>
              </a:rPr>
              <a:t>Bỏ dấu kéo theo (=&gt;), tức là là thay (A =&gt; B) bởi (|A v B)</a:t>
            </a:r>
          </a:p>
          <a:p>
            <a:r>
              <a:rPr lang="en-US" cap="none" smtClean="0">
                <a:solidFill>
                  <a:schemeClr val="accent6">
                    <a:lumMod val="50000"/>
                  </a:schemeClr>
                </a:solidFill>
                <a:latin typeface="Sitka Text" panose="02000505000000020004" pitchFamily="2" charset="0"/>
              </a:rPr>
              <a:t>Chuyển dấu phủ định (|)  theo luật De Morgan</a:t>
            </a:r>
          </a:p>
          <a:p>
            <a:r>
              <a:rPr lang="en-US" cap="none" smtClean="0">
                <a:solidFill>
                  <a:schemeClr val="accent6">
                    <a:lumMod val="50000"/>
                  </a:schemeClr>
                </a:solidFill>
                <a:latin typeface="Sitka Text" panose="02000505000000020004" pitchFamily="2" charset="0"/>
              </a:rPr>
              <a:t>Dùng luật </a:t>
            </a:r>
            <a:r>
              <a:rPr lang="en-US" cap="none">
                <a:solidFill>
                  <a:schemeClr val="accent6">
                    <a:lumMod val="50000"/>
                  </a:schemeClr>
                </a:solidFill>
                <a:latin typeface="Sitka Text" panose="02000505000000020004" pitchFamily="2" charset="0"/>
              </a:rPr>
              <a:t>phân phối thay các công thức có dạng A∨(B∧C) bởi (A ∨ B) ∧ (A ∨ B).</a:t>
            </a:r>
          </a:p>
        </p:txBody>
      </p:sp>
    </p:spTree>
    <p:extLst>
      <p:ext uri="{BB962C8B-B14F-4D97-AF65-F5344CB8AC3E}">
        <p14:creationId xmlns:p14="http://schemas.microsoft.com/office/powerpoint/2010/main" val="2263401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475" y="2040917"/>
            <a:ext cx="10364451" cy="1596177"/>
          </a:xfrm>
        </p:spPr>
        <p:txBody>
          <a:bodyPr/>
          <a:lstStyle/>
          <a:p>
            <a:pPr algn="ctr"/>
            <a:r>
              <a:rPr lang="en-US" sz="8000" cap="none"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Sitka Text" panose="02000505000000020004" pitchFamily="2" charset="0"/>
              </a:rPr>
              <a:t>Cảm ơn thầy và các bạn đã lắng nghe !</a:t>
            </a:r>
            <a:endParaRPr lang="en-US" sz="8000"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Sitka Text" panose="02000505000000020004" pitchFamily="2" charset="0"/>
            </a:endParaRPr>
          </a:p>
        </p:txBody>
      </p:sp>
    </p:spTree>
    <p:extLst>
      <p:ext uri="{BB962C8B-B14F-4D97-AF65-F5344CB8AC3E}">
        <p14:creationId xmlns:p14="http://schemas.microsoft.com/office/powerpoint/2010/main" val="3050139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US" smtClean="0">
                <a:solidFill>
                  <a:schemeClr val="accent6">
                    <a:lumMod val="50000"/>
                  </a:schemeClr>
                </a:solidFill>
                <a:latin typeface="Sitka Text" panose="02000505000000020004" pitchFamily="2" charset="0"/>
              </a:rPr>
              <a:t>Hệ chuyên gia là gì ?</a:t>
            </a:r>
            <a:endParaRPr lang="en-US">
              <a:solidFill>
                <a:schemeClr val="accent6">
                  <a:lumMod val="50000"/>
                </a:schemeClr>
              </a:solidFill>
              <a:latin typeface="Sitka Text" panose="02000505000000020004" pitchFamily="2" charset="0"/>
            </a:endParaRPr>
          </a:p>
        </p:txBody>
      </p:sp>
      <p:sp>
        <p:nvSpPr>
          <p:cNvPr id="3" name="Content Placeholder 2"/>
          <p:cNvSpPr>
            <a:spLocks noGrp="1"/>
          </p:cNvSpPr>
          <p:nvPr>
            <p:ph sz="quarter" idx="4294967295"/>
          </p:nvPr>
        </p:nvSpPr>
        <p:spPr>
          <a:xfrm>
            <a:off x="913774" y="2367092"/>
            <a:ext cx="10363826" cy="3424107"/>
          </a:xfrm>
          <a:prstGeom prst="rect">
            <a:avLst/>
          </a:prstGeom>
        </p:spPr>
        <p:txBody>
          <a:bodyPr/>
          <a:lstStyle/>
          <a:p>
            <a:r>
              <a:rPr lang="en-US" i="1" cap="none" smtClean="0">
                <a:solidFill>
                  <a:schemeClr val="accent6">
                    <a:lumMod val="50000"/>
                  </a:schemeClr>
                </a:solidFill>
                <a:latin typeface="Sitka Text" panose="02000505000000020004" pitchFamily="2" charset="0"/>
              </a:rPr>
              <a:t>“</a:t>
            </a:r>
            <a:r>
              <a:rPr lang="vi-VN" i="1" cap="none" smtClean="0">
                <a:solidFill>
                  <a:schemeClr val="accent6">
                    <a:lumMod val="50000"/>
                  </a:schemeClr>
                </a:solidFill>
                <a:latin typeface="Sitka Text" panose="02000505000000020004" pitchFamily="2" charset="0"/>
              </a:rPr>
              <a:t>Hệ chuyên gia (expert system) là một chương trình máy tính thông minh sử dụng tri thức (knowledge) và các thủ tục suy luận (inference procedures) để giải những bài toán tương đối khó khăn đòi hỏi những chuyên gia mới giải được</a:t>
            </a:r>
            <a:r>
              <a:rPr lang="en-US" i="1" cap="none" smtClean="0">
                <a:solidFill>
                  <a:schemeClr val="accent6">
                    <a:lumMod val="50000"/>
                  </a:schemeClr>
                </a:solidFill>
                <a:latin typeface="Sitka Text" panose="02000505000000020004" pitchFamily="2" charset="0"/>
              </a:rPr>
              <a:t>.”</a:t>
            </a:r>
          </a:p>
          <a:p>
            <a:pPr marL="0" indent="0" algn="r">
              <a:buNone/>
            </a:pPr>
            <a:r>
              <a:rPr lang="en-US" i="1" cap="none" smtClean="0">
                <a:solidFill>
                  <a:schemeClr val="accent6">
                    <a:lumMod val="50000"/>
                  </a:schemeClr>
                </a:solidFill>
                <a:latin typeface="Sitka Text" panose="02000505000000020004" pitchFamily="2" charset="0"/>
              </a:rPr>
              <a:t>E.Feigenbaum</a:t>
            </a:r>
          </a:p>
          <a:p>
            <a:endParaRPr lang="en-US" cap="none">
              <a:solidFill>
                <a:schemeClr val="accent6">
                  <a:lumMod val="50000"/>
                </a:schemeClr>
              </a:solidFill>
              <a:latin typeface="Sitka Text" panose="02000505000000020004" pitchFamily="2" charset="0"/>
            </a:endParaRPr>
          </a:p>
        </p:txBody>
      </p:sp>
      <p:pic>
        <p:nvPicPr>
          <p:cNvPr id="1026" name="Picture 2" descr="Káº¿t quáº£ hÃ¬nh áº£nh cho he chuyen g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174" y="3815351"/>
            <a:ext cx="6270625" cy="234573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423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US" smtClean="0">
                <a:solidFill>
                  <a:schemeClr val="accent6">
                    <a:lumMod val="50000"/>
                  </a:schemeClr>
                </a:solidFill>
                <a:latin typeface="Sitka Text" panose="02000505000000020004" pitchFamily="2" charset="0"/>
              </a:rPr>
              <a:t>Thành phần</a:t>
            </a:r>
            <a:endParaRPr lang="en-US">
              <a:solidFill>
                <a:schemeClr val="accent6">
                  <a:lumMod val="50000"/>
                </a:schemeClr>
              </a:solidFill>
              <a:latin typeface="Sitka Text" panose="02000505000000020004" pitchFamily="2" charset="0"/>
            </a:endParaRPr>
          </a:p>
        </p:txBody>
      </p:sp>
      <p:sp>
        <p:nvSpPr>
          <p:cNvPr id="3" name="Content Placeholder 2"/>
          <p:cNvSpPr>
            <a:spLocks noGrp="1"/>
          </p:cNvSpPr>
          <p:nvPr>
            <p:ph sz="quarter" idx="4294967295"/>
          </p:nvPr>
        </p:nvSpPr>
        <p:spPr>
          <a:xfrm>
            <a:off x="913774" y="2367092"/>
            <a:ext cx="3391526" cy="3424107"/>
          </a:xfrm>
          <a:prstGeom prst="rect">
            <a:avLst/>
          </a:prstGeom>
        </p:spPr>
        <p:txBody>
          <a:bodyPr numCol="1"/>
          <a:lstStyle/>
          <a:p>
            <a:r>
              <a:rPr lang="en-US" cap="none" smtClean="0">
                <a:solidFill>
                  <a:schemeClr val="accent6">
                    <a:lumMod val="50000"/>
                  </a:schemeClr>
                </a:solidFill>
                <a:latin typeface="Sitka Text" panose="02000505000000020004" pitchFamily="2" charset="0"/>
              </a:rPr>
              <a:t>Cơ sở tri thức là nơi lưu trữ biểu diễn các tri thức mà hệ đảm nhiệm làm cơ sở cho các hoạt động của hệ. Cơ sở tri thức bao gồm các </a:t>
            </a:r>
            <a:r>
              <a:rPr lang="en-US" b="1" cap="none" smtClean="0">
                <a:solidFill>
                  <a:schemeClr val="accent6">
                    <a:lumMod val="50000"/>
                  </a:schemeClr>
                </a:solidFill>
                <a:latin typeface="Sitka Text" panose="02000505000000020004" pitchFamily="2" charset="0"/>
              </a:rPr>
              <a:t>sự kiện</a:t>
            </a:r>
            <a:r>
              <a:rPr lang="en-US" cap="none" smtClean="0">
                <a:solidFill>
                  <a:schemeClr val="accent6">
                    <a:lumMod val="50000"/>
                  </a:schemeClr>
                </a:solidFill>
                <a:latin typeface="Sitka Text" panose="02000505000000020004" pitchFamily="2" charset="0"/>
              </a:rPr>
              <a:t> và các </a:t>
            </a:r>
            <a:r>
              <a:rPr lang="en-US" b="1" cap="none" smtClean="0">
                <a:solidFill>
                  <a:schemeClr val="accent6">
                    <a:lumMod val="50000"/>
                  </a:schemeClr>
                </a:solidFill>
                <a:latin typeface="Sitka Text" panose="02000505000000020004" pitchFamily="2" charset="0"/>
              </a:rPr>
              <a:t>luật</a:t>
            </a:r>
            <a:r>
              <a:rPr lang="en-US" cap="none" smtClean="0">
                <a:solidFill>
                  <a:schemeClr val="accent6">
                    <a:lumMod val="50000"/>
                  </a:schemeClr>
                </a:solidFill>
                <a:latin typeface="Sitka Text" panose="02000505000000020004" pitchFamily="2" charset="0"/>
              </a:rPr>
              <a:t>.</a:t>
            </a:r>
            <a:endParaRPr lang="en-US" cap="none">
              <a:solidFill>
                <a:schemeClr val="accent6">
                  <a:lumMod val="50000"/>
                </a:schemeClr>
              </a:solidFill>
              <a:latin typeface="Sitka Text" panose="02000505000000020004" pitchFamily="2" charset="0"/>
            </a:endParaRPr>
          </a:p>
          <a:p>
            <a:endParaRPr lang="en-US" cap="none" smtClean="0">
              <a:solidFill>
                <a:schemeClr val="accent6">
                  <a:lumMod val="50000"/>
                </a:schemeClr>
              </a:solidFill>
              <a:latin typeface="Sitka Text" panose="02000505000000020004" pitchFamily="2" charset="0"/>
            </a:endParaRPr>
          </a:p>
        </p:txBody>
      </p:sp>
      <p:pic>
        <p:nvPicPr>
          <p:cNvPr id="1028" name="Picture 4" descr="Káº¿t quáº£ hÃ¬nh áº£nh cho database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618517"/>
            <a:ext cx="5526157" cy="55261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áº¿t quáº£ hÃ¬nh áº£nh cho law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0083" y="1022932"/>
            <a:ext cx="1791359" cy="13428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859078" y="4079145"/>
            <a:ext cx="1829347" cy="769441"/>
          </a:xfrm>
          <a:prstGeom prst="rect">
            <a:avLst/>
          </a:prstGeom>
          <a:noFill/>
        </p:spPr>
        <p:txBody>
          <a:bodyPr wrap="none" rtlCol="0">
            <a:spAutoFit/>
          </a:bodyPr>
          <a:lstStyle/>
          <a:p>
            <a:r>
              <a:rPr lang="en-US" sz="4400" smtClean="0">
                <a:latin typeface="Sitka Banner" panose="02000505000000020004" pitchFamily="2" charset="0"/>
              </a:rPr>
              <a:t>Sự kiện</a:t>
            </a:r>
            <a:endParaRPr lang="en-US" sz="4400">
              <a:latin typeface="Sitka Banner" panose="02000505000000020004" pitchFamily="2" charset="0"/>
            </a:endParaRPr>
          </a:p>
        </p:txBody>
      </p:sp>
    </p:spTree>
    <p:extLst>
      <p:ext uri="{BB962C8B-B14F-4D97-AF65-F5344CB8AC3E}">
        <p14:creationId xmlns:p14="http://schemas.microsoft.com/office/powerpoint/2010/main" val="2894326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US" smtClean="0">
                <a:solidFill>
                  <a:schemeClr val="accent6">
                    <a:lumMod val="50000"/>
                  </a:schemeClr>
                </a:solidFill>
                <a:latin typeface="Sitka Text" panose="02000505000000020004" pitchFamily="2" charset="0"/>
              </a:rPr>
              <a:t>Ví dụ về suy diễn</a:t>
            </a:r>
            <a:endParaRPr lang="en-US">
              <a:solidFill>
                <a:schemeClr val="accent6">
                  <a:lumMod val="50000"/>
                </a:schemeClr>
              </a:solidFill>
              <a:latin typeface="Sitka Text" panose="02000505000000020004" pitchFamily="2" charset="0"/>
            </a:endParaRPr>
          </a:p>
        </p:txBody>
      </p:sp>
      <p:pic>
        <p:nvPicPr>
          <p:cNvPr id="1034" name="Picture 10" descr="Káº¿t quáº£ hÃ¬nh áº£nh cho in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091" y="2374900"/>
            <a:ext cx="11143818" cy="3590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945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US" smtClean="0">
                <a:solidFill>
                  <a:schemeClr val="accent6">
                    <a:lumMod val="50000"/>
                  </a:schemeClr>
                </a:solidFill>
                <a:latin typeface="Sitka Text" panose="02000505000000020004" pitchFamily="2" charset="0"/>
              </a:rPr>
              <a:t>Thành phần</a:t>
            </a:r>
            <a:endParaRPr lang="en-US">
              <a:solidFill>
                <a:schemeClr val="accent6">
                  <a:lumMod val="50000"/>
                </a:schemeClr>
              </a:solidFill>
              <a:latin typeface="Sitka Text" panose="02000505000000020004" pitchFamily="2" charset="0"/>
            </a:endParaRPr>
          </a:p>
        </p:txBody>
      </p:sp>
      <p:sp>
        <p:nvSpPr>
          <p:cNvPr id="3" name="Content Placeholder 2"/>
          <p:cNvSpPr>
            <a:spLocks noGrp="1"/>
          </p:cNvSpPr>
          <p:nvPr>
            <p:ph sz="quarter" idx="4294967295"/>
          </p:nvPr>
        </p:nvSpPr>
        <p:spPr>
          <a:xfrm>
            <a:off x="913773" y="2032001"/>
            <a:ext cx="9291583" cy="2984500"/>
          </a:xfrm>
          <a:prstGeom prst="rect">
            <a:avLst/>
          </a:prstGeom>
        </p:spPr>
        <p:txBody>
          <a:bodyPr/>
          <a:lstStyle/>
          <a:p>
            <a:r>
              <a:rPr lang="en-US" cap="none" dirty="0" err="1" smtClean="0">
                <a:solidFill>
                  <a:schemeClr val="accent6">
                    <a:lumMod val="50000"/>
                  </a:schemeClr>
                </a:solidFill>
                <a:latin typeface="Sitka Text" panose="02000505000000020004" pitchFamily="2" charset="0"/>
              </a:rPr>
              <a:t>Thủ</a:t>
            </a:r>
            <a:r>
              <a:rPr lang="en-US" cap="none" dirty="0" smtClean="0">
                <a:solidFill>
                  <a:schemeClr val="accent6">
                    <a:lumMod val="50000"/>
                  </a:schemeClr>
                </a:solidFill>
                <a:latin typeface="Sitka Text" panose="02000505000000020004" pitchFamily="2" charset="0"/>
              </a:rPr>
              <a:t> </a:t>
            </a:r>
            <a:r>
              <a:rPr lang="en-US" cap="none" dirty="0" err="1" smtClean="0">
                <a:solidFill>
                  <a:schemeClr val="accent6">
                    <a:lumMod val="50000"/>
                  </a:schemeClr>
                </a:solidFill>
                <a:latin typeface="Sitka Text" panose="02000505000000020004" pitchFamily="2" charset="0"/>
              </a:rPr>
              <a:t>tục</a:t>
            </a:r>
            <a:r>
              <a:rPr lang="en-US" cap="none" dirty="0" smtClean="0">
                <a:solidFill>
                  <a:schemeClr val="accent6">
                    <a:lumMod val="50000"/>
                  </a:schemeClr>
                </a:solidFill>
                <a:latin typeface="Sitka Text" panose="02000505000000020004" pitchFamily="2" charset="0"/>
              </a:rPr>
              <a:t> </a:t>
            </a:r>
            <a:r>
              <a:rPr lang="en-US" cap="none" dirty="0" err="1" smtClean="0">
                <a:solidFill>
                  <a:schemeClr val="accent6">
                    <a:lumMod val="50000"/>
                  </a:schemeClr>
                </a:solidFill>
                <a:latin typeface="Sitka Text" panose="02000505000000020004" pitchFamily="2" charset="0"/>
              </a:rPr>
              <a:t>suy</a:t>
            </a:r>
            <a:r>
              <a:rPr lang="en-US" cap="none" dirty="0" smtClean="0">
                <a:solidFill>
                  <a:schemeClr val="accent6">
                    <a:lumMod val="50000"/>
                  </a:schemeClr>
                </a:solidFill>
                <a:latin typeface="Sitka Text" panose="02000505000000020004" pitchFamily="2" charset="0"/>
              </a:rPr>
              <a:t> </a:t>
            </a:r>
            <a:r>
              <a:rPr lang="en-US" cap="none" dirty="0" err="1" smtClean="0">
                <a:solidFill>
                  <a:schemeClr val="accent6">
                    <a:lumMod val="50000"/>
                  </a:schemeClr>
                </a:solidFill>
                <a:latin typeface="Sitka Text" panose="02000505000000020004" pitchFamily="2" charset="0"/>
              </a:rPr>
              <a:t>luận</a:t>
            </a:r>
            <a:r>
              <a:rPr lang="en-US" cap="none" dirty="0" smtClean="0">
                <a:solidFill>
                  <a:schemeClr val="accent6">
                    <a:lumMod val="50000"/>
                  </a:schemeClr>
                </a:solidFill>
                <a:latin typeface="Sitka Text" panose="02000505000000020004" pitchFamily="2" charset="0"/>
              </a:rPr>
              <a:t> </a:t>
            </a:r>
            <a:r>
              <a:rPr lang="vi-VN" cap="none" dirty="0">
                <a:solidFill>
                  <a:schemeClr val="accent6">
                    <a:lumMod val="50000"/>
                  </a:schemeClr>
                </a:solidFill>
                <a:latin typeface="Sitka Text" panose="02000505000000020004" pitchFamily="2" charset="0"/>
              </a:rPr>
              <a:t>là quá trình trong hệ chuyên gia cho phép </a:t>
            </a:r>
            <a:r>
              <a:rPr lang="en-US" cap="none" dirty="0" err="1" smtClean="0">
                <a:solidFill>
                  <a:schemeClr val="accent6">
                    <a:lumMod val="50000"/>
                  </a:schemeClr>
                </a:solidFill>
                <a:latin typeface="Sitka Text" panose="02000505000000020004" pitchFamily="2" charset="0"/>
              </a:rPr>
              <a:t>kết</a:t>
            </a:r>
            <a:r>
              <a:rPr lang="en-US" cap="none" dirty="0" smtClean="0">
                <a:solidFill>
                  <a:schemeClr val="accent6">
                    <a:lumMod val="50000"/>
                  </a:schemeClr>
                </a:solidFill>
                <a:latin typeface="Sitka Text" panose="02000505000000020004" pitchFamily="2" charset="0"/>
              </a:rPr>
              <a:t> </a:t>
            </a:r>
            <a:r>
              <a:rPr lang="en-US" cap="none" dirty="0" err="1" smtClean="0">
                <a:solidFill>
                  <a:schemeClr val="accent6">
                    <a:lumMod val="50000"/>
                  </a:schemeClr>
                </a:solidFill>
                <a:latin typeface="Sitka Text" panose="02000505000000020004" pitchFamily="2" charset="0"/>
              </a:rPr>
              <a:t>nối</a:t>
            </a:r>
            <a:r>
              <a:rPr lang="vi-VN" cap="none" dirty="0" smtClean="0">
                <a:solidFill>
                  <a:schemeClr val="accent6">
                    <a:lumMod val="50000"/>
                  </a:schemeClr>
                </a:solidFill>
                <a:latin typeface="Sitka Text" panose="02000505000000020004" pitchFamily="2" charset="0"/>
              </a:rPr>
              <a:t> </a:t>
            </a:r>
            <a:r>
              <a:rPr lang="vi-VN" cap="none" dirty="0">
                <a:solidFill>
                  <a:schemeClr val="accent6">
                    <a:lumMod val="50000"/>
                  </a:schemeClr>
                </a:solidFill>
                <a:latin typeface="Sitka Text" panose="02000505000000020004" pitchFamily="2" charset="0"/>
              </a:rPr>
              <a:t>các sự kiện trong vùng nhớ làm việc với các tri thức về các lĩnh vực trong cơ sở tri thức, để rút ra các kết luận về các vấn đề đang giải quyết</a:t>
            </a:r>
            <a:r>
              <a:rPr lang="vi-VN" cap="none" dirty="0" smtClean="0">
                <a:solidFill>
                  <a:schemeClr val="accent6">
                    <a:lumMod val="50000"/>
                  </a:schemeClr>
                </a:solidFill>
                <a:latin typeface="Sitka Text" panose="02000505000000020004" pitchFamily="2" charset="0"/>
              </a:rPr>
              <a:t>.</a:t>
            </a:r>
            <a:endParaRPr lang="en-US" cap="none" dirty="0" smtClean="0">
              <a:solidFill>
                <a:schemeClr val="accent6">
                  <a:lumMod val="50000"/>
                </a:schemeClr>
              </a:solidFill>
              <a:latin typeface="Sitka Text" panose="02000505000000020004" pitchFamily="2" charset="0"/>
            </a:endParaRPr>
          </a:p>
          <a:p>
            <a:r>
              <a:rPr lang="vi-VN" cap="none" dirty="0" smtClean="0">
                <a:solidFill>
                  <a:schemeClr val="accent6">
                    <a:lumMod val="50000"/>
                  </a:schemeClr>
                </a:solidFill>
                <a:latin typeface="Sitka Text" panose="02000505000000020004" pitchFamily="2" charset="0"/>
              </a:rPr>
              <a:t>Ngoài ra còn có các bộ xử lý ngôn ngữ tự nhiên, bộ giải thích WHY-HOW, vùng nhớ làm việc, bộ tiếp nhận tri thức và người chuyên gia (kĩ sư tri thức).</a:t>
            </a:r>
            <a:endParaRPr lang="en-US" dirty="0">
              <a:solidFill>
                <a:schemeClr val="accent6">
                  <a:lumMod val="50000"/>
                </a:schemeClr>
              </a:solidFill>
              <a:latin typeface="Sitka Text" panose="02000505000000020004" pitchFamily="2" charset="0"/>
            </a:endParaRPr>
          </a:p>
          <a:p>
            <a:pPr lvl="1"/>
            <a:endParaRPr lang="en-US" dirty="0">
              <a:solidFill>
                <a:schemeClr val="accent6">
                  <a:lumMod val="50000"/>
                </a:schemeClr>
              </a:solidFill>
              <a:latin typeface="Sitka Text" panose="02000505000000020004" pitchFamily="2" charset="0"/>
            </a:endParaRPr>
          </a:p>
          <a:p>
            <a:endParaRPr lang="en-US" cap="none" dirty="0" smtClean="0">
              <a:solidFill>
                <a:schemeClr val="accent6">
                  <a:lumMod val="50000"/>
                </a:schemeClr>
              </a:solidFill>
              <a:latin typeface="Sitka Text" panose="02000505000000020004" pitchFamily="2" charset="0"/>
            </a:endParaRPr>
          </a:p>
        </p:txBody>
      </p:sp>
    </p:spTree>
    <p:extLst>
      <p:ext uri="{BB962C8B-B14F-4D97-AF65-F5344CB8AC3E}">
        <p14:creationId xmlns:p14="http://schemas.microsoft.com/office/powerpoint/2010/main" val="2217825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vi-VN" smtClean="0">
                <a:solidFill>
                  <a:schemeClr val="accent6">
                    <a:lumMod val="50000"/>
                  </a:schemeClr>
                </a:solidFill>
                <a:latin typeface="Sitka Text" panose="02000505000000020004" pitchFamily="2" charset="0"/>
              </a:rPr>
              <a:t>Ư</a:t>
            </a:r>
            <a:r>
              <a:rPr lang="en-US" smtClean="0">
                <a:solidFill>
                  <a:schemeClr val="accent6">
                    <a:lumMod val="50000"/>
                  </a:schemeClr>
                </a:solidFill>
                <a:latin typeface="Sitka Text" panose="02000505000000020004" pitchFamily="2" charset="0"/>
              </a:rPr>
              <a:t>u điểm</a:t>
            </a:r>
            <a:endParaRPr lang="en-US">
              <a:solidFill>
                <a:schemeClr val="accent6">
                  <a:lumMod val="50000"/>
                </a:schemeClr>
              </a:solidFill>
              <a:latin typeface="Sitka Text" panose="02000505000000020004" pitchFamily="2" charset="0"/>
            </a:endParaRPr>
          </a:p>
        </p:txBody>
      </p:sp>
      <p:sp>
        <p:nvSpPr>
          <p:cNvPr id="3" name="Content Placeholder 2"/>
          <p:cNvSpPr>
            <a:spLocks noGrp="1"/>
          </p:cNvSpPr>
          <p:nvPr>
            <p:ph sz="quarter" idx="4294967295"/>
          </p:nvPr>
        </p:nvSpPr>
        <p:spPr>
          <a:xfrm>
            <a:off x="913774" y="2367092"/>
            <a:ext cx="10363826" cy="3424107"/>
          </a:xfrm>
          <a:prstGeom prst="rect">
            <a:avLst/>
          </a:prstGeom>
        </p:spPr>
        <p:txBody>
          <a:bodyPr/>
          <a:lstStyle/>
          <a:p>
            <a:r>
              <a:rPr lang="en-US" cap="none" smtClean="0">
                <a:solidFill>
                  <a:schemeClr val="accent6">
                    <a:lumMod val="50000"/>
                  </a:schemeClr>
                </a:solidFill>
                <a:latin typeface="Sitka Text" panose="02000505000000020004" pitchFamily="2" charset="0"/>
              </a:rPr>
              <a:t>Bất kể lúc nào cũng có thể khai thác sử dụng trong khi con người có thể mệt mỏi, vắng mặt.</a:t>
            </a:r>
          </a:p>
          <a:p>
            <a:r>
              <a:rPr lang="en-US" cap="none" smtClean="0">
                <a:solidFill>
                  <a:schemeClr val="accent6">
                    <a:lumMod val="50000"/>
                  </a:schemeClr>
                </a:solidFill>
                <a:latin typeface="Sitka Text" panose="02000505000000020004" pitchFamily="2" charset="0"/>
              </a:rPr>
              <a:t>Có thể khai thác nhiều lĩnh vực chuyên môn khác nhau.</a:t>
            </a:r>
          </a:p>
          <a:p>
            <a:r>
              <a:rPr lang="en-US" cap="none" smtClean="0">
                <a:solidFill>
                  <a:schemeClr val="accent6">
                    <a:lumMod val="50000"/>
                  </a:schemeClr>
                </a:solidFill>
                <a:latin typeface="Sitka Text" panose="02000505000000020004" pitchFamily="2" charset="0"/>
              </a:rPr>
              <a:t>Suy luận dựa trên giả thuyết và một bộ luật rõ ràng</a:t>
            </a:r>
            <a:endParaRPr lang="en-US" cap="none">
              <a:solidFill>
                <a:schemeClr val="accent6">
                  <a:lumMod val="50000"/>
                </a:schemeClr>
              </a:solidFill>
              <a:latin typeface="Sitka Text" panose="02000505000000020004" pitchFamily="2" charset="0"/>
            </a:endParaRPr>
          </a:p>
          <a:p>
            <a:r>
              <a:rPr lang="en-US" cap="none" smtClean="0">
                <a:solidFill>
                  <a:schemeClr val="accent6">
                    <a:lumMod val="50000"/>
                  </a:schemeClr>
                </a:solidFill>
                <a:latin typeface="Sitka Text" panose="02000505000000020004" pitchFamily="2" charset="0"/>
              </a:rPr>
              <a:t>Dễ sửa lỗi vì tính logic xác định có thể chỉ rõ vị trí gặp lỗi.</a:t>
            </a:r>
          </a:p>
        </p:txBody>
      </p:sp>
    </p:spTree>
    <p:extLst>
      <p:ext uri="{BB962C8B-B14F-4D97-AF65-F5344CB8AC3E}">
        <p14:creationId xmlns:p14="http://schemas.microsoft.com/office/powerpoint/2010/main" val="94038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US" smtClean="0">
                <a:solidFill>
                  <a:schemeClr val="accent6">
                    <a:lumMod val="50000"/>
                  </a:schemeClr>
                </a:solidFill>
                <a:latin typeface="Sitka Text" panose="02000505000000020004" pitchFamily="2" charset="0"/>
              </a:rPr>
              <a:t>Lĩnh vực ứng dụng hệ chuyên gia</a:t>
            </a:r>
            <a:endParaRPr lang="en-US">
              <a:solidFill>
                <a:schemeClr val="accent6">
                  <a:lumMod val="50000"/>
                </a:schemeClr>
              </a:solidFill>
              <a:latin typeface="Sitka Text" panose="02000505000000020004" pitchFamily="2" charset="0"/>
            </a:endParaRPr>
          </a:p>
        </p:txBody>
      </p:sp>
      <p:sp>
        <p:nvSpPr>
          <p:cNvPr id="3" name="Content Placeholder 2"/>
          <p:cNvSpPr>
            <a:spLocks noGrp="1"/>
          </p:cNvSpPr>
          <p:nvPr>
            <p:ph sz="quarter" idx="4294967295"/>
          </p:nvPr>
        </p:nvSpPr>
        <p:spPr>
          <a:xfrm>
            <a:off x="913774" y="2367092"/>
            <a:ext cx="10363826" cy="3424107"/>
          </a:xfrm>
          <a:prstGeom prst="rect">
            <a:avLst/>
          </a:prstGeom>
        </p:spPr>
        <p:txBody>
          <a:bodyPr numCol="2"/>
          <a:lstStyle/>
          <a:p>
            <a:r>
              <a:rPr lang="en-US" cap="none" smtClean="0">
                <a:solidFill>
                  <a:schemeClr val="accent6">
                    <a:lumMod val="50000"/>
                  </a:schemeClr>
                </a:solidFill>
                <a:latin typeface="Sitka Text" panose="02000505000000020004" pitchFamily="2" charset="0"/>
              </a:rPr>
              <a:t>Cấu hình (configuration)</a:t>
            </a:r>
          </a:p>
          <a:p>
            <a:r>
              <a:rPr lang="en-US" cap="none" smtClean="0">
                <a:solidFill>
                  <a:schemeClr val="accent6">
                    <a:lumMod val="50000"/>
                  </a:schemeClr>
                </a:solidFill>
                <a:latin typeface="Sitka Text" panose="02000505000000020004" pitchFamily="2" charset="0"/>
              </a:rPr>
              <a:t>Chẩn đoán (Diagnosis)</a:t>
            </a:r>
          </a:p>
          <a:p>
            <a:r>
              <a:rPr lang="en-US" cap="none" smtClean="0">
                <a:solidFill>
                  <a:schemeClr val="accent6">
                    <a:lumMod val="50000"/>
                  </a:schemeClr>
                </a:solidFill>
                <a:latin typeface="Sitka Text" panose="02000505000000020004" pitchFamily="2" charset="0"/>
              </a:rPr>
              <a:t>Truyền đạt (Instruction)</a:t>
            </a:r>
          </a:p>
          <a:p>
            <a:r>
              <a:rPr lang="en-US" cap="none" smtClean="0">
                <a:solidFill>
                  <a:schemeClr val="accent6">
                    <a:lumMod val="50000"/>
                  </a:schemeClr>
                </a:solidFill>
                <a:latin typeface="Sitka Text" panose="02000505000000020004" pitchFamily="2" charset="0"/>
              </a:rPr>
              <a:t>Giải thích (Interpretation)</a:t>
            </a:r>
          </a:p>
          <a:p>
            <a:r>
              <a:rPr lang="en-US" cap="none" smtClean="0">
                <a:solidFill>
                  <a:schemeClr val="accent6">
                    <a:lumMod val="50000"/>
                  </a:schemeClr>
                </a:solidFill>
                <a:latin typeface="Sitka Text" panose="02000505000000020004" pitchFamily="2" charset="0"/>
              </a:rPr>
              <a:t>Kiểm tra (Monitoring)</a:t>
            </a:r>
          </a:p>
          <a:p>
            <a:endParaRPr lang="en-US" cap="none">
              <a:solidFill>
                <a:schemeClr val="accent6">
                  <a:lumMod val="50000"/>
                </a:schemeClr>
              </a:solidFill>
              <a:latin typeface="Sitka Text" panose="02000505000000020004" pitchFamily="2" charset="0"/>
            </a:endParaRPr>
          </a:p>
          <a:p>
            <a:endParaRPr lang="en-US" cap="none" smtClean="0">
              <a:solidFill>
                <a:schemeClr val="accent6">
                  <a:lumMod val="50000"/>
                </a:schemeClr>
              </a:solidFill>
              <a:latin typeface="Sitka Text" panose="02000505000000020004" pitchFamily="2" charset="0"/>
            </a:endParaRPr>
          </a:p>
          <a:p>
            <a:r>
              <a:rPr lang="en-US" cap="none" smtClean="0">
                <a:solidFill>
                  <a:schemeClr val="accent6">
                    <a:lumMod val="50000"/>
                  </a:schemeClr>
                </a:solidFill>
                <a:latin typeface="Sitka Text" panose="02000505000000020004" pitchFamily="2" charset="0"/>
              </a:rPr>
              <a:t>Lập kế hoạch (Planning)</a:t>
            </a:r>
          </a:p>
          <a:p>
            <a:r>
              <a:rPr lang="en-US" cap="none" smtClean="0">
                <a:solidFill>
                  <a:schemeClr val="accent6">
                    <a:lumMod val="50000"/>
                  </a:schemeClr>
                </a:solidFill>
                <a:latin typeface="Sitka Text" panose="02000505000000020004" pitchFamily="2" charset="0"/>
              </a:rPr>
              <a:t>Dự đoán (Prognosis)</a:t>
            </a:r>
          </a:p>
          <a:p>
            <a:r>
              <a:rPr lang="en-US" cap="none" smtClean="0">
                <a:solidFill>
                  <a:schemeClr val="accent6">
                    <a:lumMod val="50000"/>
                  </a:schemeClr>
                </a:solidFill>
                <a:latin typeface="Sitka Text" panose="02000505000000020004" pitchFamily="2" charset="0"/>
              </a:rPr>
              <a:t>Chữa trị (Remedy)</a:t>
            </a:r>
          </a:p>
          <a:p>
            <a:r>
              <a:rPr lang="en-US" cap="none" smtClean="0">
                <a:solidFill>
                  <a:schemeClr val="accent6">
                    <a:lumMod val="50000"/>
                  </a:schemeClr>
                </a:solidFill>
                <a:latin typeface="Sitka Text" panose="02000505000000020004" pitchFamily="2" charset="0"/>
              </a:rPr>
              <a:t>Điều khiển (Control)</a:t>
            </a:r>
            <a:endParaRPr lang="en-US" cap="none">
              <a:solidFill>
                <a:schemeClr val="accent6">
                  <a:lumMod val="50000"/>
                </a:schemeClr>
              </a:solidFill>
              <a:latin typeface="Sitka Text" panose="02000505000000020004" pitchFamily="2" charset="0"/>
            </a:endParaRPr>
          </a:p>
        </p:txBody>
      </p:sp>
    </p:spTree>
    <p:extLst>
      <p:ext uri="{BB962C8B-B14F-4D97-AF65-F5344CB8AC3E}">
        <p14:creationId xmlns:p14="http://schemas.microsoft.com/office/powerpoint/2010/main" val="135114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US" smtClean="0">
                <a:solidFill>
                  <a:schemeClr val="accent6">
                    <a:lumMod val="50000"/>
                  </a:schemeClr>
                </a:solidFill>
                <a:latin typeface="Sitka Text" panose="02000505000000020004" pitchFamily="2" charset="0"/>
              </a:rPr>
              <a:t>suy diễn tiến</a:t>
            </a:r>
            <a:endParaRPr lang="en-US">
              <a:solidFill>
                <a:schemeClr val="accent6">
                  <a:lumMod val="50000"/>
                </a:schemeClr>
              </a:solidFill>
              <a:latin typeface="Sitka Text" panose="02000505000000020004" pitchFamily="2" charset="0"/>
            </a:endParaRPr>
          </a:p>
        </p:txBody>
      </p:sp>
      <p:sp>
        <p:nvSpPr>
          <p:cNvPr id="3" name="Content Placeholder 2"/>
          <p:cNvSpPr>
            <a:spLocks noGrp="1"/>
          </p:cNvSpPr>
          <p:nvPr>
            <p:ph sz="quarter" idx="4294967295"/>
          </p:nvPr>
        </p:nvSpPr>
        <p:spPr>
          <a:xfrm>
            <a:off x="913774" y="2367093"/>
            <a:ext cx="8344526" cy="1341308"/>
          </a:xfrm>
          <a:prstGeom prst="rect">
            <a:avLst/>
          </a:prstGeom>
        </p:spPr>
        <p:txBody>
          <a:bodyPr/>
          <a:lstStyle/>
          <a:p>
            <a:r>
              <a:rPr lang="en-US" cap="none" smtClean="0">
                <a:solidFill>
                  <a:schemeClr val="accent6">
                    <a:lumMod val="50000"/>
                  </a:schemeClr>
                </a:solidFill>
                <a:latin typeface="Sitka Text" panose="02000505000000020004" pitchFamily="2" charset="0"/>
              </a:rPr>
              <a:t>Áp dụng luật suy diễn Modus Ponens tổng quát</a:t>
            </a:r>
          </a:p>
          <a:p>
            <a:pPr lvl="1"/>
            <a:r>
              <a:rPr lang="en-US" cap="none">
                <a:solidFill>
                  <a:schemeClr val="accent6">
                    <a:lumMod val="50000"/>
                  </a:schemeClr>
                </a:solidFill>
                <a:latin typeface="Sitka Text" panose="02000505000000020004" pitchFamily="2" charset="0"/>
              </a:rPr>
              <a:t> </a:t>
            </a:r>
            <a:r>
              <a:rPr lang="en-US" cap="none" smtClean="0">
                <a:solidFill>
                  <a:schemeClr val="accent6">
                    <a:lumMod val="50000"/>
                  </a:schemeClr>
                </a:solidFill>
                <a:latin typeface="Sitka Text" panose="02000505000000020004" pitchFamily="2" charset="0"/>
              </a:rPr>
              <a:t>Một </a:t>
            </a:r>
            <a:r>
              <a:rPr lang="en-US" cap="none">
                <a:solidFill>
                  <a:schemeClr val="accent6">
                    <a:lumMod val="50000"/>
                  </a:schemeClr>
                </a:solidFill>
                <a:latin typeface="Sitka Text" panose="02000505000000020004" pitchFamily="2" charset="0"/>
              </a:rPr>
              <a:t>kéo theo và giả thiết của kéo theo, ta suy ra kết luận của nó</a:t>
            </a:r>
            <a:r>
              <a:rPr lang="en-US" cap="none" smtClean="0">
                <a:solidFill>
                  <a:schemeClr val="accent6">
                    <a:lumMod val="50000"/>
                  </a:schemeClr>
                </a:solidFill>
                <a:latin typeface="Sitka Text" panose="02000505000000020004" pitchFamily="2" charset="0"/>
              </a:rPr>
              <a:t>.</a:t>
            </a:r>
          </a:p>
        </p:txBody>
      </p:sp>
      <p:pic>
        <p:nvPicPr>
          <p:cNvPr id="1026" name="Picture 2" descr="Káº¿t quáº£ hÃ¬nh áº£nh cho modus pon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58300" y="2244987"/>
            <a:ext cx="1050925" cy="666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247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US" smtClean="0">
                <a:solidFill>
                  <a:schemeClr val="accent6">
                    <a:lumMod val="50000"/>
                  </a:schemeClr>
                </a:solidFill>
                <a:latin typeface="Sitka Text" panose="02000505000000020004" pitchFamily="2" charset="0"/>
              </a:rPr>
              <a:t>suy diễn tiến</a:t>
            </a:r>
            <a:endParaRPr lang="en-US">
              <a:solidFill>
                <a:schemeClr val="accent6">
                  <a:lumMod val="50000"/>
                </a:schemeClr>
              </a:solidFill>
              <a:latin typeface="Sitka Text" panose="02000505000000020004" pitchFamily="2" charset="0"/>
            </a:endParaRPr>
          </a:p>
        </p:txBody>
      </p:sp>
      <p:sp>
        <p:nvSpPr>
          <p:cNvPr id="3" name="Content Placeholder 2"/>
          <p:cNvSpPr>
            <a:spLocks noGrp="1"/>
          </p:cNvSpPr>
          <p:nvPr>
            <p:ph sz="quarter" idx="4294967295"/>
          </p:nvPr>
        </p:nvSpPr>
        <p:spPr>
          <a:xfrm>
            <a:off x="913774" y="2367092"/>
            <a:ext cx="10363826" cy="3424107"/>
          </a:xfrm>
          <a:prstGeom prst="rect">
            <a:avLst/>
          </a:prstGeom>
        </p:spPr>
        <p:txBody>
          <a:bodyPr/>
          <a:lstStyle/>
          <a:p>
            <a:r>
              <a:rPr lang="en-US" cap="none" smtClean="0">
                <a:solidFill>
                  <a:schemeClr val="accent6">
                    <a:lumMod val="50000"/>
                  </a:schemeClr>
                </a:solidFill>
                <a:latin typeface="Sitka Text" panose="02000505000000020004" pitchFamily="2" charset="0"/>
              </a:rPr>
              <a:t>Mỗi bước suy diễn người ta sẽ xét một luật trong cơ sở luật và đối sánh xem cơ sở sự kiện có thỏa mãn tất cả điều kiện trong luật đó không. Nếu thỏa hết điều kiện thì kết luận của luật này chính là kết luận của cơ sở sự kiện.</a:t>
            </a:r>
          </a:p>
          <a:p>
            <a:r>
              <a:rPr lang="en-US" cap="none" smtClean="0">
                <a:solidFill>
                  <a:schemeClr val="accent6">
                    <a:lumMod val="50000"/>
                  </a:schemeClr>
                </a:solidFill>
                <a:latin typeface="Sitka Text" panose="02000505000000020004" pitchFamily="2" charset="0"/>
              </a:rPr>
              <a:t>Bên cạnh nếu sự kiện này là sinh ra kết luận chưa có trong cơ sở luật sẽ được đưa vào cơ sở tri thức.</a:t>
            </a:r>
          </a:p>
          <a:p>
            <a:r>
              <a:rPr lang="en-US" cap="none" smtClean="0">
                <a:solidFill>
                  <a:schemeClr val="accent6">
                    <a:lumMod val="50000"/>
                  </a:schemeClr>
                </a:solidFill>
                <a:latin typeface="Sitka Text" panose="02000505000000020004" pitchFamily="2" charset="0"/>
              </a:rPr>
              <a:t>Đây là một quá trình định hướng dữ liệu không phải giải quyết một vấn đề nào cả.</a:t>
            </a:r>
          </a:p>
        </p:txBody>
      </p:sp>
    </p:spTree>
    <p:extLst>
      <p:ext uri="{BB962C8B-B14F-4D97-AF65-F5344CB8AC3E}">
        <p14:creationId xmlns:p14="http://schemas.microsoft.com/office/powerpoint/2010/main" val="1614238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275</TotalTime>
  <Words>810</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Sitka Banner</vt:lpstr>
      <vt:lpstr>Sitka Text</vt:lpstr>
      <vt:lpstr>Times New Roman</vt:lpstr>
      <vt:lpstr>Tw Cen MT</vt:lpstr>
      <vt:lpstr>Wingdings</vt:lpstr>
      <vt:lpstr>Droplet</vt:lpstr>
      <vt:lpstr>PowerPoint Presentation</vt:lpstr>
      <vt:lpstr>Hệ chuyên gia là gì ?</vt:lpstr>
      <vt:lpstr>Thành phần</vt:lpstr>
      <vt:lpstr>Ví dụ về suy diễn</vt:lpstr>
      <vt:lpstr>Thành phần</vt:lpstr>
      <vt:lpstr>Ưu điểm</vt:lpstr>
      <vt:lpstr>Lĩnh vực ứng dụng hệ chuyên gia</vt:lpstr>
      <vt:lpstr>suy diễn tiến</vt:lpstr>
      <vt:lpstr>suy diễn tiến</vt:lpstr>
      <vt:lpstr>Các luật (công thức tương đương)</vt:lpstr>
      <vt:lpstr>Dạng chuẩn hội</vt:lpstr>
      <vt:lpstr>Dạng chuẩn hội</vt:lpstr>
      <vt:lpstr>Cảm ơn thầy và các bạn đã lắng nghe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Thị Thuỳ Trang Lê</dc:creator>
  <cp:lastModifiedBy>Kiet Phan</cp:lastModifiedBy>
  <cp:revision>32</cp:revision>
  <dcterms:created xsi:type="dcterms:W3CDTF">2018-11-04T02:12:41Z</dcterms:created>
  <dcterms:modified xsi:type="dcterms:W3CDTF">2018-11-22T08:44:57Z</dcterms:modified>
</cp:coreProperties>
</file>