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2528" r:id="rId2"/>
    <p:sldId id="2576" r:id="rId3"/>
    <p:sldId id="2577" r:id="rId4"/>
    <p:sldId id="2584" r:id="rId5"/>
    <p:sldId id="2581" r:id="rId6"/>
    <p:sldId id="2586" r:id="rId7"/>
    <p:sldId id="2587" r:id="rId8"/>
    <p:sldId id="2617" r:id="rId9"/>
    <p:sldId id="2624" r:id="rId10"/>
    <p:sldId id="2627" r:id="rId11"/>
    <p:sldId id="2625" r:id="rId12"/>
    <p:sldId id="2632" r:id="rId13"/>
    <p:sldId id="2626" r:id="rId14"/>
    <p:sldId id="2633" r:id="rId15"/>
    <p:sldId id="2582" r:id="rId16"/>
    <p:sldId id="2628" r:id="rId17"/>
    <p:sldId id="2629" r:id="rId18"/>
    <p:sldId id="2630" r:id="rId19"/>
    <p:sldId id="2631" r:id="rId20"/>
    <p:sldId id="2562" r:id="rId2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40080" indent="-182880" algn="l" rtl="0" fontAlgn="base">
      <a:spcBef>
        <a:spcPct val="0"/>
      </a:spcBef>
      <a:spcAft>
        <a:spcPct val="0"/>
      </a:spcAft>
      <a:defRPr kern="1200">
        <a:solidFill>
          <a:schemeClr val="tx1"/>
        </a:solidFill>
        <a:latin typeface="Calibri" pitchFamily="34" charset="0"/>
        <a:ea typeface="宋体" charset="-122"/>
        <a:cs typeface="+mn-cs"/>
      </a:defRPr>
    </a:lvl2pPr>
    <a:lvl3pPr marL="1282700" indent="-368300" algn="l" rtl="0" fontAlgn="base">
      <a:spcBef>
        <a:spcPct val="0"/>
      </a:spcBef>
      <a:spcAft>
        <a:spcPct val="0"/>
      </a:spcAft>
      <a:defRPr kern="1200">
        <a:solidFill>
          <a:schemeClr val="tx1"/>
        </a:solidFill>
        <a:latin typeface="Calibri" pitchFamily="34" charset="0"/>
        <a:ea typeface="宋体" charset="-122"/>
        <a:cs typeface="+mn-cs"/>
      </a:defRPr>
    </a:lvl3pPr>
    <a:lvl4pPr marL="1925955" indent="-554355" algn="l" rtl="0" fontAlgn="base">
      <a:spcBef>
        <a:spcPct val="0"/>
      </a:spcBef>
      <a:spcAft>
        <a:spcPct val="0"/>
      </a:spcAft>
      <a:defRPr kern="1200">
        <a:solidFill>
          <a:schemeClr val="tx1"/>
        </a:solidFill>
        <a:latin typeface="Calibri" pitchFamily="34" charset="0"/>
        <a:ea typeface="宋体" charset="-122"/>
        <a:cs typeface="+mn-cs"/>
      </a:defRPr>
    </a:lvl4pPr>
    <a:lvl5pPr marL="2568575" indent="-739775"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328">
          <p15:clr>
            <a:srgbClr val="A4A3A4"/>
          </p15:clr>
        </p15:guide>
        <p15:guide id="2" orient="horz" pos="4183">
          <p15:clr>
            <a:srgbClr val="A4A3A4"/>
          </p15:clr>
        </p15:guide>
        <p15:guide id="3" pos="4050">
          <p15:clr>
            <a:srgbClr val="A4A3A4"/>
          </p15:clr>
        </p15:guide>
        <p15:guide id="4" pos="557">
          <p15:clr>
            <a:srgbClr val="A4A3A4"/>
          </p15:clr>
        </p15:guide>
        <p15:guide id="5" pos="7497">
          <p15:clr>
            <a:srgbClr val="A4A3A4"/>
          </p15:clr>
        </p15:guide>
        <p15:guide id="6" pos="69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DE45"/>
    <a:srgbClr val="000000"/>
    <a:srgbClr val="FFFFFF"/>
    <a:srgbClr val="66CCFF"/>
    <a:srgbClr val="125B26"/>
    <a:srgbClr val="27B23C"/>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3" autoAdjust="0"/>
    <p:restoredTop sz="95317" autoAdjust="0"/>
  </p:normalViewPr>
  <p:slideViewPr>
    <p:cSldViewPr>
      <p:cViewPr varScale="1">
        <p:scale>
          <a:sx n="104" d="100"/>
          <a:sy n="104" d="100"/>
        </p:scale>
        <p:origin x="642" y="102"/>
      </p:cViewPr>
      <p:guideLst>
        <p:guide orient="horz" pos="328"/>
        <p:guide orient="horz" pos="4183"/>
        <p:guide pos="4050"/>
        <p:guide pos="557"/>
        <p:guide pos="7497"/>
        <p:guide pos="6923"/>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16039661708997E-2"/>
          <c:y val="2.4416622922134701E-2"/>
          <c:w val="0.80959871682706297"/>
          <c:h val="0.872635345581802"/>
        </c:manualLayout>
      </c:layout>
      <c:lineChart>
        <c:grouping val="standard"/>
        <c:varyColors val="0"/>
        <c:ser>
          <c:idx val="0"/>
          <c:order val="0"/>
          <c:tx>
            <c:strRef>
              <c:f>Sheet1!$B$1</c:f>
              <c:strCache>
                <c:ptCount val="1"/>
                <c:pt idx="0">
                  <c:v>Rule_based</c:v>
                </c:pt>
              </c:strCache>
            </c:strRef>
          </c:tx>
          <c:marker>
            <c:symbol val="none"/>
          </c:marker>
          <c:cat>
            <c:numRef>
              <c:f>Sheet1!$A$2:$A$5</c:f>
              <c:numCache>
                <c:formatCode>General</c:formatCode>
                <c:ptCount val="4"/>
                <c:pt idx="0">
                  <c:v>1</c:v>
                </c:pt>
                <c:pt idx="1">
                  <c:v>2</c:v>
                </c:pt>
                <c:pt idx="2">
                  <c:v>3</c:v>
                </c:pt>
                <c:pt idx="3">
                  <c:v>4</c:v>
                </c:pt>
              </c:numCache>
            </c:numRef>
          </c:cat>
          <c:val>
            <c:numRef>
              <c:f>Sheet1!$B$2:$B$5</c:f>
              <c:numCache>
                <c:formatCode>General</c:formatCode>
                <c:ptCount val="4"/>
                <c:pt idx="0">
                  <c:v>0.28000000000000003</c:v>
                </c:pt>
                <c:pt idx="1">
                  <c:v>0.28999999999999998</c:v>
                </c:pt>
                <c:pt idx="2">
                  <c:v>0.63</c:v>
                </c:pt>
                <c:pt idx="3">
                  <c:v>0.63</c:v>
                </c:pt>
              </c:numCache>
            </c:numRef>
          </c:val>
          <c:smooth val="0"/>
          <c:extLst>
            <c:ext xmlns:c16="http://schemas.microsoft.com/office/drawing/2014/chart" uri="{C3380CC4-5D6E-409C-BE32-E72D297353CC}">
              <c16:uniqueId val="{00000000-6BAB-4245-945C-D492FCFC2709}"/>
            </c:ext>
          </c:extLst>
        </c:ser>
        <c:ser>
          <c:idx val="1"/>
          <c:order val="1"/>
          <c:tx>
            <c:strRef>
              <c:f>Sheet1!$C$1</c:f>
              <c:strCache>
                <c:ptCount val="1"/>
                <c:pt idx="0">
                  <c:v>CRF</c:v>
                </c:pt>
              </c:strCache>
            </c:strRef>
          </c:tx>
          <c:marker>
            <c:symbol val="none"/>
          </c:marker>
          <c:cat>
            <c:numRef>
              <c:f>Sheet1!$A$2:$A$5</c:f>
              <c:numCache>
                <c:formatCode>General</c:formatCode>
                <c:ptCount val="4"/>
                <c:pt idx="0">
                  <c:v>1</c:v>
                </c:pt>
                <c:pt idx="1">
                  <c:v>2</c:v>
                </c:pt>
                <c:pt idx="2">
                  <c:v>3</c:v>
                </c:pt>
                <c:pt idx="3">
                  <c:v>4</c:v>
                </c:pt>
              </c:numCache>
            </c:numRef>
          </c:cat>
          <c:val>
            <c:numRef>
              <c:f>Sheet1!$C$2:$C$5</c:f>
              <c:numCache>
                <c:formatCode>General</c:formatCode>
                <c:ptCount val="4"/>
                <c:pt idx="0">
                  <c:v>0.32</c:v>
                </c:pt>
                <c:pt idx="1">
                  <c:v>0.38</c:v>
                </c:pt>
                <c:pt idx="2">
                  <c:v>0.73</c:v>
                </c:pt>
                <c:pt idx="3">
                  <c:v>0.74</c:v>
                </c:pt>
              </c:numCache>
            </c:numRef>
          </c:val>
          <c:smooth val="0"/>
          <c:extLst>
            <c:ext xmlns:c16="http://schemas.microsoft.com/office/drawing/2014/chart" uri="{C3380CC4-5D6E-409C-BE32-E72D297353CC}">
              <c16:uniqueId val="{00000001-6BAB-4245-945C-D492FCFC2709}"/>
            </c:ext>
          </c:extLst>
        </c:ser>
        <c:ser>
          <c:idx val="2"/>
          <c:order val="2"/>
          <c:tx>
            <c:strRef>
              <c:f>Sheet1!#REF!</c:f>
              <c:strCache>
                <c:ptCount val="1"/>
                <c:pt idx="0">
                  <c:v>#REF!</c:v>
                </c:pt>
              </c:strCache>
            </c:strRef>
          </c:tx>
          <c:marker>
            <c:symbol val="none"/>
          </c:marker>
          <c:cat>
            <c:numRef>
              <c:f>Sheet1!$A$2:$A$5</c:f>
              <c:numCache>
                <c:formatCode>General</c:formatCode>
                <c:ptCount val="4"/>
                <c:pt idx="0">
                  <c:v>1</c:v>
                </c:pt>
                <c:pt idx="1">
                  <c:v>2</c:v>
                </c:pt>
                <c:pt idx="2">
                  <c:v>3</c:v>
                </c:pt>
                <c:pt idx="3">
                  <c:v>4</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2-6BAB-4245-945C-D492FCFC2709}"/>
            </c:ext>
          </c:extLst>
        </c:ser>
        <c:dLbls>
          <c:showLegendKey val="0"/>
          <c:showVal val="0"/>
          <c:showCatName val="0"/>
          <c:showSerName val="0"/>
          <c:showPercent val="0"/>
          <c:showBubbleSize val="0"/>
        </c:dLbls>
        <c:smooth val="0"/>
        <c:axId val="193320448"/>
        <c:axId val="193000512"/>
      </c:lineChart>
      <c:catAx>
        <c:axId val="193320448"/>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800" kern="1200">
                <a:solidFill>
                  <a:schemeClr val="tx1"/>
                </a:solidFill>
                <a:latin typeface="+mn-lt"/>
                <a:ea typeface="+mn-ea"/>
                <a:cs typeface="+mn-cs"/>
              </a:defRPr>
            </a:pPr>
            <a:endParaRPr lang="zh-CN"/>
          </a:p>
        </c:txPr>
        <c:crossAx val="193000512"/>
        <c:crosses val="autoZero"/>
        <c:auto val="1"/>
        <c:lblAlgn val="ctr"/>
        <c:lblOffset val="100"/>
        <c:noMultiLvlLbl val="0"/>
      </c:catAx>
      <c:valAx>
        <c:axId val="19300051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800" kern="1200">
                <a:solidFill>
                  <a:schemeClr val="tx1"/>
                </a:solidFill>
                <a:latin typeface="+mn-lt"/>
                <a:ea typeface="+mn-ea"/>
                <a:cs typeface="+mn-cs"/>
              </a:defRPr>
            </a:pPr>
            <a:endParaRPr lang="zh-CN"/>
          </a:p>
        </c:txPr>
        <c:crossAx val="193320448"/>
        <c:crosses val="autoZero"/>
        <c:crossBetween val="between"/>
      </c:valAx>
    </c:plotArea>
    <c:legend>
      <c:legendPos val="r"/>
      <c:legendEntry>
        <c:idx val="2"/>
        <c:delete val="1"/>
      </c:legendEntry>
      <c:layout>
        <c:manualLayout>
          <c:xMode val="edge"/>
          <c:yMode val="edge"/>
          <c:x val="0.80906870204216796"/>
          <c:y val="0.33382251020530401"/>
          <c:w val="0.19093129795783201"/>
          <c:h val="0.15183191497884899"/>
        </c:manualLayout>
      </c:layout>
      <c:overlay val="0"/>
      <c:txPr>
        <a:bodyPr rot="0" spcFirstLastPara="0" vertOverflow="ellipsis" vert="horz" wrap="square" anchor="ctr" anchorCtr="1"/>
        <a:lstStyle/>
        <a:p>
          <a:pPr>
            <a:defRPr lang="zh-CN" sz="1800" kern="120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27026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2019/3/31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579113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2019/3/31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xml"/><Relationship Id="rId5" Type="http://schemas.openxmlformats.org/officeDocument/2006/relationships/tags" Target="../tags/tag5.xml"/><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530684"/>
            <a:ext cx="12858395" cy="2701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711450" y="1781810"/>
            <a:ext cx="800354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3600" dirty="0"/>
              <a:t>Theme-based Sentiment Analysis</a:t>
            </a:r>
          </a:p>
        </p:txBody>
      </p:sp>
      <p:sp>
        <p:nvSpPr>
          <p:cNvPr id="9" name="矩形 259"/>
          <p:cNvSpPr>
            <a:spLocks noChangeArrowheads="1"/>
          </p:cNvSpPr>
          <p:nvPr/>
        </p:nvSpPr>
        <p:spPr bwMode="auto">
          <a:xfrm>
            <a:off x="3219450" y="5404861"/>
            <a:ext cx="64198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en-US" altLang="zh-CN" sz="2000" dirty="0">
                <a:solidFill>
                  <a:schemeClr val="bg1"/>
                </a:solidFill>
                <a:cs typeface="Arial" charset="0"/>
              </a:rPr>
              <a:t>HITSZ   ICRC</a:t>
            </a:r>
          </a:p>
          <a:p>
            <a:pPr>
              <a:buNone/>
            </a:pPr>
            <a:r>
              <a:rPr lang="en-US" altLang="zh-CN" sz="2000" dirty="0">
                <a:solidFill>
                  <a:schemeClr val="bg1"/>
                </a:solidFill>
                <a:cs typeface="Arial" charset="0"/>
              </a:rPr>
              <a:t>	       Reporter</a:t>
            </a:r>
            <a:r>
              <a:rPr lang="zh-CN" altLang="en-US" sz="2000" dirty="0">
                <a:solidFill>
                  <a:schemeClr val="bg1"/>
                </a:solidFill>
                <a:cs typeface="Arial" charset="0"/>
              </a:rPr>
              <a:t>：</a:t>
            </a:r>
            <a:r>
              <a:rPr lang="en-US" altLang="zh-CN" sz="2000" dirty="0" err="1">
                <a:solidFill>
                  <a:schemeClr val="bg1"/>
                </a:solidFill>
                <a:cs typeface="Arial" charset="0"/>
              </a:rPr>
              <a:t>Leng</a:t>
            </a:r>
            <a:r>
              <a:rPr lang="en-US" altLang="zh-CN" sz="2000" dirty="0">
                <a:solidFill>
                  <a:schemeClr val="bg1"/>
                </a:solidFill>
                <a:cs typeface="Arial" charset="0"/>
              </a:rPr>
              <a:t> </a:t>
            </a:r>
            <a:r>
              <a:rPr lang="en-US" altLang="zh-CN" sz="2000" dirty="0" err="1">
                <a:solidFill>
                  <a:schemeClr val="bg1"/>
                </a:solidFill>
                <a:cs typeface="Arial" charset="0"/>
              </a:rPr>
              <a:t>Jia</a:t>
            </a:r>
            <a:endParaRPr lang="en-US" sz="2000" dirty="0">
              <a:solidFill>
                <a:schemeClr val="bg1"/>
              </a:solidFill>
              <a:cs typeface="Arial" charset="0"/>
            </a:endParaRPr>
          </a:p>
          <a:p>
            <a:pPr>
              <a:buNone/>
            </a:pPr>
            <a:r>
              <a:rPr lang="en-US" sz="2000" dirty="0">
                <a:solidFill>
                  <a:schemeClr val="bg1"/>
                </a:solidFill>
                <a:cs typeface="Arial" charset="0"/>
              </a:rPr>
              <a:t>                   Members : </a:t>
            </a:r>
            <a:r>
              <a:rPr lang="en-US" altLang="zh-CN" sz="2000" dirty="0">
                <a:solidFill>
                  <a:schemeClr val="bg1"/>
                </a:solidFill>
                <a:cs typeface="Arial" charset="0"/>
              </a:rPr>
              <a:t>Gong </a:t>
            </a:r>
            <a:r>
              <a:rPr lang="en-US" altLang="zh-CN" sz="2000" dirty="0" err="1">
                <a:solidFill>
                  <a:schemeClr val="bg1"/>
                </a:solidFill>
                <a:cs typeface="Arial" charset="0"/>
              </a:rPr>
              <a:t>XiaoChang</a:t>
            </a:r>
            <a:r>
              <a:rPr lang="en-US" altLang="zh-CN" sz="2000" dirty="0">
                <a:solidFill>
                  <a:schemeClr val="bg1"/>
                </a:solidFill>
                <a:cs typeface="Arial" charset="0"/>
              </a:rPr>
              <a:t> </a:t>
            </a:r>
          </a:p>
          <a:p>
            <a:pPr>
              <a:buNone/>
            </a:pPr>
            <a:r>
              <a:rPr lang="en-US" sz="2000" dirty="0">
                <a:solidFill>
                  <a:schemeClr val="bg1"/>
                </a:solidFill>
                <a:cs typeface="Arial" charset="0"/>
              </a:rPr>
              <a:t>			Yan HongYu </a:t>
            </a:r>
          </a:p>
          <a:p>
            <a:pPr algn="l">
              <a:buNone/>
            </a:pPr>
            <a:r>
              <a:rPr lang="en-US" sz="2000" dirty="0">
                <a:solidFill>
                  <a:schemeClr val="bg1"/>
                </a:solidFill>
                <a:cs typeface="Arial" charset="0"/>
              </a:rPr>
              <a:t>                                     </a:t>
            </a:r>
          </a:p>
        </p:txBody>
      </p:sp>
      <p:sp>
        <p:nvSpPr>
          <p:cNvPr id="2" name="矩形 1"/>
          <p:cNvSpPr/>
          <p:nvPr/>
        </p:nvSpPr>
        <p:spPr>
          <a:xfrm>
            <a:off x="2576768" y="1004720"/>
            <a:ext cx="7704856" cy="2107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7" name="矩形 259"/>
          <p:cNvSpPr>
            <a:spLocks noChangeArrowheads="1"/>
          </p:cNvSpPr>
          <p:nvPr/>
        </p:nvSpPr>
        <p:spPr bwMode="auto">
          <a:xfrm>
            <a:off x="9627978" y="6710797"/>
            <a:ext cx="280268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en-US" altLang="zh-CN" sz="2000" dirty="0">
                <a:solidFill>
                  <a:schemeClr val="bg1"/>
                </a:solidFill>
                <a:cs typeface="Arial" charset="0"/>
              </a:rPr>
              <a:t>2017/12/19</a:t>
            </a:r>
            <a:endParaRPr lang="zh-CN" altLang="en-US" sz="2000" dirty="0">
              <a:solidFill>
                <a:schemeClr val="bg1"/>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par>
                          <p:cTn id="16" fill="hold">
                            <p:stCondLst>
                              <p:cond delay="24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9"/>
                                        </p:tgtEl>
                                      </p:cBhvr>
                                    </p:animEffect>
                                  </p:childTnLst>
                                </p:cTn>
                              </p:par>
                              <p:par>
                                <p:cTn id="27" presetID="26" presetClass="emph" presetSubtype="0" fill="hold" grpId="1" nodeType="withEffect">
                                  <p:stCondLst>
                                    <p:cond delay="0"/>
                                  </p:stCondLst>
                                  <p:iterate type="lt">
                                    <p:tmPct val="0"/>
                                  </p:iterate>
                                  <p:childTnLst>
                                    <p:animEffect transition="out" filter="fade">
                                      <p:cBhvr>
                                        <p:cTn id="28" dur="500" tmFilter="0, 0; .2, .5; .8, .5; 1, 0"/>
                                        <p:tgtEl>
                                          <p:spTgt spid="9"/>
                                        </p:tgtEl>
                                      </p:cBhvr>
                                    </p:animEffect>
                                    <p:animScale>
                                      <p:cBhvr>
                                        <p:cTn id="29" dur="250" autoRev="1" fill="hold"/>
                                        <p:tgtEl>
                                          <p:spTgt spid="9"/>
                                        </p:tgtEl>
                                      </p:cBhvr>
                                      <p:by x="105000" y="105000"/>
                                    </p:animScale>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 calcmode="lin" valueType="num">
                                      <p:cBhvr>
                                        <p:cTn id="3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7"/>
                                        </p:tgtEl>
                                      </p:cBhvr>
                                    </p:animEffect>
                                  </p:childTnLst>
                                </p:cTn>
                              </p:par>
                              <p:par>
                                <p:cTn id="37" presetID="26" presetClass="emph" presetSubtype="0" fill="hold" grpId="1" nodeType="withEffect">
                                  <p:stCondLst>
                                    <p:cond delay="0"/>
                                  </p:stCondLst>
                                  <p:iterate type="lt">
                                    <p:tmPct val="0"/>
                                  </p:iterate>
                                  <p:childTnLst>
                                    <p:animEffect transition="out" filter="fade">
                                      <p:cBhvr>
                                        <p:cTn id="38" dur="500" tmFilter="0, 0; .2, .5; .8, .5; 1, 0"/>
                                        <p:tgtEl>
                                          <p:spTgt spid="7"/>
                                        </p:tgtEl>
                                      </p:cBhvr>
                                    </p:animEffect>
                                    <p:animScale>
                                      <p:cBhvr>
                                        <p:cTn id="39"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P spid="2" grpId="0" animBg="1"/>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277745" y="1175385"/>
            <a:ext cx="768159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Identificating  Themes and Sentiment Words---CRF</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2557145" y="2374265"/>
            <a:ext cx="6997065" cy="337185"/>
          </a:xfrm>
          <a:prstGeom prst="rect">
            <a:avLst/>
          </a:prstGeom>
          <a:noFill/>
          <a:ln w="9525">
            <a:noFill/>
          </a:ln>
        </p:spPr>
        <p:txBody>
          <a:bodyPr wrap="square">
            <a:spAutoFit/>
          </a:bodyPr>
          <a:lstStyle/>
          <a:p>
            <a:pPr marL="0" indent="127000"/>
            <a:r>
              <a:rPr lang="en-US" altLang="zh-CN" sz="1600" b="0">
                <a:latin typeface="Comic Sans MS" charset="0"/>
                <a:ea typeface="宋体" charset="-122"/>
                <a:cs typeface="宋体" charset="-122"/>
              </a:rPr>
              <a:t>Set Labels:</a:t>
            </a:r>
          </a:p>
        </p:txBody>
      </p:sp>
      <p:sp>
        <p:nvSpPr>
          <p:cNvPr id="7" name="Oval 5"/>
          <p:cNvSpPr>
            <a:spLocks noChangeArrowheads="1"/>
          </p:cNvSpPr>
          <p:nvPr/>
        </p:nvSpPr>
        <p:spPr bwMode="gray">
          <a:xfrm>
            <a:off x="2972435" y="3242310"/>
            <a:ext cx="2323465" cy="2319655"/>
          </a:xfrm>
          <a:prstGeom prst="ellipse">
            <a:avLst/>
          </a:prstGeom>
          <a:solidFill>
            <a:srgbClr val="002060"/>
          </a:solidFill>
          <a:ln>
            <a:noFill/>
          </a:ln>
          <a:effectLst/>
        </p:spPr>
        <p:txBody>
          <a:bodyPr lIns="60949" tIns="59256" rIns="60949" bIns="59256" anchor="ctr" anchorCtr="1"/>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i="0" u="none" strike="noStrike" kern="1200" cap="none" spc="0" normalizeH="0" baseline="0" noProof="0" dirty="0">
                <a:ln>
                  <a:noFill/>
                </a:ln>
                <a:solidFill>
                  <a:schemeClr val="bg1">
                    <a:lumMod val="95000"/>
                  </a:schemeClr>
                </a:solidFill>
                <a:effectLst/>
                <a:uLnTx/>
                <a:uFillTx/>
                <a:latin typeface="Comic Sans MS" charset="0"/>
                <a:ea typeface="+mn-ea"/>
                <a:cs typeface="+mn-cs"/>
                <a:sym typeface="+mn-ea"/>
              </a:rPr>
              <a:t>Themes</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i="0" u="none" strike="noStrike" kern="1200" cap="none" spc="0" normalizeH="0" baseline="0" noProof="0" dirty="0">
                <a:ln>
                  <a:noFill/>
                </a:ln>
                <a:solidFill>
                  <a:schemeClr val="accent6">
                    <a:lumMod val="20000"/>
                    <a:lumOff val="80000"/>
                  </a:schemeClr>
                </a:solidFill>
                <a:effectLst/>
                <a:uLnTx/>
                <a:uFillTx/>
                <a:latin typeface="Comic Sans MS" charset="0"/>
                <a:ea typeface="+mn-ea"/>
                <a:cs typeface="+mn-cs"/>
                <a:sym typeface="+mn-ea"/>
              </a:rPr>
              <a:t>sentiment words</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i="0" u="none" strike="noStrike" kern="1200" cap="none" spc="0" normalizeH="0" baseline="0" noProof="0" dirty="0">
                <a:ln>
                  <a:noFill/>
                </a:ln>
                <a:solidFill>
                  <a:schemeClr val="bg1">
                    <a:lumMod val="95000"/>
                  </a:schemeClr>
                </a:solidFill>
                <a:effectLst/>
                <a:uLnTx/>
                <a:uFillTx/>
                <a:latin typeface="Comic Sans MS" charset="0"/>
                <a:ea typeface="+mn-ea"/>
                <a:cs typeface="+mn-cs"/>
                <a:sym typeface="+mn-ea"/>
              </a:rPr>
              <a:t>comma</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i="0" u="none" strike="noStrike" kern="1200" cap="none" spc="0" normalizeH="0" baseline="0" noProof="0" dirty="0">
                <a:ln>
                  <a:noFill/>
                </a:ln>
                <a:solidFill>
                  <a:schemeClr val="accent6">
                    <a:lumMod val="20000"/>
                    <a:lumOff val="80000"/>
                  </a:schemeClr>
                </a:solidFill>
                <a:effectLst/>
                <a:uLnTx/>
                <a:uFillTx/>
                <a:latin typeface="Comic Sans MS" charset="0"/>
                <a:ea typeface="+mn-ea"/>
                <a:cs typeface="+mn-cs"/>
                <a:sym typeface="+mn-ea"/>
              </a:rPr>
              <a:t>others</a:t>
            </a:r>
          </a:p>
        </p:txBody>
      </p:sp>
      <p:sp>
        <p:nvSpPr>
          <p:cNvPr id="9" name="Oval 6"/>
          <p:cNvSpPr>
            <a:spLocks noChangeArrowheads="1"/>
          </p:cNvSpPr>
          <p:nvPr/>
        </p:nvSpPr>
        <p:spPr bwMode="gray">
          <a:xfrm>
            <a:off x="7335308" y="3613997"/>
            <a:ext cx="1579033" cy="1576917"/>
          </a:xfrm>
          <a:prstGeom prst="ellipse">
            <a:avLst/>
          </a:prstGeom>
          <a:solidFill>
            <a:srgbClr val="002060"/>
          </a:solidFill>
          <a:ln>
            <a:noFill/>
          </a:ln>
          <a:effectLst/>
        </p:spPr>
        <p:txBody>
          <a:bodyPr lIns="60949" tIns="59256" rIns="60949" bIns="59256" anchor="ctr" anchorCtr="1"/>
          <a:lstStyle/>
          <a:p>
            <a:pPr marL="0" marR="0" lvl="0" indent="0" algn="l" defTabSz="685800" rtl="0" eaLnBrk="1" fontAlgn="auto" latinLnBrk="0" hangingPunct="1">
              <a:lnSpc>
                <a:spcPct val="100000"/>
              </a:lnSpc>
              <a:spcBef>
                <a:spcPts val="0"/>
              </a:spcBef>
              <a:spcAft>
                <a:spcPts val="0"/>
              </a:spcAft>
              <a:buClrTx/>
              <a:buSzTx/>
              <a:buFontTx/>
              <a:buNone/>
              <a:defRPr/>
            </a:pPr>
            <a:r>
              <a:rPr lang="en-US" sz="1400" noProof="0" dirty="0">
                <a:ln>
                  <a:noFill/>
                </a:ln>
                <a:solidFill>
                  <a:schemeClr val="bg1">
                    <a:lumMod val="95000"/>
                  </a:schemeClr>
                </a:solidFill>
                <a:effectLst/>
                <a:uLnTx/>
                <a:uFillTx/>
                <a:latin typeface="Comic Sans MS" charset="0"/>
                <a:ea typeface="+mn-ea"/>
                <a:sym typeface="+mn-ea"/>
              </a:rPr>
              <a:t>T</a:t>
            </a:r>
            <a:endParaRPr kumimoji="0" lang="en-US" sz="1400" i="0" u="none" strike="noStrike" kern="1200" cap="none" spc="0" normalizeH="0" baseline="0" noProof="0" dirty="0">
              <a:ln>
                <a:noFill/>
              </a:ln>
              <a:solidFill>
                <a:schemeClr val="bg1">
                  <a:lumMod val="95000"/>
                </a:schemeClr>
              </a:solidFill>
              <a:effectLst/>
              <a:uLnTx/>
              <a:uFillTx/>
              <a:latin typeface="Comic Sans MS" charset="0"/>
              <a:ea typeface="+mn-ea"/>
              <a:cs typeface="+mn-cs"/>
              <a:sym typeface="+mn-ea"/>
            </a:endParaRPr>
          </a:p>
          <a:p>
            <a:pPr marL="0" marR="0" lvl="0" indent="0" algn="l" defTabSz="685800" rtl="0" eaLnBrk="1" fontAlgn="auto" latinLnBrk="0" hangingPunct="1">
              <a:lnSpc>
                <a:spcPct val="100000"/>
              </a:lnSpc>
              <a:spcBef>
                <a:spcPts val="0"/>
              </a:spcBef>
              <a:spcAft>
                <a:spcPts val="0"/>
              </a:spcAft>
              <a:buClrTx/>
              <a:buSzTx/>
              <a:buFontTx/>
              <a:buNone/>
              <a:defRPr/>
            </a:pPr>
            <a:r>
              <a:rPr lang="en-US" sz="1400" noProof="0" dirty="0">
                <a:ln>
                  <a:noFill/>
                </a:ln>
                <a:solidFill>
                  <a:schemeClr val="accent6">
                    <a:lumMod val="20000"/>
                    <a:lumOff val="80000"/>
                  </a:schemeClr>
                </a:solidFill>
                <a:effectLst/>
                <a:uLnTx/>
                <a:uFillTx/>
                <a:latin typeface="Comic Sans MS" charset="0"/>
                <a:ea typeface="+mn-ea"/>
                <a:sym typeface="+mn-ea"/>
              </a:rPr>
              <a:t>S</a:t>
            </a:r>
            <a:endParaRPr kumimoji="0" lang="en-US" sz="1400" i="0" u="none" strike="noStrike" kern="1200" cap="none" spc="0" normalizeH="0" baseline="0" noProof="0" dirty="0">
              <a:ln>
                <a:noFill/>
              </a:ln>
              <a:solidFill>
                <a:schemeClr val="accent6">
                  <a:lumMod val="20000"/>
                  <a:lumOff val="80000"/>
                </a:schemeClr>
              </a:solidFill>
              <a:effectLst/>
              <a:uLnTx/>
              <a:uFillTx/>
              <a:latin typeface="Comic Sans MS" charset="0"/>
              <a:ea typeface="+mn-ea"/>
              <a:cs typeface="+mn-cs"/>
              <a:sym typeface="+mn-ea"/>
            </a:endParaRPr>
          </a:p>
          <a:p>
            <a:pPr marL="0" marR="0" lvl="0" indent="0" algn="l" defTabSz="685800" rtl="0" eaLnBrk="1" fontAlgn="auto" latinLnBrk="0" hangingPunct="1">
              <a:lnSpc>
                <a:spcPct val="100000"/>
              </a:lnSpc>
              <a:spcBef>
                <a:spcPts val="0"/>
              </a:spcBef>
              <a:spcAft>
                <a:spcPts val="0"/>
              </a:spcAft>
              <a:buClrTx/>
              <a:buSzTx/>
              <a:buFontTx/>
              <a:buNone/>
              <a:defRPr/>
            </a:pPr>
            <a:r>
              <a:rPr lang="en-US" sz="1400" noProof="0" dirty="0">
                <a:ln>
                  <a:noFill/>
                </a:ln>
                <a:solidFill>
                  <a:schemeClr val="bg1">
                    <a:lumMod val="95000"/>
                  </a:schemeClr>
                </a:solidFill>
                <a:effectLst/>
                <a:uLnTx/>
                <a:uFillTx/>
                <a:latin typeface="Comic Sans MS" charset="0"/>
                <a:ea typeface="+mn-ea"/>
                <a:sym typeface="+mn-ea"/>
              </a:rPr>
              <a:t>,</a:t>
            </a:r>
          </a:p>
          <a:p>
            <a:pPr marL="0" marR="0" lvl="0" indent="0" algn="l" defTabSz="685800" rtl="0" eaLnBrk="1" fontAlgn="auto" latinLnBrk="0" hangingPunct="1">
              <a:lnSpc>
                <a:spcPct val="100000"/>
              </a:lnSpc>
              <a:spcBef>
                <a:spcPts val="0"/>
              </a:spcBef>
              <a:spcAft>
                <a:spcPts val="0"/>
              </a:spcAft>
              <a:buClrTx/>
              <a:buSzTx/>
              <a:buFontTx/>
              <a:buNone/>
              <a:defRPr/>
            </a:pPr>
            <a:r>
              <a:rPr lang="en-US" sz="1400" noProof="0" dirty="0">
                <a:ln>
                  <a:noFill/>
                </a:ln>
                <a:solidFill>
                  <a:schemeClr val="accent6">
                    <a:lumMod val="20000"/>
                    <a:lumOff val="80000"/>
                  </a:schemeClr>
                </a:solidFill>
                <a:effectLst/>
                <a:uLnTx/>
                <a:uFillTx/>
                <a:latin typeface="Comic Sans MS" charset="0"/>
                <a:ea typeface="+mn-ea"/>
                <a:sym typeface="+mn-ea"/>
              </a:rPr>
              <a:t>O</a:t>
            </a:r>
            <a:endParaRPr kumimoji="0" lang="en-US" altLang="zh-CN" sz="1400" b="1" i="0" u="none" strike="noStrike" kern="1200" cap="none" spc="0" normalizeH="0" noProof="0" dirty="0">
              <a:ln>
                <a:noFill/>
              </a:ln>
              <a:solidFill>
                <a:schemeClr val="bg1">
                  <a:lumMod val="95000"/>
                </a:schemeClr>
              </a:solidFill>
              <a:effectLst/>
              <a:uLnTx/>
              <a:uFillTx/>
              <a:latin typeface="Comic Sans MS" charset="0"/>
              <a:ea typeface="+mn-ea"/>
              <a:cs typeface="+mn-cs"/>
              <a:sym typeface="+mn-ea"/>
            </a:endParaRPr>
          </a:p>
        </p:txBody>
      </p:sp>
      <p:cxnSp>
        <p:nvCxnSpPr>
          <p:cNvPr id="11" name="直接箭头连接符 10"/>
          <p:cNvCxnSpPr/>
          <p:nvPr/>
        </p:nvCxnSpPr>
        <p:spPr>
          <a:xfrm>
            <a:off x="4690110" y="3844925"/>
            <a:ext cx="3323590" cy="203835"/>
          </a:xfrm>
          <a:prstGeom prst="straightConnector1">
            <a:avLst/>
          </a:prstGeom>
          <a:ln>
            <a:solidFill>
              <a:srgbClr val="FFC000"/>
            </a:solidFill>
            <a:tailEnd type="arrow" w="med" len="med"/>
          </a:ln>
        </p:spPr>
        <p:style>
          <a:lnRef idx="1">
            <a:schemeClr val="accent5"/>
          </a:lnRef>
          <a:fillRef idx="0">
            <a:schemeClr val="accent5"/>
          </a:fillRef>
          <a:effectRef idx="0">
            <a:schemeClr val="accent5"/>
          </a:effectRef>
          <a:fontRef idx="minor">
            <a:schemeClr val="tx1"/>
          </a:fontRef>
        </p:style>
      </p:cxnSp>
      <p:cxnSp>
        <p:nvCxnSpPr>
          <p:cNvPr id="12" name="直接箭头连接符 11"/>
          <p:cNvCxnSpPr/>
          <p:nvPr/>
        </p:nvCxnSpPr>
        <p:spPr>
          <a:xfrm>
            <a:off x="4700905" y="4264660"/>
            <a:ext cx="3312795"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628515" y="4552950"/>
            <a:ext cx="3385185" cy="1308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4656455" y="4768850"/>
            <a:ext cx="3357245" cy="26860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277745" y="1175385"/>
            <a:ext cx="768159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Identificating  Themes and Sentiment Words---CRF</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3451225" y="2099310"/>
            <a:ext cx="6997065" cy="337185"/>
          </a:xfrm>
          <a:prstGeom prst="rect">
            <a:avLst/>
          </a:prstGeom>
          <a:noFill/>
          <a:ln w="9525">
            <a:noFill/>
          </a:ln>
        </p:spPr>
        <p:txBody>
          <a:bodyPr wrap="square">
            <a:spAutoFit/>
          </a:bodyPr>
          <a:lstStyle/>
          <a:p>
            <a:pPr marL="0" indent="127000"/>
            <a:r>
              <a:rPr lang="en-US" altLang="zh-CN" sz="1600" b="0">
                <a:latin typeface="Comic Sans MS" charset="0"/>
                <a:ea typeface="宋体" charset="-122"/>
                <a:cs typeface="宋体" charset="-122"/>
              </a:rPr>
              <a:t>Model training</a:t>
            </a:r>
          </a:p>
        </p:txBody>
      </p:sp>
      <p:pic>
        <p:nvPicPr>
          <p:cNvPr id="3" name="图片 3" descr="X9R)J0WG5$5IX587BPE44`H"/>
          <p:cNvPicPr>
            <a:picLocks noChangeAspect="1"/>
          </p:cNvPicPr>
          <p:nvPr/>
        </p:nvPicPr>
        <p:blipFill>
          <a:blip r:embed="rId3"/>
          <a:stretch>
            <a:fillRect/>
          </a:stretch>
        </p:blipFill>
        <p:spPr>
          <a:xfrm>
            <a:off x="3622358" y="2543493"/>
            <a:ext cx="5271135" cy="2329815"/>
          </a:xfrm>
          <a:prstGeom prst="rect">
            <a:avLst/>
          </a:prstGeom>
        </p:spPr>
      </p:pic>
      <p:pic>
        <p:nvPicPr>
          <p:cNvPr id="2" name="图片 1" descr="IMG_256"/>
          <p:cNvPicPr>
            <a:picLocks noChangeAspect="1"/>
          </p:cNvPicPr>
          <p:nvPr/>
        </p:nvPicPr>
        <p:blipFill>
          <a:blip r:embed="rId4"/>
          <a:stretch>
            <a:fillRect/>
          </a:stretch>
        </p:blipFill>
        <p:spPr>
          <a:xfrm>
            <a:off x="3738563" y="3126423"/>
            <a:ext cx="5038725" cy="12858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277745" y="1175385"/>
            <a:ext cx="768159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Identificating  Themes and Sentiment Words---Rule Based</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剪去对角的矩形 1"/>
          <p:cNvSpPr/>
          <p:nvPr/>
        </p:nvSpPr>
        <p:spPr>
          <a:xfrm>
            <a:off x="2602865" y="2915285"/>
            <a:ext cx="2082165" cy="1115695"/>
          </a:xfrm>
          <a:prstGeom prst="snip2Diag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construct </a:t>
            </a:r>
          </a:p>
          <a:p>
            <a:pPr algn="ctr"/>
            <a:r>
              <a:rPr lang="zh-CN" altLang="en-US">
                <a:solidFill>
                  <a:srgbClr val="002060"/>
                </a:solidFill>
              </a:rPr>
              <a:t>themes dictionary</a:t>
            </a:r>
          </a:p>
          <a:p>
            <a:pPr algn="ctr"/>
            <a:r>
              <a:rPr lang="zh-CN" altLang="en-US">
                <a:solidFill>
                  <a:srgbClr val="002060"/>
                </a:solidFill>
              </a:rPr>
              <a:t>sentiment words dictionary</a:t>
            </a:r>
            <a:r>
              <a:rPr lang="en-US" altLang="zh-CN">
                <a:solidFill>
                  <a:srgbClr val="002060"/>
                </a:solidFill>
              </a:rPr>
              <a:t>(f&gt;50)</a:t>
            </a:r>
          </a:p>
        </p:txBody>
      </p:sp>
      <p:sp>
        <p:nvSpPr>
          <p:cNvPr id="3" name="剪去对角的矩形 2"/>
          <p:cNvSpPr/>
          <p:nvPr/>
        </p:nvSpPr>
        <p:spPr>
          <a:xfrm>
            <a:off x="7114540" y="2915285"/>
            <a:ext cx="2520315" cy="1115695"/>
          </a:xfrm>
          <a:prstGeom prst="snip2Diag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set labels</a:t>
            </a:r>
          </a:p>
          <a:p>
            <a:pPr algn="ctr"/>
            <a:r>
              <a:rPr lang="zh-CN" altLang="en-US">
                <a:solidFill>
                  <a:srgbClr val="002060"/>
                </a:solidFill>
              </a:rPr>
              <a:t>themes </a:t>
            </a:r>
            <a:r>
              <a:rPr lang="en-US" altLang="zh-CN">
                <a:solidFill>
                  <a:srgbClr val="002060"/>
                </a:solidFill>
              </a:rPr>
              <a:t>-&gt;T</a:t>
            </a:r>
          </a:p>
          <a:p>
            <a:pPr algn="ctr"/>
            <a:r>
              <a:rPr lang="zh-CN" altLang="en-US">
                <a:solidFill>
                  <a:srgbClr val="002060"/>
                </a:solidFill>
              </a:rPr>
              <a:t>sentiment words </a:t>
            </a:r>
            <a:r>
              <a:rPr lang="en-US" altLang="zh-CN">
                <a:solidFill>
                  <a:srgbClr val="002060"/>
                </a:solidFill>
              </a:rPr>
              <a:t>-&gt;S</a:t>
            </a:r>
          </a:p>
        </p:txBody>
      </p:sp>
      <p:sp>
        <p:nvSpPr>
          <p:cNvPr id="7" name="右箭头 6"/>
          <p:cNvSpPr/>
          <p:nvPr/>
        </p:nvSpPr>
        <p:spPr>
          <a:xfrm>
            <a:off x="5079365" y="3293110"/>
            <a:ext cx="1728470"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186563" y="941147"/>
            <a:ext cx="768159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Matching Themes and sentiment words and polarities</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100783" y="1611895"/>
            <a:ext cx="11161240" cy="5632311"/>
          </a:xfrm>
          <a:prstGeom prst="rect">
            <a:avLst/>
          </a:prstGeom>
          <a:noFill/>
        </p:spPr>
        <p:txBody>
          <a:bodyPr wrap="square" rtlCol="0">
            <a:spAutoFit/>
          </a:bodyPr>
          <a:lstStyle/>
          <a:p>
            <a:pPr marL="285750" indent="-285750">
              <a:buFont typeface="Wingdings" charset="2"/>
              <a:buChar char="Ø"/>
            </a:pPr>
            <a:r>
              <a:rPr lang="en-US" altLang="zh-CN" dirty="0"/>
              <a:t>Mode one : “TO*S”, pair ‘T’ and ‘S’</a:t>
            </a:r>
          </a:p>
          <a:p>
            <a:pPr marL="342900" indent="-342900">
              <a:buFont typeface="+mj-ea"/>
              <a:buAutoNum type="arabicPeriod"/>
            </a:pPr>
            <a:endParaRPr lang="en-US" altLang="zh-CN" dirty="0"/>
          </a:p>
          <a:p>
            <a:r>
              <a:rPr lang="en-US" altLang="zh-CN" i="1" dirty="0"/>
              <a:t>		</a:t>
            </a:r>
            <a:r>
              <a:rPr lang="zh-CN" altLang="zh-CN" i="1" dirty="0"/>
              <a:t>黑人</a:t>
            </a:r>
            <a:r>
              <a:rPr lang="en-US" altLang="zh-CN" i="1" dirty="0"/>
              <a:t>/O </a:t>
            </a:r>
            <a:r>
              <a:rPr lang="zh-CN" altLang="zh-CN" i="1" dirty="0"/>
              <a:t>碳头</a:t>
            </a:r>
            <a:r>
              <a:rPr lang="en-US" altLang="zh-CN" i="1" dirty="0"/>
              <a:t>/O </a:t>
            </a:r>
            <a:r>
              <a:rPr lang="zh-CN" altLang="zh-CN" i="1" dirty="0"/>
              <a:t>牙刷</a:t>
            </a:r>
            <a:r>
              <a:rPr lang="en-US" altLang="zh-CN" i="1" dirty="0"/>
              <a:t>/T </a:t>
            </a:r>
            <a:r>
              <a:rPr lang="zh-CN" altLang="zh-CN" i="1" dirty="0"/>
              <a:t>好用</a:t>
            </a:r>
            <a:r>
              <a:rPr lang="en-US" altLang="zh-CN" i="1" dirty="0"/>
              <a:t>/S  -&gt;  (</a:t>
            </a:r>
            <a:r>
              <a:rPr lang="zh-CN" altLang="zh-CN" i="1" dirty="0"/>
              <a:t>牙刷</a:t>
            </a:r>
            <a:r>
              <a:rPr lang="en-US" altLang="zh-CN" i="1" dirty="0"/>
              <a:t>, </a:t>
            </a:r>
            <a:r>
              <a:rPr lang="zh-CN" altLang="zh-CN" i="1" dirty="0"/>
              <a:t>好用</a:t>
            </a:r>
            <a:r>
              <a:rPr lang="en-US" altLang="zh-CN" i="1" dirty="0"/>
              <a:t>)</a:t>
            </a:r>
          </a:p>
          <a:p>
            <a:endParaRPr lang="en-US" altLang="zh-CN" i="1" dirty="0"/>
          </a:p>
          <a:p>
            <a:pPr marL="285750" indent="-285750">
              <a:buFont typeface="Wingdings" charset="2"/>
              <a:buChar char="Ø"/>
            </a:pPr>
            <a:r>
              <a:rPr lang="en-US" altLang="zh-CN" dirty="0"/>
              <a:t>Mode two : “O*SO*”, pair ‘null’ and ‘S’</a:t>
            </a:r>
          </a:p>
          <a:p>
            <a:pPr marL="342900" indent="-342900">
              <a:buFont typeface="+mj-ea"/>
              <a:buAutoNum type="arabicPeriod"/>
            </a:pPr>
            <a:endParaRPr lang="en-US" altLang="zh-CN" dirty="0"/>
          </a:p>
          <a:p>
            <a:r>
              <a:rPr lang="en-US" altLang="zh-CN" dirty="0"/>
              <a:t>		</a:t>
            </a:r>
            <a:r>
              <a:rPr lang="zh-CN" altLang="zh-CN" i="1" dirty="0"/>
              <a:t>方便</a:t>
            </a:r>
            <a:r>
              <a:rPr lang="en-US" altLang="zh-CN" i="1" dirty="0"/>
              <a:t>/S , </a:t>
            </a:r>
            <a:r>
              <a:rPr lang="zh-CN" altLang="zh-CN" i="1" dirty="0"/>
              <a:t>可挂</a:t>
            </a:r>
            <a:r>
              <a:rPr lang="en-US" altLang="zh-CN" i="1" dirty="0"/>
              <a:t>/O </a:t>
            </a:r>
            <a:r>
              <a:rPr lang="zh-CN" altLang="zh-CN" i="1" dirty="0"/>
              <a:t>脖上</a:t>
            </a:r>
            <a:r>
              <a:rPr lang="en-US" altLang="zh-CN" i="1" dirty="0"/>
              <a:t>/O , </a:t>
            </a:r>
            <a:r>
              <a:rPr lang="zh-CN" altLang="zh-CN" i="1" dirty="0"/>
              <a:t>当</a:t>
            </a:r>
            <a:r>
              <a:rPr lang="en-US" altLang="zh-CN" i="1" dirty="0"/>
              <a:t>/O </a:t>
            </a:r>
            <a:r>
              <a:rPr lang="zh-CN" altLang="zh-CN" i="1" dirty="0"/>
              <a:t>项链</a:t>
            </a:r>
            <a:r>
              <a:rPr lang="en-US" altLang="zh-CN" i="1" dirty="0"/>
              <a:t>/O  -&gt;  (null, </a:t>
            </a:r>
            <a:r>
              <a:rPr lang="zh-CN" altLang="zh-CN" i="1" dirty="0"/>
              <a:t>方便</a:t>
            </a:r>
            <a:r>
              <a:rPr lang="en-US" altLang="zh-CN" i="1" dirty="0"/>
              <a:t>)</a:t>
            </a:r>
            <a:endParaRPr lang="en-US" altLang="zh-CN" dirty="0"/>
          </a:p>
          <a:p>
            <a:pPr lvl="1" indent="0"/>
            <a:r>
              <a:rPr lang="en-US" altLang="zh-CN" dirty="0"/>
              <a:t>	</a:t>
            </a:r>
          </a:p>
          <a:p>
            <a:pPr marL="285750" indent="-285750">
              <a:buFont typeface="Wingdings" charset="2"/>
              <a:buChar char="Ø"/>
            </a:pPr>
            <a:r>
              <a:rPr lang="en-US" altLang="zh-CN" dirty="0"/>
              <a:t>Mode three : “T</a:t>
            </a:r>
            <a:r>
              <a:rPr lang="en-US" altLang="zh-CN" sz="1000" dirty="0"/>
              <a:t>1</a:t>
            </a:r>
            <a:r>
              <a:rPr lang="en-US" altLang="zh-CN" dirty="0"/>
              <a:t>O*T</a:t>
            </a:r>
            <a:r>
              <a:rPr lang="en-US" altLang="zh-CN" sz="1000" dirty="0"/>
              <a:t>2</a:t>
            </a:r>
            <a:r>
              <a:rPr lang="en-US" altLang="zh-CN" dirty="0"/>
              <a:t>O*S”, pair ‘T</a:t>
            </a:r>
            <a:r>
              <a:rPr lang="en-US" altLang="zh-CN" sz="1000" dirty="0"/>
              <a:t>2</a:t>
            </a:r>
            <a:r>
              <a:rPr lang="en-US" altLang="zh-CN" dirty="0"/>
              <a:t>’ and ‘S’</a:t>
            </a:r>
          </a:p>
          <a:p>
            <a:pPr marL="342900" indent="-342900">
              <a:buFont typeface="+mj-ea"/>
              <a:buAutoNum type="arabicPeriod"/>
            </a:pPr>
            <a:endParaRPr lang="en-US" altLang="zh-CN" dirty="0"/>
          </a:p>
          <a:p>
            <a:r>
              <a:rPr lang="en-US" altLang="zh-CN" dirty="0"/>
              <a:t>		</a:t>
            </a:r>
            <a:r>
              <a:rPr lang="zh-CN" altLang="zh-CN" i="1" dirty="0"/>
              <a:t>纱布</a:t>
            </a:r>
            <a:r>
              <a:rPr lang="en-US" altLang="zh-CN" i="1" dirty="0"/>
              <a:t>/T </a:t>
            </a:r>
            <a:r>
              <a:rPr lang="zh-CN" altLang="zh-CN" i="1" dirty="0"/>
              <a:t>材质</a:t>
            </a:r>
            <a:r>
              <a:rPr lang="en-US" altLang="zh-CN" i="1" dirty="0"/>
              <a:t>/T </a:t>
            </a:r>
            <a:r>
              <a:rPr lang="zh-CN" altLang="zh-CN" i="1" dirty="0"/>
              <a:t>不错</a:t>
            </a:r>
            <a:r>
              <a:rPr lang="en-US" altLang="zh-CN" i="1" dirty="0"/>
              <a:t>/S  -&gt;  (</a:t>
            </a:r>
            <a:r>
              <a:rPr lang="zh-CN" altLang="zh-CN" i="1" dirty="0"/>
              <a:t>材质</a:t>
            </a:r>
            <a:r>
              <a:rPr lang="en-US" altLang="zh-CN" i="1" dirty="0"/>
              <a:t>, </a:t>
            </a:r>
            <a:r>
              <a:rPr lang="zh-CN" altLang="zh-CN" i="1" dirty="0"/>
              <a:t>不错</a:t>
            </a:r>
            <a:r>
              <a:rPr lang="en-US" altLang="zh-CN" i="1" dirty="0"/>
              <a:t>)</a:t>
            </a:r>
            <a:endParaRPr lang="zh-CN" altLang="zh-CN" dirty="0"/>
          </a:p>
          <a:p>
            <a:pPr marL="285750" indent="-285750">
              <a:buFont typeface="Wingdings" charset="2"/>
              <a:buChar char="Ø"/>
            </a:pPr>
            <a:endParaRPr lang="en-US" altLang="zh-CN" dirty="0"/>
          </a:p>
          <a:p>
            <a:pPr marL="285750" indent="-285750">
              <a:buFont typeface="Wingdings" charset="2"/>
              <a:buChar char="Ø"/>
            </a:pPr>
            <a:r>
              <a:rPr lang="en-US" altLang="zh-CN" dirty="0"/>
              <a:t>Mode four : “TO*S</a:t>
            </a:r>
            <a:r>
              <a:rPr lang="en-US" altLang="zh-CN" sz="1000" dirty="0">
                <a:solidFill>
                  <a:srgbClr val="000000"/>
                </a:solidFill>
              </a:rPr>
              <a:t>1</a:t>
            </a:r>
            <a:r>
              <a:rPr lang="en-US" altLang="zh-CN" dirty="0"/>
              <a:t>O*S</a:t>
            </a:r>
            <a:r>
              <a:rPr lang="en-US" altLang="zh-CN" sz="1000" dirty="0">
                <a:solidFill>
                  <a:srgbClr val="000000"/>
                </a:solidFill>
              </a:rPr>
              <a:t>2</a:t>
            </a:r>
            <a:r>
              <a:rPr lang="en-US" altLang="zh-CN" dirty="0"/>
              <a:t>” , pair ‘T’ and ‘S</a:t>
            </a:r>
            <a:r>
              <a:rPr lang="en-US" altLang="zh-CN" sz="1000" dirty="0">
                <a:solidFill>
                  <a:srgbClr val="000000"/>
                </a:solidFill>
              </a:rPr>
              <a:t>1</a:t>
            </a:r>
            <a:r>
              <a:rPr lang="en-US" altLang="zh-CN" dirty="0"/>
              <a:t>’ , pair ‘null’ and ‘S</a:t>
            </a:r>
            <a:r>
              <a:rPr lang="en-US" altLang="zh-CN" sz="1000" dirty="0">
                <a:solidFill>
                  <a:srgbClr val="000000"/>
                </a:solidFill>
              </a:rPr>
              <a:t>2</a:t>
            </a:r>
            <a:r>
              <a:rPr lang="en-US" altLang="zh-CN" dirty="0"/>
              <a:t>’</a:t>
            </a:r>
          </a:p>
          <a:p>
            <a:endParaRPr lang="en-US" altLang="zh-CN" dirty="0"/>
          </a:p>
          <a:p>
            <a:r>
              <a:rPr lang="en-US" altLang="zh-CN" dirty="0"/>
              <a:t>		</a:t>
            </a:r>
            <a:r>
              <a:rPr lang="zh-CN" altLang="zh-CN" i="1" dirty="0"/>
              <a:t>味道</a:t>
            </a:r>
            <a:r>
              <a:rPr lang="en-US" altLang="zh-CN" i="1" dirty="0"/>
              <a:t>/T </a:t>
            </a:r>
            <a:r>
              <a:rPr lang="zh-CN" altLang="zh-CN" i="1" dirty="0"/>
              <a:t>清新</a:t>
            </a:r>
            <a:r>
              <a:rPr lang="en-US" altLang="zh-CN" i="1" dirty="0"/>
              <a:t>/S </a:t>
            </a:r>
            <a:r>
              <a:rPr lang="zh-CN" altLang="zh-CN" i="1" dirty="0"/>
              <a:t>淡雅</a:t>
            </a:r>
            <a:r>
              <a:rPr lang="en-US" altLang="zh-CN" i="1" dirty="0"/>
              <a:t>/S  -&gt;  (</a:t>
            </a:r>
            <a:r>
              <a:rPr lang="zh-CN" altLang="zh-CN" i="1" dirty="0"/>
              <a:t>味道</a:t>
            </a:r>
            <a:r>
              <a:rPr lang="en-US" altLang="zh-CN" i="1" dirty="0"/>
              <a:t>, </a:t>
            </a:r>
            <a:r>
              <a:rPr lang="zh-CN" altLang="zh-CN" i="1" dirty="0"/>
              <a:t>清新</a:t>
            </a:r>
            <a:r>
              <a:rPr lang="en-US" altLang="zh-CN" i="1" dirty="0"/>
              <a:t>), (null, </a:t>
            </a:r>
            <a:r>
              <a:rPr lang="zh-CN" altLang="zh-CN" i="1" dirty="0"/>
              <a:t>淡雅</a:t>
            </a:r>
            <a:r>
              <a:rPr lang="en-US" altLang="zh-CN" i="1" dirty="0"/>
              <a:t>)</a:t>
            </a:r>
            <a:endParaRPr lang="zh-CN" altLang="zh-CN" dirty="0"/>
          </a:p>
          <a:p>
            <a:endParaRPr lang="en-US" altLang="zh-CN" dirty="0"/>
          </a:p>
          <a:p>
            <a:pPr marL="285750" indent="-285750">
              <a:buFont typeface="Wingdings" charset="2"/>
              <a:buChar char="Ø"/>
            </a:pPr>
            <a:r>
              <a:rPr lang="en-US" altLang="zh-CN" dirty="0"/>
              <a:t>Mode five : “SO*T”, pair ‘T’ and ‘S’</a:t>
            </a:r>
          </a:p>
          <a:p>
            <a:pPr marL="285750" indent="-285750">
              <a:buFont typeface="Wingdings" charset="2"/>
              <a:buChar char="Ø"/>
            </a:pPr>
            <a:endParaRPr lang="en-US" altLang="zh-CN" dirty="0"/>
          </a:p>
          <a:p>
            <a:pPr lvl="1" indent="0"/>
            <a:r>
              <a:rPr lang="en-US" altLang="zh-CN" i="1" dirty="0"/>
              <a:t>		</a:t>
            </a:r>
            <a:r>
              <a:rPr lang="zh-CN" altLang="zh-CN" i="1" dirty="0"/>
              <a:t>不方便</a:t>
            </a:r>
            <a:r>
              <a:rPr lang="en-US" altLang="zh-CN" i="1" dirty="0"/>
              <a:t>/S </a:t>
            </a:r>
            <a:r>
              <a:rPr lang="zh-CN" altLang="zh-CN" i="1" dirty="0"/>
              <a:t>冲洗</a:t>
            </a:r>
            <a:r>
              <a:rPr lang="en-US" altLang="zh-CN" i="1" dirty="0"/>
              <a:t>/T  -&gt;  (</a:t>
            </a:r>
            <a:r>
              <a:rPr lang="zh-CN" altLang="zh-CN" i="1" dirty="0"/>
              <a:t>冲洗</a:t>
            </a:r>
            <a:r>
              <a:rPr lang="en-US" altLang="zh-CN" i="1" dirty="0"/>
              <a:t>, </a:t>
            </a:r>
            <a:r>
              <a:rPr lang="zh-CN" altLang="zh-CN" i="1" dirty="0"/>
              <a:t>不方便</a:t>
            </a:r>
            <a:r>
              <a:rPr lang="en-US" altLang="zh-CN" i="1" dirty="0"/>
              <a:t>)</a:t>
            </a:r>
            <a:endParaRPr lang="en-US" altLang="zh-CN" dirty="0"/>
          </a:p>
          <a:p>
            <a:r>
              <a:rPr lang="en-US" altLang="zh-CN"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396927" y="1240061"/>
            <a:ext cx="7602216" cy="591185"/>
            <a:chOff x="7887" y="1851"/>
            <a:chExt cx="4597" cy="931"/>
          </a:xfrm>
        </p:grpSpPr>
        <p:sp>
          <p:nvSpPr>
            <p:cNvPr id="5" name="矩形 4"/>
            <p:cNvSpPr/>
            <p:nvPr/>
          </p:nvSpPr>
          <p:spPr>
            <a:xfrm>
              <a:off x="7947"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Matching Themes and sentiment words and polarities</a:t>
              </a:r>
            </a:p>
          </p:txBody>
        </p:sp>
        <p:sp>
          <p:nvSpPr>
            <p:cNvPr id="8" name="矩形 7"/>
            <p:cNvSpPr/>
            <p:nvPr/>
          </p:nvSpPr>
          <p:spPr>
            <a:xfrm>
              <a:off x="7887"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88815" y="2608213"/>
            <a:ext cx="11161240" cy="2585323"/>
          </a:xfrm>
          <a:prstGeom prst="rect">
            <a:avLst/>
          </a:prstGeom>
          <a:noFill/>
        </p:spPr>
        <p:txBody>
          <a:bodyPr wrap="square" rtlCol="0">
            <a:spAutoFit/>
          </a:bodyPr>
          <a:lstStyle/>
          <a:p>
            <a:pPr marL="285750" indent="-285750">
              <a:buFont typeface="Wingdings" charset="2"/>
              <a:buChar char="Ø"/>
            </a:pPr>
            <a:r>
              <a:rPr lang="en-US" altLang="zh-CN" dirty="0"/>
              <a:t>Combine negative word and sentiment word </a:t>
            </a:r>
            <a:r>
              <a:rPr lang="zh-CN" altLang="en-US" dirty="0"/>
              <a:t> </a:t>
            </a:r>
            <a:r>
              <a:rPr lang="en-US" altLang="zh-CN" dirty="0"/>
              <a:t>to</a:t>
            </a:r>
            <a:r>
              <a:rPr lang="zh-CN" altLang="en-US" dirty="0"/>
              <a:t> </a:t>
            </a:r>
            <a:r>
              <a:rPr lang="en-US" altLang="zh-CN" dirty="0"/>
              <a:t>be</a:t>
            </a:r>
            <a:r>
              <a:rPr lang="zh-CN" altLang="en-US" dirty="0"/>
              <a:t> </a:t>
            </a:r>
            <a:r>
              <a:rPr lang="en-US" altLang="zh-CN" dirty="0"/>
              <a:t>a</a:t>
            </a:r>
            <a:r>
              <a:rPr lang="zh-CN" altLang="en-US" dirty="0"/>
              <a:t> </a:t>
            </a:r>
            <a:r>
              <a:rPr lang="en-US" altLang="zh-CN" dirty="0"/>
              <a:t>new</a:t>
            </a:r>
            <a:r>
              <a:rPr lang="zh-CN" altLang="en-US" dirty="0"/>
              <a:t> </a:t>
            </a:r>
            <a:r>
              <a:rPr lang="en-US" altLang="zh-CN" dirty="0"/>
              <a:t>sentiment</a:t>
            </a:r>
            <a:r>
              <a:rPr lang="zh-CN" altLang="en-US" dirty="0"/>
              <a:t> </a:t>
            </a:r>
            <a:r>
              <a:rPr lang="en-US" altLang="zh-CN" dirty="0"/>
              <a:t>word</a:t>
            </a:r>
          </a:p>
          <a:p>
            <a:endParaRPr lang="en-US" altLang="zh-CN" dirty="0"/>
          </a:p>
          <a:p>
            <a:r>
              <a:rPr lang="en-US" altLang="zh-CN" i="1" dirty="0"/>
              <a:t>		</a:t>
            </a:r>
            <a:r>
              <a:rPr lang="zh-CN" altLang="en-US" i="1" dirty="0"/>
              <a:t>不</a:t>
            </a:r>
            <a:r>
              <a:rPr lang="en-US" altLang="zh-CN" i="1" dirty="0"/>
              <a:t>/O </a:t>
            </a:r>
            <a:r>
              <a:rPr lang="zh-CN" altLang="en-US" i="1" dirty="0"/>
              <a:t>喜欢</a:t>
            </a:r>
            <a:r>
              <a:rPr lang="en-US" altLang="zh-CN" i="1" dirty="0"/>
              <a:t>/S  -&gt;  </a:t>
            </a:r>
            <a:r>
              <a:rPr lang="zh-CN" altLang="en-US" i="1" dirty="0"/>
              <a:t>不喜欢</a:t>
            </a:r>
            <a:r>
              <a:rPr lang="en-US" altLang="zh-CN" i="1" dirty="0"/>
              <a:t>/S</a:t>
            </a:r>
          </a:p>
          <a:p>
            <a:pPr marL="285750" indent="-285750">
              <a:buFont typeface="Wingdings" charset="2"/>
              <a:buChar char="Ø"/>
            </a:pPr>
            <a:endParaRPr lang="en-US" altLang="zh-CN" i="1" dirty="0"/>
          </a:p>
          <a:p>
            <a:endParaRPr lang="en-US" altLang="zh-CN" i="1" dirty="0"/>
          </a:p>
          <a:p>
            <a:pPr marL="285750" indent="-285750">
              <a:buFont typeface="Wingdings" charset="2"/>
              <a:buChar char="Ø"/>
            </a:pPr>
            <a:r>
              <a:rPr lang="en-US" altLang="zh-CN" dirty="0"/>
              <a:t>Set the new sentiment word’s polarity be the negation of the original sentiment word</a:t>
            </a:r>
          </a:p>
          <a:p>
            <a:endParaRPr lang="en-US" altLang="zh-CN" dirty="0"/>
          </a:p>
          <a:p>
            <a:r>
              <a:rPr lang="en-US" altLang="zh-CN" dirty="0"/>
              <a:t>		</a:t>
            </a:r>
            <a:r>
              <a:rPr lang="en-US" altLang="zh-CN" i="1" dirty="0"/>
              <a:t>Polarity(</a:t>
            </a:r>
            <a:r>
              <a:rPr lang="zh-CN" altLang="en-US" i="1" dirty="0"/>
              <a:t>不喜欢</a:t>
            </a:r>
            <a:r>
              <a:rPr lang="en-US" altLang="zh-CN" i="1" dirty="0"/>
              <a:t>) = - Polarity(</a:t>
            </a:r>
            <a:r>
              <a:rPr lang="zh-CN" altLang="en-US" i="1" dirty="0"/>
              <a:t>喜欢</a:t>
            </a:r>
            <a:r>
              <a:rPr lang="en-US" altLang="zh-CN" i="1" dirty="0"/>
              <a:t>)</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82164" y="3319980"/>
            <a:ext cx="5487400" cy="126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7595" b="1" dirty="0">
                <a:solidFill>
                  <a:schemeClr val="accent1"/>
                </a:solidFill>
                <a:latin typeface="Arial" charset="0"/>
                <a:ea typeface="微软雅黑" pitchFamily="34" charset="-122"/>
                <a:sym typeface="Arial" charset="0"/>
              </a:rPr>
              <a:t>Conclusion</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2000">
              <a:solidFill>
                <a:schemeClr val="accent1"/>
              </a:solidFill>
              <a:latin typeface="Arial" charset="0"/>
              <a:ea typeface="微软雅黑" pitchFamily="34" charset="-122"/>
              <a:sym typeface="Arial" charset="0"/>
            </a:endParaRPr>
          </a:p>
        </p:txBody>
      </p:sp>
      <p:sp>
        <p:nvSpPr>
          <p:cNvPr id="7" name="Text Box 3"/>
          <p:cNvSpPr>
            <a:spLocks noChangeArrowheads="1"/>
          </p:cNvSpPr>
          <p:nvPr/>
        </p:nvSpPr>
        <p:spPr bwMode="auto">
          <a:xfrm>
            <a:off x="7293470" y="1614088"/>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3900" dirty="0">
                <a:solidFill>
                  <a:schemeClr val="accent2"/>
                </a:solidFill>
                <a:latin typeface="Impact" pitchFamily="34" charset="0"/>
                <a:ea typeface="微软雅黑" pitchFamily="34" charset="-122"/>
                <a:sym typeface="Arial" charset="0"/>
              </a:rPr>
              <a:t>03</a:t>
            </a:r>
            <a:endParaRPr lang="zh-CN" altLang="en-US" sz="23900" b="1" dirty="0">
              <a:solidFill>
                <a:schemeClr val="accent2"/>
              </a:solidFill>
              <a:latin typeface="Impact" pitchFamily="34" charset="0"/>
              <a:ea typeface="微软雅黑" pitchFamily="34" charset="-122"/>
              <a:sym typeface="Arial" charset="0"/>
            </a:endParaRPr>
          </a:p>
        </p:txBody>
      </p:sp>
      <p:sp>
        <p:nvSpPr>
          <p:cNvPr id="8" name="Freeform 6"/>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
        <p:nvSpPr>
          <p:cNvPr id="9" name="Freeform 7"/>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Conclusion</a:t>
            </a:r>
          </a:p>
        </p:txBody>
      </p:sp>
      <p:pic>
        <p:nvPicPr>
          <p:cNvPr id="7" name="图片 6" descr="IMG_256"/>
          <p:cNvPicPr/>
          <p:nvPr/>
        </p:nvPicPr>
        <p:blipFill>
          <a:blip r:embed="rId3"/>
          <a:stretch>
            <a:fillRect/>
          </a:stretch>
        </p:blipFill>
        <p:spPr>
          <a:xfrm>
            <a:off x="1784859" y="964305"/>
            <a:ext cx="4392488" cy="5373557"/>
          </a:xfrm>
          <a:prstGeom prst="rect">
            <a:avLst/>
          </a:prstGeom>
          <a:noFill/>
          <a:ln w="9525">
            <a:noFill/>
          </a:ln>
        </p:spPr>
      </p:pic>
      <p:pic>
        <p:nvPicPr>
          <p:cNvPr id="8" name="图片 7" descr="IMG_257"/>
          <p:cNvPicPr/>
          <p:nvPr/>
        </p:nvPicPr>
        <p:blipFill>
          <a:blip r:embed="rId4"/>
          <a:stretch>
            <a:fillRect/>
          </a:stretch>
        </p:blipFill>
        <p:spPr>
          <a:xfrm>
            <a:off x="6645399" y="958167"/>
            <a:ext cx="4633476" cy="53796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Conclusion</a:t>
            </a:r>
          </a:p>
        </p:txBody>
      </p:sp>
      <p:graphicFrame>
        <p:nvGraphicFramePr>
          <p:cNvPr id="4" name="图表 3"/>
          <p:cNvGraphicFramePr/>
          <p:nvPr/>
        </p:nvGraphicFramePr>
        <p:xfrm>
          <a:off x="2467159" y="1422830"/>
          <a:ext cx="7636396" cy="4643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953745" y="1662228"/>
            <a:ext cx="6105922" cy="242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altLang="zh-CN" sz="7595" b="1" dirty="0">
                <a:solidFill>
                  <a:schemeClr val="accent1"/>
                </a:solidFill>
                <a:latin typeface="Arial" charset="0"/>
                <a:ea typeface="微软雅黑" pitchFamily="34" charset="-122"/>
                <a:sym typeface="Arial" charset="0"/>
              </a:rPr>
              <a:t>Future </a:t>
            </a:r>
          </a:p>
          <a:p>
            <a:pPr algn="ctr"/>
            <a:r>
              <a:rPr lang="en-US" altLang="zh-CN" sz="7595" b="1" dirty="0">
                <a:solidFill>
                  <a:schemeClr val="accent1"/>
                </a:solidFill>
                <a:latin typeface="Arial" charset="0"/>
                <a:ea typeface="微软雅黑" pitchFamily="34" charset="-122"/>
                <a:sym typeface="Arial" charset="0"/>
              </a:rPr>
              <a:t>Work</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2000">
              <a:solidFill>
                <a:schemeClr val="accent1"/>
              </a:solidFill>
              <a:latin typeface="Arial" charset="0"/>
              <a:ea typeface="微软雅黑" pitchFamily="34" charset="-122"/>
              <a:sym typeface="Arial" charset="0"/>
            </a:endParaRPr>
          </a:p>
        </p:txBody>
      </p:sp>
      <p:sp>
        <p:nvSpPr>
          <p:cNvPr id="7" name="Text Box 3"/>
          <p:cNvSpPr>
            <a:spLocks noChangeArrowheads="1"/>
          </p:cNvSpPr>
          <p:nvPr/>
        </p:nvSpPr>
        <p:spPr bwMode="auto">
          <a:xfrm>
            <a:off x="7293470" y="1614088"/>
            <a:ext cx="3358612"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3900" dirty="0">
                <a:solidFill>
                  <a:schemeClr val="accent2"/>
                </a:solidFill>
                <a:latin typeface="Impact" pitchFamily="34" charset="0"/>
                <a:ea typeface="微软雅黑" pitchFamily="34" charset="-122"/>
                <a:sym typeface="Arial" charset="0"/>
              </a:rPr>
              <a:t>04</a:t>
            </a:r>
            <a:endParaRPr lang="zh-CN" altLang="en-US" sz="23900" b="1" dirty="0">
              <a:solidFill>
                <a:schemeClr val="accent2"/>
              </a:solidFill>
              <a:latin typeface="Impact" pitchFamily="34" charset="0"/>
              <a:ea typeface="微软雅黑" pitchFamily="34" charset="-122"/>
              <a:sym typeface="Arial" charset="0"/>
            </a:endParaRPr>
          </a:p>
        </p:txBody>
      </p:sp>
      <p:sp>
        <p:nvSpPr>
          <p:cNvPr id="8" name="Freeform 6"/>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
        <p:nvSpPr>
          <p:cNvPr id="9" name="Freeform 7"/>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Future Work</a:t>
            </a:r>
          </a:p>
        </p:txBody>
      </p:sp>
      <p:sp>
        <p:nvSpPr>
          <p:cNvPr id="4" name="TextBox 3"/>
          <p:cNvSpPr txBox="1"/>
          <p:nvPr/>
        </p:nvSpPr>
        <p:spPr>
          <a:xfrm>
            <a:off x="2406067" y="1206901"/>
            <a:ext cx="7075065" cy="461665"/>
          </a:xfrm>
          <a:prstGeom prst="rect">
            <a:avLst/>
          </a:prstGeom>
          <a:noFill/>
        </p:spPr>
        <p:txBody>
          <a:bodyPr wrap="square" rtlCol="0">
            <a:spAutoFit/>
          </a:bodyPr>
          <a:lstStyle/>
          <a:p>
            <a:r>
              <a:rPr lang="en-US" altLang="zh-CN" sz="2400" dirty="0" err="1"/>
              <a:t>Xgboost</a:t>
            </a:r>
            <a:r>
              <a:rPr lang="en-US" altLang="zh-CN" sz="2400" dirty="0"/>
              <a:t> match the pair of theme and sentiment word. </a:t>
            </a:r>
            <a:endParaRPr lang="zh-CN" altLang="en-US" sz="2400" dirty="0"/>
          </a:p>
        </p:txBody>
      </p:sp>
      <p:sp>
        <p:nvSpPr>
          <p:cNvPr id="7" name="剪去对角的矩形 6"/>
          <p:cNvSpPr/>
          <p:nvPr/>
        </p:nvSpPr>
        <p:spPr>
          <a:xfrm>
            <a:off x="2602865" y="2915285"/>
            <a:ext cx="2082165" cy="1115695"/>
          </a:xfrm>
          <a:prstGeom prst="snip2Diag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Features of training data</a:t>
            </a:r>
          </a:p>
        </p:txBody>
      </p:sp>
      <p:sp>
        <p:nvSpPr>
          <p:cNvPr id="8" name="右箭头 7"/>
          <p:cNvSpPr/>
          <p:nvPr/>
        </p:nvSpPr>
        <p:spPr>
          <a:xfrm>
            <a:off x="5079365" y="3293110"/>
            <a:ext cx="1728470"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7114540" y="2915285"/>
            <a:ext cx="2520315" cy="1115695"/>
          </a:xfrm>
          <a:prstGeom prst="snip2Diag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Theme and sentiment word pairs with labels whether the pairs are correct. </a:t>
            </a:r>
          </a:p>
        </p:txBody>
      </p:sp>
      <p:sp>
        <p:nvSpPr>
          <p:cNvPr id="2" name="TextBox 1"/>
          <p:cNvSpPr txBox="1"/>
          <p:nvPr/>
        </p:nvSpPr>
        <p:spPr>
          <a:xfrm>
            <a:off x="3294222" y="2533901"/>
            <a:ext cx="684803" cy="369332"/>
          </a:xfrm>
          <a:prstGeom prst="rect">
            <a:avLst/>
          </a:prstGeom>
          <a:noFill/>
        </p:spPr>
        <p:txBody>
          <a:bodyPr wrap="none" rtlCol="0">
            <a:spAutoFit/>
          </a:bodyPr>
          <a:lstStyle/>
          <a:p>
            <a:r>
              <a:rPr lang="en-US" altLang="zh-CN" dirty="0"/>
              <a:t>Input</a:t>
            </a:r>
            <a:endParaRPr lang="zh-CN" altLang="en-US" dirty="0"/>
          </a:p>
        </p:txBody>
      </p:sp>
      <p:sp>
        <p:nvSpPr>
          <p:cNvPr id="10" name="TextBox 9"/>
          <p:cNvSpPr txBox="1"/>
          <p:nvPr/>
        </p:nvSpPr>
        <p:spPr>
          <a:xfrm>
            <a:off x="7946534" y="2533901"/>
            <a:ext cx="856325" cy="369332"/>
          </a:xfrm>
          <a:prstGeom prst="rect">
            <a:avLst/>
          </a:prstGeom>
          <a:noFill/>
        </p:spPr>
        <p:txBody>
          <a:bodyPr wrap="none" rtlCol="0">
            <a:spAutoFit/>
          </a:bodyPr>
          <a:lstStyle/>
          <a:p>
            <a:r>
              <a:rPr lang="en-US" altLang="zh-CN" dirty="0"/>
              <a:t>Output</a:t>
            </a:r>
            <a:endParaRPr lang="zh-CN" altLang="en-US" dirty="0"/>
          </a:p>
        </p:txBody>
      </p:sp>
      <p:sp>
        <p:nvSpPr>
          <p:cNvPr id="3" name="矩形 2"/>
          <p:cNvSpPr/>
          <p:nvPr/>
        </p:nvSpPr>
        <p:spPr>
          <a:xfrm>
            <a:off x="2576258" y="4336405"/>
            <a:ext cx="2503107" cy="1754326"/>
          </a:xfrm>
          <a:prstGeom prst="rect">
            <a:avLst/>
          </a:prstGeom>
        </p:spPr>
        <p:txBody>
          <a:bodyPr wrap="square">
            <a:spAutoFit/>
          </a:bodyPr>
          <a:lstStyle/>
          <a:p>
            <a:r>
              <a:rPr lang="en-US" altLang="zh-CN" dirty="0">
                <a:solidFill>
                  <a:srgbClr val="002060"/>
                </a:solidFill>
              </a:rPr>
              <a:t>Features:</a:t>
            </a:r>
          </a:p>
          <a:p>
            <a:r>
              <a:rPr lang="en-US" altLang="zh-CN" dirty="0">
                <a:solidFill>
                  <a:srgbClr val="002060"/>
                </a:solidFill>
              </a:rPr>
              <a:t>CRF sequence </a:t>
            </a:r>
          </a:p>
          <a:p>
            <a:r>
              <a:rPr lang="en-US" altLang="zh-CN" dirty="0">
                <a:solidFill>
                  <a:srgbClr val="002060"/>
                </a:solidFill>
              </a:rPr>
              <a:t>Word2vec</a:t>
            </a:r>
          </a:p>
          <a:p>
            <a:r>
              <a:rPr lang="en-US" altLang="zh-CN" dirty="0">
                <a:solidFill>
                  <a:srgbClr val="002060"/>
                </a:solidFill>
              </a:rPr>
              <a:t>The distance of  T and S</a:t>
            </a:r>
          </a:p>
          <a:p>
            <a:r>
              <a:rPr lang="en-US" altLang="zh-CN" dirty="0" err="1">
                <a:solidFill>
                  <a:srgbClr val="002060"/>
                </a:solidFill>
              </a:rPr>
              <a:t>Pos</a:t>
            </a:r>
            <a:endParaRPr lang="en-US" altLang="zh-CN" dirty="0">
              <a:solidFill>
                <a:srgbClr val="002060"/>
              </a:solidFill>
            </a:endParaRPr>
          </a:p>
          <a:p>
            <a:r>
              <a:rPr lang="en-US" altLang="zh-CN" dirty="0">
                <a:solidFill>
                  <a:srgbClr val="002060"/>
                </a:solidFill>
              </a:rPr>
              <a:t>The length of sentence</a:t>
            </a:r>
          </a:p>
        </p:txBody>
      </p:sp>
      <p:sp>
        <p:nvSpPr>
          <p:cNvPr id="12" name="矩形 11"/>
          <p:cNvSpPr/>
          <p:nvPr/>
        </p:nvSpPr>
        <p:spPr>
          <a:xfrm>
            <a:off x="4671312" y="3011467"/>
            <a:ext cx="2503107" cy="923330"/>
          </a:xfrm>
          <a:prstGeom prst="rect">
            <a:avLst/>
          </a:prstGeom>
        </p:spPr>
        <p:txBody>
          <a:bodyPr wrap="square">
            <a:spAutoFit/>
          </a:bodyPr>
          <a:lstStyle/>
          <a:p>
            <a:pPr algn="ctr"/>
            <a:r>
              <a:rPr lang="en-US" altLang="zh-CN" dirty="0">
                <a:solidFill>
                  <a:srgbClr val="002060"/>
                </a:solidFill>
              </a:rPr>
              <a:t>Model training</a:t>
            </a:r>
          </a:p>
          <a:p>
            <a:pPr algn="ctr"/>
            <a:endParaRPr lang="en-US" altLang="zh-CN" dirty="0">
              <a:solidFill>
                <a:srgbClr val="002060"/>
              </a:solidFill>
            </a:endParaRPr>
          </a:p>
          <a:p>
            <a:pPr algn="ctr"/>
            <a:r>
              <a:rPr lang="en-US" altLang="zh-CN" dirty="0">
                <a:solidFill>
                  <a:srgbClr val="002060"/>
                </a:solidFill>
              </a:rPr>
              <a:t> (binary classification)</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2"/>
          <p:cNvSpPr txBox="1"/>
          <p:nvPr>
            <p:custDataLst>
              <p:tags r:id="rId1"/>
            </p:custDataLst>
          </p:nvPr>
        </p:nvSpPr>
        <p:spPr>
          <a:xfrm>
            <a:off x="1645732" y="1168053"/>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charset="0"/>
                <a:ea typeface="微软雅黑" pitchFamily="34" charset="-122"/>
                <a:sym typeface="Arial" charset="0"/>
              </a:rPr>
              <a:t>CONTENTS</a:t>
            </a:r>
            <a:endParaRPr lang="zh-CN" altLang="en-US" sz="4400" b="1" dirty="0">
              <a:solidFill>
                <a:schemeClr val="tx1">
                  <a:lumMod val="50000"/>
                  <a:lumOff val="50000"/>
                </a:schemeClr>
              </a:solidFill>
              <a:latin typeface="Arial" charset="0"/>
              <a:ea typeface="微软雅黑" pitchFamily="34" charset="-122"/>
              <a:sym typeface="Arial" charset="0"/>
            </a:endParaRPr>
          </a:p>
        </p:txBody>
      </p:sp>
      <p:sp>
        <p:nvSpPr>
          <p:cNvPr id="20" name="MH_Number_1"/>
          <p:cNvSpPr/>
          <p:nvPr>
            <p:custDataLst>
              <p:tags r:id="rId2"/>
            </p:custDataLst>
          </p:nvPr>
        </p:nvSpPr>
        <p:spPr>
          <a:xfrm>
            <a:off x="5710332" y="2023589"/>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rgbClr val="FFFFFF"/>
                </a:solidFill>
                <a:latin typeface="Arial" charset="0"/>
                <a:ea typeface="微软雅黑" pitchFamily="34" charset="-122"/>
                <a:cs typeface="Times New Roman" pitchFamily="18" charset="0"/>
                <a:sym typeface="Arial" charset="0"/>
              </a:rPr>
              <a:t>1</a:t>
            </a:r>
            <a:endParaRPr lang="zh-CN" altLang="en-US" sz="2110" b="1" dirty="0">
              <a:solidFill>
                <a:srgbClr val="FFFFFF"/>
              </a:solidFill>
              <a:latin typeface="Arial" charset="0"/>
              <a:ea typeface="微软雅黑" pitchFamily="34" charset="-122"/>
              <a:cs typeface="Times New Roman" pitchFamily="18" charset="0"/>
              <a:sym typeface="Arial" charset="0"/>
            </a:endParaRPr>
          </a:p>
        </p:txBody>
      </p:sp>
      <p:sp>
        <p:nvSpPr>
          <p:cNvPr id="21" name="MH_Entry_1"/>
          <p:cNvSpPr/>
          <p:nvPr>
            <p:custDataLst>
              <p:tags r:id="rId3"/>
            </p:custDataLst>
          </p:nvPr>
        </p:nvSpPr>
        <p:spPr>
          <a:xfrm>
            <a:off x="6241157" y="1962490"/>
            <a:ext cx="3331046"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30000"/>
              </a:lnSpc>
            </a:pPr>
            <a:r>
              <a:rPr lang="en-US" altLang="zh-CN" sz="2530" dirty="0">
                <a:solidFill>
                  <a:schemeClr val="tx1">
                    <a:lumMod val="50000"/>
                    <a:lumOff val="50000"/>
                  </a:schemeClr>
                </a:solidFill>
                <a:latin typeface="Arial" charset="0"/>
                <a:ea typeface="微软雅黑" pitchFamily="34" charset="-122"/>
                <a:sym typeface="Arial" charset="0"/>
              </a:rPr>
              <a:t>Introduction</a:t>
            </a:r>
            <a:endParaRPr lang="zh-CN" altLang="en-US" sz="2530" dirty="0">
              <a:solidFill>
                <a:schemeClr val="tx1">
                  <a:lumMod val="50000"/>
                  <a:lumOff val="50000"/>
                </a:schemeClr>
              </a:solidFill>
              <a:latin typeface="Arial" charset="0"/>
              <a:ea typeface="微软雅黑" pitchFamily="34" charset="-122"/>
              <a:sym typeface="Arial" charset="0"/>
            </a:endParaRPr>
          </a:p>
        </p:txBody>
      </p:sp>
      <p:sp>
        <p:nvSpPr>
          <p:cNvPr id="22" name="MH_Number_2"/>
          <p:cNvSpPr/>
          <p:nvPr>
            <p:custDataLst>
              <p:tags r:id="rId4"/>
            </p:custDataLst>
          </p:nvPr>
        </p:nvSpPr>
        <p:spPr>
          <a:xfrm>
            <a:off x="5710332" y="2893105"/>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rgbClr val="FFFFFF"/>
                </a:solidFill>
                <a:latin typeface="Arial" charset="0"/>
                <a:ea typeface="微软雅黑" pitchFamily="34" charset="-122"/>
                <a:cs typeface="Times New Roman" pitchFamily="18" charset="0"/>
                <a:sym typeface="Arial" charset="0"/>
              </a:rPr>
              <a:t>2</a:t>
            </a:r>
            <a:endParaRPr lang="zh-CN" altLang="en-US" sz="2110" b="1" dirty="0">
              <a:solidFill>
                <a:srgbClr val="FFFFFF"/>
              </a:solidFill>
              <a:latin typeface="Arial" charset="0"/>
              <a:ea typeface="微软雅黑" pitchFamily="34" charset="-122"/>
              <a:cs typeface="Times New Roman" pitchFamily="18" charset="0"/>
              <a:sym typeface="Arial" charset="0"/>
            </a:endParaRPr>
          </a:p>
        </p:txBody>
      </p:sp>
      <p:sp>
        <p:nvSpPr>
          <p:cNvPr id="23" name="MH_Entry_2"/>
          <p:cNvSpPr/>
          <p:nvPr>
            <p:custDataLst>
              <p:tags r:id="rId5"/>
            </p:custDataLst>
          </p:nvPr>
        </p:nvSpPr>
        <p:spPr>
          <a:xfrm>
            <a:off x="6241157" y="2830660"/>
            <a:ext cx="3525386" cy="4563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en-US" altLang="zh-CN" sz="2530" dirty="0">
                <a:solidFill>
                  <a:schemeClr val="tx1">
                    <a:lumMod val="50000"/>
                    <a:lumOff val="50000"/>
                  </a:schemeClr>
                </a:solidFill>
                <a:latin typeface="Arial" charset="0"/>
                <a:ea typeface="微软雅黑" pitchFamily="34" charset="-122"/>
                <a:sym typeface="Arial" charset="0"/>
              </a:rPr>
              <a:t>Analysis and implement</a:t>
            </a:r>
            <a:endParaRPr lang="zh-CN" altLang="en-US" sz="2530" dirty="0">
              <a:solidFill>
                <a:schemeClr val="tx1">
                  <a:lumMod val="50000"/>
                  <a:lumOff val="50000"/>
                </a:schemeClr>
              </a:solidFill>
              <a:latin typeface="Arial" charset="0"/>
              <a:ea typeface="微软雅黑" pitchFamily="34" charset="-122"/>
              <a:sym typeface="Arial" charset="0"/>
            </a:endParaRPr>
          </a:p>
        </p:txBody>
      </p:sp>
      <p:sp>
        <p:nvSpPr>
          <p:cNvPr id="24" name="MH_Number_3"/>
          <p:cNvSpPr/>
          <p:nvPr>
            <p:custDataLst>
              <p:tags r:id="rId6"/>
            </p:custDataLst>
          </p:nvPr>
        </p:nvSpPr>
        <p:spPr>
          <a:xfrm>
            <a:off x="5710332" y="3762621"/>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rgbClr val="FFFFFF"/>
                </a:solidFill>
                <a:latin typeface="Arial" charset="0"/>
                <a:ea typeface="微软雅黑" pitchFamily="34" charset="-122"/>
                <a:cs typeface="Times New Roman" pitchFamily="18" charset="0"/>
                <a:sym typeface="Arial" charset="0"/>
              </a:rPr>
              <a:t>3</a:t>
            </a:r>
            <a:endParaRPr lang="zh-CN" altLang="en-US" sz="2110" b="1" dirty="0">
              <a:solidFill>
                <a:srgbClr val="FFFFFF"/>
              </a:solidFill>
              <a:latin typeface="Arial" charset="0"/>
              <a:ea typeface="微软雅黑" pitchFamily="34" charset="-122"/>
              <a:cs typeface="Times New Roman" pitchFamily="18" charset="0"/>
              <a:sym typeface="Arial" charset="0"/>
            </a:endParaRPr>
          </a:p>
        </p:txBody>
      </p:sp>
      <p:sp>
        <p:nvSpPr>
          <p:cNvPr id="25" name="MH_Entry_3"/>
          <p:cNvSpPr/>
          <p:nvPr>
            <p:custDataLst>
              <p:tags r:id="rId7"/>
            </p:custDataLst>
          </p:nvPr>
        </p:nvSpPr>
        <p:spPr>
          <a:xfrm>
            <a:off x="6241157" y="3700176"/>
            <a:ext cx="3525386" cy="4563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en-US" altLang="zh-CN" sz="2530" dirty="0">
                <a:solidFill>
                  <a:schemeClr val="tx1">
                    <a:lumMod val="50000"/>
                    <a:lumOff val="50000"/>
                  </a:schemeClr>
                </a:solidFill>
                <a:latin typeface="Arial" charset="0"/>
                <a:ea typeface="微软雅黑" pitchFamily="34" charset="-122"/>
                <a:sym typeface="Arial" charset="0"/>
              </a:rPr>
              <a:t> Conclusion</a:t>
            </a:r>
            <a:endParaRPr lang="zh-CN" altLang="en-US" sz="2530" dirty="0">
              <a:solidFill>
                <a:schemeClr val="tx1">
                  <a:lumMod val="50000"/>
                  <a:lumOff val="50000"/>
                </a:schemeClr>
              </a:solidFill>
              <a:latin typeface="Arial" charset="0"/>
              <a:ea typeface="微软雅黑" pitchFamily="34" charset="-122"/>
              <a:sym typeface="Arial" charset="0"/>
            </a:endParaRPr>
          </a:p>
        </p:txBody>
      </p:sp>
      <p:sp>
        <p:nvSpPr>
          <p:cNvPr id="26" name="MH_Number_4"/>
          <p:cNvSpPr/>
          <p:nvPr>
            <p:custDataLst>
              <p:tags r:id="rId8"/>
            </p:custDataLst>
          </p:nvPr>
        </p:nvSpPr>
        <p:spPr>
          <a:xfrm>
            <a:off x="5710332" y="4632137"/>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rgbClr val="FFFFFF"/>
                </a:solidFill>
                <a:latin typeface="Arial" charset="0"/>
                <a:ea typeface="微软雅黑" pitchFamily="34" charset="-122"/>
                <a:cs typeface="Times New Roman" pitchFamily="18" charset="0"/>
                <a:sym typeface="Arial" charset="0"/>
              </a:rPr>
              <a:t>4</a:t>
            </a:r>
            <a:endParaRPr lang="zh-CN" altLang="en-US" sz="2110" b="1" dirty="0">
              <a:solidFill>
                <a:srgbClr val="FFFFFF"/>
              </a:solidFill>
              <a:latin typeface="Arial" charset="0"/>
              <a:ea typeface="微软雅黑" pitchFamily="34" charset="-122"/>
              <a:cs typeface="Times New Roman" pitchFamily="18" charset="0"/>
              <a:sym typeface="Arial" charset="0"/>
            </a:endParaRPr>
          </a:p>
        </p:txBody>
      </p:sp>
      <p:sp>
        <p:nvSpPr>
          <p:cNvPr id="27" name="MH_Entry_4"/>
          <p:cNvSpPr/>
          <p:nvPr>
            <p:custDataLst>
              <p:tags r:id="rId9"/>
            </p:custDataLst>
          </p:nvPr>
        </p:nvSpPr>
        <p:spPr>
          <a:xfrm>
            <a:off x="6241157" y="4569691"/>
            <a:ext cx="3525386" cy="4563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en-US" altLang="zh-CN" sz="2530" dirty="0">
                <a:solidFill>
                  <a:schemeClr val="tx1">
                    <a:lumMod val="50000"/>
                    <a:lumOff val="50000"/>
                  </a:schemeClr>
                </a:solidFill>
                <a:latin typeface="Arial" charset="0"/>
                <a:ea typeface="微软雅黑" pitchFamily="34" charset="-122"/>
                <a:sym typeface="Arial" charset="0"/>
              </a:rPr>
              <a:t>Future Work</a:t>
            </a:r>
            <a:endParaRPr lang="zh-CN" altLang="en-US" sz="2530" dirty="0">
              <a:solidFill>
                <a:schemeClr val="tx1">
                  <a:lumMod val="50000"/>
                  <a:lumOff val="50000"/>
                </a:schemeClr>
              </a:solidFill>
              <a:latin typeface="Arial" charset="0"/>
              <a:ea typeface="微软雅黑" pitchFamily="34" charset="-122"/>
              <a:sym typeface="Arial" charset="0"/>
            </a:endParaRPr>
          </a:p>
        </p:txBody>
      </p:sp>
      <p:sp>
        <p:nvSpPr>
          <p:cNvPr id="16" name="Freeform 6"/>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
        <p:nvSpPr>
          <p:cNvPr id="17" name="Freeform 7"/>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5" y="0"/>
            <a:ext cx="12858395"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219450" y="3252154"/>
            <a:ext cx="6419850" cy="72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50000"/>
              </a:lnSpc>
              <a:buNone/>
            </a:pPr>
            <a:r>
              <a:rPr lang="en-US" altLang="zh-CN" sz="3600" dirty="0">
                <a:solidFill>
                  <a:schemeClr val="bg1"/>
                </a:solidFill>
                <a:latin typeface="Arial" charset="0"/>
                <a:cs typeface="Arial" charset="0"/>
              </a:rPr>
              <a:t>THANKS</a:t>
            </a:r>
            <a:endParaRPr lang="zh-CN" altLang="en-US" sz="3600" dirty="0">
              <a:solidFill>
                <a:schemeClr val="bg1"/>
              </a:solidFill>
              <a:latin typeface="Arial" charset="0"/>
              <a:cs typeface="Arial" charset="0"/>
            </a:endParaRPr>
          </a:p>
        </p:txBody>
      </p:sp>
      <p:sp>
        <p:nvSpPr>
          <p:cNvPr id="2" name="矩形 1"/>
          <p:cNvSpPr/>
          <p:nvPr/>
        </p:nvSpPr>
        <p:spPr>
          <a:xfrm>
            <a:off x="2593635" y="2272706"/>
            <a:ext cx="7671481" cy="28548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par>
                          <p:cTn id="16" fill="hold">
                            <p:stCondLst>
                              <p:cond delay="27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207062" y="3319980"/>
            <a:ext cx="5862502" cy="126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7595" b="1" dirty="0">
                <a:solidFill>
                  <a:schemeClr val="accent1"/>
                </a:solidFill>
                <a:latin typeface="Arial" charset="0"/>
                <a:ea typeface="微软雅黑" pitchFamily="34" charset="-122"/>
                <a:sym typeface="Arial" charset="0"/>
              </a:rPr>
              <a:t>Introduction</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2000">
              <a:solidFill>
                <a:schemeClr val="accent1"/>
              </a:solidFill>
              <a:latin typeface="Arial" charset="0"/>
              <a:ea typeface="微软雅黑" pitchFamily="34" charset="-122"/>
              <a:sym typeface="Arial" charset="0"/>
            </a:endParaRPr>
          </a:p>
        </p:txBody>
      </p:sp>
      <p:sp>
        <p:nvSpPr>
          <p:cNvPr id="7" name="Text Box 3"/>
          <p:cNvSpPr>
            <a:spLocks noChangeArrowheads="1"/>
          </p:cNvSpPr>
          <p:nvPr/>
        </p:nvSpPr>
        <p:spPr bwMode="auto">
          <a:xfrm>
            <a:off x="7293470" y="1614088"/>
            <a:ext cx="2994731"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3900" dirty="0">
                <a:solidFill>
                  <a:schemeClr val="accent2"/>
                </a:solidFill>
                <a:latin typeface="Impact" pitchFamily="34" charset="0"/>
                <a:ea typeface="微软雅黑" pitchFamily="34" charset="-122"/>
                <a:sym typeface="Arial" charset="0"/>
              </a:rPr>
              <a:t>01</a:t>
            </a:r>
            <a:endParaRPr lang="zh-CN" altLang="en-US" sz="23900" b="1" dirty="0">
              <a:solidFill>
                <a:schemeClr val="accent2"/>
              </a:solidFill>
              <a:latin typeface="Impact" pitchFamily="34" charset="0"/>
              <a:ea typeface="微软雅黑" pitchFamily="34" charset="-122"/>
              <a:sym typeface="Arial" charset="0"/>
            </a:endParaRPr>
          </a:p>
        </p:txBody>
      </p:sp>
      <p:sp>
        <p:nvSpPr>
          <p:cNvPr id="8" name="Freeform 6"/>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
        <p:nvSpPr>
          <p:cNvPr id="9" name="Freeform 7"/>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32" name="文本框 31"/>
          <p:cNvSpPr txBox="1"/>
          <p:nvPr/>
        </p:nvSpPr>
        <p:spPr>
          <a:xfrm>
            <a:off x="392023" y="336943"/>
            <a:ext cx="1932896" cy="369332"/>
          </a:xfrm>
          <a:prstGeom prst="rect">
            <a:avLst/>
          </a:prstGeom>
          <a:noFill/>
        </p:spPr>
        <p:txBody>
          <a:bodyPr wrap="square" lIns="0" tIns="0" rIns="0" bIns="0" rtlCol="0">
            <a:spAutoFit/>
          </a:bodyPr>
          <a:lstStyle/>
          <a:p>
            <a:pPr defTabSz="963930"/>
            <a:r>
              <a:rPr lang="en-US" altLang="zh-CN" sz="2400" dirty="0">
                <a:latin typeface="微软雅黑" pitchFamily="34" charset="-122"/>
                <a:ea typeface="微软雅黑" pitchFamily="34" charset="-122"/>
                <a:cs typeface="+mn-ea"/>
                <a:sym typeface="+mn-lt"/>
              </a:rPr>
              <a:t>Introduction</a:t>
            </a:r>
            <a:endParaRPr lang="zh-CN" altLang="en-US" sz="2400" dirty="0">
              <a:latin typeface="微软雅黑" pitchFamily="34" charset="-122"/>
              <a:ea typeface="微软雅黑" pitchFamily="34" charset="-122"/>
              <a:cs typeface="+mn-ea"/>
              <a:sym typeface="+mn-lt"/>
            </a:endParaRPr>
          </a:p>
        </p:txBody>
      </p:sp>
      <p:sp>
        <p:nvSpPr>
          <p:cNvPr id="3" name="矩形 2"/>
          <p:cNvSpPr/>
          <p:nvPr/>
        </p:nvSpPr>
        <p:spPr>
          <a:xfrm>
            <a:off x="668735" y="1744117"/>
            <a:ext cx="11305256" cy="2610843"/>
          </a:xfrm>
          <a:prstGeom prst="rect">
            <a:avLst/>
          </a:prstGeom>
        </p:spPr>
        <p:txBody>
          <a:bodyPr wrap="square">
            <a:spAutoFit/>
          </a:bodyPr>
          <a:lstStyle/>
          <a:p>
            <a:pPr>
              <a:lnSpc>
                <a:spcPct val="150000"/>
              </a:lnSpc>
            </a:pPr>
            <a:r>
              <a:rPr lang="en-US" altLang="zh-CN" sz="2800" dirty="0"/>
              <a:t>This competition is based on e-commerce review data. We need to analyze the users’ preference for these themes according to the statement of subject characteristics and emotional information. Finally, we should output the pairs of themes, sentiment words and sentiment polarity.</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24719" y="1662549"/>
            <a:ext cx="7271675" cy="242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altLang="zh-CN" sz="7595" b="1" dirty="0">
                <a:solidFill>
                  <a:schemeClr val="accent1"/>
                </a:solidFill>
                <a:latin typeface="Arial" charset="0"/>
                <a:ea typeface="微软雅黑" pitchFamily="34" charset="-122"/>
                <a:sym typeface="Arial" charset="0"/>
              </a:rPr>
              <a:t>Analysis and implement</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2000">
              <a:solidFill>
                <a:schemeClr val="accent1"/>
              </a:solidFill>
              <a:latin typeface="Arial" charset="0"/>
              <a:ea typeface="微软雅黑" pitchFamily="34" charset="-122"/>
              <a:sym typeface="Arial" charset="0"/>
            </a:endParaRPr>
          </a:p>
        </p:txBody>
      </p:sp>
      <p:sp>
        <p:nvSpPr>
          <p:cNvPr id="7" name="Text Box 3"/>
          <p:cNvSpPr>
            <a:spLocks noChangeArrowheads="1"/>
          </p:cNvSpPr>
          <p:nvPr/>
        </p:nvSpPr>
        <p:spPr bwMode="auto">
          <a:xfrm>
            <a:off x="7293470" y="1614088"/>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3900" dirty="0">
                <a:solidFill>
                  <a:schemeClr val="accent2"/>
                </a:solidFill>
                <a:latin typeface="Impact" pitchFamily="34" charset="0"/>
                <a:ea typeface="微软雅黑" pitchFamily="34" charset="-122"/>
                <a:sym typeface="Arial" charset="0"/>
              </a:rPr>
              <a:t>02</a:t>
            </a:r>
            <a:endParaRPr lang="zh-CN" altLang="en-US" sz="23900" b="1" dirty="0">
              <a:solidFill>
                <a:schemeClr val="accent2"/>
              </a:solidFill>
              <a:latin typeface="Impact" pitchFamily="34" charset="0"/>
              <a:ea typeface="微软雅黑" pitchFamily="34" charset="-122"/>
              <a:sym typeface="Arial" charset="0"/>
            </a:endParaRPr>
          </a:p>
        </p:txBody>
      </p:sp>
      <p:sp>
        <p:nvSpPr>
          <p:cNvPr id="8" name="Freeform 6"/>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
        <p:nvSpPr>
          <p:cNvPr id="9" name="Freeform 7"/>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ln>
        </p:spPr>
        <p:txBody>
          <a:bodyPr vert="horz" wrap="square" lIns="128580" tIns="64290" rIns="128580" bIns="64290" numCol="1" anchor="t" anchorCtr="0" compatLnSpc="1"/>
          <a:lstStyle/>
          <a:p>
            <a:endParaRPr lang="zh-CN" altLang="en-US">
              <a:latin typeface="Arial" charset="0"/>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sp>
        <p:nvSpPr>
          <p:cNvPr id="3" name="矩形 2"/>
          <p:cNvSpPr/>
          <p:nvPr/>
        </p:nvSpPr>
        <p:spPr>
          <a:xfrm>
            <a:off x="368300" y="322643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processing</a:t>
            </a:r>
          </a:p>
        </p:txBody>
      </p:sp>
      <p:sp>
        <p:nvSpPr>
          <p:cNvPr id="4" name="矩形 3"/>
          <p:cNvSpPr/>
          <p:nvPr/>
        </p:nvSpPr>
        <p:spPr>
          <a:xfrm>
            <a:off x="2728595" y="322643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Segmenting Words</a:t>
            </a:r>
          </a:p>
        </p:txBody>
      </p:sp>
      <p:sp>
        <p:nvSpPr>
          <p:cNvPr id="5" name="矩形 4"/>
          <p:cNvSpPr/>
          <p:nvPr/>
        </p:nvSpPr>
        <p:spPr>
          <a:xfrm>
            <a:off x="5088255" y="322643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Identificating themes and sentiment words</a:t>
            </a:r>
          </a:p>
        </p:txBody>
      </p:sp>
      <p:sp>
        <p:nvSpPr>
          <p:cNvPr id="7" name="矩形 6"/>
          <p:cNvSpPr/>
          <p:nvPr/>
        </p:nvSpPr>
        <p:spPr>
          <a:xfrm>
            <a:off x="7531100" y="235267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Ruled-based approach </a:t>
            </a:r>
          </a:p>
        </p:txBody>
      </p:sp>
      <p:sp>
        <p:nvSpPr>
          <p:cNvPr id="8" name="矩形 7"/>
          <p:cNvSpPr/>
          <p:nvPr/>
        </p:nvSpPr>
        <p:spPr>
          <a:xfrm>
            <a:off x="7531100" y="411797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CRF </a:t>
            </a:r>
          </a:p>
          <a:p>
            <a:pPr algn="ctr"/>
            <a:r>
              <a:rPr lang="en-US" altLang="zh-CN"/>
              <a:t>based approach</a:t>
            </a:r>
          </a:p>
        </p:txBody>
      </p:sp>
      <p:cxnSp>
        <p:nvCxnSpPr>
          <p:cNvPr id="9" name="直接箭头连接符 8"/>
          <p:cNvCxnSpPr>
            <a:stCxn id="3" idx="3"/>
            <a:endCxn id="4" idx="1"/>
          </p:cNvCxnSpPr>
          <p:nvPr/>
        </p:nvCxnSpPr>
        <p:spPr>
          <a:xfrm>
            <a:off x="2456180" y="3622675"/>
            <a:ext cx="272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a:endCxn id="5" idx="1"/>
          </p:cNvCxnSpPr>
          <p:nvPr/>
        </p:nvCxnSpPr>
        <p:spPr>
          <a:xfrm>
            <a:off x="4816475" y="3622675"/>
            <a:ext cx="2717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7" idx="1"/>
          </p:cNvCxnSpPr>
          <p:nvPr/>
        </p:nvCxnSpPr>
        <p:spPr>
          <a:xfrm flipV="1">
            <a:off x="7176135" y="2748915"/>
            <a:ext cx="354965" cy="87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8" idx="1"/>
          </p:cNvCxnSpPr>
          <p:nvPr/>
        </p:nvCxnSpPr>
        <p:spPr>
          <a:xfrm>
            <a:off x="7176135" y="3622675"/>
            <a:ext cx="354965" cy="891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885680" y="3220085"/>
            <a:ext cx="2087880"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Matching Themes and sentiment words and polarities</a:t>
            </a:r>
          </a:p>
        </p:txBody>
      </p:sp>
      <p:cxnSp>
        <p:nvCxnSpPr>
          <p:cNvPr id="14" name="直接箭头连接符 13"/>
          <p:cNvCxnSpPr>
            <a:stCxn id="7" idx="3"/>
            <a:endCxn id="13" idx="1"/>
          </p:cNvCxnSpPr>
          <p:nvPr/>
        </p:nvCxnSpPr>
        <p:spPr>
          <a:xfrm>
            <a:off x="9618980" y="2748915"/>
            <a:ext cx="266700" cy="867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flipV="1">
            <a:off x="9618980" y="3616325"/>
            <a:ext cx="266700" cy="897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aphicFrame>
        <p:nvGraphicFramePr>
          <p:cNvPr id="2" name="表格 -1"/>
          <p:cNvGraphicFramePr/>
          <p:nvPr>
            <p:extLst>
              <p:ext uri="{D42A27DB-BD31-4B8C-83A1-F6EECF244321}">
                <p14:modId xmlns:p14="http://schemas.microsoft.com/office/powerpoint/2010/main" val="1438902751"/>
              </p:ext>
            </p:extLst>
          </p:nvPr>
        </p:nvGraphicFramePr>
        <p:xfrm>
          <a:off x="3878898" y="3645535"/>
          <a:ext cx="5407025" cy="1470667"/>
        </p:xfrm>
        <a:graphic>
          <a:graphicData uri="http://schemas.openxmlformats.org/drawingml/2006/table">
            <a:tbl>
              <a:tblPr firstRow="1" bandRow="1">
                <a:tableStyleId>{5940675A-B579-460E-94D1-54222C63F5DA}</a:tableStyleId>
              </a:tblPr>
              <a:tblGrid>
                <a:gridCol w="2703513">
                  <a:extLst>
                    <a:ext uri="{9D8B030D-6E8A-4147-A177-3AD203B41FA5}">
                      <a16:colId xmlns:a16="http://schemas.microsoft.com/office/drawing/2014/main" val="20000"/>
                    </a:ext>
                  </a:extLst>
                </a:gridCol>
                <a:gridCol w="2703512">
                  <a:extLst>
                    <a:ext uri="{9D8B030D-6E8A-4147-A177-3AD203B41FA5}">
                      <a16:colId xmlns:a16="http://schemas.microsoft.com/office/drawing/2014/main" val="20001"/>
                    </a:ext>
                  </a:extLst>
                </a:gridCol>
              </a:tblGrid>
              <a:tr h="182880">
                <a:tc>
                  <a:txBody>
                    <a:bodyPr/>
                    <a:lstStyle/>
                    <a:p>
                      <a:pPr indent="0">
                        <a:buNone/>
                      </a:pPr>
                      <a:r>
                        <a:rPr lang="en-US" altLang="zh-CN" sz="1200" b="0" dirty="0">
                          <a:latin typeface="Comic Sans MS" charset="0"/>
                          <a:ea typeface="宋体" charset="-122"/>
                          <a:cs typeface="宋体" charset="-122"/>
                        </a:rPr>
                        <a:t>Category</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Comic Sans MS" charset="0"/>
                          <a:ea typeface="宋体" charset="-122"/>
                          <a:cs typeface="宋体" charset="-122"/>
                        </a:rPr>
                        <a:t>Instance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indent="0">
                        <a:buNone/>
                      </a:pPr>
                      <a:r>
                        <a:rPr lang="en-US" altLang="zh-CN" sz="1200" b="0">
                          <a:latin typeface="Comic Sans MS" charset="0"/>
                          <a:ea typeface="宋体" charset="-122"/>
                          <a:cs typeface="宋体" charset="-122"/>
                        </a:rPr>
                        <a:t>Expressions</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smtClean="0">
                          <a:latin typeface="Comic Sans MS" charset="0"/>
                          <a:ea typeface="宋体" charset="-122"/>
                          <a:cs typeface="宋体" charset="-122"/>
                        </a:rPr>
                        <a:t>&amp;</a:t>
                      </a:r>
                      <a:r>
                        <a:rPr lang="en-US" altLang="zh-CN" sz="1200" b="0" dirty="0" err="1" smtClean="0">
                          <a:latin typeface="Comic Sans MS" charset="0"/>
                          <a:ea typeface="宋体" charset="-122"/>
                          <a:cs typeface="宋体" charset="-122"/>
                        </a:rPr>
                        <a:t>hellip</a:t>
                      </a:r>
                      <a:r>
                        <a:rPr lang="en-US" altLang="zh-CN" sz="1200" b="0" dirty="0" smtClean="0">
                          <a:latin typeface="Comic Sans MS" charset="0"/>
                          <a:ea typeface="宋体" charset="-122"/>
                          <a:cs typeface="宋体" charset="-122"/>
                        </a:rPr>
                        <a:t>;&amp;</a:t>
                      </a:r>
                      <a:r>
                        <a:rPr lang="en-US" altLang="zh-CN" sz="1200" b="0" dirty="0" err="1" smtClean="0">
                          <a:latin typeface="Comic Sans MS" charset="0"/>
                          <a:ea typeface="宋体" charset="-122"/>
                          <a:cs typeface="宋体" charset="-122"/>
                        </a:rPr>
                        <a:t>hellip</a:t>
                      </a:r>
                      <a:r>
                        <a:rPr lang="en-US" altLang="zh-CN" sz="1200" b="0" dirty="0" smtClean="0">
                          <a:latin typeface="Comic Sans MS" charset="0"/>
                          <a:ea typeface="宋体" charset="-122"/>
                          <a:cs typeface="宋体" charset="-122"/>
                        </a:rPr>
                        <a:t>;&amp;</a:t>
                      </a:r>
                      <a:r>
                        <a:rPr lang="en-US" altLang="zh-CN" sz="1200" b="0" dirty="0" err="1" smtClean="0">
                          <a:latin typeface="Comic Sans MS" charset="0"/>
                          <a:ea typeface="宋体" charset="-122"/>
                          <a:cs typeface="宋体" charset="-122"/>
                        </a:rPr>
                        <a:t>hellip</a:t>
                      </a:r>
                      <a:r>
                        <a:rPr lang="en-US" altLang="zh-CN" sz="1200" b="0" dirty="0" smtClean="0">
                          <a:latin typeface="Comic Sans MS" charset="0"/>
                          <a:ea typeface="宋体" charset="-122"/>
                          <a:cs typeface="宋体" charset="-122"/>
                        </a:rPr>
                        <a:t>;</a:t>
                      </a:r>
                      <a:r>
                        <a:rPr lang="en-US" altLang="zh-CN" sz="1200" b="0" baseline="0" dirty="0">
                          <a:latin typeface="Comic Sans MS" charset="0"/>
                          <a:ea typeface="宋体" charset="-122"/>
                          <a:cs typeface="宋体" charset="-122"/>
                        </a:rPr>
                        <a:t> </a:t>
                      </a:r>
                      <a:r>
                        <a:rPr lang="en-US" altLang="zh-CN" sz="1200" b="0" baseline="0" dirty="0" smtClean="0">
                          <a:latin typeface="Comic Sans MS" charset="0"/>
                          <a:ea typeface="宋体" charset="-122"/>
                          <a:cs typeface="宋体" charset="-122"/>
                        </a:rPr>
                        <a:t> </a:t>
                      </a:r>
                      <a:endParaRPr lang="en-US" altLang="zh-CN" sz="1200" b="0" dirty="0" smtClean="0">
                        <a:latin typeface="Comic Sans MS" charset="0"/>
                        <a:ea typeface="宋体" charset="-122"/>
                        <a:cs typeface="宋体"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7800">
                <a:tc>
                  <a:txBody>
                    <a:bodyPr/>
                    <a:lstStyle/>
                    <a:p>
                      <a:pPr indent="0">
                        <a:buNone/>
                      </a:pPr>
                      <a:r>
                        <a:rPr lang="en-US" altLang="zh-CN" sz="1200" b="0">
                          <a:latin typeface="Comic Sans MS" charset="0"/>
                          <a:ea typeface="宋体" charset="-122"/>
                          <a:cs typeface="宋体" charset="-122"/>
                        </a:rPr>
                        <a:t>Additional review</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000000"/>
                          </a:solidFill>
                          <a:latin typeface="Comic Sans MS" charset="0"/>
                          <a:cs typeface="Helvetica" charset="0"/>
                        </a:rPr>
                        <a:t>[</a:t>
                      </a:r>
                      <a:r>
                        <a:rPr lang="zh-CN" altLang="en-US" sz="1200" b="0" dirty="0">
                          <a:solidFill>
                            <a:srgbClr val="000000"/>
                          </a:solidFill>
                          <a:latin typeface="Comic Sans MS" charset="0"/>
                          <a:cs typeface="Helvetica" charset="0"/>
                        </a:rPr>
                        <a:t>追评</a:t>
                      </a:r>
                      <a:r>
                        <a:rPr lang="en-US" altLang="zh-CN" sz="1200" b="0" dirty="0">
                          <a:solidFill>
                            <a:srgbClr val="000000"/>
                          </a:solidFill>
                          <a:latin typeface="Comic Sans MS" charset="0"/>
                          <a:cs typeface="Helvetica" charset="0"/>
                        </a:rPr>
                        <a:t>]</a:t>
                      </a:r>
                      <a:endParaRPr lang="zh-CN" altLang="en-US" sz="1200" b="0" dirty="0">
                        <a:solidFill>
                          <a:srgbClr val="000000"/>
                        </a:solidFill>
                        <a:latin typeface="Comic Sans MS" charset="0"/>
                        <a:ea typeface="Helvetica" charset="0"/>
                        <a:cs typeface="Helvetica"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indent="0">
                        <a:buNone/>
                      </a:pPr>
                      <a:r>
                        <a:rPr lang="en-US" altLang="zh-CN" sz="1200" b="0" dirty="0">
                          <a:latin typeface="Comic Sans MS" charset="0"/>
                          <a:ea typeface="宋体" charset="-122"/>
                          <a:cs typeface="宋体" charset="-122"/>
                        </a:rPr>
                        <a:t>URLs</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Comic Sans MS" charset="0"/>
                          <a:ea typeface="宋体" charset="-122"/>
                          <a:cs typeface="宋体" charset="-122"/>
                        </a:rPr>
                        <a:t>http://www.amazon.cn</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880">
                <a:tc>
                  <a:txBody>
                    <a:bodyPr/>
                    <a:lstStyle/>
                    <a:p>
                      <a:pPr indent="0">
                        <a:buNone/>
                      </a:pPr>
                      <a:r>
                        <a:rPr lang="en-US" altLang="zh-CN" sz="1200" b="0" dirty="0">
                          <a:latin typeface="Comic Sans MS" charset="0"/>
                          <a:ea typeface="宋体" charset="-122"/>
                          <a:cs typeface="宋体" charset="-122"/>
                        </a:rPr>
                        <a:t>@tags</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Comic Sans MS" charset="0"/>
                          <a:ea typeface="宋体" charset="-122"/>
                          <a:cs typeface="宋体" charset="-122"/>
                        </a:rPr>
                        <a:t>@</a:t>
                      </a:r>
                      <a:r>
                        <a:rPr lang="zh-CN" altLang="en-US" sz="1200" b="0" dirty="0">
                          <a:latin typeface="Comic Sans MS" charset="0"/>
                          <a:ea typeface="宋体" charset="-122"/>
                          <a:cs typeface="宋体" charset="-122"/>
                        </a:rPr>
                        <a:t>小桀</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0500">
                <a:tc>
                  <a:txBody>
                    <a:bodyPr/>
                    <a:lstStyle/>
                    <a:p>
                      <a:pPr indent="0">
                        <a:buNone/>
                      </a:pPr>
                      <a:r>
                        <a:rPr lang="en-US" altLang="zh-CN" sz="1200" b="0">
                          <a:latin typeface="Comic Sans MS" charset="0"/>
                          <a:ea typeface="宋体" charset="-122"/>
                          <a:cs typeface="宋体" charset="-122"/>
                        </a:rPr>
                        <a:t>Titles</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a:latin typeface="Comic Sans MS" charset="0"/>
                          <a:ea typeface="宋体" charset="-122"/>
                          <a:cs typeface="宋体" charset="-122"/>
                        </a:rPr>
                        <a:t>【</a:t>
                      </a:r>
                      <a:r>
                        <a:rPr lang="en-US" altLang="zh-CN" sz="1200" b="0" dirty="0">
                          <a:latin typeface="Comic Sans MS" charset="0"/>
                          <a:ea typeface="宋体" charset="-122"/>
                          <a:cs typeface="宋体" charset="-122"/>
                        </a:rPr>
                        <a:t>PSV</a:t>
                      </a:r>
                      <a:r>
                        <a:rPr lang="zh-CN" altLang="en-US" sz="1200" b="0" dirty="0">
                          <a:latin typeface="Comic Sans MS" charset="0"/>
                          <a:ea typeface="宋体" charset="-122"/>
                          <a:cs typeface="宋体" charset="-122"/>
                        </a:rPr>
                        <a:t>国行游戏】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indent="0">
                        <a:buNone/>
                      </a:pPr>
                      <a:r>
                        <a:rPr lang="en-US" altLang="zh-CN" sz="1200" b="0">
                          <a:latin typeface="Comic Sans MS" charset="0"/>
                          <a:ea typeface="宋体" charset="-122"/>
                          <a:cs typeface="宋体" charset="-122"/>
                        </a:rPr>
                        <a:t>Newline symbol</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Comic Sans MS" charset="0"/>
                          <a:ea typeface="宋体" charset="-122"/>
                          <a:cs typeface="宋体" charset="-122"/>
                        </a:rPr>
                        <a:t>&lt;/</a:t>
                      </a:r>
                      <a:r>
                        <a:rPr lang="en-US" altLang="zh-CN" sz="1200" b="0" dirty="0" err="1">
                          <a:latin typeface="Comic Sans MS" charset="0"/>
                          <a:ea typeface="宋体" charset="-122"/>
                          <a:cs typeface="宋体" charset="-122"/>
                        </a:rPr>
                        <a:t>br</a:t>
                      </a:r>
                      <a:r>
                        <a:rPr lang="en-US" altLang="zh-CN" sz="1200" b="0" dirty="0">
                          <a:latin typeface="Comic Sans MS" charset="0"/>
                          <a:ea typeface="宋体" charset="-122"/>
                          <a:cs typeface="宋体" charset="-122"/>
                        </a:rPr>
                        <a:t>&gt;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indent="0">
                        <a:buNone/>
                      </a:pPr>
                      <a:r>
                        <a:rPr lang="en-US" altLang="zh-CN" sz="1200" b="0">
                          <a:latin typeface="Comic Sans MS" charset="0"/>
                          <a:ea typeface="宋体" charset="-122"/>
                          <a:cs typeface="宋体" charset="-122"/>
                        </a:rPr>
                        <a:t>The hashtag # #</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Comic Sans MS" charset="0"/>
                          <a:ea typeface="宋体" charset="-122"/>
                          <a:cs typeface="宋体" charset="-122"/>
                        </a:rPr>
                        <a:t>#</a:t>
                      </a:r>
                      <a:r>
                        <a:rPr lang="zh-CN" altLang="en-US" sz="1200" b="0" dirty="0">
                          <a:latin typeface="Comic Sans MS" charset="0"/>
                          <a:ea typeface="宋体" charset="-122"/>
                          <a:cs typeface="宋体" charset="-122"/>
                        </a:rPr>
                        <a:t>疾速性能</a:t>
                      </a:r>
                      <a:r>
                        <a:rPr lang="en-US" altLang="zh-CN" sz="1200" b="0" dirty="0">
                          <a:latin typeface="Comic Sans MS" charset="0"/>
                          <a:ea typeface="宋体" charset="-122"/>
                          <a:cs typeface="宋体" charset="-122"/>
                        </a:rPr>
                        <a:t>#</a:t>
                      </a:r>
                      <a:endParaRPr lang="zh-CN" altLang="en-US" sz="1200" b="0" dirty="0">
                        <a:latin typeface="Comic Sans MS" charset="0"/>
                        <a:ea typeface="宋体" charset="-122"/>
                        <a:cs typeface="宋体"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0" name="文本框 99"/>
          <p:cNvSpPr txBox="1"/>
          <p:nvPr/>
        </p:nvSpPr>
        <p:spPr>
          <a:xfrm>
            <a:off x="3726180" y="2119630"/>
            <a:ext cx="6997065" cy="1322070"/>
          </a:xfrm>
          <a:prstGeom prst="rect">
            <a:avLst/>
          </a:prstGeom>
          <a:noFill/>
          <a:ln w="9525">
            <a:noFill/>
          </a:ln>
        </p:spPr>
        <p:txBody>
          <a:bodyPr wrap="square">
            <a:spAutoFit/>
          </a:bodyPr>
          <a:lstStyle/>
          <a:p>
            <a:pPr marL="0" indent="127000"/>
            <a:r>
              <a:rPr lang="en-US" altLang="zh-CN" sz="1600" b="0">
                <a:latin typeface="Comic Sans MS" charset="0"/>
                <a:ea typeface="宋体" charset="-122"/>
                <a:cs typeface="宋体" charset="-122"/>
              </a:rPr>
              <a:t>1.Remove all useless information</a:t>
            </a:r>
          </a:p>
          <a:p>
            <a:pPr marL="0" indent="127000"/>
            <a:r>
              <a:rPr lang="en-US" altLang="zh-CN" sz="1600" b="0">
                <a:latin typeface="Comic Sans MS" charset="0"/>
                <a:ea typeface="宋体" charset="-122"/>
                <a:cs typeface="宋体" charset="-122"/>
              </a:rPr>
              <a:t>2.“?、？、!、！,、，、.、。”      comma</a:t>
            </a:r>
          </a:p>
          <a:p>
            <a:pPr marL="0" indent="127000"/>
            <a:r>
              <a:rPr lang="en-US" altLang="zh-CN" sz="1600" b="0">
                <a:latin typeface="Comic Sans MS" charset="0"/>
                <a:ea typeface="宋体" charset="-122"/>
                <a:cs typeface="宋体" charset="-122"/>
              </a:rPr>
              <a:t>3.Lower all upper cases.</a:t>
            </a:r>
          </a:p>
          <a:p>
            <a:pPr marL="0" indent="127000"/>
            <a:r>
              <a:rPr lang="en-US" altLang="zh-CN" sz="1600" b="0">
                <a:latin typeface="Comic Sans MS" charset="0"/>
                <a:ea typeface="宋体" charset="-122"/>
                <a:cs typeface="宋体" charset="-122"/>
              </a:rPr>
              <a:t>4.Convert traditional Chinese into simple Chinese with the tool opencc.</a:t>
            </a:r>
          </a:p>
          <a:p>
            <a:pPr marL="0" indent="127000"/>
            <a:r>
              <a:rPr lang="en-US" altLang="zh-CN" sz="1600" b="0">
                <a:latin typeface="Comic Sans MS" charset="0"/>
                <a:ea typeface="宋体" charset="-122"/>
                <a:cs typeface="宋体" charset="-122"/>
              </a:rPr>
              <a:t>5.Remove all numbers.</a:t>
            </a:r>
          </a:p>
        </p:txBody>
      </p:sp>
      <p:cxnSp>
        <p:nvCxnSpPr>
          <p:cNvPr id="7" name="直接箭头连接符 6"/>
          <p:cNvCxnSpPr/>
          <p:nvPr/>
        </p:nvCxnSpPr>
        <p:spPr>
          <a:xfrm>
            <a:off x="6556375" y="2560955"/>
            <a:ext cx="316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969510" y="1175385"/>
            <a:ext cx="294957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30"/>
              <a:r>
                <a:rPr lang="en-US" altLang="zh-CN" sz="2400" dirty="0">
                  <a:sym typeface="+mn-ea"/>
                </a:rPr>
                <a:t>Data processing</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4969510" y="1175385"/>
            <a:ext cx="294957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Segmenting Words</a:t>
              </a:r>
              <a:endParaRPr lang="en-US" altLang="zh-CN" sz="2400" dirty="0">
                <a:sym typeface="+mn-ea"/>
              </a:endParaRP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409508" y="2981008"/>
            <a:ext cx="2095500" cy="550545"/>
            <a:chOff x="533400" y="1528997"/>
            <a:chExt cx="2094473" cy="550570"/>
          </a:xfrm>
          <a:solidFill>
            <a:srgbClr val="002060"/>
          </a:solidFill>
        </p:grpSpPr>
        <p:sp>
          <p:nvSpPr>
            <p:cNvPr id="36" name="五边形 35"/>
            <p:cNvSpPr/>
            <p:nvPr/>
          </p:nvSpPr>
          <p:spPr>
            <a:xfrm>
              <a:off x="533400" y="1528997"/>
              <a:ext cx="2094473" cy="550570"/>
            </a:xfrm>
            <a:prstGeom prst="homePlat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sp>
          <p:nvSpPr>
            <p:cNvPr id="34819" name="文本框 17"/>
            <p:cNvSpPr txBox="1"/>
            <p:nvPr/>
          </p:nvSpPr>
          <p:spPr>
            <a:xfrm>
              <a:off x="533400" y="1651557"/>
              <a:ext cx="1858716" cy="338152"/>
            </a:xfrm>
            <a:prstGeom prst="rect">
              <a:avLst/>
            </a:prstGeom>
            <a:grpFill/>
            <a:ln w="9525">
              <a:noFill/>
            </a:ln>
          </p:spPr>
          <p:txBody>
            <a:bodyPr wrap="square" anchor="t">
              <a:spAutoFit/>
            </a:bodyPr>
            <a:lstStyle/>
            <a:p>
              <a:r>
                <a:rPr lang="en-US" altLang="zh-CN" sz="1600" dirty="0">
                  <a:solidFill>
                    <a:schemeClr val="bg1"/>
                  </a:solidFill>
                  <a:latin typeface="Segoe UI Semilight" pitchFamily="34" charset="0"/>
                  <a:ea typeface="微软雅黑" pitchFamily="34" charset="-122"/>
                </a:rPr>
                <a:t>Split the sentence</a:t>
              </a:r>
            </a:p>
          </p:txBody>
        </p:sp>
      </p:grpSp>
      <p:grpSp>
        <p:nvGrpSpPr>
          <p:cNvPr id="12" name="组合 11"/>
          <p:cNvGrpSpPr/>
          <p:nvPr/>
        </p:nvGrpSpPr>
        <p:grpSpPr>
          <a:xfrm>
            <a:off x="7799705" y="2981959"/>
            <a:ext cx="3491040" cy="550545"/>
            <a:chOff x="12569" y="4808"/>
            <a:chExt cx="4629" cy="867"/>
          </a:xfrm>
          <a:solidFill>
            <a:srgbClr val="002060"/>
          </a:solidFill>
        </p:grpSpPr>
        <p:sp>
          <p:nvSpPr>
            <p:cNvPr id="38" name="任意多边形 37"/>
            <p:cNvSpPr/>
            <p:nvPr/>
          </p:nvSpPr>
          <p:spPr>
            <a:xfrm>
              <a:off x="12569" y="4808"/>
              <a:ext cx="4629" cy="86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rgbClr val="06417E"/>
                </a:solidFill>
                <a:effectLst/>
                <a:uLnTx/>
                <a:uFillTx/>
                <a:latin typeface="+mn-lt"/>
                <a:ea typeface="微软雅黑" pitchFamily="34" charset="-122"/>
                <a:cs typeface="+mn-cs"/>
              </a:endParaRPr>
            </a:p>
          </p:txBody>
        </p:sp>
        <p:sp>
          <p:nvSpPr>
            <p:cNvPr id="2" name="文本框 17"/>
            <p:cNvSpPr txBox="1"/>
            <p:nvPr/>
          </p:nvSpPr>
          <p:spPr>
            <a:xfrm>
              <a:off x="13584" y="5000"/>
              <a:ext cx="3027" cy="532"/>
            </a:xfrm>
            <a:prstGeom prst="rect">
              <a:avLst/>
            </a:prstGeom>
            <a:grpFill/>
            <a:ln w="9525">
              <a:noFill/>
            </a:ln>
          </p:spPr>
          <p:txBody>
            <a:bodyPr wrap="square" anchor="t">
              <a:spAutoFit/>
            </a:bodyPr>
            <a:lstStyle/>
            <a:p>
              <a:r>
                <a:rPr lang="en-US" altLang="zh-CN" sz="1600" dirty="0">
                  <a:solidFill>
                    <a:schemeClr val="bg1"/>
                  </a:solidFill>
                  <a:latin typeface="Segoe UI Semilight" pitchFamily="34" charset="0"/>
                  <a:ea typeface="微软雅黑" pitchFamily="34" charset="-122"/>
                </a:rPr>
                <a:t>Remove the stopwords</a:t>
              </a:r>
            </a:p>
          </p:txBody>
        </p:sp>
      </p:grpSp>
      <p:grpSp>
        <p:nvGrpSpPr>
          <p:cNvPr id="11" name="组合 10"/>
          <p:cNvGrpSpPr/>
          <p:nvPr/>
        </p:nvGrpSpPr>
        <p:grpSpPr>
          <a:xfrm>
            <a:off x="4860290" y="2980690"/>
            <a:ext cx="2939415" cy="550545"/>
            <a:chOff x="7799" y="6018"/>
            <a:chExt cx="4629" cy="867"/>
          </a:xfrm>
          <a:solidFill>
            <a:srgbClr val="002060"/>
          </a:solidFill>
        </p:grpSpPr>
        <p:sp>
          <p:nvSpPr>
            <p:cNvPr id="9" name="任意多边形 8"/>
            <p:cNvSpPr/>
            <p:nvPr/>
          </p:nvSpPr>
          <p:spPr>
            <a:xfrm>
              <a:off x="7799" y="6018"/>
              <a:ext cx="4629" cy="86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sp>
          <p:nvSpPr>
            <p:cNvPr id="7" name="文本框 17"/>
            <p:cNvSpPr txBox="1"/>
            <p:nvPr/>
          </p:nvSpPr>
          <p:spPr>
            <a:xfrm>
              <a:off x="8842" y="6211"/>
              <a:ext cx="3129" cy="533"/>
            </a:xfrm>
            <a:prstGeom prst="rect">
              <a:avLst/>
            </a:prstGeom>
            <a:grpFill/>
            <a:ln w="9525">
              <a:noFill/>
            </a:ln>
          </p:spPr>
          <p:txBody>
            <a:bodyPr wrap="square" anchor="t">
              <a:spAutoFit/>
            </a:bodyPr>
            <a:lstStyle/>
            <a:p>
              <a:r>
                <a:rPr lang="en-US" altLang="zh-CN" sz="1600" dirty="0">
                  <a:solidFill>
                    <a:schemeClr val="bg1"/>
                  </a:solidFill>
                  <a:latin typeface="Segoe UI Semilight" pitchFamily="34" charset="0"/>
                  <a:ea typeface="微软雅黑" pitchFamily="34" charset="-122"/>
                </a:rPr>
                <a:t>Segment the words</a:t>
              </a:r>
            </a:p>
          </p:txBody>
        </p:sp>
      </p:grpSp>
      <p:sp>
        <p:nvSpPr>
          <p:cNvPr id="18" name="矩形 17"/>
          <p:cNvSpPr/>
          <p:nvPr/>
        </p:nvSpPr>
        <p:spPr>
          <a:xfrm>
            <a:off x="2438041" y="3988675"/>
            <a:ext cx="1963461" cy="923330"/>
          </a:xfrm>
          <a:prstGeom prst="rect">
            <a:avLst/>
          </a:prstGeom>
          <a:solidFill>
            <a:srgbClr val="002060"/>
          </a:solidFill>
        </p:spPr>
        <p:txBody>
          <a:bodyPr wrap="square">
            <a:spAutoFit/>
          </a:bodyPr>
          <a:lstStyle/>
          <a:p>
            <a:pPr algn="ctr"/>
            <a:endParaRPr lang="en-US" altLang="zh-CN" dirty="0">
              <a:solidFill>
                <a:schemeClr val="bg1"/>
              </a:solidFill>
            </a:endParaRPr>
          </a:p>
          <a:p>
            <a:pPr algn="ctr"/>
            <a:r>
              <a:rPr lang="en-US" altLang="zh-CN" dirty="0">
                <a:solidFill>
                  <a:schemeClr val="bg1"/>
                </a:solidFill>
              </a:rPr>
              <a:t>Comma            </a:t>
            </a:r>
          </a:p>
          <a:p>
            <a:endParaRPr lang="en-US" altLang="zh-CN" dirty="0">
              <a:solidFill>
                <a:schemeClr val="bg1"/>
              </a:solidFill>
            </a:endParaRPr>
          </a:p>
        </p:txBody>
      </p:sp>
      <p:sp>
        <p:nvSpPr>
          <p:cNvPr id="19" name="矩形 18"/>
          <p:cNvSpPr/>
          <p:nvPr/>
        </p:nvSpPr>
        <p:spPr>
          <a:xfrm>
            <a:off x="5063324" y="4003743"/>
            <a:ext cx="2576686" cy="923330"/>
          </a:xfrm>
          <a:prstGeom prst="rect">
            <a:avLst/>
          </a:prstGeom>
          <a:solidFill>
            <a:srgbClr val="002060"/>
          </a:solidFill>
        </p:spPr>
        <p:txBody>
          <a:bodyPr wrap="square">
            <a:spAutoFit/>
          </a:bodyPr>
          <a:lstStyle/>
          <a:p>
            <a:pPr algn="ctr"/>
            <a:endParaRPr lang="en-US" altLang="zh-CN" dirty="0">
              <a:solidFill>
                <a:schemeClr val="bg1"/>
              </a:solidFill>
            </a:endParaRPr>
          </a:p>
          <a:p>
            <a:pPr algn="ctr"/>
            <a:r>
              <a:rPr lang="en-US" altLang="zh-CN" dirty="0" err="1">
                <a:solidFill>
                  <a:schemeClr val="bg1"/>
                </a:solidFill>
              </a:rPr>
              <a:t>User_dict</a:t>
            </a:r>
            <a:r>
              <a:rPr lang="en-US" altLang="zh-CN" dirty="0">
                <a:solidFill>
                  <a:schemeClr val="bg1"/>
                </a:solidFill>
              </a:rPr>
              <a:t>  </a:t>
            </a:r>
          </a:p>
          <a:p>
            <a:endParaRPr lang="en-US" altLang="zh-CN" dirty="0">
              <a:solidFill>
                <a:schemeClr val="bg1"/>
              </a:solidFill>
            </a:endParaRPr>
          </a:p>
        </p:txBody>
      </p:sp>
      <p:sp>
        <p:nvSpPr>
          <p:cNvPr id="21" name="矩形 20"/>
          <p:cNvSpPr/>
          <p:nvPr/>
        </p:nvSpPr>
        <p:spPr>
          <a:xfrm>
            <a:off x="8271654" y="4003743"/>
            <a:ext cx="2576686" cy="923330"/>
          </a:xfrm>
          <a:prstGeom prst="rect">
            <a:avLst/>
          </a:prstGeom>
          <a:solidFill>
            <a:srgbClr val="002060"/>
          </a:solidFill>
        </p:spPr>
        <p:txBody>
          <a:bodyPr wrap="square">
            <a:spAutoFit/>
          </a:bodyPr>
          <a:lstStyle/>
          <a:p>
            <a:pPr algn="ctr"/>
            <a:endParaRPr lang="en-US" altLang="zh-CN" dirty="0">
              <a:solidFill>
                <a:schemeClr val="bg1"/>
              </a:solidFill>
            </a:endParaRPr>
          </a:p>
          <a:p>
            <a:pPr algn="ctr"/>
            <a:r>
              <a:rPr lang="zh-CN" altLang="en-US" dirty="0">
                <a:solidFill>
                  <a:schemeClr val="bg1"/>
                </a:solidFill>
              </a:rPr>
              <a:t>啊 的 呢 很 太 再</a:t>
            </a:r>
            <a:endParaRPr lang="en-US" altLang="zh-CN" dirty="0">
              <a:solidFill>
                <a:schemeClr val="bg1"/>
              </a:solidFill>
            </a:endParaRPr>
          </a:p>
          <a:p>
            <a:endParaRPr lang="en-US" altLang="zh-C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ea typeface="微软雅黑" pitchFamily="34" charset="-122"/>
              <a:cs typeface="+mn-ea"/>
              <a:sym typeface="+mn-lt"/>
            </a:endParaRPr>
          </a:p>
        </p:txBody>
      </p:sp>
      <p:sp>
        <p:nvSpPr>
          <p:cNvPr id="6" name="文本框 31"/>
          <p:cNvSpPr txBox="1"/>
          <p:nvPr/>
        </p:nvSpPr>
        <p:spPr>
          <a:xfrm>
            <a:off x="392023" y="336943"/>
            <a:ext cx="3589080" cy="369332"/>
          </a:xfrm>
          <a:prstGeom prst="rect">
            <a:avLst/>
          </a:prstGeom>
          <a:noFill/>
        </p:spPr>
        <p:txBody>
          <a:bodyPr wrap="square" lIns="0" tIns="0" rIns="0" bIns="0" rtlCol="0">
            <a:spAutoFit/>
          </a:bodyPr>
          <a:lstStyle/>
          <a:p>
            <a:pPr defTabSz="963930"/>
            <a:r>
              <a:rPr lang="en-US" altLang="zh-CN" sz="2400" dirty="0"/>
              <a:t>Analysis and implement</a:t>
            </a:r>
            <a:endParaRPr lang="zh-CN" altLang="en-US" sz="2400" dirty="0">
              <a:latin typeface="微软雅黑" pitchFamily="34" charset="-122"/>
              <a:ea typeface="微软雅黑" pitchFamily="34" charset="-122"/>
              <a:cs typeface="+mn-ea"/>
              <a:sym typeface="+mn-lt"/>
            </a:endParaRPr>
          </a:p>
        </p:txBody>
      </p:sp>
      <p:grpSp>
        <p:nvGrpSpPr>
          <p:cNvPr id="10" name="组合 9"/>
          <p:cNvGrpSpPr/>
          <p:nvPr/>
        </p:nvGrpSpPr>
        <p:grpSpPr>
          <a:xfrm>
            <a:off x="2277745" y="1175385"/>
            <a:ext cx="7681595" cy="590550"/>
            <a:chOff x="7826" y="1851"/>
            <a:chExt cx="4645" cy="930"/>
          </a:xfrm>
        </p:grpSpPr>
        <p:sp>
          <p:nvSpPr>
            <p:cNvPr id="5" name="矩形 4"/>
            <p:cNvSpPr/>
            <p:nvPr/>
          </p:nvSpPr>
          <p:spPr>
            <a:xfrm>
              <a:off x="7995" y="1851"/>
              <a:ext cx="4476" cy="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ym typeface="+mn-ea"/>
                </a:rPr>
                <a:t>Identificating  Themes and Sentiment Words---CRF</a:t>
              </a:r>
            </a:p>
          </p:txBody>
        </p:sp>
        <p:sp>
          <p:nvSpPr>
            <p:cNvPr id="8" name="矩形 7"/>
            <p:cNvSpPr/>
            <p:nvPr/>
          </p:nvSpPr>
          <p:spPr>
            <a:xfrm>
              <a:off x="7826" y="2627"/>
              <a:ext cx="4597" cy="15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 name="表格 3"/>
          <p:cNvGraphicFramePr/>
          <p:nvPr/>
        </p:nvGraphicFramePr>
        <p:xfrm>
          <a:off x="3723957" y="2355215"/>
          <a:ext cx="5411788" cy="3190240"/>
        </p:xfrm>
        <a:graphic>
          <a:graphicData uri="http://schemas.openxmlformats.org/drawingml/2006/table">
            <a:tbl>
              <a:tblPr firstRow="1" bandRow="1">
                <a:tableStyleId>{5940675A-B579-460E-94D1-54222C63F5DA}</a:tableStyleId>
              </a:tblPr>
              <a:tblGrid>
                <a:gridCol w="5411788">
                  <a:extLst>
                    <a:ext uri="{9D8B030D-6E8A-4147-A177-3AD203B41FA5}">
                      <a16:colId xmlns:a16="http://schemas.microsoft.com/office/drawing/2014/main" val="20000"/>
                    </a:ext>
                  </a:extLst>
                </a:gridCol>
              </a:tblGrid>
              <a:tr h="2235200">
                <a:tc>
                  <a:txBody>
                    <a:bodyPr/>
                    <a:lstStyle/>
                    <a:p>
                      <a:pPr indent="0">
                        <a:buNone/>
                      </a:pPr>
                      <a:r>
                        <a:rPr lang="en-US" altLang="zh-CN" sz="1400" b="0">
                          <a:solidFill>
                            <a:srgbClr val="000000"/>
                          </a:solidFill>
                          <a:latin typeface="Cambria" charset="0"/>
                          <a:cs typeface="Cambria" charset="0"/>
                        </a:rPr>
                        <a:t>Basic Features</a:t>
                      </a:r>
                    </a:p>
                    <a:p>
                      <a:pPr indent="0">
                        <a:buNone/>
                      </a:pPr>
                      <a:r>
                        <a:rPr lang="en-US" altLang="zh-CN" sz="1400" b="0">
                          <a:solidFill>
                            <a:srgbClr val="000000"/>
                          </a:solidFill>
                          <a:latin typeface="Cambria" charset="0"/>
                          <a:cs typeface="Cambria" charset="0"/>
                        </a:rPr>
                        <a:t>01: word w</a:t>
                      </a:r>
                      <a:r>
                        <a:rPr lang="en-US" altLang="zh-CN" sz="1400" b="0" baseline="-25000">
                          <a:solidFill>
                            <a:srgbClr val="000000"/>
                          </a:solidFill>
                          <a:latin typeface="Cambria" charset="0"/>
                          <a:cs typeface="Cambria" charset="0"/>
                        </a:rPr>
                        <a:t>i</a:t>
                      </a:r>
                    </a:p>
                    <a:p>
                      <a:pPr indent="0">
                        <a:buNone/>
                      </a:pPr>
                      <a:r>
                        <a:rPr lang="en-US" altLang="zh-CN" sz="1400" b="0">
                          <a:solidFill>
                            <a:srgbClr val="000000"/>
                          </a:solidFill>
                          <a:latin typeface="Cambria" charset="0"/>
                          <a:cs typeface="Cambria" charset="0"/>
                        </a:rPr>
                        <a:t>02: w</a:t>
                      </a:r>
                      <a:r>
                        <a:rPr lang="en-US" altLang="zh-CN" sz="1400" b="0" baseline="-25000">
                          <a:solidFill>
                            <a:srgbClr val="000000"/>
                          </a:solidFill>
                          <a:latin typeface="Cambria" charset="0"/>
                          <a:cs typeface="Cambria" charset="0"/>
                        </a:rPr>
                        <a:t>i-1</a:t>
                      </a:r>
                      <a:r>
                        <a:rPr lang="en-US" altLang="zh-CN" sz="1400" b="0">
                          <a:solidFill>
                            <a:srgbClr val="000000"/>
                          </a:solidFill>
                          <a:latin typeface="Cambria" charset="0"/>
                          <a:cs typeface="Cambria" charset="0"/>
                        </a:rPr>
                        <a:t>: the first left word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p>
                    <a:p>
                      <a:pPr indent="0">
                        <a:buNone/>
                      </a:pPr>
                      <a:r>
                        <a:rPr lang="en-US" altLang="zh-CN" sz="1400" b="0">
                          <a:solidFill>
                            <a:srgbClr val="000000"/>
                          </a:solidFill>
                          <a:latin typeface="Cambria" charset="0"/>
                          <a:cs typeface="Cambria" charset="0"/>
                        </a:rPr>
                        <a:t>03: w</a:t>
                      </a:r>
                      <a:r>
                        <a:rPr lang="en-US" altLang="zh-CN" sz="1400" b="0" baseline="-25000">
                          <a:solidFill>
                            <a:srgbClr val="000000"/>
                          </a:solidFill>
                          <a:latin typeface="Cambria" charset="0"/>
                          <a:cs typeface="Cambria" charset="0"/>
                        </a:rPr>
                        <a:t>i+1</a:t>
                      </a:r>
                      <a:r>
                        <a:rPr lang="en-US" altLang="zh-CN" sz="1400" b="0">
                          <a:solidFill>
                            <a:srgbClr val="000000"/>
                          </a:solidFill>
                          <a:latin typeface="Cambria" charset="0"/>
                          <a:cs typeface="Cambria" charset="0"/>
                        </a:rPr>
                        <a:t>: the first right word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p>
                    <a:p>
                      <a:pPr indent="0">
                        <a:buNone/>
                      </a:pPr>
                      <a:r>
                        <a:rPr lang="en-US" altLang="zh-CN" sz="1400" b="0">
                          <a:solidFill>
                            <a:srgbClr val="000000"/>
                          </a:solidFill>
                          <a:latin typeface="Cambria" charset="0"/>
                          <a:cs typeface="Cambria" charset="0"/>
                        </a:rPr>
                        <a:t>04: w</a:t>
                      </a:r>
                      <a:r>
                        <a:rPr lang="en-US" altLang="zh-CN" sz="1400" b="0" baseline="-25000">
                          <a:solidFill>
                            <a:srgbClr val="000000"/>
                          </a:solidFill>
                          <a:latin typeface="Cambria" charset="0"/>
                          <a:cs typeface="Cambria" charset="0"/>
                        </a:rPr>
                        <a:t>i-2</a:t>
                      </a:r>
                      <a:r>
                        <a:rPr lang="en-US" altLang="zh-CN" sz="1400" b="0">
                          <a:solidFill>
                            <a:srgbClr val="000000"/>
                          </a:solidFill>
                          <a:latin typeface="Cambria" charset="0"/>
                          <a:cs typeface="Cambria" charset="0"/>
                        </a:rPr>
                        <a:t>: the second left word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p>
                    <a:p>
                      <a:pPr indent="0">
                        <a:buNone/>
                      </a:pPr>
                      <a:r>
                        <a:rPr lang="en-US" altLang="zh-CN" sz="1400" b="0">
                          <a:solidFill>
                            <a:srgbClr val="000000"/>
                          </a:solidFill>
                          <a:latin typeface="Cambria" charset="0"/>
                          <a:cs typeface="Cambria" charset="0"/>
                        </a:rPr>
                        <a:t>05: w</a:t>
                      </a:r>
                      <a:r>
                        <a:rPr lang="en-US" altLang="zh-CN" sz="1400" b="0" baseline="-25000">
                          <a:solidFill>
                            <a:srgbClr val="000000"/>
                          </a:solidFill>
                          <a:latin typeface="Cambria" charset="0"/>
                          <a:cs typeface="Cambria" charset="0"/>
                        </a:rPr>
                        <a:t>i+2</a:t>
                      </a:r>
                      <a:r>
                        <a:rPr lang="en-US" altLang="zh-CN" sz="1400" b="0">
                          <a:solidFill>
                            <a:srgbClr val="000000"/>
                          </a:solidFill>
                          <a:latin typeface="Cambria" charset="0"/>
                          <a:cs typeface="Cambria" charset="0"/>
                        </a:rPr>
                        <a:t>: the second right word of w</a:t>
                      </a:r>
                      <a:r>
                        <a:rPr lang="en-US" altLang="zh-CN" sz="1400" b="0" baseline="-25000">
                          <a:solidFill>
                            <a:srgbClr val="000000"/>
                          </a:solidFill>
                          <a:latin typeface="Cambria" charset="0"/>
                          <a:cs typeface="Cambria" charset="0"/>
                        </a:rPr>
                        <a:t>i</a:t>
                      </a:r>
                    </a:p>
                    <a:p>
                      <a:pPr indent="0">
                        <a:buNone/>
                      </a:pPr>
                      <a:r>
                        <a:rPr lang="en-US" altLang="zh-CN" sz="1400" b="0">
                          <a:solidFill>
                            <a:srgbClr val="000000"/>
                          </a:solidFill>
                          <a:latin typeface="Cambria" charset="0"/>
                          <a:cs typeface="Cambria" charset="0"/>
                        </a:rPr>
                        <a:t>06: p</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the pos of word w</a:t>
                      </a:r>
                      <a:r>
                        <a:rPr lang="en-US" altLang="zh-CN" sz="1400" b="0" baseline="-25000">
                          <a:solidFill>
                            <a:srgbClr val="000000"/>
                          </a:solidFill>
                          <a:latin typeface="Cambria" charset="0"/>
                          <a:cs typeface="Cambria" charset="0"/>
                        </a:rPr>
                        <a:t>i</a:t>
                      </a:r>
                    </a:p>
                    <a:p>
                      <a:pPr indent="0">
                        <a:buNone/>
                      </a:pPr>
                      <a:r>
                        <a:rPr lang="en-US" altLang="zh-CN" sz="1400" b="0">
                          <a:solidFill>
                            <a:srgbClr val="000000"/>
                          </a:solidFill>
                          <a:latin typeface="Cambria" charset="0"/>
                          <a:cs typeface="Cambria" charset="0"/>
                        </a:rPr>
                        <a:t>07: p</a:t>
                      </a:r>
                      <a:r>
                        <a:rPr lang="en-US" altLang="zh-CN" sz="1400" b="0" baseline="-25000">
                          <a:solidFill>
                            <a:srgbClr val="000000"/>
                          </a:solidFill>
                          <a:latin typeface="Cambria" charset="0"/>
                          <a:cs typeface="Cambria" charset="0"/>
                        </a:rPr>
                        <a:t>i-1</a:t>
                      </a:r>
                      <a:r>
                        <a:rPr lang="en-US" altLang="zh-CN" sz="1400" b="0">
                          <a:solidFill>
                            <a:srgbClr val="000000"/>
                          </a:solidFill>
                          <a:latin typeface="Cambria" charset="0"/>
                          <a:cs typeface="Cambria" charset="0"/>
                        </a:rPr>
                        <a:t>: the first left pos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p>
                    <a:p>
                      <a:pPr indent="0">
                        <a:buNone/>
                      </a:pPr>
                      <a:r>
                        <a:rPr lang="en-US" altLang="zh-CN" sz="1400" b="0">
                          <a:solidFill>
                            <a:srgbClr val="000000"/>
                          </a:solidFill>
                          <a:latin typeface="Cambria" charset="0"/>
                          <a:cs typeface="Cambria" charset="0"/>
                        </a:rPr>
                        <a:t>08: p</a:t>
                      </a:r>
                      <a:r>
                        <a:rPr lang="en-US" altLang="zh-CN" sz="1400" b="0" baseline="-25000">
                          <a:solidFill>
                            <a:srgbClr val="000000"/>
                          </a:solidFill>
                          <a:latin typeface="Cambria" charset="0"/>
                          <a:cs typeface="Cambria" charset="0"/>
                        </a:rPr>
                        <a:t>i+1</a:t>
                      </a:r>
                      <a:r>
                        <a:rPr lang="en-US" altLang="zh-CN" sz="1400" b="0">
                          <a:solidFill>
                            <a:srgbClr val="000000"/>
                          </a:solidFill>
                          <a:latin typeface="Cambria" charset="0"/>
                          <a:cs typeface="Cambria" charset="0"/>
                        </a:rPr>
                        <a:t>: the first left pos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p>
                    <a:p>
                      <a:pPr indent="0">
                        <a:buNone/>
                      </a:pPr>
                      <a:r>
                        <a:rPr lang="en-US" altLang="zh-CN" sz="1400" b="0">
                          <a:solidFill>
                            <a:srgbClr val="000000"/>
                          </a:solidFill>
                          <a:latin typeface="Cambria" charset="0"/>
                          <a:cs typeface="Cambria" charset="0"/>
                        </a:rPr>
                        <a:t>09: p</a:t>
                      </a:r>
                      <a:r>
                        <a:rPr lang="en-US" altLang="zh-CN" sz="1400" b="0" baseline="-25000">
                          <a:solidFill>
                            <a:srgbClr val="000000"/>
                          </a:solidFill>
                          <a:latin typeface="Cambria" charset="0"/>
                          <a:cs typeface="Cambria" charset="0"/>
                        </a:rPr>
                        <a:t>i-2</a:t>
                      </a:r>
                      <a:r>
                        <a:rPr lang="en-US" altLang="zh-CN" sz="1400" b="0">
                          <a:solidFill>
                            <a:srgbClr val="000000"/>
                          </a:solidFill>
                          <a:latin typeface="Cambria" charset="0"/>
                          <a:cs typeface="Cambria" charset="0"/>
                        </a:rPr>
                        <a:t>: the second left pos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 p</a:t>
                      </a:r>
                      <a:r>
                        <a:rPr lang="en-US" altLang="zh-CN" sz="1400" b="0" baseline="-25000">
                          <a:solidFill>
                            <a:srgbClr val="000000"/>
                          </a:solidFill>
                          <a:latin typeface="Cambria" charset="0"/>
                          <a:cs typeface="Cambria" charset="0"/>
                        </a:rPr>
                        <a:t>i+2</a:t>
                      </a:r>
                      <a:r>
                        <a:rPr lang="en-US" altLang="zh-CN" sz="1400" b="0">
                          <a:solidFill>
                            <a:srgbClr val="000000"/>
                          </a:solidFill>
                          <a:latin typeface="Cambria" charset="0"/>
                          <a:cs typeface="Cambria" charset="0"/>
                        </a:rPr>
                        <a:t>: the second left pos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a:t>
                      </a:r>
                      <a:endParaRPr lang="zh-CN" altLang="en-US" sz="1400" b="0">
                        <a:solidFill>
                          <a:srgbClr val="000000"/>
                        </a:solidFill>
                        <a:latin typeface="Cambria" charset="0"/>
                        <a:ea typeface="Cambria" charset="0"/>
                        <a:cs typeface="Cambria" charset="0"/>
                      </a:endParaRPr>
                    </a:p>
                  </a:txBody>
                  <a:tcPr marL="68580" marR="68580" marT="0" marB="10160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indent="0">
                        <a:buNone/>
                      </a:pPr>
                      <a:r>
                        <a:rPr lang="en-US" altLang="zh-CN" sz="1400" b="0">
                          <a:solidFill>
                            <a:srgbClr val="000000"/>
                          </a:solidFill>
                          <a:latin typeface="Cambria" charset="0"/>
                          <a:cs typeface="Cambria" charset="0"/>
                        </a:rPr>
                        <a:t>Syntactic Features</a:t>
                      </a:r>
                    </a:p>
                    <a:p>
                      <a:pPr indent="0">
                        <a:buNone/>
                      </a:pPr>
                      <a:r>
                        <a:rPr lang="en-US" altLang="zh-CN" sz="1400" b="0">
                          <a:solidFill>
                            <a:srgbClr val="000000"/>
                          </a:solidFill>
                          <a:latin typeface="Cambria" charset="0"/>
                          <a:cs typeface="Cambria" charset="0"/>
                        </a:rPr>
                        <a:t>11: dependency</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the dependency parsing of w</a:t>
                      </a:r>
                      <a:r>
                        <a:rPr lang="en-US" altLang="zh-CN" sz="1400" b="0" baseline="-25000">
                          <a:solidFill>
                            <a:srgbClr val="000000"/>
                          </a:solidFill>
                          <a:latin typeface="Cambria" charset="0"/>
                          <a:cs typeface="Cambria" charset="0"/>
                        </a:rPr>
                        <a:t>i</a:t>
                      </a:r>
                    </a:p>
                    <a:p>
                      <a:pPr indent="0">
                        <a:buNone/>
                      </a:pPr>
                      <a:r>
                        <a:rPr lang="en-US" altLang="zh-CN" sz="1400" b="0">
                          <a:solidFill>
                            <a:srgbClr val="000000"/>
                          </a:solidFill>
                          <a:latin typeface="Cambria" charset="0"/>
                          <a:cs typeface="Cambria" charset="0"/>
                        </a:rPr>
                        <a:t>12: dependency_parent</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the dependency parsing of w</a:t>
                      </a:r>
                      <a:r>
                        <a:rPr lang="en-US" altLang="zh-CN" sz="1400" b="0" baseline="-25000">
                          <a:solidFill>
                            <a:srgbClr val="000000"/>
                          </a:solidFill>
                          <a:latin typeface="Cambria" charset="0"/>
                          <a:cs typeface="Cambria" charset="0"/>
                        </a:rPr>
                        <a:t>i </a:t>
                      </a:r>
                      <a:r>
                        <a:rPr lang="en-US" altLang="zh-CN" sz="1400" b="0">
                          <a:solidFill>
                            <a:srgbClr val="000000"/>
                          </a:solidFill>
                          <a:latin typeface="Cambria" charset="0"/>
                          <a:cs typeface="Cambria" charset="0"/>
                        </a:rPr>
                        <a:t>parent</a:t>
                      </a:r>
                    </a:p>
                    <a:p>
                      <a:pPr indent="0">
                        <a:buNone/>
                      </a:pPr>
                      <a:r>
                        <a:rPr lang="en-US" altLang="zh-CN" sz="1400" b="0">
                          <a:solidFill>
                            <a:srgbClr val="000000"/>
                          </a:solidFill>
                          <a:latin typeface="Cambria" charset="0"/>
                          <a:cs typeface="Cambria" charset="0"/>
                        </a:rPr>
                        <a:t>13: pos_parent</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 the pos of w</a:t>
                      </a:r>
                      <a:r>
                        <a:rPr lang="en-US" altLang="zh-CN" sz="1400" b="0" baseline="-25000">
                          <a:solidFill>
                            <a:srgbClr val="000000"/>
                          </a:solidFill>
                          <a:latin typeface="Cambria" charset="0"/>
                          <a:cs typeface="Cambria" charset="0"/>
                        </a:rPr>
                        <a:t>i</a:t>
                      </a:r>
                      <a:r>
                        <a:rPr lang="en-US" altLang="zh-CN" sz="1400" b="0">
                          <a:solidFill>
                            <a:srgbClr val="000000"/>
                          </a:solidFill>
                          <a:latin typeface="Cambria" charset="0"/>
                          <a:cs typeface="Cambria" charset="0"/>
                        </a:rPr>
                        <a:t>’s</a:t>
                      </a:r>
                      <a:r>
                        <a:rPr lang="en-US" altLang="zh-CN" sz="1400" b="0" baseline="-25000">
                          <a:solidFill>
                            <a:srgbClr val="000000"/>
                          </a:solidFill>
                          <a:latin typeface="Cambria" charset="0"/>
                          <a:cs typeface="Cambria" charset="0"/>
                        </a:rPr>
                        <a:t> </a:t>
                      </a:r>
                      <a:r>
                        <a:rPr lang="en-US" altLang="zh-CN" sz="1400" b="0">
                          <a:solidFill>
                            <a:srgbClr val="000000"/>
                          </a:solidFill>
                          <a:latin typeface="Cambria" charset="0"/>
                          <a:cs typeface="Cambria" charset="0"/>
                        </a:rPr>
                        <a:t>parent</a:t>
                      </a:r>
                      <a:endParaRPr lang="zh-CN" altLang="en-US" sz="1400" b="0">
                        <a:solidFill>
                          <a:srgbClr val="000000"/>
                        </a:solidFill>
                        <a:latin typeface="Cambria" charset="0"/>
                        <a:ea typeface="Cambria" charset="0"/>
                        <a:cs typeface="Cambria" charset="0"/>
                      </a:endParaRPr>
                    </a:p>
                  </a:txBody>
                  <a:tcPr marL="68580" marR="68580" marT="0" marB="10160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0" name="文本框 99"/>
          <p:cNvSpPr txBox="1"/>
          <p:nvPr/>
        </p:nvSpPr>
        <p:spPr>
          <a:xfrm>
            <a:off x="3522345" y="1905635"/>
            <a:ext cx="6997065" cy="337185"/>
          </a:xfrm>
          <a:prstGeom prst="rect">
            <a:avLst/>
          </a:prstGeom>
          <a:noFill/>
          <a:ln w="9525">
            <a:noFill/>
          </a:ln>
        </p:spPr>
        <p:txBody>
          <a:bodyPr wrap="square">
            <a:spAutoFit/>
          </a:bodyPr>
          <a:lstStyle/>
          <a:p>
            <a:pPr marL="0" indent="127000"/>
            <a:r>
              <a:rPr lang="en-US" altLang="zh-CN" sz="1600" b="0">
                <a:latin typeface="Comic Sans MS" charset="0"/>
                <a:ea typeface="宋体" charset="-122"/>
                <a:cs typeface="宋体" charset="-122"/>
              </a:rPr>
              <a:t>Features: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自定义</PresentationFormat>
  <Paragraphs>178</Paragraphs>
  <Slides>20</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宋体</vt:lpstr>
      <vt:lpstr>微软雅黑</vt:lpstr>
      <vt:lpstr>Arial</vt:lpstr>
      <vt:lpstr>Calibri</vt:lpstr>
      <vt:lpstr>Calibri Light</vt:lpstr>
      <vt:lpstr>Cambria</vt:lpstr>
      <vt:lpstr>Comic Sans MS</vt:lpstr>
      <vt:lpstr>Helvetica</vt:lpstr>
      <vt:lpstr>Impact</vt:lpstr>
      <vt:lpstr>Segoe UI Semilight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12</cp:revision>
  <dcterms:created xsi:type="dcterms:W3CDTF">1900-01-01T00:00:00Z</dcterms:created>
  <dcterms:modified xsi:type="dcterms:W3CDTF">2019-03-31T12:21:02Z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vt:lpwstr>
  </property>
</Properties>
</file>