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28" r:id="rId2"/>
    <p:sldId id="2576" r:id="rId3"/>
    <p:sldId id="2577" r:id="rId4"/>
    <p:sldId id="2584" r:id="rId5"/>
    <p:sldId id="2581" r:id="rId6"/>
    <p:sldId id="2586" r:id="rId7"/>
    <p:sldId id="2587" r:id="rId8"/>
    <p:sldId id="2588" r:id="rId9"/>
    <p:sldId id="2589" r:id="rId10"/>
    <p:sldId id="2590" r:id="rId11"/>
    <p:sldId id="2591" r:id="rId12"/>
    <p:sldId id="2595" r:id="rId13"/>
    <p:sldId id="2592" r:id="rId14"/>
    <p:sldId id="2596" r:id="rId15"/>
    <p:sldId id="2593" r:id="rId16"/>
    <p:sldId id="2597" r:id="rId17"/>
    <p:sldId id="2594" r:id="rId18"/>
    <p:sldId id="2598" r:id="rId19"/>
    <p:sldId id="2607" r:id="rId20"/>
    <p:sldId id="2582" r:id="rId21"/>
    <p:sldId id="2599" r:id="rId22"/>
    <p:sldId id="2562" r:id="rId23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97">
          <p15:clr>
            <a:srgbClr val="A4A3A4"/>
          </p15:clr>
        </p15:guide>
        <p15:guide id="6" pos="6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 autoAdjust="0"/>
    <p:restoredTop sz="95317" autoAdjust="0"/>
  </p:normalViewPr>
  <p:slideViewPr>
    <p:cSldViewPr>
      <p:cViewPr varScale="1">
        <p:scale>
          <a:sx n="66" d="100"/>
          <a:sy n="66" d="100"/>
        </p:scale>
        <p:origin x="102" y="288"/>
      </p:cViewPr>
      <p:guideLst>
        <p:guide orient="horz" pos="328"/>
        <p:guide orient="horz" pos="4183"/>
        <p:guide pos="4050"/>
        <p:guide pos="557"/>
        <p:guide pos="7497"/>
        <p:guide pos="694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47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5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72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3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36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0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24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4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7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61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02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28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3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5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22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0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67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07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5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0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03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5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530684"/>
            <a:ext cx="12858395" cy="2701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346259" y="1800882"/>
            <a:ext cx="41662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3600" dirty="0"/>
              <a:t>Search in </a:t>
            </a:r>
            <a:r>
              <a:rPr lang="en-US" altLang="zh-CN" sz="3600" dirty="0" err="1"/>
              <a:t>Pacman</a:t>
            </a:r>
            <a:endParaRPr lang="zh-CN" altLang="zh-CN" sz="3600" dirty="0"/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450" y="5404861"/>
            <a:ext cx="6419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HITSZ   </a:t>
            </a: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ICRC</a:t>
            </a:r>
            <a:endParaRPr lang="en-US" altLang="zh-CN" sz="200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6768" y="1004720"/>
            <a:ext cx="7704856" cy="210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9627978" y="6710797"/>
            <a:ext cx="2802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2017/10/30</a:t>
            </a:r>
            <a:endParaRPr lang="zh-CN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  <p:bldP spid="2" grpId="0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814933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2</a:t>
            </a:r>
            <a:endParaRPr lang="zh-CN" altLang="en-US" sz="32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077297" y="1960141"/>
            <a:ext cx="6416120" cy="3240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3113751" y="2536205"/>
            <a:ext cx="6379666" cy="208823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930576" y="1418787"/>
            <a:ext cx="4746015" cy="45052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2989140" y="2536205"/>
            <a:ext cx="6592433" cy="19861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5098557" y="6319956"/>
            <a:ext cx="237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mediumMaze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bigMaze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5968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725" y="1265611"/>
            <a:ext cx="11377264" cy="1569660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Question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implementing the uniform-cost graph search algorithm (UCS) </a:t>
            </a:r>
            <a:r>
              <a:rPr lang="en-US" altLang="zh-CN" sz="2400" dirty="0" smtClean="0"/>
              <a:t> algorithm. UCS </a:t>
            </a:r>
            <a:r>
              <a:rPr lang="zh-CN" altLang="en-US" sz="2400" dirty="0" smtClean="0"/>
              <a:t>is </a:t>
            </a:r>
            <a:r>
              <a:rPr lang="zh-CN" altLang="en-US" sz="2400" dirty="0"/>
              <a:t>only decided by the cost of every step, not the depth of the tree.But if all of the cost are equal, It's the same as breadth first search. </a:t>
            </a:r>
            <a:r>
              <a:rPr lang="en-US" altLang="zh-CN" sz="2400" dirty="0" smtClean="0"/>
              <a:t>We </a:t>
            </a:r>
            <a:r>
              <a:rPr lang="en-US" altLang="zh-CN" sz="2400" dirty="0"/>
              <a:t>use a priority-queue</a:t>
            </a:r>
            <a:r>
              <a:rPr lang="en-US" altLang="zh-CN" sz="2400" dirty="0" smtClean="0"/>
              <a:t> as </a:t>
            </a:r>
            <a:r>
              <a:rPr lang="en-US" altLang="zh-CN" sz="2400" dirty="0"/>
              <a:t>the basic storage structure. </a:t>
            </a:r>
            <a:endParaRPr lang="zh-CN" altLang="zh-CN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C:\Users\Administrator\Desktop\U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89" y="2176165"/>
            <a:ext cx="3788623" cy="518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12951" y="1600101"/>
            <a:ext cx="6430006" cy="3220209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12951" y="2248174"/>
            <a:ext cx="6453579" cy="1830456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17188" y="1512256"/>
            <a:ext cx="6021531" cy="3302292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2916337" y="2306346"/>
            <a:ext cx="5922382" cy="1714112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7"/>
          <a:stretch>
            <a:fillRect/>
          </a:stretch>
        </p:blipFill>
        <p:spPr>
          <a:xfrm>
            <a:off x="2793615" y="1633163"/>
            <a:ext cx="6249342" cy="315408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2859408" y="2308598"/>
            <a:ext cx="6117756" cy="18032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184845" y="6135290"/>
            <a:ext cx="546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mediumMaze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zh-CN" altLang="zh-CN" dirty="0"/>
              <a:t> </a:t>
            </a:r>
            <a:r>
              <a:rPr lang="en-US" altLang="zh-CN" dirty="0" err="1" smtClean="0"/>
              <a:t>mediumDottedMaze</a:t>
            </a: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mediumScaryMaze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814933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725" y="1389671"/>
            <a:ext cx="11377264" cy="830997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 4 is implementing  the  A* graph search in the </a:t>
            </a:r>
            <a:r>
              <a:rPr lang="en-US" altLang="zh-CN" sz="2400" dirty="0" err="1"/>
              <a:t>aStarSearch</a:t>
            </a:r>
            <a:r>
              <a:rPr lang="en-US" altLang="zh-CN" sz="2400" dirty="0"/>
              <a:t>. </a:t>
            </a:r>
            <a:r>
              <a:rPr lang="zh-CN" altLang="en-US" sz="2400" dirty="0"/>
              <a:t>The information was given by cost funtion f(n)=g(n)+h(n). It choose the manhatun distance as heuristic function. </a:t>
            </a:r>
            <a:endParaRPr lang="zh-CN" altLang="zh-CN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40" y="1878224"/>
            <a:ext cx="3284899" cy="536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4</a:t>
            </a:r>
            <a:endParaRPr lang="zh-CN" altLang="en-US" sz="32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06155" y="5999028"/>
            <a:ext cx="97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bigMaze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395279" y="1535863"/>
            <a:ext cx="3780155" cy="41516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759789" y="2680221"/>
            <a:ext cx="5270500" cy="1518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814933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725" y="1528093"/>
            <a:ext cx="11377264" cy="1200329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Question </a:t>
            </a:r>
            <a:r>
              <a:rPr lang="en-US" altLang="zh-CN" sz="2400" dirty="0"/>
              <a:t>5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eat all the beans with as little steps as </a:t>
            </a:r>
            <a:r>
              <a:rPr lang="en-US" altLang="zh-CN" sz="2400" dirty="0" smtClean="0"/>
              <a:t>possible. </a:t>
            </a:r>
            <a:r>
              <a:rPr lang="en-US" altLang="zh-CN" sz="2400" dirty="0"/>
              <a:t>W</a:t>
            </a:r>
            <a:r>
              <a:rPr lang="en-US" altLang="zh-CN" sz="2400" dirty="0" smtClean="0"/>
              <a:t>e </a:t>
            </a:r>
            <a:r>
              <a:rPr lang="en-US" altLang="zh-CN" sz="2400" dirty="0"/>
              <a:t>define the function </a:t>
            </a:r>
            <a:r>
              <a:rPr lang="en-US" altLang="zh-CN" sz="2400" dirty="0" err="1"/>
              <a:t>foodHeuristic</a:t>
            </a:r>
            <a:r>
              <a:rPr lang="en-US" altLang="zh-CN" sz="2400" dirty="0"/>
              <a:t> and construct the appropriate heuristic function to complete the bean searching problem</a:t>
            </a:r>
            <a:r>
              <a:rPr lang="en-US" altLang="zh-CN" sz="2400" dirty="0" smtClean="0"/>
              <a:t>.</a:t>
            </a:r>
            <a:endParaRPr lang="zh-CN" altLang="zh-CN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86563" y="3976365"/>
            <a:ext cx="3744416" cy="20882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4269135" y="3224080"/>
            <a:ext cx="360040" cy="3202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4301768" y="5777222"/>
            <a:ext cx="360040" cy="24364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3477047" y="4120381"/>
            <a:ext cx="360040" cy="24364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9" idx="0"/>
          </p:cNvCxnSpPr>
          <p:nvPr/>
        </p:nvCxnSpPr>
        <p:spPr>
          <a:xfrm flipH="1">
            <a:off x="3657067" y="3487448"/>
            <a:ext cx="670455" cy="632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4"/>
            <a:endCxn id="8" idx="0"/>
          </p:cNvCxnSpPr>
          <p:nvPr/>
        </p:nvCxnSpPr>
        <p:spPr>
          <a:xfrm>
            <a:off x="3657067" y="4364025"/>
            <a:ext cx="824721" cy="1413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39065" y="1753502"/>
            <a:ext cx="6092584" cy="274459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3241877" y="2608212"/>
            <a:ext cx="6306323" cy="163199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725" y="1291050"/>
            <a:ext cx="11377264" cy="829945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Question </a:t>
            </a:r>
            <a:r>
              <a:rPr lang="en-US" altLang="zh-CN" sz="2400" dirty="0"/>
              <a:t>6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implementing  </a:t>
            </a:r>
            <a:r>
              <a:rPr lang="en-US" altLang="zh-CN" sz="2400" dirty="0"/>
              <a:t>greedy graph search</a:t>
            </a:r>
            <a:r>
              <a:rPr lang="en-US" altLang="zh-CN" sz="2400" dirty="0" smtClean="0"/>
              <a:t>. </a:t>
            </a:r>
            <a:r>
              <a:rPr lang="en-US" altLang="zh-CN" sz="2400" dirty="0"/>
              <a:t>The solution is that implement the agent ClosestDotSearchAgent  and the function findPathToClosestDot by using BFS.</a:t>
            </a:r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80" y="1826895"/>
            <a:ext cx="4321175" cy="5317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6</a:t>
            </a:r>
            <a:endParaRPr lang="zh-CN" altLang="en-US" sz="32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951525" y="1672109"/>
            <a:ext cx="4864946" cy="2684904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3359917" y="2176165"/>
            <a:ext cx="6048162" cy="148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35" y="1510030"/>
            <a:ext cx="3510915" cy="481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/>
          <p:nvPr>
            <p:custDataLst>
              <p:tags r:id="rId1"/>
            </p:custDataLst>
          </p:nvPr>
        </p:nvSpPr>
        <p:spPr>
          <a:xfrm>
            <a:off x="1645732" y="1168053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2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3"/>
            </p:custDataLst>
          </p:nvPr>
        </p:nvSpPr>
        <p:spPr>
          <a:xfrm>
            <a:off x="6241157" y="1962490"/>
            <a:ext cx="3331046" cy="45365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5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4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5"/>
            </p:custDataLst>
          </p:nvPr>
        </p:nvSpPr>
        <p:spPr>
          <a:xfrm>
            <a:off x="6241157" y="2830660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 and implement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7"/>
            </p:custDataLst>
          </p:nvPr>
        </p:nvSpPr>
        <p:spPr>
          <a:xfrm>
            <a:off x="6241157" y="3700176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Conclusion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8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9"/>
            </p:custDataLst>
          </p:nvPr>
        </p:nvSpPr>
        <p:spPr>
          <a:xfrm>
            <a:off x="6241157" y="4569691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53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Task Assignment</a:t>
            </a:r>
            <a:endParaRPr lang="zh-CN" altLang="en-US" sz="253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582164" y="3319980"/>
            <a:ext cx="5487400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zh-CN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Conclusion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25" y="1040586"/>
            <a:ext cx="11377264" cy="461665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comparison of several algorithms performance</a:t>
            </a:r>
            <a:endParaRPr lang="zh-CN" altLang="zh-CN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Conclusion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37" y="1816125"/>
            <a:ext cx="6191421" cy="441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35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3252154"/>
            <a:ext cx="6419850" cy="72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207062" y="3319980"/>
            <a:ext cx="5862502" cy="12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altLang="zh-CN" sz="7595" b="1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en-US" altLang="zh-CN" sz="75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023" y="336943"/>
            <a:ext cx="19328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Introduction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276" y="1312069"/>
            <a:ext cx="11089232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A </a:t>
            </a:r>
            <a:r>
              <a:rPr lang="en-US" altLang="zh-CN" sz="2600" dirty="0" err="1"/>
              <a:t>Pacman</a:t>
            </a:r>
            <a:r>
              <a:rPr lang="en-US" altLang="zh-CN" sz="2600" dirty="0"/>
              <a:t> agent needs to efficiently </a:t>
            </a:r>
            <a:r>
              <a:rPr lang="en-US" altLang="zh-CN" sz="2600" dirty="0">
                <a:solidFill>
                  <a:srgbClr val="FF0000"/>
                </a:solidFill>
              </a:rPr>
              <a:t>find paths through a maze</a:t>
            </a:r>
            <a:r>
              <a:rPr lang="en-US" altLang="zh-CN" sz="2600" dirty="0"/>
              <a:t>, either to reach a particular location or collect remaining food quickly. </a:t>
            </a:r>
            <a:endParaRPr lang="en-US" altLang="zh-CN" sz="26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There </a:t>
            </a:r>
            <a:r>
              <a:rPr lang="en-US" altLang="zh-CN" sz="2600" dirty="0"/>
              <a:t>are two parts of algorithms in the project, which are the </a:t>
            </a:r>
            <a:r>
              <a:rPr lang="en-US" altLang="zh-CN" sz="2600" dirty="0">
                <a:solidFill>
                  <a:srgbClr val="FF0000"/>
                </a:solidFill>
              </a:rPr>
              <a:t>search algorithms</a:t>
            </a:r>
            <a:r>
              <a:rPr lang="en-US" altLang="zh-CN" sz="2600" dirty="0"/>
              <a:t> and </a:t>
            </a:r>
            <a:r>
              <a:rPr lang="en-US" altLang="zh-CN" sz="2600" dirty="0">
                <a:solidFill>
                  <a:srgbClr val="FF0000"/>
                </a:solidFill>
              </a:rPr>
              <a:t>food collecting </a:t>
            </a:r>
            <a:r>
              <a:rPr lang="en-US" altLang="zh-CN" sz="2600" dirty="0"/>
              <a:t>algorithms. </a:t>
            </a:r>
            <a:endParaRPr lang="en-US" altLang="zh-CN" sz="26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The </a:t>
            </a:r>
            <a:r>
              <a:rPr lang="en-US" altLang="zh-CN" sz="2600" dirty="0"/>
              <a:t>first part only has one dot which includes Question 1, Question 2, Question 3, Question 4. The second part has many dots which includes Question 5, Question 6.</a:t>
            </a:r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524719" y="1662549"/>
            <a:ext cx="7271675" cy="242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759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 and implement</a:t>
            </a: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814933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0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40743" y="1744118"/>
            <a:ext cx="11377264" cy="461665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 0 is initializing the </a:t>
            </a:r>
            <a:r>
              <a:rPr lang="en-US" altLang="zh-CN" sz="2400" dirty="0" err="1"/>
              <a:t>Pacman</a:t>
            </a:r>
            <a:r>
              <a:rPr lang="en-US" altLang="zh-CN" sz="2400" dirty="0"/>
              <a:t> game.</a:t>
            </a:r>
            <a:endParaRPr lang="zh-CN" altLang="zh-CN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25119" y="2536205"/>
            <a:ext cx="3456384" cy="3816424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44999" y="3112269"/>
            <a:ext cx="6120680" cy="2109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39550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725" y="1319327"/>
            <a:ext cx="11377264" cy="1200329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Question 1 is implementing the depth-first search (DFS) algorithm. </a:t>
            </a:r>
            <a:r>
              <a:rPr lang="en-US" altLang="zh-CN" sz="2400" dirty="0" smtClean="0"/>
              <a:t>DFS </a:t>
            </a:r>
            <a:r>
              <a:rPr lang="zh-CN" altLang="en-US" sz="2400" dirty="0" smtClean="0"/>
              <a:t>is </a:t>
            </a:r>
            <a:r>
              <a:rPr lang="zh-CN" altLang="en-US" sz="2400" dirty="0"/>
              <a:t>not unfit for search the shortest </a:t>
            </a:r>
            <a:r>
              <a:rPr lang="zh-CN" altLang="en-US" sz="2400" dirty="0" smtClean="0"/>
              <a:t>path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which </a:t>
            </a:r>
            <a:r>
              <a:rPr lang="zh-CN" altLang="en-US" sz="2400" dirty="0"/>
              <a:t>is better in </a:t>
            </a:r>
            <a:r>
              <a:rPr lang="zh-CN" altLang="en-US" sz="2400" dirty="0" smtClean="0"/>
              <a:t>trav</a:t>
            </a:r>
            <a:r>
              <a:rPr lang="en-US" altLang="zh-CN" sz="2400" dirty="0" err="1" smtClean="0"/>
              <a:t>ersing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all of the node of tree</a:t>
            </a:r>
            <a:r>
              <a:rPr lang="zh-CN" altLang="en-US" sz="2400" dirty="0" smtClean="0"/>
              <a:t>.</a:t>
            </a:r>
            <a:r>
              <a:rPr lang="en-US" altLang="zh-CN" sz="2400" dirty="0"/>
              <a:t> We </a:t>
            </a:r>
            <a:r>
              <a:rPr lang="en-US" altLang="zh-CN" sz="2400" dirty="0" smtClean="0"/>
              <a:t>use</a:t>
            </a:r>
            <a:r>
              <a:rPr lang="en-US" altLang="zh-CN" sz="2400" dirty="0"/>
              <a:t> a stack as the basic storage structure.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3783" r="2729"/>
          <a:stretch>
            <a:fillRect/>
          </a:stretch>
        </p:blipFill>
        <p:spPr>
          <a:xfrm>
            <a:off x="5270682" y="2248173"/>
            <a:ext cx="3740341" cy="473488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814933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57167" y="1816125"/>
            <a:ext cx="3204353" cy="3142131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2797539" y="2191155"/>
            <a:ext cx="6975635" cy="2145249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023653" y="1846323"/>
            <a:ext cx="6523408" cy="4147677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3023653" y="2422846"/>
            <a:ext cx="6282422" cy="16818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41241" y="6319956"/>
            <a:ext cx="24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tinyMaze</a:t>
            </a:r>
            <a:r>
              <a:rPr lang="en-US" altLang="zh-CN" dirty="0" smtClean="0"/>
              <a:t>  </a:t>
            </a:r>
            <a:r>
              <a:rPr lang="en-US" altLang="zh-CN" dirty="0" err="1"/>
              <a:t>mediumMaze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1241" y="706275"/>
            <a:ext cx="208823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dirty="0"/>
              <a:t>Question 2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96725" y="1213206"/>
            <a:ext cx="11377264" cy="829945"/>
          </a:xfrm>
          <a:prstGeom prst="rect">
            <a:avLst/>
          </a:prstGeom>
          <a:noFill/>
          <a:ln w="19050"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Question 2</a:t>
            </a:r>
            <a:r>
              <a:rPr lang="en-US" altLang="zh-CN" sz="2400" dirty="0"/>
              <a:t> is implementing the Breadth-first search(BFS</a:t>
            </a:r>
            <a:r>
              <a:rPr lang="en-US" altLang="zh-CN" sz="2400" dirty="0" smtClean="0"/>
              <a:t>) algorithm.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BFS </a:t>
            </a:r>
            <a:r>
              <a:rPr lang="zh-CN" altLang="en-US" sz="2400" dirty="0" smtClean="0"/>
              <a:t>is </a:t>
            </a:r>
            <a:r>
              <a:rPr lang="zh-CN" altLang="en-US" sz="2400" dirty="0"/>
              <a:t>good at search the shortest path in a </a:t>
            </a:r>
            <a:r>
              <a:rPr lang="zh-CN" altLang="en-US" sz="2400" dirty="0" smtClean="0"/>
              <a:t>tree</a:t>
            </a:r>
            <a:r>
              <a:rPr lang="en-US" altLang="zh-CN" sz="2400" dirty="0" smtClean="0"/>
              <a:t>. We </a:t>
            </a:r>
            <a:r>
              <a:rPr lang="en-US" altLang="zh-CN" sz="2400" dirty="0"/>
              <a:t>use a </a:t>
            </a:r>
            <a:r>
              <a:rPr lang="en-US" altLang="zh-CN" sz="2400" dirty="0" smtClean="0"/>
              <a:t>queue as </a:t>
            </a:r>
            <a:r>
              <a:rPr lang="en-US" altLang="zh-CN" sz="2400" dirty="0"/>
              <a:t>the basic storage structure. </a:t>
            </a:r>
            <a:endParaRPr lang="zh-CN" altLang="zh-CN" sz="2400" dirty="0"/>
          </a:p>
        </p:txBody>
      </p:sp>
      <p:sp>
        <p:nvSpPr>
          <p:cNvPr id="6" name="文本框 31"/>
          <p:cNvSpPr txBox="1"/>
          <p:nvPr/>
        </p:nvSpPr>
        <p:spPr>
          <a:xfrm>
            <a:off x="392023" y="336943"/>
            <a:ext cx="3589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en-US" altLang="zh-CN" sz="2400" dirty="0"/>
              <a:t>Analysis and implement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09" y="1628179"/>
            <a:ext cx="4345495" cy="5604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自定义</PresentationFormat>
  <Paragraphs>87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简洁商务汇报</dc:title>
  <dc:creator/>
  <cp:keywords>第一PPT模板网：www.1ppt.com</cp:keywords>
  <cp:lastModifiedBy/>
  <cp:revision>4</cp:revision>
  <dcterms:created xsi:type="dcterms:W3CDTF">2016-09-26T19:01:00Z</dcterms:created>
  <dcterms:modified xsi:type="dcterms:W3CDTF">2019-04-08T04:35:29Z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