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43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0B3436AE-0CA0-4A20-8D74-427D0B8B01DF}" type="datetimeFigureOut">
              <a:rPr lang="tr-TR" smtClean="0"/>
              <a:t>4.04.2022</a:t>
            </a:fld>
            <a:endParaRPr lang="tr-TR"/>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24335514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3436AE-0CA0-4A20-8D74-427D0B8B01DF}" type="datetimeFigureOut">
              <a:rPr lang="tr-TR" smtClean="0"/>
              <a:t>4.04.2022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204090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40080" y="320040"/>
            <a:ext cx="2743200" cy="320040"/>
          </a:xfrm>
        </p:spPr>
        <p:txBody>
          <a:bodyPr/>
          <a:lstStyle/>
          <a:p>
            <a:fld id="{0B3436AE-0CA0-4A20-8D74-427D0B8B01DF}" type="datetimeFigureOut">
              <a:rPr lang="tr-TR" smtClean="0"/>
              <a:t>4.04.2022</a:t>
            </a:fld>
            <a:endParaRPr lang="tr-TR"/>
          </a:p>
        </p:txBody>
      </p:sp>
      <p:sp>
        <p:nvSpPr>
          <p:cNvPr id="5" name="Footer Placeholder 4"/>
          <p:cNvSpPr>
            <a:spLocks noGrp="1"/>
          </p:cNvSpPr>
          <p:nvPr>
            <p:ph type="ftr" sz="quarter" idx="11"/>
          </p:nvPr>
        </p:nvSpPr>
        <p:spPr>
          <a:xfrm>
            <a:off x="640080" y="6227064"/>
            <a:ext cx="7854696" cy="320040"/>
          </a:xfrm>
        </p:spPr>
        <p:txBody>
          <a:bodyPr/>
          <a:lstStyle/>
          <a:p>
            <a:endParaRPr lang="tr-TR"/>
          </a:p>
        </p:txBody>
      </p:sp>
      <p:sp>
        <p:nvSpPr>
          <p:cNvPr id="6" name="Slide Number Placeholder 5"/>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191608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B3436AE-0CA0-4A20-8D74-427D0B8B01DF}" type="datetimeFigureOut">
              <a:rPr lang="tr-TR" smtClean="0"/>
              <a:t>4.04.2022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42980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640080" y="320040"/>
            <a:ext cx="2743200" cy="320040"/>
          </a:xfrm>
        </p:spPr>
        <p:txBody>
          <a:bodyPr/>
          <a:lstStyle/>
          <a:p>
            <a:fld id="{0B3436AE-0CA0-4A20-8D74-427D0B8B01DF}" type="datetimeFigureOut">
              <a:rPr lang="tr-TR" smtClean="0"/>
              <a:t>4.04.2022</a:t>
            </a:fld>
            <a:endParaRPr lang="tr-TR"/>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tr-TR"/>
          </a:p>
        </p:txBody>
      </p:sp>
      <p:sp>
        <p:nvSpPr>
          <p:cNvPr id="6" name="Slide Number Placeholder 5"/>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159932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a:xfrm>
            <a:off x="640080" y="320040"/>
            <a:ext cx="2743200" cy="320040"/>
          </a:xfrm>
        </p:spPr>
        <p:txBody>
          <a:bodyPr/>
          <a:lstStyle/>
          <a:p>
            <a:fld id="{0B3436AE-0CA0-4A20-8D74-427D0B8B01DF}" type="datetimeFigureOut">
              <a:rPr lang="tr-TR" smtClean="0"/>
              <a:t>4.04.2022</a:t>
            </a:fld>
            <a:endParaRPr lang="tr-TR"/>
          </a:p>
        </p:txBody>
      </p:sp>
      <p:sp>
        <p:nvSpPr>
          <p:cNvPr id="6" name="Footer Placeholder 5"/>
          <p:cNvSpPr>
            <a:spLocks noGrp="1"/>
          </p:cNvSpPr>
          <p:nvPr>
            <p:ph type="ftr" sz="quarter" idx="11"/>
          </p:nvPr>
        </p:nvSpPr>
        <p:spPr>
          <a:xfrm>
            <a:off x="640080" y="6227064"/>
            <a:ext cx="7854696" cy="320040"/>
          </a:xfrm>
        </p:spPr>
        <p:txBody>
          <a:bodyPr/>
          <a:lstStyle/>
          <a:p>
            <a:endParaRPr lang="tr-TR"/>
          </a:p>
        </p:txBody>
      </p:sp>
      <p:sp>
        <p:nvSpPr>
          <p:cNvPr id="7" name="Slide Number Placeholder 6"/>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86248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4" name="Content Placeholder 3"/>
          <p:cNvSpPr>
            <a:spLocks noGrp="1"/>
          </p:cNvSpPr>
          <p:nvPr>
            <p:ph sz="half" idx="2"/>
          </p:nvPr>
        </p:nvSpPr>
        <p:spPr>
          <a:xfrm>
            <a:off x="4706636" y="1487999"/>
            <a:ext cx="3804674" cy="17753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smtClean="0"/>
              <a:t>Asıl metin stillerini düzenle</a:t>
            </a:r>
          </a:p>
        </p:txBody>
      </p:sp>
      <p:sp>
        <p:nvSpPr>
          <p:cNvPr id="6" name="Content Placeholder 5"/>
          <p:cNvSpPr>
            <a:spLocks noGrp="1"/>
          </p:cNvSpPr>
          <p:nvPr>
            <p:ph sz="quarter" idx="4"/>
          </p:nvPr>
        </p:nvSpPr>
        <p:spPr>
          <a:xfrm>
            <a:off x="4695010" y="4270332"/>
            <a:ext cx="3819675" cy="17854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a:xfrm>
            <a:off x="640080" y="320040"/>
            <a:ext cx="2743200" cy="320040"/>
          </a:xfrm>
        </p:spPr>
        <p:txBody>
          <a:bodyPr/>
          <a:lstStyle/>
          <a:p>
            <a:fld id="{0B3436AE-0CA0-4A20-8D74-427D0B8B01DF}" type="datetimeFigureOut">
              <a:rPr lang="tr-TR" smtClean="0"/>
              <a:t>4.04.2022</a:t>
            </a:fld>
            <a:endParaRPr lang="tr-TR"/>
          </a:p>
        </p:txBody>
      </p:sp>
      <p:sp>
        <p:nvSpPr>
          <p:cNvPr id="8" name="Footer Placeholder 7"/>
          <p:cNvSpPr>
            <a:spLocks noGrp="1"/>
          </p:cNvSpPr>
          <p:nvPr>
            <p:ph type="ftr" sz="quarter" idx="11"/>
          </p:nvPr>
        </p:nvSpPr>
        <p:spPr>
          <a:xfrm>
            <a:off x="640080" y="6227064"/>
            <a:ext cx="7854696" cy="320040"/>
          </a:xfrm>
        </p:spPr>
        <p:txBody>
          <a:bodyPr/>
          <a:lstStyle/>
          <a:p>
            <a:endParaRPr lang="tr-TR"/>
          </a:p>
        </p:txBody>
      </p:sp>
      <p:sp>
        <p:nvSpPr>
          <p:cNvPr id="9" name="Slide Number Placeholder 8"/>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2455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0B3436AE-0CA0-4A20-8D74-427D0B8B01DF}" type="datetimeFigureOut">
              <a:rPr lang="tr-TR" smtClean="0"/>
              <a:t>4.04.2022</a:t>
            </a:fld>
            <a:endParaRPr lang="tr-TR"/>
          </a:p>
        </p:txBody>
      </p:sp>
      <p:sp>
        <p:nvSpPr>
          <p:cNvPr id="4" name="Footer Placeholder 3"/>
          <p:cNvSpPr>
            <a:spLocks noGrp="1"/>
          </p:cNvSpPr>
          <p:nvPr>
            <p:ph type="ftr" sz="quarter" idx="11"/>
          </p:nvPr>
        </p:nvSpPr>
        <p:spPr>
          <a:xfrm>
            <a:off x="640080" y="6227064"/>
            <a:ext cx="7854696" cy="320040"/>
          </a:xfrm>
        </p:spPr>
        <p:txBody>
          <a:bodyPr/>
          <a:lstStyle/>
          <a:p>
            <a:endParaRPr lang="tr-TR"/>
          </a:p>
        </p:txBody>
      </p:sp>
      <p:sp>
        <p:nvSpPr>
          <p:cNvPr id="5" name="Slide Number Placeholder 4"/>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284193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0B3436AE-0CA0-4A20-8D74-427D0B8B01DF}" type="datetimeFigureOut">
              <a:rPr lang="tr-TR" smtClean="0"/>
              <a:t>4.04.2022</a:t>
            </a:fld>
            <a:endParaRPr lang="tr-TR"/>
          </a:p>
        </p:txBody>
      </p:sp>
      <p:sp>
        <p:nvSpPr>
          <p:cNvPr id="3" name="Footer Placeholder 2"/>
          <p:cNvSpPr>
            <a:spLocks noGrp="1"/>
          </p:cNvSpPr>
          <p:nvPr>
            <p:ph type="ftr" sz="quarter" idx="11"/>
          </p:nvPr>
        </p:nvSpPr>
        <p:spPr>
          <a:xfrm>
            <a:off x="640080" y="6227064"/>
            <a:ext cx="7854696" cy="320040"/>
          </a:xfrm>
        </p:spPr>
        <p:txBody>
          <a:bodyPr/>
          <a:lstStyle/>
          <a:p>
            <a:endParaRPr lang="tr-TR"/>
          </a:p>
        </p:txBody>
      </p:sp>
      <p:sp>
        <p:nvSpPr>
          <p:cNvPr id="4" name="Slide Number Placeholder 3"/>
          <p:cNvSpPr>
            <a:spLocks noGrp="1"/>
          </p:cNvSpPr>
          <p:nvPr>
            <p:ph type="sldNum" sz="quarter" idx="12"/>
          </p:nvPr>
        </p:nvSpPr>
        <p:spPr>
          <a:xfrm>
            <a:off x="7808976"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376771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B3436AE-0CA0-4A20-8D74-427D0B8B01DF}" type="datetimeFigureOut">
              <a:rPr lang="tr-TR" smtClean="0"/>
              <a:t>4.04.2022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72778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smtClean="0"/>
              <a:t>Resim eklemek için simgeyi tıklatın</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smtClean="0"/>
              <a:t>Asıl metin stillerini düzenle</a:t>
            </a:r>
          </a:p>
        </p:txBody>
      </p:sp>
      <p:sp>
        <p:nvSpPr>
          <p:cNvPr id="5" name="Date Placeholder 4"/>
          <p:cNvSpPr>
            <a:spLocks noGrp="1"/>
          </p:cNvSpPr>
          <p:nvPr>
            <p:ph type="dt" sz="half" idx="10"/>
          </p:nvPr>
        </p:nvSpPr>
        <p:spPr>
          <a:xfrm>
            <a:off x="640080" y="320040"/>
            <a:ext cx="2743200" cy="320040"/>
          </a:xfrm>
        </p:spPr>
        <p:txBody>
          <a:bodyPr/>
          <a:lstStyle/>
          <a:p>
            <a:fld id="{0B3436AE-0CA0-4A20-8D74-427D0B8B01DF}" type="datetimeFigureOut">
              <a:rPr lang="tr-TR" smtClean="0"/>
              <a:t>4.04.2022</a:t>
            </a:fld>
            <a:endParaRPr lang="tr-TR"/>
          </a:p>
        </p:txBody>
      </p:sp>
      <p:sp>
        <p:nvSpPr>
          <p:cNvPr id="6" name="Footer Placeholder 5"/>
          <p:cNvSpPr>
            <a:spLocks noGrp="1"/>
          </p:cNvSpPr>
          <p:nvPr>
            <p:ph type="ftr" sz="quarter" idx="11"/>
          </p:nvPr>
        </p:nvSpPr>
        <p:spPr>
          <a:xfrm>
            <a:off x="640080" y="6227064"/>
            <a:ext cx="4358641" cy="320040"/>
          </a:xfrm>
        </p:spPr>
        <p:txBody>
          <a:bodyPr/>
          <a:lstStyle/>
          <a:p>
            <a:endParaRPr lang="tr-TR"/>
          </a:p>
        </p:txBody>
      </p:sp>
      <p:sp>
        <p:nvSpPr>
          <p:cNvPr id="7" name="Slide Number Placeholder 6"/>
          <p:cNvSpPr>
            <a:spLocks noGrp="1"/>
          </p:cNvSpPr>
          <p:nvPr>
            <p:ph type="sldNum" sz="quarter" idx="12"/>
          </p:nvPr>
        </p:nvSpPr>
        <p:spPr>
          <a:xfrm>
            <a:off x="4315463" y="320040"/>
            <a:ext cx="685800" cy="320040"/>
          </a:xfrm>
        </p:spPr>
        <p:txBody>
          <a:bodyPr/>
          <a:lstStyle/>
          <a:p>
            <a:fld id="{0F409ADB-5CEA-4E31-8F04-4B86822BFDD9}" type="slidenum">
              <a:rPr lang="tr-TR" smtClean="0"/>
              <a:t>‹#›</a:t>
            </a:fld>
            <a:endParaRPr lang="tr-TR"/>
          </a:p>
        </p:txBody>
      </p:sp>
    </p:spTree>
    <p:extLst>
      <p:ext uri="{BB962C8B-B14F-4D97-AF65-F5344CB8AC3E}">
        <p14:creationId xmlns:p14="http://schemas.microsoft.com/office/powerpoint/2010/main" val="91017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0B3436AE-0CA0-4A20-8D74-427D0B8B01DF}" type="datetimeFigureOut">
              <a:rPr lang="tr-TR" smtClean="0"/>
              <a:t>4.04.2022</a:t>
            </a:fld>
            <a:endParaRPr lang="tr-TR"/>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F409ADB-5CEA-4E31-8F04-4B86822BFDD9}" type="slidenum">
              <a:rPr lang="tr-TR" smtClean="0"/>
              <a:t>‹#›</a:t>
            </a:fld>
            <a:endParaRPr lang="tr-TR"/>
          </a:p>
        </p:txBody>
      </p:sp>
    </p:spTree>
    <p:extLst>
      <p:ext uri="{BB962C8B-B14F-4D97-AF65-F5344CB8AC3E}">
        <p14:creationId xmlns:p14="http://schemas.microsoft.com/office/powerpoint/2010/main" val="16002684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smtClean="0">
                <a:effectLst/>
              </a:rPr>
              <a:t>Karmaşık (İç içe) SELECT Sorguları</a:t>
            </a:r>
            <a:endParaRPr lang="tr-TR" dirty="0"/>
          </a:p>
        </p:txBody>
      </p:sp>
      <p:sp>
        <p:nvSpPr>
          <p:cNvPr id="3" name="Subtitle 2"/>
          <p:cNvSpPr>
            <a:spLocks noGrp="1"/>
          </p:cNvSpPr>
          <p:nvPr>
            <p:ph type="subTitle" idx="1"/>
          </p:nvPr>
        </p:nvSpPr>
        <p:spPr/>
        <p:txBody>
          <a:bodyPr/>
          <a:lstStyle/>
          <a:p>
            <a:r>
              <a:rPr lang="tr-TR" dirty="0" err="1" smtClean="0"/>
              <a:t>Öğr</a:t>
            </a:r>
            <a:r>
              <a:rPr lang="tr-TR" dirty="0" smtClean="0"/>
              <a:t>. Gör. Yunus KÖKVER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13" y="161178"/>
            <a:ext cx="1828800" cy="1816608"/>
          </a:xfrm>
          <a:prstGeom prst="rect">
            <a:avLst/>
          </a:prstGeom>
        </p:spPr>
      </p:pic>
    </p:spTree>
    <p:extLst>
      <p:ext uri="{BB962C8B-B14F-4D97-AF65-F5344CB8AC3E}">
        <p14:creationId xmlns:p14="http://schemas.microsoft.com/office/powerpoint/2010/main" val="1520035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a:t>Açıklama</a:t>
            </a:r>
            <a:r>
              <a:rPr lang="tr-TR" dirty="0" smtClean="0">
                <a:effectLst/>
              </a:rPr>
              <a:t> : En alttaki sorguya bakılırsa, türü dram olan filmlerin Tur_ID’leri bir üstteki sorguya gönderilmiştir. Ortadaki sorgu ifadesi ise Tur_ID’si dram olan filmlerin Film_ID’lerini ana sorguya göndermiştir. Bütün kriterler bu iki alt sorgu ile sağlandıktan sonra en üstteki SELECT ifadesi ile Ad ve IMDB_Puan değerleri seçilerek listelenmiştir.</a:t>
            </a:r>
            <a:endParaRPr lang="tr-TR" dirty="0"/>
          </a:p>
        </p:txBody>
      </p:sp>
    </p:spTree>
    <p:extLst>
      <p:ext uri="{BB962C8B-B14F-4D97-AF65-F5344CB8AC3E}">
        <p14:creationId xmlns:p14="http://schemas.microsoft.com/office/powerpoint/2010/main" val="408172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lnSpcReduction="10000"/>
          </a:bodyPr>
          <a:lstStyle/>
          <a:p>
            <a:r>
              <a:rPr lang="tr-TR" dirty="0" smtClean="0">
                <a:effectLst/>
              </a:rPr>
              <a:t>Natalia Portman’ın oynadığı film sayısını bulalım ;</a:t>
            </a:r>
          </a:p>
          <a:p>
            <a:endParaRPr lang="tr-TR" dirty="0"/>
          </a:p>
          <a:p>
            <a:pPr marL="0" indent="0">
              <a:buNone/>
            </a:pPr>
            <a:r>
              <a:rPr lang="tr-TR" dirty="0" smtClean="0"/>
              <a:t>SELECT COUNT(Film_ID) AS Film_Sayisi</a:t>
            </a:r>
          </a:p>
          <a:p>
            <a:pPr marL="0" indent="0">
              <a:buNone/>
            </a:pPr>
            <a:r>
              <a:rPr lang="tr-TR" dirty="0" smtClean="0"/>
              <a:t>FROM Filmler</a:t>
            </a:r>
          </a:p>
          <a:p>
            <a:pPr marL="0" indent="0">
              <a:buNone/>
            </a:pPr>
            <a:r>
              <a:rPr lang="tr-TR" dirty="0" smtClean="0"/>
              <a:t>WHERE Film_ID IN (</a:t>
            </a:r>
          </a:p>
          <a:p>
            <a:pPr marL="0" indent="0">
              <a:buNone/>
            </a:pPr>
            <a:r>
              <a:rPr lang="tr-TR" dirty="0" smtClean="0"/>
              <a:t>   SELECT Film_ID</a:t>
            </a:r>
          </a:p>
          <a:p>
            <a:pPr marL="0" indent="0">
              <a:buNone/>
            </a:pPr>
            <a:r>
              <a:rPr lang="tr-TR" dirty="0" smtClean="0"/>
              <a:t>   FROM Oyuncu_Film</a:t>
            </a:r>
          </a:p>
          <a:p>
            <a:pPr marL="0" indent="0">
              <a:buNone/>
            </a:pPr>
            <a:r>
              <a:rPr lang="tr-TR" dirty="0" smtClean="0"/>
              <a:t>   WHERE Oyuncu_ID IN (</a:t>
            </a:r>
          </a:p>
          <a:p>
            <a:pPr marL="0" indent="0">
              <a:buNone/>
            </a:pPr>
            <a:r>
              <a:rPr lang="tr-TR" dirty="0" smtClean="0"/>
              <a:t>      SELECT Oyuncu_ID</a:t>
            </a:r>
          </a:p>
          <a:p>
            <a:pPr marL="0" indent="0">
              <a:buNone/>
            </a:pPr>
            <a:r>
              <a:rPr lang="tr-TR" dirty="0" smtClean="0"/>
              <a:t>      FROM Oyuncular</a:t>
            </a:r>
          </a:p>
          <a:p>
            <a:pPr marL="0" indent="0">
              <a:buNone/>
            </a:pPr>
            <a:r>
              <a:rPr lang="tr-TR" dirty="0" smtClean="0"/>
              <a:t>      WHERE Ad = "Natalia" AND Soyad = "Portman"</a:t>
            </a:r>
          </a:p>
          <a:p>
            <a:pPr marL="0" indent="0">
              <a:buNone/>
            </a:pPr>
            <a:r>
              <a:rPr lang="tr-TR" dirty="0" smtClean="0"/>
              <a:t>) )</a:t>
            </a:r>
            <a:endParaRPr lang="tr-TR" dirty="0"/>
          </a:p>
        </p:txBody>
      </p:sp>
    </p:spTree>
    <p:extLst>
      <p:ext uri="{BB962C8B-B14F-4D97-AF65-F5344CB8AC3E}">
        <p14:creationId xmlns:p14="http://schemas.microsoft.com/office/powerpoint/2010/main" val="3031112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b="1" dirty="0"/>
              <a:t>Açıklama</a:t>
            </a:r>
            <a:r>
              <a:rPr lang="tr-TR" dirty="0" smtClean="0">
                <a:effectLst/>
              </a:rPr>
              <a:t> : En alttaki sorguda adı Natalia soyadı Portman olan oyuncunun Oyuncu_ID’si bir üstteki sorguya gönderilmiştir. Ortadaki sorgu ise, alt sorgudan gelen Oyuncu_ID değerini barındıran filmlerin Film_ID’lerini bir üstteki sorguya göndermiştir. (Dikkat ederseniz Oyuncu_Film tablosunda 2 sütun var : Oyuncu_ID, Film_ID) Ana sorguda ise alt sorgulardaki kriterlerden geçen kayıtların sayısı, yani Natalia Portman’ın oynadığı filmlerin sayısı bulunmuştur.</a:t>
            </a:r>
            <a:endParaRPr lang="tr-TR" dirty="0"/>
          </a:p>
        </p:txBody>
      </p:sp>
    </p:spTree>
    <p:extLst>
      <p:ext uri="{BB962C8B-B14F-4D97-AF65-F5344CB8AC3E}">
        <p14:creationId xmlns:p14="http://schemas.microsoft.com/office/powerpoint/2010/main" val="2948081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smtClean="0">
                <a:effectLst/>
              </a:rPr>
              <a:t>IMDB Puanı, tüm filmlerin IMDB Puanlarının ortalamasından büyük olan dram filmlerin adlarını, IMDB puanlarını ve tarihlerini listeleyelim ;</a:t>
            </a:r>
          </a:p>
          <a:p>
            <a:endParaRPr lang="tr-TR" dirty="0"/>
          </a:p>
          <a:p>
            <a:pPr marL="0" indent="0">
              <a:buNone/>
            </a:pPr>
            <a:r>
              <a:rPr lang="tr-TR" dirty="0" smtClean="0"/>
              <a:t>SELECT Ad, Tarih, IMDB_Puan</a:t>
            </a:r>
          </a:p>
          <a:p>
            <a:pPr marL="0" indent="0">
              <a:buNone/>
            </a:pPr>
            <a:r>
              <a:rPr lang="tr-TR" dirty="0" smtClean="0"/>
              <a:t>FROM Filmler</a:t>
            </a:r>
          </a:p>
          <a:p>
            <a:pPr marL="0" indent="0">
              <a:buNone/>
            </a:pPr>
            <a:r>
              <a:rPr lang="tr-TR" dirty="0" smtClean="0"/>
              <a:t>WHERE IMDB_Puan &gt; (</a:t>
            </a:r>
          </a:p>
          <a:p>
            <a:pPr marL="0" indent="0">
              <a:buNone/>
            </a:pPr>
            <a:r>
              <a:rPr lang="tr-TR" dirty="0" smtClean="0"/>
              <a:t>   SELECT AVG(IMDB_Puan)</a:t>
            </a:r>
          </a:p>
          <a:p>
            <a:pPr marL="0" indent="0">
              <a:buNone/>
            </a:pPr>
            <a:r>
              <a:rPr lang="tr-TR" dirty="0" smtClean="0"/>
              <a:t>   FROM Filmler )</a:t>
            </a:r>
          </a:p>
          <a:p>
            <a:pPr marL="0" indent="0">
              <a:buNone/>
            </a:pPr>
            <a:r>
              <a:rPr lang="tr-TR" dirty="0" smtClean="0"/>
              <a:t>AND Film_ID IN (</a:t>
            </a:r>
          </a:p>
          <a:p>
            <a:pPr marL="0" indent="0">
              <a:buNone/>
            </a:pPr>
            <a:r>
              <a:rPr lang="tr-TR" dirty="0" smtClean="0"/>
              <a:t>   SELECT Film_ID</a:t>
            </a:r>
          </a:p>
          <a:p>
            <a:pPr marL="0" indent="0">
              <a:buNone/>
            </a:pPr>
            <a:r>
              <a:rPr lang="tr-TR" dirty="0" smtClean="0"/>
              <a:t>   FROM Film_Tur</a:t>
            </a:r>
          </a:p>
          <a:p>
            <a:pPr marL="0" indent="0">
              <a:buNone/>
            </a:pPr>
            <a:r>
              <a:rPr lang="tr-TR" dirty="0" smtClean="0"/>
              <a:t>   WHERE Tur_ID IN (</a:t>
            </a:r>
          </a:p>
          <a:p>
            <a:pPr marL="0" indent="0">
              <a:buNone/>
            </a:pPr>
            <a:r>
              <a:rPr lang="tr-TR" dirty="0" smtClean="0"/>
              <a:t>      SELECT Tur_ID</a:t>
            </a:r>
          </a:p>
          <a:p>
            <a:pPr marL="0" indent="0">
              <a:buNone/>
            </a:pPr>
            <a:r>
              <a:rPr lang="tr-TR" dirty="0" smtClean="0"/>
              <a:t>      FROM Turler</a:t>
            </a:r>
          </a:p>
          <a:p>
            <a:pPr marL="0" indent="0">
              <a:buNone/>
            </a:pPr>
            <a:r>
              <a:rPr lang="tr-TR" dirty="0" smtClean="0"/>
              <a:t>      WHERE Ad = "Dram"</a:t>
            </a:r>
          </a:p>
          <a:p>
            <a:pPr marL="0" indent="0">
              <a:buNone/>
            </a:pPr>
            <a:r>
              <a:rPr lang="tr-TR" dirty="0" smtClean="0"/>
              <a:t>) )</a:t>
            </a:r>
            <a:endParaRPr lang="tr-TR" dirty="0"/>
          </a:p>
        </p:txBody>
      </p:sp>
    </p:spTree>
    <p:extLst>
      <p:ext uri="{BB962C8B-B14F-4D97-AF65-F5344CB8AC3E}">
        <p14:creationId xmlns:p14="http://schemas.microsoft.com/office/powerpoint/2010/main" val="252803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b="1" dirty="0"/>
              <a:t>Açıklama</a:t>
            </a:r>
            <a:r>
              <a:rPr lang="tr-TR" dirty="0" smtClean="0">
                <a:effectLst/>
              </a:rPr>
              <a:t> : Bu sorguda 2 farlı kriter mevcuttur : IMDB puanı, ortalamanın üstünde olan filmler ve dram filmleri.</a:t>
            </a:r>
          </a:p>
          <a:p>
            <a:r>
              <a:rPr lang="tr-TR" dirty="0" smtClean="0">
                <a:effectLst/>
              </a:rPr>
              <a:t>Dramatik filmleri bulmak amacıyla en alttaki sorgudan, türü dram olan filmlerin Tur_ID’leri bir üsttekine gönderilmiştir. Bir üstteki sorguda ise, dramatik filmlerin Film_ID’lerini ana sorguya göndermiştir.</a:t>
            </a:r>
          </a:p>
          <a:p>
            <a:r>
              <a:rPr lang="tr-TR" dirty="0" smtClean="0">
                <a:effectLst/>
              </a:rPr>
              <a:t>Ortalama puanların üzerindeki filmler bulmak amacıyla AVG fonksiyonu kullanarak ana sorguya bir kriter daha belirlemiş olduk. 2 kriterde sağlandığına göre artık Ad, Tarih ve IMDB_Puan değerlerini SELECT edebiliriz.</a:t>
            </a:r>
          </a:p>
          <a:p>
            <a:endParaRPr lang="tr-TR" dirty="0"/>
          </a:p>
        </p:txBody>
      </p:sp>
    </p:spTree>
    <p:extLst>
      <p:ext uri="{BB962C8B-B14F-4D97-AF65-F5344CB8AC3E}">
        <p14:creationId xmlns:p14="http://schemas.microsoft.com/office/powerpoint/2010/main" val="74785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77500" lnSpcReduction="20000"/>
          </a:bodyPr>
          <a:lstStyle/>
          <a:p>
            <a:r>
              <a:rPr lang="tr-TR" dirty="0" smtClean="0">
                <a:effectLst/>
              </a:rPr>
              <a:t>Tom Hanks’in oynadığı dramatik filmlere bakalım ;</a:t>
            </a:r>
          </a:p>
          <a:p>
            <a:endParaRPr lang="tr-TR" dirty="0"/>
          </a:p>
          <a:p>
            <a:pPr marL="0" indent="0">
              <a:buNone/>
            </a:pPr>
            <a:r>
              <a:rPr lang="tr-TR" dirty="0" smtClean="0"/>
              <a:t>SELECT Ad</a:t>
            </a:r>
          </a:p>
          <a:p>
            <a:pPr marL="0" indent="0">
              <a:buNone/>
            </a:pPr>
            <a:r>
              <a:rPr lang="tr-TR" dirty="0" smtClean="0"/>
              <a:t>FROM Filmler</a:t>
            </a:r>
          </a:p>
          <a:p>
            <a:pPr marL="0" indent="0">
              <a:buNone/>
            </a:pPr>
            <a:r>
              <a:rPr lang="tr-TR" dirty="0" smtClean="0"/>
              <a:t>WHERE Film_ID IN (</a:t>
            </a:r>
          </a:p>
          <a:p>
            <a:pPr marL="0" indent="0">
              <a:buNone/>
            </a:pPr>
            <a:r>
              <a:rPr lang="tr-TR" dirty="0" smtClean="0"/>
              <a:t>   SELECT Film_ID</a:t>
            </a:r>
          </a:p>
          <a:p>
            <a:pPr marL="0" indent="0">
              <a:buNone/>
            </a:pPr>
            <a:r>
              <a:rPr lang="tr-TR" dirty="0" smtClean="0"/>
              <a:t>   FROM Oyuncu_Film</a:t>
            </a:r>
          </a:p>
          <a:p>
            <a:pPr marL="0" indent="0">
              <a:buNone/>
            </a:pPr>
            <a:r>
              <a:rPr lang="tr-TR" dirty="0" smtClean="0"/>
              <a:t>   WHERE Oyuncu_ID = (</a:t>
            </a:r>
          </a:p>
          <a:p>
            <a:pPr marL="0" indent="0">
              <a:buNone/>
            </a:pPr>
            <a:r>
              <a:rPr lang="tr-TR" dirty="0" smtClean="0"/>
              <a:t>      SELECT Oyuncu_ID</a:t>
            </a:r>
          </a:p>
          <a:p>
            <a:pPr marL="0" indent="0">
              <a:buNone/>
            </a:pPr>
            <a:r>
              <a:rPr lang="tr-TR" dirty="0" smtClean="0"/>
              <a:t>      FROM Oyuncular</a:t>
            </a:r>
          </a:p>
          <a:p>
            <a:pPr marL="0" indent="0">
              <a:buNone/>
            </a:pPr>
            <a:r>
              <a:rPr lang="tr-TR" dirty="0" smtClean="0"/>
              <a:t>      WHERE Ad LIKE "</a:t>
            </a:r>
            <a:r>
              <a:rPr lang="tr-TR" dirty="0" err="1" smtClean="0"/>
              <a:t>Tom</a:t>
            </a:r>
            <a:r>
              <a:rPr lang="tr-TR" dirty="0" smtClean="0"/>
              <a:t>%" ) )</a:t>
            </a:r>
          </a:p>
          <a:p>
            <a:pPr marL="0" indent="0">
              <a:buNone/>
            </a:pPr>
            <a:r>
              <a:rPr lang="tr-TR" dirty="0" smtClean="0"/>
              <a:t>AND Film_ID IN (</a:t>
            </a:r>
          </a:p>
          <a:p>
            <a:pPr marL="0" indent="0">
              <a:buNone/>
            </a:pPr>
            <a:r>
              <a:rPr lang="tr-TR" dirty="0" smtClean="0"/>
              <a:t>   SELECT Film_ID</a:t>
            </a:r>
          </a:p>
          <a:p>
            <a:pPr marL="0" indent="0">
              <a:buNone/>
            </a:pPr>
            <a:r>
              <a:rPr lang="tr-TR" dirty="0" smtClean="0"/>
              <a:t>   FROM Film_Tur</a:t>
            </a:r>
          </a:p>
          <a:p>
            <a:pPr marL="0" indent="0">
              <a:buNone/>
            </a:pPr>
            <a:r>
              <a:rPr lang="tr-TR" dirty="0" smtClean="0"/>
              <a:t>   WHERE Tur_ID = (</a:t>
            </a:r>
          </a:p>
          <a:p>
            <a:pPr marL="0" indent="0">
              <a:buNone/>
            </a:pPr>
            <a:r>
              <a:rPr lang="tr-TR" dirty="0" smtClean="0"/>
              <a:t>      SELECT Tur_ID</a:t>
            </a:r>
          </a:p>
          <a:p>
            <a:pPr marL="0" indent="0">
              <a:buNone/>
            </a:pPr>
            <a:r>
              <a:rPr lang="tr-TR" dirty="0" smtClean="0"/>
              <a:t>      FROM Turler</a:t>
            </a:r>
          </a:p>
          <a:p>
            <a:pPr marL="0" indent="0">
              <a:buNone/>
            </a:pPr>
            <a:r>
              <a:rPr lang="tr-TR" dirty="0" smtClean="0"/>
              <a:t>      WHERE Ad LIKE "Dra%" ))</a:t>
            </a:r>
            <a:endParaRPr lang="tr-TR" dirty="0"/>
          </a:p>
        </p:txBody>
      </p:sp>
    </p:spTree>
    <p:extLst>
      <p:ext uri="{BB962C8B-B14F-4D97-AF65-F5344CB8AC3E}">
        <p14:creationId xmlns:p14="http://schemas.microsoft.com/office/powerpoint/2010/main" val="3295407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tr-TR" b="1" dirty="0"/>
              <a:t>Açıklama</a:t>
            </a:r>
            <a:r>
              <a:rPr lang="tr-TR" dirty="0" smtClean="0">
                <a:effectLst/>
              </a:rPr>
              <a:t> : Bu sorgu için 5 tabloyu da kullanmamız gerekiyor. Yine 2 farklı kritere uyan filmleri listeleyeceğiz.</a:t>
            </a:r>
          </a:p>
          <a:p>
            <a:r>
              <a:rPr lang="tr-TR" dirty="0" smtClean="0">
                <a:effectLst/>
              </a:rPr>
              <a:t>Önce Tom Hanks’in oynadığı filmlerin Film_ID’leri, daha sonra türü dram olan filmlerin Film_ID’leri ana sorguya gönderilmiştir. Bu 2 kriteri sağladıktan sonra SELECT ile listeleme yapabiliriz.</a:t>
            </a:r>
          </a:p>
          <a:p>
            <a:endParaRPr lang="tr-TR" dirty="0"/>
          </a:p>
        </p:txBody>
      </p:sp>
    </p:spTree>
    <p:extLst>
      <p:ext uri="{BB962C8B-B14F-4D97-AF65-F5344CB8AC3E}">
        <p14:creationId xmlns:p14="http://schemas.microsoft.com/office/powerpoint/2010/main" val="1773936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KAYNAKLAR:</a:t>
            </a:r>
          </a:p>
          <a:p>
            <a:r>
              <a:rPr lang="en-US" dirty="0"/>
              <a:t>Introducing Microsoft SQL Server 2012 by Ross Mistry and </a:t>
            </a:r>
            <a:r>
              <a:rPr lang="en-US" dirty="0" err="1"/>
              <a:t>Stacia</a:t>
            </a:r>
            <a:r>
              <a:rPr lang="en-US" dirty="0"/>
              <a:t> </a:t>
            </a:r>
            <a:r>
              <a:rPr lang="en-US" dirty="0" err="1"/>
              <a:t>Misner</a:t>
            </a:r>
            <a:endParaRPr lang="tr-TR" dirty="0"/>
          </a:p>
          <a:p>
            <a:r>
              <a:rPr lang="en-US" dirty="0"/>
              <a:t>The Language of SQL: How to Access Data in Relational Databases by Larry </a:t>
            </a:r>
            <a:r>
              <a:rPr lang="en-US" dirty="0" err="1"/>
              <a:t>Rockoff</a:t>
            </a:r>
            <a:endParaRPr lang="tr-TR" dirty="0"/>
          </a:p>
          <a:p>
            <a:r>
              <a:rPr lang="nn-NO" dirty="0"/>
              <a:t>Veritabanı Yönetim Sistemleri 1: Turgut Özseven, Ekin Basım Yayın</a:t>
            </a:r>
            <a:endParaRPr lang="tr-TR" dirty="0"/>
          </a:p>
          <a:p>
            <a:endParaRPr lang="tr-TR" dirty="0"/>
          </a:p>
        </p:txBody>
      </p:sp>
    </p:spTree>
    <p:extLst>
      <p:ext uri="{BB962C8B-B14F-4D97-AF65-F5344CB8AC3E}">
        <p14:creationId xmlns:p14="http://schemas.microsoft.com/office/powerpoint/2010/main" val="2269610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a:bodyPr>
          <a:lstStyle/>
          <a:p>
            <a:r>
              <a:rPr lang="tr-TR" b="1" dirty="0"/>
              <a:t>İç içe Select sorguları</a:t>
            </a:r>
            <a:r>
              <a:rPr lang="tr-TR" dirty="0" smtClean="0">
                <a:effectLst/>
              </a:rPr>
              <a:t>, bir başka deyişle </a:t>
            </a:r>
            <a:r>
              <a:rPr lang="tr-TR" b="1" dirty="0"/>
              <a:t>Alt Sorgu</a:t>
            </a:r>
            <a:r>
              <a:rPr lang="tr-TR" dirty="0" smtClean="0">
                <a:effectLst/>
              </a:rPr>
              <a:t> kavramı </a:t>
            </a:r>
            <a:r>
              <a:rPr lang="tr-TR" b="1" dirty="0"/>
              <a:t>SQL</a:t>
            </a:r>
            <a:r>
              <a:rPr lang="tr-TR" dirty="0" smtClean="0">
                <a:effectLst/>
              </a:rPr>
              <a:t>‘de en zorlanılan kısımdır.</a:t>
            </a:r>
          </a:p>
          <a:p>
            <a:r>
              <a:rPr lang="tr-TR" dirty="0" smtClean="0">
                <a:effectLst/>
              </a:rPr>
              <a:t>Bir sorgudan elde ettiğiniz sonucu, diğer bir sorgu için kullanmanız gerektiğinde, iç içe sorgu kullanmanız gerekir.</a:t>
            </a:r>
          </a:p>
          <a:p>
            <a:r>
              <a:rPr lang="tr-TR" b="1" dirty="0"/>
              <a:t>Alt sorgu</a:t>
            </a:r>
            <a:r>
              <a:rPr lang="tr-TR" dirty="0" smtClean="0">
                <a:effectLst/>
              </a:rPr>
              <a:t> kavramı, genellikle birden fazla tablo söz konusu ise ortaya çıkar. Bu yüzden, örnek verebilmek amacıyla 5 adet tablo oluşturup, ilişkilerini kuralım.</a:t>
            </a:r>
          </a:p>
          <a:p>
            <a:endParaRPr lang="tr-TR" dirty="0"/>
          </a:p>
        </p:txBody>
      </p:sp>
    </p:spTree>
    <p:extLst>
      <p:ext uri="{BB962C8B-B14F-4D97-AF65-F5344CB8AC3E}">
        <p14:creationId xmlns:p14="http://schemas.microsoft.com/office/powerpoint/2010/main" val="52048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tr-TR"/>
          </a:p>
        </p:txBody>
      </p:sp>
      <p:pic>
        <p:nvPicPr>
          <p:cNvPr id="1026" name="Picture 2" descr="http://www.cemdemir.net/wp-content/uploads/2012/01/tablolar-ve-iliskil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 y="1340768"/>
            <a:ext cx="8958925"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491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20000"/>
          </a:bodyPr>
          <a:lstStyle/>
          <a:p>
            <a:r>
              <a:rPr lang="tr-TR" dirty="0" smtClean="0">
                <a:effectLst/>
              </a:rPr>
              <a:t>Yukarıdaki tablolar bir film veri tabanı oluşturmak için tasarlanmıştır.  Açıklamak gerekirse ;</a:t>
            </a:r>
          </a:p>
          <a:p>
            <a:r>
              <a:rPr lang="tr-TR" dirty="0" smtClean="0">
                <a:effectLst/>
              </a:rPr>
              <a:t>Örnek </a:t>
            </a:r>
            <a:r>
              <a:rPr lang="tr-TR" b="1" dirty="0" smtClean="0">
                <a:effectLst/>
              </a:rPr>
              <a:t>veri tabanın</a:t>
            </a:r>
            <a:r>
              <a:rPr lang="tr-TR" dirty="0" smtClean="0">
                <a:effectLst/>
              </a:rPr>
              <a:t>ın temelinde </a:t>
            </a:r>
            <a:r>
              <a:rPr lang="tr-TR" b="1" dirty="0" smtClean="0">
                <a:effectLst/>
              </a:rPr>
              <a:t>Filmler</a:t>
            </a:r>
            <a:r>
              <a:rPr lang="tr-TR" dirty="0" smtClean="0">
                <a:effectLst/>
              </a:rPr>
              <a:t> var. Filmlerin haricinde, Film </a:t>
            </a:r>
            <a:r>
              <a:rPr lang="tr-TR" b="1" dirty="0" smtClean="0">
                <a:effectLst/>
              </a:rPr>
              <a:t>Türleri</a:t>
            </a:r>
            <a:r>
              <a:rPr lang="tr-TR" dirty="0" smtClean="0">
                <a:effectLst/>
              </a:rPr>
              <a:t> ve Filmlerde oynayan </a:t>
            </a:r>
            <a:r>
              <a:rPr lang="tr-TR" b="1" dirty="0" smtClean="0">
                <a:effectLst/>
              </a:rPr>
              <a:t>Oyuncular</a:t>
            </a:r>
            <a:r>
              <a:rPr lang="tr-TR" dirty="0" smtClean="0">
                <a:effectLst/>
              </a:rPr>
              <a:t> var.</a:t>
            </a:r>
          </a:p>
          <a:p>
            <a:r>
              <a:rPr lang="tr-TR" dirty="0" smtClean="0">
                <a:effectLst/>
              </a:rPr>
              <a:t>Filmler ile Oyuncular arasında </a:t>
            </a:r>
            <a:r>
              <a:rPr lang="tr-TR" b="1" dirty="0" smtClean="0">
                <a:effectLst/>
              </a:rPr>
              <a:t>sonsuza sonsuz ilişki</a:t>
            </a:r>
            <a:r>
              <a:rPr lang="tr-TR" dirty="0" smtClean="0">
                <a:effectLst/>
              </a:rPr>
              <a:t> kurup, </a:t>
            </a:r>
            <a:r>
              <a:rPr lang="tr-TR" b="1" dirty="0" smtClean="0">
                <a:effectLst/>
              </a:rPr>
              <a:t>gereksiz veri tekrarı</a:t>
            </a:r>
            <a:r>
              <a:rPr lang="tr-TR" dirty="0" smtClean="0">
                <a:effectLst/>
              </a:rPr>
              <a:t> yapılmasını önlemek amacıyla araya bir </a:t>
            </a:r>
            <a:r>
              <a:rPr lang="tr-TR" b="1" dirty="0" smtClean="0">
                <a:effectLst/>
              </a:rPr>
              <a:t>geçiş tablosu</a:t>
            </a:r>
            <a:r>
              <a:rPr lang="tr-TR" dirty="0" smtClean="0">
                <a:effectLst/>
              </a:rPr>
              <a:t> yapıldı. Aynı işlem Filmler ile Türler arasında da yapıldı.</a:t>
            </a:r>
          </a:p>
          <a:p>
            <a:r>
              <a:rPr lang="tr-TR" dirty="0" smtClean="0">
                <a:effectLst/>
              </a:rPr>
              <a:t>İlişkileri bu şekilde kurduktan sonra, alt sorgu kavramına dönüp, devam edelim.</a:t>
            </a:r>
          </a:p>
          <a:p>
            <a:r>
              <a:rPr lang="tr-TR" dirty="0" smtClean="0">
                <a:effectLst/>
              </a:rPr>
              <a:t>Bu veri tabanını temel alarak, dramatik filmlere ulaşmak, örneğin Tom Hanks’in filmlerine ulaşmak ya da adı “The” ile başlayan bilim kurgu filmlerine ulaşmak gibi birden fazla tabloyu ilgilendiren sorguları, alt sorgu kavramı ile ya da JOIN komutları kullanılarak yapılabilir.</a:t>
            </a:r>
          </a:p>
          <a:p>
            <a:endParaRPr lang="tr-TR" dirty="0"/>
          </a:p>
        </p:txBody>
      </p:sp>
    </p:spTree>
    <p:extLst>
      <p:ext uri="{BB962C8B-B14F-4D97-AF65-F5344CB8AC3E}">
        <p14:creationId xmlns:p14="http://schemas.microsoft.com/office/powerpoint/2010/main" val="3805122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bir alt </a:t>
            </a:r>
            <a:r>
              <a:rPr lang="tr-TR" dirty="0" smtClean="0"/>
              <a:t>sorgu </a:t>
            </a:r>
            <a:endParaRPr lang="tr-TR" dirty="0"/>
          </a:p>
        </p:txBody>
      </p:sp>
      <p:sp>
        <p:nvSpPr>
          <p:cNvPr id="3" name="Content Placeholder 2"/>
          <p:cNvSpPr>
            <a:spLocks noGrp="1"/>
          </p:cNvSpPr>
          <p:nvPr>
            <p:ph idx="1"/>
          </p:nvPr>
        </p:nvSpPr>
        <p:spPr/>
        <p:txBody>
          <a:bodyPr>
            <a:normAutofit lnSpcReduction="10000"/>
          </a:bodyPr>
          <a:lstStyle/>
          <a:p>
            <a:pPr marL="0" indent="0">
              <a:buNone/>
            </a:pPr>
            <a:r>
              <a:rPr lang="tr-TR" dirty="0" smtClean="0">
                <a:effectLst/>
              </a:rPr>
              <a:t>Bu sorgu bize Tom Hanks’in oynadığı filmleri getirsin ;</a:t>
            </a:r>
            <a:endParaRPr lang="tr-TR" dirty="0" smtClean="0"/>
          </a:p>
          <a:p>
            <a:pPr marL="0" indent="0">
              <a:buNone/>
            </a:pPr>
            <a:endParaRPr lang="tr-TR" dirty="0"/>
          </a:p>
          <a:p>
            <a:pPr marL="0" indent="0">
              <a:buNone/>
            </a:pPr>
            <a:r>
              <a:rPr lang="en-US" dirty="0" smtClean="0"/>
              <a:t>SELECT Ad</a:t>
            </a:r>
          </a:p>
          <a:p>
            <a:pPr marL="0" indent="0">
              <a:buNone/>
            </a:pPr>
            <a:r>
              <a:rPr lang="en-US" dirty="0" smtClean="0"/>
              <a:t>FROM </a:t>
            </a:r>
            <a:r>
              <a:rPr lang="en-US" dirty="0" err="1" smtClean="0"/>
              <a:t>Filmler</a:t>
            </a:r>
            <a:endParaRPr lang="en-US" dirty="0" smtClean="0"/>
          </a:p>
          <a:p>
            <a:pPr marL="0" indent="0">
              <a:buNone/>
            </a:pPr>
            <a:r>
              <a:rPr lang="en-US" dirty="0" smtClean="0"/>
              <a:t>WHERE </a:t>
            </a:r>
            <a:r>
              <a:rPr lang="en-US" dirty="0" err="1" smtClean="0"/>
              <a:t>Film_ID</a:t>
            </a:r>
            <a:r>
              <a:rPr lang="en-US" dirty="0" smtClean="0"/>
              <a:t> IN (</a:t>
            </a:r>
          </a:p>
          <a:p>
            <a:pPr marL="0" indent="0">
              <a:buNone/>
            </a:pPr>
            <a:r>
              <a:rPr lang="en-US" dirty="0" smtClean="0"/>
              <a:t>   SELECT </a:t>
            </a:r>
            <a:r>
              <a:rPr lang="en-US" dirty="0" err="1" smtClean="0"/>
              <a:t>Film_ID</a:t>
            </a:r>
            <a:endParaRPr lang="en-US" dirty="0" smtClean="0"/>
          </a:p>
          <a:p>
            <a:pPr marL="0" indent="0">
              <a:buNone/>
            </a:pPr>
            <a:r>
              <a:rPr lang="en-US" dirty="0" smtClean="0"/>
              <a:t>   FROM </a:t>
            </a:r>
            <a:r>
              <a:rPr lang="en-US" dirty="0" err="1" smtClean="0"/>
              <a:t>Oyuncu_Film</a:t>
            </a:r>
            <a:endParaRPr lang="en-US" dirty="0" smtClean="0"/>
          </a:p>
          <a:p>
            <a:pPr marL="0" indent="0">
              <a:buNone/>
            </a:pPr>
            <a:r>
              <a:rPr lang="en-US" dirty="0" smtClean="0"/>
              <a:t>   WHERE </a:t>
            </a:r>
            <a:r>
              <a:rPr lang="en-US" dirty="0" err="1" smtClean="0"/>
              <a:t>Oyuncu_ID</a:t>
            </a:r>
            <a:r>
              <a:rPr lang="en-US" dirty="0" smtClean="0"/>
              <a:t> = (</a:t>
            </a:r>
          </a:p>
          <a:p>
            <a:pPr marL="0" indent="0">
              <a:buNone/>
            </a:pPr>
            <a:r>
              <a:rPr lang="en-US" dirty="0" smtClean="0"/>
              <a:t>      SELECT </a:t>
            </a:r>
            <a:r>
              <a:rPr lang="en-US" dirty="0" err="1" smtClean="0"/>
              <a:t>Oyuncu_ID</a:t>
            </a:r>
            <a:endParaRPr lang="en-US" dirty="0" smtClean="0"/>
          </a:p>
          <a:p>
            <a:pPr marL="0" indent="0">
              <a:buNone/>
            </a:pPr>
            <a:r>
              <a:rPr lang="en-US" dirty="0" smtClean="0"/>
              <a:t>      FROM </a:t>
            </a:r>
            <a:r>
              <a:rPr lang="en-US" dirty="0" err="1" smtClean="0"/>
              <a:t>Oyuncular</a:t>
            </a:r>
            <a:endParaRPr lang="en-US" dirty="0" smtClean="0"/>
          </a:p>
          <a:p>
            <a:pPr marL="0" indent="0">
              <a:buNone/>
            </a:pPr>
            <a:r>
              <a:rPr lang="en-US" dirty="0" smtClean="0"/>
              <a:t>      WHERE Ad = "Tom" AND </a:t>
            </a:r>
            <a:r>
              <a:rPr lang="en-US" dirty="0" err="1" smtClean="0"/>
              <a:t>Soyad</a:t>
            </a:r>
            <a:r>
              <a:rPr lang="en-US" dirty="0" smtClean="0"/>
              <a:t> = "Hanks"</a:t>
            </a:r>
          </a:p>
          <a:p>
            <a:pPr marL="0" indent="0">
              <a:buNone/>
            </a:pPr>
            <a:r>
              <a:rPr lang="en-US" dirty="0" smtClean="0"/>
              <a:t>) )</a:t>
            </a:r>
            <a:endParaRPr lang="tr-TR" dirty="0"/>
          </a:p>
        </p:txBody>
      </p:sp>
    </p:spTree>
    <p:extLst>
      <p:ext uri="{BB962C8B-B14F-4D97-AF65-F5344CB8AC3E}">
        <p14:creationId xmlns:p14="http://schemas.microsoft.com/office/powerpoint/2010/main" val="3430036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dirty="0" smtClean="0">
                <a:effectLst/>
              </a:rPr>
              <a:t>Bu kodda her bir alt </a:t>
            </a:r>
            <a:r>
              <a:rPr lang="tr-TR" b="1" dirty="0"/>
              <a:t>SELECT</a:t>
            </a:r>
            <a:r>
              <a:rPr lang="tr-TR" dirty="0" smtClean="0">
                <a:effectLst/>
              </a:rPr>
              <a:t>, bir üsttekine değer göndermektedir. Üstteki sorgu o değeri alıp kullanır. Zaten iç içe select sorgularının mantığıda budur.</a:t>
            </a:r>
          </a:p>
          <a:p>
            <a:endParaRPr lang="tr-TR" dirty="0" smtClean="0">
              <a:effectLst/>
            </a:endParaRPr>
          </a:p>
          <a:p>
            <a:endParaRPr lang="tr-TR" dirty="0"/>
          </a:p>
          <a:p>
            <a:endParaRPr lang="tr-TR" dirty="0"/>
          </a:p>
        </p:txBody>
      </p:sp>
    </p:spTree>
    <p:extLst>
      <p:ext uri="{BB962C8B-B14F-4D97-AF65-F5344CB8AC3E}">
        <p14:creationId xmlns:p14="http://schemas.microsoft.com/office/powerpoint/2010/main" val="3690394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İç içe sorgular ile bilinmesi gereken </a:t>
            </a:r>
            <a:r>
              <a:rPr lang="tr-TR" dirty="0" smtClean="0"/>
              <a:t>noktalar</a:t>
            </a:r>
            <a:endParaRPr lang="tr-TR" dirty="0"/>
          </a:p>
        </p:txBody>
      </p:sp>
      <p:sp>
        <p:nvSpPr>
          <p:cNvPr id="3" name="Content Placeholder 2"/>
          <p:cNvSpPr>
            <a:spLocks noGrp="1"/>
          </p:cNvSpPr>
          <p:nvPr>
            <p:ph idx="1"/>
          </p:nvPr>
        </p:nvSpPr>
        <p:spPr/>
        <p:txBody>
          <a:bodyPr/>
          <a:lstStyle/>
          <a:p>
            <a:r>
              <a:rPr lang="tr-TR" dirty="0" smtClean="0"/>
              <a:t>Alt </a:t>
            </a:r>
            <a:r>
              <a:rPr lang="tr-TR" dirty="0"/>
              <a:t>sorgu, bir üstteki sorguda yer alan </a:t>
            </a:r>
            <a:r>
              <a:rPr lang="tr-TR" b="1" dirty="0"/>
              <a:t>WHERE</a:t>
            </a:r>
            <a:r>
              <a:rPr lang="tr-TR" dirty="0"/>
              <a:t>, </a:t>
            </a:r>
            <a:r>
              <a:rPr lang="tr-TR" b="1" dirty="0"/>
              <a:t>HAVING</a:t>
            </a:r>
            <a:r>
              <a:rPr lang="tr-TR" dirty="0"/>
              <a:t> veya </a:t>
            </a:r>
            <a:r>
              <a:rPr lang="tr-TR" b="1" dirty="0"/>
              <a:t>FROM</a:t>
            </a:r>
            <a:r>
              <a:rPr lang="tr-TR" dirty="0"/>
              <a:t> kelimeleri içine yazılırlar. (Yukarıdaki örnekte WHERE içinde bir alt sorgu ve onun altındaki WHERE içine de bir başka alt sorgu yazılmıştı.)</a:t>
            </a:r>
          </a:p>
          <a:p>
            <a:r>
              <a:rPr lang="tr-TR" dirty="0"/>
              <a:t>Alt sorgular parantez işaretleri içerisinde yazılmalıdır.</a:t>
            </a:r>
          </a:p>
          <a:p>
            <a:r>
              <a:rPr lang="tr-TR" dirty="0"/>
              <a:t>Alt sorgularda </a:t>
            </a:r>
            <a:r>
              <a:rPr lang="tr-TR" b="1" dirty="0"/>
              <a:t>ORDER BY</a:t>
            </a:r>
            <a:r>
              <a:rPr lang="tr-TR" dirty="0"/>
              <a:t> komutu kullanılamaz, ancak ana sorguda kullanabilirsiniz.</a:t>
            </a:r>
          </a:p>
          <a:p>
            <a:endParaRPr lang="tr-TR" dirty="0"/>
          </a:p>
        </p:txBody>
      </p:sp>
    </p:spTree>
    <p:extLst>
      <p:ext uri="{BB962C8B-B14F-4D97-AF65-F5344CB8AC3E}">
        <p14:creationId xmlns:p14="http://schemas.microsoft.com/office/powerpoint/2010/main" val="1968625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a:bodyPr>
          <a:lstStyle/>
          <a:p>
            <a:r>
              <a:rPr lang="tr-TR" dirty="0" smtClean="0">
                <a:effectLst/>
              </a:rPr>
              <a:t>WHERE ve HAVING ile alt sorguya geçerken, alt sorgunun üstteki sorguya göndereceği değer tek de olabilir birden fazla da olabilir. Tek değer gönderenlere tek satır sorguları, birden fazla değer gönderenlere çoklu satır sorguları denir. Ve bu ayrıma göre WHERE ya da HAVING için kullanılan kriter belirteci farklılık gösterir.</a:t>
            </a:r>
          </a:p>
          <a:p>
            <a:r>
              <a:rPr lang="tr-TR" b="1" dirty="0"/>
              <a:t>Tek Satır Döndüren Alt Sorgular</a:t>
            </a:r>
            <a:r>
              <a:rPr lang="tr-TR" dirty="0" smtClean="0">
                <a:effectLst/>
              </a:rPr>
              <a:t> : Kriter belirteçleri =, &lt;, &gt; , &lt;=, &gt;= veya &lt;&gt; olabilir.</a:t>
            </a:r>
          </a:p>
          <a:p>
            <a:r>
              <a:rPr lang="tr-TR" b="1" dirty="0"/>
              <a:t>Çok Satır Döndüren Alt Sorgular</a:t>
            </a:r>
            <a:r>
              <a:rPr lang="tr-TR" dirty="0" smtClean="0">
                <a:effectLst/>
              </a:rPr>
              <a:t> : Kriter belirteçleri IN, ANY veya ALL olabilir.</a:t>
            </a:r>
          </a:p>
          <a:p>
            <a:endParaRPr lang="tr-TR" dirty="0" smtClean="0">
              <a:effectLst/>
            </a:endParaRPr>
          </a:p>
          <a:p>
            <a:endParaRPr lang="tr-TR" dirty="0"/>
          </a:p>
        </p:txBody>
      </p:sp>
    </p:spTree>
    <p:extLst>
      <p:ext uri="{BB962C8B-B14F-4D97-AF65-F5344CB8AC3E}">
        <p14:creationId xmlns:p14="http://schemas.microsoft.com/office/powerpoint/2010/main" val="1957840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Örnek</a:t>
            </a:r>
            <a:endParaRPr lang="tr-TR" dirty="0"/>
          </a:p>
        </p:txBody>
      </p:sp>
      <p:sp>
        <p:nvSpPr>
          <p:cNvPr id="3" name="Content Placeholder 2"/>
          <p:cNvSpPr>
            <a:spLocks noGrp="1"/>
          </p:cNvSpPr>
          <p:nvPr>
            <p:ph idx="1"/>
          </p:nvPr>
        </p:nvSpPr>
        <p:spPr/>
        <p:txBody>
          <a:bodyPr>
            <a:normAutofit/>
          </a:bodyPr>
          <a:lstStyle/>
          <a:p>
            <a:pPr marL="0" indent="0">
              <a:buNone/>
            </a:pPr>
            <a:r>
              <a:rPr lang="tr-TR" dirty="0"/>
              <a:t>Türü dram olan filmlerin Adlarını ve IMDB Puanlarını listeleyelim </a:t>
            </a:r>
            <a:r>
              <a:rPr lang="tr-TR" dirty="0" smtClean="0"/>
              <a:t>;</a:t>
            </a:r>
          </a:p>
          <a:p>
            <a:pPr marL="0" indent="0">
              <a:buNone/>
            </a:pPr>
            <a:endParaRPr lang="tr-TR" dirty="0" smtClean="0"/>
          </a:p>
          <a:p>
            <a:pPr marL="0" indent="0">
              <a:buNone/>
            </a:pPr>
            <a:r>
              <a:rPr lang="en-US" dirty="0" smtClean="0"/>
              <a:t>SELECT Ad, </a:t>
            </a:r>
            <a:r>
              <a:rPr lang="en-US" dirty="0" err="1" smtClean="0"/>
              <a:t>IMDB_Puan</a:t>
            </a:r>
            <a:endParaRPr lang="en-US" dirty="0" smtClean="0"/>
          </a:p>
          <a:p>
            <a:pPr marL="0" indent="0">
              <a:buNone/>
            </a:pPr>
            <a:r>
              <a:rPr lang="en-US" dirty="0" smtClean="0"/>
              <a:t>FROM </a:t>
            </a:r>
            <a:r>
              <a:rPr lang="en-US" dirty="0" err="1" smtClean="0"/>
              <a:t>Filmler</a:t>
            </a:r>
            <a:endParaRPr lang="en-US" dirty="0" smtClean="0"/>
          </a:p>
          <a:p>
            <a:pPr marL="0" indent="0">
              <a:buNone/>
            </a:pPr>
            <a:r>
              <a:rPr lang="en-US" dirty="0" smtClean="0"/>
              <a:t>WHERE </a:t>
            </a:r>
            <a:r>
              <a:rPr lang="en-US" dirty="0" err="1" smtClean="0"/>
              <a:t>Film_ID</a:t>
            </a:r>
            <a:r>
              <a:rPr lang="en-US" dirty="0" smtClean="0"/>
              <a:t> IN (</a:t>
            </a:r>
          </a:p>
          <a:p>
            <a:pPr marL="0" indent="0">
              <a:buNone/>
            </a:pPr>
            <a:r>
              <a:rPr lang="en-US" dirty="0" smtClean="0"/>
              <a:t>   SELECT </a:t>
            </a:r>
            <a:r>
              <a:rPr lang="en-US" dirty="0" err="1" smtClean="0"/>
              <a:t>Film_ID</a:t>
            </a:r>
            <a:endParaRPr lang="en-US" dirty="0" smtClean="0"/>
          </a:p>
          <a:p>
            <a:pPr marL="0" indent="0">
              <a:buNone/>
            </a:pPr>
            <a:r>
              <a:rPr lang="en-US" dirty="0" smtClean="0"/>
              <a:t>   FROM </a:t>
            </a:r>
            <a:r>
              <a:rPr lang="en-US" dirty="0" err="1" smtClean="0"/>
              <a:t>Film_Tur</a:t>
            </a:r>
            <a:endParaRPr lang="en-US" dirty="0" smtClean="0"/>
          </a:p>
          <a:p>
            <a:pPr marL="0" indent="0">
              <a:buNone/>
            </a:pPr>
            <a:r>
              <a:rPr lang="en-US" dirty="0" smtClean="0"/>
              <a:t>   WHERE </a:t>
            </a:r>
            <a:r>
              <a:rPr lang="en-US" dirty="0" err="1" smtClean="0"/>
              <a:t>Tur_ID</a:t>
            </a:r>
            <a:r>
              <a:rPr lang="en-US" dirty="0" smtClean="0"/>
              <a:t> IN (</a:t>
            </a:r>
          </a:p>
          <a:p>
            <a:pPr marL="0" indent="0">
              <a:buNone/>
            </a:pPr>
            <a:r>
              <a:rPr lang="en-US" dirty="0" smtClean="0"/>
              <a:t>      SELECT </a:t>
            </a:r>
            <a:r>
              <a:rPr lang="en-US" dirty="0" err="1" smtClean="0"/>
              <a:t>Tur_ID</a:t>
            </a:r>
            <a:endParaRPr lang="en-US" dirty="0" smtClean="0"/>
          </a:p>
          <a:p>
            <a:pPr marL="0" indent="0">
              <a:buNone/>
            </a:pPr>
            <a:r>
              <a:rPr lang="en-US" dirty="0" smtClean="0"/>
              <a:t>      FROM </a:t>
            </a:r>
            <a:r>
              <a:rPr lang="en-US" dirty="0" err="1" smtClean="0"/>
              <a:t>Turler</a:t>
            </a:r>
            <a:endParaRPr lang="en-US" dirty="0" smtClean="0"/>
          </a:p>
          <a:p>
            <a:pPr marL="0" indent="0">
              <a:buNone/>
            </a:pPr>
            <a:r>
              <a:rPr lang="en-US" dirty="0" smtClean="0"/>
              <a:t>      WHERE Ad = "Dram"</a:t>
            </a:r>
          </a:p>
          <a:p>
            <a:pPr marL="0" indent="0">
              <a:buNone/>
            </a:pPr>
            <a:r>
              <a:rPr lang="en-US" dirty="0" smtClean="0"/>
              <a:t>) )</a:t>
            </a:r>
            <a:endParaRPr lang="tr-TR" dirty="0"/>
          </a:p>
        </p:txBody>
      </p:sp>
    </p:spTree>
    <p:extLst>
      <p:ext uri="{BB962C8B-B14F-4D97-AF65-F5344CB8AC3E}">
        <p14:creationId xmlns:p14="http://schemas.microsoft.com/office/powerpoint/2010/main" val="424714855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25</TotalTime>
  <Words>944</Words>
  <Application>Microsoft Office PowerPoint</Application>
  <PresentationFormat>Ekran Gösterisi (4:3)</PresentationFormat>
  <Paragraphs>101</Paragraphs>
  <Slides>17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Calibri Light</vt:lpstr>
      <vt:lpstr>Rockwell</vt:lpstr>
      <vt:lpstr>Wingdings</vt:lpstr>
      <vt:lpstr>Atlas</vt:lpstr>
      <vt:lpstr>Karmaşık (İç içe) SELECT Sorguları</vt:lpstr>
      <vt:lpstr>PowerPoint Sunusu</vt:lpstr>
      <vt:lpstr>PowerPoint Sunusu</vt:lpstr>
      <vt:lpstr>PowerPoint Sunusu</vt:lpstr>
      <vt:lpstr>Örnek bir alt sorgu </vt:lpstr>
      <vt:lpstr>PowerPoint Sunusu</vt:lpstr>
      <vt:lpstr>İç içe sorgular ile bilinmesi gereken noktalar</vt:lpstr>
      <vt:lpstr>PowerPoint Sunusu</vt:lpstr>
      <vt:lpstr>Örnek</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Karmaşık (İç içe) SELECT Sorguları</dc:title>
  <dc:creator>Emre&amp;Ceyda</dc:creator>
  <cp:lastModifiedBy>CASPER</cp:lastModifiedBy>
  <cp:revision>10</cp:revision>
  <dcterms:created xsi:type="dcterms:W3CDTF">2012-12-16T19:01:35Z</dcterms:created>
  <dcterms:modified xsi:type="dcterms:W3CDTF">2022-04-04T09:53:25Z</dcterms:modified>
</cp:coreProperties>
</file>