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55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30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1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5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95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7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1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0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7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A50F-0F41-4AEB-A85B-F58D25523114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F562-B426-409C-942E-080673A560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7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Aritmetiksel Operatörler ve Hazır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34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Karakter Sayısını Bulmak – LEN() </a:t>
            </a:r>
            <a:endParaRPr lang="tr-TR" b="1" dirty="0" smtClean="0"/>
          </a:p>
          <a:p>
            <a:pPr lvl="1"/>
            <a:r>
              <a:rPr lang="tr-TR" dirty="0" smtClean="0"/>
              <a:t>LEN</a:t>
            </a:r>
            <a:r>
              <a:rPr lang="tr-TR" dirty="0"/>
              <a:t>() veride bulunan karakter sayısını </a:t>
            </a:r>
            <a:r>
              <a:rPr lang="tr-TR" dirty="0" smtClean="0"/>
              <a:t>döndürür.</a:t>
            </a:r>
          </a:p>
          <a:p>
            <a:pPr lvl="1"/>
            <a:r>
              <a:rPr lang="tr-TR" dirty="0" smtClean="0"/>
              <a:t>Kullanımı </a:t>
            </a:r>
            <a:r>
              <a:rPr lang="tr-TR" dirty="0"/>
              <a:t>LEN(bilgi) </a:t>
            </a:r>
            <a:endParaRPr lang="tr-TR" dirty="0" smtClean="0"/>
          </a:p>
          <a:p>
            <a:pPr lvl="1"/>
            <a:endParaRPr lang="tr-TR" b="1" dirty="0"/>
          </a:p>
          <a:p>
            <a:pPr lvl="1"/>
            <a:r>
              <a:rPr lang="tr-TR" dirty="0"/>
              <a:t>SELECT LEN</a:t>
            </a:r>
            <a:r>
              <a:rPr lang="tr-TR" dirty="0" smtClean="0"/>
              <a:t>(‘Yunus </a:t>
            </a:r>
            <a:r>
              <a:rPr lang="tr-TR" dirty="0" err="1" smtClean="0"/>
              <a:t>Kökver</a:t>
            </a:r>
            <a:r>
              <a:rPr lang="tr-TR" dirty="0" smtClean="0"/>
              <a:t>') --&gt;12</a:t>
            </a:r>
          </a:p>
          <a:p>
            <a:pPr lvl="1"/>
            <a:r>
              <a:rPr lang="tr-TR" dirty="0"/>
              <a:t>SELECT </a:t>
            </a:r>
            <a:r>
              <a:rPr lang="tr-TR" dirty="0" err="1"/>
              <a:t>ogrNo</a:t>
            </a:r>
            <a:r>
              <a:rPr lang="tr-TR" dirty="0"/>
              <a:t>, ad, </a:t>
            </a:r>
            <a:r>
              <a:rPr lang="tr-TR" dirty="0" err="1"/>
              <a:t>soyad</a:t>
            </a:r>
            <a:r>
              <a:rPr lang="tr-TR" dirty="0"/>
              <a:t> , LEN(ad) </a:t>
            </a:r>
            <a:r>
              <a:rPr lang="tr-TR" dirty="0" err="1"/>
              <a:t>adUz</a:t>
            </a:r>
            <a:r>
              <a:rPr lang="tr-TR" dirty="0"/>
              <a:t>, LEN(</a:t>
            </a:r>
            <a:r>
              <a:rPr lang="tr-TR" dirty="0" err="1"/>
              <a:t>soyad</a:t>
            </a:r>
            <a:r>
              <a:rPr lang="tr-TR" dirty="0"/>
              <a:t>) </a:t>
            </a:r>
            <a:r>
              <a:rPr lang="tr-TR" dirty="0" err="1"/>
              <a:t>soyadUz</a:t>
            </a:r>
            <a:r>
              <a:rPr lang="tr-TR" dirty="0"/>
              <a:t> FROM </a:t>
            </a:r>
            <a:r>
              <a:rPr lang="tr-TR" dirty="0" err="1"/>
              <a:t>tbl_ogrenci</a:t>
            </a:r>
            <a:r>
              <a:rPr lang="tr-TR" dirty="0"/>
              <a:t>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390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İstenilen Bilgiyi Değiştirmek – </a:t>
            </a:r>
            <a:r>
              <a:rPr lang="tr-TR" b="1" dirty="0" smtClean="0"/>
              <a:t>REPLACE()</a:t>
            </a:r>
          </a:p>
          <a:p>
            <a:r>
              <a:rPr lang="tr-TR" dirty="0"/>
              <a:t>REPLACE() verideki değiştirilecek değerin yerine yeni değeri yazar</a:t>
            </a:r>
            <a:r>
              <a:rPr lang="tr-TR" dirty="0" smtClean="0"/>
              <a:t>.</a:t>
            </a:r>
          </a:p>
          <a:p>
            <a:r>
              <a:rPr lang="tr-TR" dirty="0"/>
              <a:t>Kullanımı REPLACE(</a:t>
            </a:r>
            <a:r>
              <a:rPr lang="tr-TR" dirty="0" err="1"/>
              <a:t>sutun_adı</a:t>
            </a:r>
            <a:r>
              <a:rPr lang="tr-TR" dirty="0"/>
              <a:t>, </a:t>
            </a:r>
            <a:r>
              <a:rPr lang="tr-TR" dirty="0" err="1"/>
              <a:t>değişecek_bilgi</a:t>
            </a:r>
            <a:r>
              <a:rPr lang="tr-TR" dirty="0"/>
              <a:t>, </a:t>
            </a:r>
            <a:r>
              <a:rPr lang="tr-TR" dirty="0" err="1"/>
              <a:t>yeni_bilgi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SELECT </a:t>
            </a:r>
            <a:r>
              <a:rPr lang="tr-TR" dirty="0" smtClean="0"/>
              <a:t>REPLACE(Yunus </a:t>
            </a:r>
            <a:r>
              <a:rPr lang="tr-TR" dirty="0" err="1" smtClean="0"/>
              <a:t>Kökver</a:t>
            </a:r>
            <a:r>
              <a:rPr lang="tr-TR" dirty="0" smtClean="0"/>
              <a:t>',‘Yunus', ‘Yusuf Alper') </a:t>
            </a:r>
            <a:r>
              <a:rPr lang="tr-TR" dirty="0" smtClean="0">
                <a:sym typeface="Wingdings" panose="05000000000000000000" pitchFamily="2" charset="2"/>
              </a:rPr>
              <a:t> Yusuf Alper </a:t>
            </a:r>
            <a:r>
              <a:rPr lang="tr-TR" dirty="0" err="1" smtClean="0">
                <a:sym typeface="Wingdings" panose="05000000000000000000" pitchFamily="2" charset="2"/>
              </a:rPr>
              <a:t>Kökver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/>
              <a:t>SELECT adi, </a:t>
            </a:r>
            <a:r>
              <a:rPr lang="tr-TR" dirty="0" err="1"/>
              <a:t>soyadi</a:t>
            </a:r>
            <a:r>
              <a:rPr lang="tr-TR" dirty="0"/>
              <a:t> , REPLACE(</a:t>
            </a:r>
            <a:r>
              <a:rPr lang="tr-TR" dirty="0" err="1"/>
              <a:t>gorevi</a:t>
            </a:r>
            <a:r>
              <a:rPr lang="tr-TR" dirty="0"/>
              <a:t>,'Tekniker', 'Teknisyen') unvan FROM P</a:t>
            </a:r>
            <a:r>
              <a:rPr lang="tr-TR" dirty="0" smtClean="0"/>
              <a:t>ersonel  </a:t>
            </a:r>
            <a:r>
              <a:rPr lang="tr-TR" b="1" dirty="0" smtClean="0"/>
              <a:t>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4367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Karakter Aramak – CHARINDEX() </a:t>
            </a:r>
            <a:endParaRPr lang="tr-TR" b="1" dirty="0" smtClean="0"/>
          </a:p>
          <a:p>
            <a:r>
              <a:rPr lang="tr-TR" dirty="0"/>
              <a:t>CHARINDEX() </a:t>
            </a:r>
            <a:r>
              <a:rPr lang="tr-TR" dirty="0" err="1"/>
              <a:t>text</a:t>
            </a:r>
            <a:r>
              <a:rPr lang="tr-TR" dirty="0"/>
              <a:t> verinin içerisinde başka bir karakter kümesinin yerinin bulunması için kullanılır. Geriye başlangıç noktasını </a:t>
            </a:r>
            <a:r>
              <a:rPr lang="tr-TR" dirty="0" smtClean="0"/>
              <a:t>döndürür.</a:t>
            </a:r>
          </a:p>
          <a:p>
            <a:r>
              <a:rPr lang="tr-TR" dirty="0"/>
              <a:t>Kullanımı CHARINDEX(</a:t>
            </a:r>
            <a:r>
              <a:rPr lang="tr-TR" dirty="0" err="1"/>
              <a:t>aranacak_bilgi</a:t>
            </a:r>
            <a:r>
              <a:rPr lang="tr-TR" dirty="0"/>
              <a:t>, </a:t>
            </a:r>
            <a:r>
              <a:rPr lang="tr-TR" dirty="0" err="1"/>
              <a:t>arama_yeri</a:t>
            </a:r>
            <a:r>
              <a:rPr lang="tr-TR" dirty="0"/>
              <a:t>, </a:t>
            </a:r>
            <a:r>
              <a:rPr lang="tr-TR" dirty="0" err="1"/>
              <a:t>başangıç_nokt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SELECT CHARINDEX</a:t>
            </a:r>
            <a:r>
              <a:rPr lang="tr-TR" dirty="0" smtClean="0"/>
              <a:t>(‘</a:t>
            </a:r>
            <a:r>
              <a:rPr lang="tr-TR" dirty="0" err="1" smtClean="0"/>
              <a:t>Kök,‘Yunus</a:t>
            </a:r>
            <a:r>
              <a:rPr lang="tr-TR" dirty="0" smtClean="0"/>
              <a:t> Kökver',</a:t>
            </a:r>
            <a:r>
              <a:rPr lang="tr-TR" dirty="0"/>
              <a:t>0) </a:t>
            </a:r>
            <a:r>
              <a:rPr lang="tr-TR" dirty="0" smtClean="0">
                <a:sym typeface="Wingdings" panose="05000000000000000000" pitchFamily="2" charset="2"/>
              </a:rPr>
              <a:t> 7</a:t>
            </a:r>
          </a:p>
          <a:p>
            <a:pPr lvl="1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0805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Tersten Yazdırma – REVERSE() </a:t>
            </a:r>
            <a:endParaRPr lang="tr-TR" b="1" dirty="0" smtClean="0"/>
          </a:p>
          <a:p>
            <a:r>
              <a:rPr lang="tr-TR" dirty="0"/>
              <a:t>REVERSE() aldığı veriyi tersten yazdırır</a:t>
            </a:r>
            <a:r>
              <a:rPr lang="tr-TR" dirty="0" smtClean="0"/>
              <a:t>.</a:t>
            </a:r>
          </a:p>
          <a:p>
            <a:r>
              <a:rPr lang="tr-TR" dirty="0"/>
              <a:t>Kullanımı REVERSE(</a:t>
            </a:r>
            <a:r>
              <a:rPr lang="tr-TR" dirty="0" err="1"/>
              <a:t>tersten_yazılacak_veri</a:t>
            </a:r>
            <a:r>
              <a:rPr lang="tr-TR" dirty="0"/>
              <a:t>) </a:t>
            </a:r>
            <a:endParaRPr lang="tr-TR" dirty="0" smtClean="0"/>
          </a:p>
          <a:p>
            <a:endParaRPr lang="tr-TR" b="1" dirty="0"/>
          </a:p>
          <a:p>
            <a:pPr lvl="1"/>
            <a:r>
              <a:rPr lang="tr-TR" dirty="0"/>
              <a:t>SELECT </a:t>
            </a:r>
            <a:r>
              <a:rPr lang="tr-TR" dirty="0" smtClean="0"/>
              <a:t>REVERSE(Yunus </a:t>
            </a:r>
            <a:r>
              <a:rPr lang="tr-TR" dirty="0" err="1" smtClean="0"/>
              <a:t>Kökver</a:t>
            </a:r>
            <a:r>
              <a:rPr lang="tr-TR" dirty="0" smtClean="0"/>
              <a:t>')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revköK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sunuY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4596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 Değerler İçin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ABS</a:t>
            </a:r>
            <a:r>
              <a:rPr lang="tr-TR" dirty="0"/>
              <a:t>() </a:t>
            </a:r>
          </a:p>
          <a:p>
            <a:r>
              <a:rPr lang="tr-TR" dirty="0" smtClean="0"/>
              <a:t>POWER</a:t>
            </a:r>
            <a:r>
              <a:rPr lang="tr-TR" dirty="0"/>
              <a:t>() </a:t>
            </a:r>
          </a:p>
          <a:p>
            <a:r>
              <a:rPr lang="tr-TR" dirty="0" smtClean="0"/>
              <a:t>SQRT</a:t>
            </a:r>
            <a:r>
              <a:rPr lang="tr-TR" dirty="0"/>
              <a:t>() </a:t>
            </a:r>
          </a:p>
          <a:p>
            <a:r>
              <a:rPr lang="tr-TR" dirty="0" smtClean="0"/>
              <a:t>Bölümden </a:t>
            </a:r>
            <a:r>
              <a:rPr lang="tr-TR" dirty="0"/>
              <a:t>Kalanı Bulma (%) </a:t>
            </a:r>
          </a:p>
          <a:p>
            <a:r>
              <a:rPr lang="tr-TR" dirty="0" smtClean="0"/>
              <a:t>ROUND</a:t>
            </a:r>
            <a:r>
              <a:rPr lang="tr-TR" dirty="0"/>
              <a:t>() </a:t>
            </a:r>
          </a:p>
          <a:p>
            <a:r>
              <a:rPr lang="tr-TR" dirty="0" smtClean="0"/>
              <a:t>FLOOR</a:t>
            </a:r>
            <a:r>
              <a:rPr lang="tr-TR" dirty="0"/>
              <a:t>() ve CEILING() </a:t>
            </a:r>
          </a:p>
          <a:p>
            <a:r>
              <a:rPr lang="tr-TR" dirty="0" smtClean="0"/>
              <a:t>SUM</a:t>
            </a:r>
            <a:r>
              <a:rPr lang="tr-TR" dirty="0"/>
              <a:t>() </a:t>
            </a:r>
          </a:p>
          <a:p>
            <a:r>
              <a:rPr lang="tr-TR" dirty="0" smtClean="0"/>
              <a:t>AVG</a:t>
            </a:r>
            <a:r>
              <a:rPr lang="tr-TR" dirty="0"/>
              <a:t>() </a:t>
            </a:r>
          </a:p>
          <a:p>
            <a:r>
              <a:rPr lang="tr-TR" dirty="0" smtClean="0"/>
              <a:t>MAX</a:t>
            </a:r>
            <a:r>
              <a:rPr lang="tr-TR" dirty="0"/>
              <a:t>() ve MIN() </a:t>
            </a:r>
          </a:p>
          <a:p>
            <a:r>
              <a:rPr lang="tr-TR" dirty="0" smtClean="0"/>
              <a:t>COUNT</a:t>
            </a:r>
            <a:r>
              <a:rPr lang="tr-TR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99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Bir Sayının Mutlak Değerini Alma– ABS()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ABS</a:t>
            </a:r>
            <a:r>
              <a:rPr lang="tr-TR" dirty="0" smtClean="0"/>
              <a:t>(-1.25</a:t>
            </a:r>
            <a:r>
              <a:rPr lang="tr-TR" dirty="0"/>
              <a:t>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1.25</a:t>
            </a:r>
          </a:p>
          <a:p>
            <a:endParaRPr lang="tr-TR" dirty="0"/>
          </a:p>
          <a:p>
            <a:r>
              <a:rPr lang="tr-TR" dirty="0"/>
              <a:t>Bir Sayının Kuvvetini Alma– POWER</a:t>
            </a:r>
            <a:r>
              <a:rPr lang="tr-TR" dirty="0" smtClean="0"/>
              <a:t>()</a:t>
            </a:r>
          </a:p>
          <a:p>
            <a:r>
              <a:rPr lang="tr-TR" dirty="0"/>
              <a:t>POWER(</a:t>
            </a:r>
            <a:r>
              <a:rPr lang="tr-TR" dirty="0" err="1"/>
              <a:t>x,y</a:t>
            </a:r>
            <a:r>
              <a:rPr lang="tr-TR" dirty="0"/>
              <a:t>) --&gt; </a:t>
            </a:r>
            <a:r>
              <a:rPr lang="tr-TR" dirty="0" err="1" smtClean="0"/>
              <a:t>x^y</a:t>
            </a:r>
            <a:endParaRPr lang="tr-TR" dirty="0" smtClean="0"/>
          </a:p>
          <a:p>
            <a:pPr lvl="1"/>
            <a:r>
              <a:rPr lang="en-US" dirty="0"/>
              <a:t>SELECT POWER(2,3)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2</a:t>
            </a:r>
            <a:r>
              <a:rPr lang="tr-TR" dirty="0" smtClean="0"/>
              <a:t>^</a:t>
            </a:r>
            <a:r>
              <a:rPr lang="en-US" dirty="0" smtClean="0"/>
              <a:t>3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8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Bir Sayının Karekökünü Alma– SQRT</a:t>
            </a:r>
            <a:r>
              <a:rPr lang="tr-TR" dirty="0" smtClean="0"/>
              <a:t>()</a:t>
            </a:r>
          </a:p>
          <a:p>
            <a:pPr lvl="1"/>
            <a:r>
              <a:rPr lang="tr-TR" dirty="0"/>
              <a:t>SELECT SQRT(4)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/>
              <a:t>2</a:t>
            </a:r>
          </a:p>
          <a:p>
            <a:endParaRPr lang="tr-TR" dirty="0"/>
          </a:p>
          <a:p>
            <a:r>
              <a:rPr lang="tr-TR" dirty="0"/>
              <a:t>Bir Sayının Başka Bir Sayıya Bölümünden Kalanı Bulma– </a:t>
            </a:r>
            <a:r>
              <a:rPr lang="tr-TR" dirty="0" smtClean="0"/>
              <a:t>%</a:t>
            </a:r>
          </a:p>
          <a:p>
            <a:r>
              <a:rPr lang="tr-TR" dirty="0"/>
              <a:t>Kullanımı X % </a:t>
            </a:r>
            <a:r>
              <a:rPr lang="tr-TR" dirty="0" smtClean="0"/>
              <a:t>Y</a:t>
            </a:r>
          </a:p>
          <a:p>
            <a:pPr lvl="1"/>
            <a:r>
              <a:rPr lang="tr-TR" dirty="0"/>
              <a:t>SELECT 4 % 2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0</a:t>
            </a:r>
          </a:p>
          <a:p>
            <a:pPr lvl="1"/>
            <a:r>
              <a:rPr lang="tr-TR" dirty="0"/>
              <a:t>SELECT 23 % 10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620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En Yakın Tamsayıya Yuvarlama– ROUND</a:t>
            </a:r>
            <a:r>
              <a:rPr lang="tr-TR" b="1" dirty="0" smtClean="0"/>
              <a:t>()</a:t>
            </a:r>
          </a:p>
          <a:p>
            <a:r>
              <a:rPr lang="tr-TR" dirty="0"/>
              <a:t>ROUND() aldığı ondalık değeri aldığı basamak sayısına göre aşağı veya yukarı yuvarlar</a:t>
            </a:r>
            <a:r>
              <a:rPr lang="tr-TR" dirty="0" smtClean="0"/>
              <a:t>.</a:t>
            </a:r>
          </a:p>
          <a:p>
            <a:r>
              <a:rPr lang="tr-TR" dirty="0"/>
              <a:t>Kullanımı ROUND(</a:t>
            </a:r>
            <a:r>
              <a:rPr lang="tr-TR" dirty="0" err="1"/>
              <a:t>ondalık_değer</a:t>
            </a:r>
            <a:r>
              <a:rPr lang="tr-TR" dirty="0"/>
              <a:t>, </a:t>
            </a:r>
            <a:r>
              <a:rPr lang="tr-TR" dirty="0" err="1"/>
              <a:t>basamakSayısı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ROUND(2.5,0)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3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ROUND (2.4,0)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ROUND (2.47,1</a:t>
            </a:r>
            <a:r>
              <a:rPr lang="tr-TR" dirty="0" smtClean="0"/>
              <a:t>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2.5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ROUND (2.44,1</a:t>
            </a:r>
            <a:r>
              <a:rPr lang="tr-TR" dirty="0" smtClean="0"/>
              <a:t>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2.4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ROUND (</a:t>
            </a:r>
            <a:r>
              <a:rPr lang="tr-TR" dirty="0" smtClean="0"/>
              <a:t>2.018,2)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2.02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ROUND (</a:t>
            </a:r>
            <a:r>
              <a:rPr lang="tr-TR" dirty="0" smtClean="0"/>
              <a:t>2.011,2)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2.01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050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Aşağı ve Yukarı Yuvarlama– FLOOR() ve CEILING</a:t>
            </a:r>
            <a:r>
              <a:rPr lang="es-ES" b="1" dirty="0" smtClean="0"/>
              <a:t>()</a:t>
            </a:r>
            <a:endParaRPr lang="tr-TR" b="1" dirty="0" smtClean="0"/>
          </a:p>
          <a:p>
            <a:r>
              <a:rPr lang="tr-TR" dirty="0"/>
              <a:t>FLOOR() aldığı ondalık değeri her koşulda aşağı yuvarlar</a:t>
            </a:r>
            <a:r>
              <a:rPr lang="tr-TR" dirty="0" smtClean="0"/>
              <a:t>.</a:t>
            </a:r>
          </a:p>
          <a:p>
            <a:r>
              <a:rPr lang="tr-TR" dirty="0"/>
              <a:t>CEILING() aldığı ondalık değeri her koşulda yukarı </a:t>
            </a:r>
            <a:r>
              <a:rPr lang="tr-TR" dirty="0" smtClean="0"/>
              <a:t>yuvarlar.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FLOOR(2.5)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 </a:t>
            </a:r>
          </a:p>
          <a:p>
            <a:pPr lvl="1"/>
            <a:r>
              <a:rPr lang="tr-TR" dirty="0" smtClean="0"/>
              <a:t>SELECT FLOOR(2.3)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 </a:t>
            </a:r>
          </a:p>
          <a:p>
            <a:pPr lvl="1"/>
            <a:r>
              <a:rPr lang="tr-TR" dirty="0" smtClean="0"/>
              <a:t>SELECT FLOOR(2.99)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2 </a:t>
            </a:r>
          </a:p>
          <a:p>
            <a:pPr lvl="1"/>
            <a:r>
              <a:rPr lang="tr-TR" dirty="0" smtClean="0"/>
              <a:t>SELECT CEILING(2.5)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3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CEILING (</a:t>
            </a:r>
            <a:r>
              <a:rPr lang="tr-TR" dirty="0" smtClean="0"/>
              <a:t>2.01)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3 </a:t>
            </a:r>
          </a:p>
          <a:p>
            <a:pPr lvl="1"/>
            <a:r>
              <a:rPr lang="tr-TR" dirty="0" smtClean="0"/>
              <a:t>SELECT </a:t>
            </a:r>
            <a:r>
              <a:rPr lang="tr-TR" dirty="0"/>
              <a:t>CEILING (</a:t>
            </a:r>
            <a:r>
              <a:rPr lang="tr-TR" dirty="0" smtClean="0"/>
              <a:t>2.9)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3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7051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Toplam Bulma – SUM</a:t>
            </a:r>
            <a:r>
              <a:rPr lang="tr-TR" b="1" dirty="0" smtClean="0"/>
              <a:t>()</a:t>
            </a:r>
          </a:p>
          <a:p>
            <a:r>
              <a:rPr lang="tr-TR" dirty="0"/>
              <a:t>SUM() fonksiyonu bir sütun için toplam almakta kullanılır</a:t>
            </a:r>
            <a:r>
              <a:rPr lang="tr-TR" dirty="0" smtClean="0"/>
              <a:t>.</a:t>
            </a:r>
          </a:p>
          <a:p>
            <a:r>
              <a:rPr lang="tr-TR" dirty="0"/>
              <a:t>Yanına bir sütun daha yazılabilmesi için ya SUM() benzeri bir fonksiyonla kullanılmalıdır yada GROUP BY deyimi ile </a:t>
            </a:r>
            <a:r>
              <a:rPr lang="tr-TR" dirty="0" smtClean="0"/>
              <a:t>gruplandırılmalıdır.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67" y="4124036"/>
            <a:ext cx="5808232" cy="27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Ortalama Değer Hesaplama – AVG</a:t>
            </a:r>
            <a:r>
              <a:rPr lang="tr-TR" b="1" dirty="0" smtClean="0"/>
              <a:t>()</a:t>
            </a:r>
          </a:p>
          <a:p>
            <a:r>
              <a:rPr lang="tr-TR" dirty="0"/>
              <a:t>AVG() fonksiyonu bir sütun için ortalama değeri almak için kullanılır</a:t>
            </a:r>
            <a:r>
              <a:rPr lang="tr-TR" dirty="0" smtClean="0"/>
              <a:t>.</a:t>
            </a:r>
          </a:p>
          <a:p>
            <a:r>
              <a:rPr lang="tr-TR" dirty="0"/>
              <a:t>Kullanım biçimi </a:t>
            </a:r>
            <a:r>
              <a:rPr lang="tr-TR" dirty="0" err="1"/>
              <a:t>sum</a:t>
            </a:r>
            <a:r>
              <a:rPr lang="tr-TR" dirty="0"/>
              <a:t> ile aynıdır</a:t>
            </a:r>
            <a:r>
              <a:rPr lang="tr-TR" dirty="0" smtClean="0"/>
              <a:t>.</a:t>
            </a:r>
          </a:p>
          <a:p>
            <a:pPr lvl="1"/>
            <a:r>
              <a:rPr lang="tr-TR" dirty="0"/>
              <a:t>SELECT AVG(</a:t>
            </a:r>
            <a:r>
              <a:rPr lang="tr-TR" dirty="0" err="1"/>
              <a:t>maas</a:t>
            </a:r>
            <a:r>
              <a:rPr lang="tr-TR" dirty="0"/>
              <a:t>) FROM </a:t>
            </a:r>
            <a:r>
              <a:rPr lang="tr-TR" dirty="0" err="1" smtClean="0"/>
              <a:t>tbl_personel</a:t>
            </a:r>
            <a:endParaRPr lang="tr-TR" dirty="0" smtClean="0"/>
          </a:p>
          <a:p>
            <a:pPr lvl="1"/>
            <a:r>
              <a:rPr lang="en-US" dirty="0"/>
              <a:t>SELECT AVG(</a:t>
            </a:r>
            <a:r>
              <a:rPr lang="en-US" dirty="0" err="1"/>
              <a:t>maas</a:t>
            </a:r>
            <a:r>
              <a:rPr lang="en-US" dirty="0"/>
              <a:t>) FROM </a:t>
            </a:r>
            <a:r>
              <a:rPr lang="en-US" dirty="0" err="1"/>
              <a:t>tbl_personel</a:t>
            </a:r>
            <a:r>
              <a:rPr lang="en-US" dirty="0"/>
              <a:t> WHERE </a:t>
            </a:r>
            <a:r>
              <a:rPr lang="en-US" dirty="0" err="1"/>
              <a:t>gorevi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Mühendis</a:t>
            </a:r>
            <a:r>
              <a:rPr lang="en-US" dirty="0" smtClean="0"/>
              <a:t>‘</a:t>
            </a:r>
            <a:endParaRPr lang="tr-TR" dirty="0" smtClean="0"/>
          </a:p>
          <a:p>
            <a:pPr lvl="1"/>
            <a:r>
              <a:rPr lang="tr-TR" dirty="0"/>
              <a:t>SELECT SUM(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toplamOdenen</a:t>
            </a:r>
            <a:r>
              <a:rPr lang="tr-TR" dirty="0"/>
              <a:t> , AVG(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ortalamaMaas</a:t>
            </a:r>
            <a:r>
              <a:rPr lang="tr-TR" dirty="0"/>
              <a:t> FROM </a:t>
            </a:r>
            <a:r>
              <a:rPr lang="tr-TR" dirty="0" err="1"/>
              <a:t>tbl_personel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2810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Aritmetiksel Operatörler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</a:t>
            </a:r>
            <a:r>
              <a:rPr lang="tr-TR" dirty="0" err="1"/>
              <a:t>adi,soyadi</a:t>
            </a:r>
            <a:r>
              <a:rPr lang="tr-TR" dirty="0"/>
              <a:t>, </a:t>
            </a:r>
            <a:r>
              <a:rPr lang="tr-TR" dirty="0" err="1"/>
              <a:t>maas</a:t>
            </a:r>
            <a:r>
              <a:rPr lang="tr-TR" dirty="0"/>
              <a:t> + </a:t>
            </a:r>
            <a:r>
              <a:rPr lang="tr-TR" dirty="0" err="1"/>
              <a:t>maas</a:t>
            </a:r>
            <a:r>
              <a:rPr lang="tr-TR" dirty="0"/>
              <a:t>*10/100 </a:t>
            </a:r>
            <a:r>
              <a:rPr lang="tr-TR" dirty="0" err="1"/>
              <a:t>zamliMaas</a:t>
            </a:r>
            <a:r>
              <a:rPr lang="tr-TR" dirty="0"/>
              <a:t> FROM P</a:t>
            </a:r>
            <a:r>
              <a:rPr lang="tr-TR" dirty="0" smtClean="0"/>
              <a:t>ersonel</a:t>
            </a:r>
          </a:p>
          <a:p>
            <a:endParaRPr lang="tr-TR" dirty="0"/>
          </a:p>
          <a:p>
            <a:r>
              <a:rPr lang="en-US" dirty="0" smtClean="0"/>
              <a:t>•select </a:t>
            </a:r>
            <a:r>
              <a:rPr lang="en-US" dirty="0"/>
              <a:t>3*5 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select 5+3 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select 3*5 ,3+5, 3/5 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select 3*5 </a:t>
            </a:r>
            <a:r>
              <a:rPr lang="en-US" dirty="0" err="1"/>
              <a:t>carpım</a:t>
            </a:r>
            <a:r>
              <a:rPr lang="en-US" dirty="0"/>
              <a:t> ,3+5 </a:t>
            </a:r>
            <a:r>
              <a:rPr lang="en-US" dirty="0" err="1"/>
              <a:t>toplam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91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/>
              <a:t>En Büyük ve En Küçük Değer Bulma – MAX() ve MIN</a:t>
            </a:r>
            <a:r>
              <a:rPr lang="tr-TR" b="1" dirty="0" smtClean="0"/>
              <a:t>()</a:t>
            </a:r>
          </a:p>
          <a:p>
            <a:r>
              <a:rPr lang="tr-TR" dirty="0"/>
              <a:t>Bir sütunun içerdiği; </a:t>
            </a:r>
            <a:endParaRPr lang="tr-TR" dirty="0" smtClean="0"/>
          </a:p>
          <a:p>
            <a:r>
              <a:rPr lang="tr-TR" dirty="0" smtClean="0"/>
              <a:t>en </a:t>
            </a:r>
            <a:r>
              <a:rPr lang="tr-TR" dirty="0"/>
              <a:t>büyük değeri bulmak için MAX() fonksiyonu , </a:t>
            </a:r>
            <a:endParaRPr lang="tr-TR" dirty="0" smtClean="0"/>
          </a:p>
          <a:p>
            <a:r>
              <a:rPr lang="tr-TR" dirty="0" smtClean="0"/>
              <a:t>en </a:t>
            </a:r>
            <a:r>
              <a:rPr lang="tr-TR" dirty="0"/>
              <a:t>küçük değeri bulmak için MİN() fonksiyonu kullanılır</a:t>
            </a:r>
            <a:r>
              <a:rPr lang="tr-TR" dirty="0" smtClean="0"/>
              <a:t>.</a:t>
            </a:r>
          </a:p>
          <a:p>
            <a:r>
              <a:rPr lang="tr-TR" dirty="0"/>
              <a:t>Sayısal veri tiplerinde en büyük yada en küçük değeri bulurlar. </a:t>
            </a:r>
            <a:r>
              <a:rPr lang="tr-TR" dirty="0" err="1"/>
              <a:t>Text</a:t>
            </a:r>
            <a:r>
              <a:rPr lang="tr-TR" dirty="0"/>
              <a:t> veri tipinde </a:t>
            </a:r>
            <a:r>
              <a:rPr lang="tr-TR" dirty="0" err="1"/>
              <a:t>asci</a:t>
            </a:r>
            <a:r>
              <a:rPr lang="tr-TR" dirty="0"/>
              <a:t> koduna göre en son yada en ilk gelene göre hesaplar</a:t>
            </a:r>
            <a:r>
              <a:rPr lang="tr-TR" dirty="0" smtClean="0"/>
              <a:t>.</a:t>
            </a:r>
          </a:p>
          <a:p>
            <a:r>
              <a:rPr lang="tr-TR" dirty="0"/>
              <a:t>Kullanım biçimi </a:t>
            </a:r>
            <a:r>
              <a:rPr lang="tr-TR" dirty="0" err="1"/>
              <a:t>sum</a:t>
            </a:r>
            <a:r>
              <a:rPr lang="tr-TR" dirty="0"/>
              <a:t> ve </a:t>
            </a:r>
            <a:r>
              <a:rPr lang="tr-TR" dirty="0" err="1"/>
              <a:t>avg</a:t>
            </a:r>
            <a:r>
              <a:rPr lang="tr-TR" dirty="0"/>
              <a:t> ile aynıdır</a:t>
            </a:r>
            <a:r>
              <a:rPr lang="tr-TR" dirty="0" smtClean="0"/>
              <a:t>.</a:t>
            </a:r>
          </a:p>
          <a:p>
            <a:pPr lvl="1"/>
            <a:r>
              <a:rPr lang="tr-TR" dirty="0"/>
              <a:t>SELECT MAX(</a:t>
            </a:r>
            <a:r>
              <a:rPr lang="tr-TR" dirty="0" err="1"/>
              <a:t>maas</a:t>
            </a:r>
            <a:r>
              <a:rPr lang="tr-TR" dirty="0"/>
              <a:t>) FROM </a:t>
            </a:r>
            <a:r>
              <a:rPr lang="tr-TR" dirty="0" err="1" smtClean="0"/>
              <a:t>tbl_personel</a:t>
            </a:r>
            <a:endParaRPr lang="tr-TR" dirty="0" smtClean="0"/>
          </a:p>
          <a:p>
            <a:pPr lvl="1"/>
            <a:r>
              <a:rPr lang="tr-TR" dirty="0"/>
              <a:t>SELECT MIN(</a:t>
            </a:r>
            <a:r>
              <a:rPr lang="tr-TR" dirty="0" err="1"/>
              <a:t>maas</a:t>
            </a:r>
            <a:r>
              <a:rPr lang="tr-TR" dirty="0"/>
              <a:t>) FROM </a:t>
            </a:r>
            <a:r>
              <a:rPr lang="tr-TR" dirty="0" err="1" smtClean="0"/>
              <a:t>tbl_personel</a:t>
            </a:r>
            <a:endParaRPr lang="tr-TR" dirty="0" smtClean="0"/>
          </a:p>
          <a:p>
            <a:pPr lvl="1"/>
            <a:r>
              <a:rPr lang="tr-TR" dirty="0"/>
              <a:t>SELECT SUM(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toplamOdenen</a:t>
            </a:r>
            <a:r>
              <a:rPr lang="tr-TR" dirty="0"/>
              <a:t> , AVG(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ortalamaMaas</a:t>
            </a:r>
            <a:r>
              <a:rPr lang="tr-TR" dirty="0"/>
              <a:t> , MIN(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enDüsukMaas</a:t>
            </a:r>
            <a:r>
              <a:rPr lang="tr-TR" dirty="0"/>
              <a:t>, MAX(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enYüksekMaas</a:t>
            </a:r>
            <a:r>
              <a:rPr lang="tr-TR" dirty="0"/>
              <a:t> FROM </a:t>
            </a:r>
            <a:r>
              <a:rPr lang="tr-TR" dirty="0" err="1"/>
              <a:t>tbl_personel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6651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Satır Sayısını Bulma– COUNT</a:t>
            </a:r>
            <a:r>
              <a:rPr lang="tr-TR" b="1" dirty="0" smtClean="0"/>
              <a:t>()</a:t>
            </a:r>
          </a:p>
          <a:p>
            <a:r>
              <a:rPr lang="tr-TR" dirty="0"/>
              <a:t>COUNT() fonksiyonu bir sütun içerisindeki satır sayısını bulmak için kullanılır</a:t>
            </a:r>
            <a:r>
              <a:rPr lang="tr-TR" dirty="0" smtClean="0"/>
              <a:t>.</a:t>
            </a:r>
          </a:p>
          <a:p>
            <a:r>
              <a:rPr lang="tr-TR" dirty="0" err="1"/>
              <a:t>Distinct</a:t>
            </a:r>
            <a:r>
              <a:rPr lang="tr-TR" dirty="0"/>
              <a:t> ile kullanılırsa benzersiz kayıtların sayısını </a:t>
            </a:r>
            <a:r>
              <a:rPr lang="tr-TR" dirty="0" smtClean="0"/>
              <a:t>verir.</a:t>
            </a:r>
          </a:p>
          <a:p>
            <a:pPr lvl="1"/>
            <a:r>
              <a:rPr lang="tr-TR" dirty="0"/>
              <a:t>SELECT COUNT(</a:t>
            </a:r>
            <a:r>
              <a:rPr lang="tr-TR" dirty="0" err="1"/>
              <a:t>per_id</a:t>
            </a:r>
            <a:r>
              <a:rPr lang="tr-TR" dirty="0"/>
              <a:t>) FROM </a:t>
            </a:r>
            <a:r>
              <a:rPr lang="tr-TR" dirty="0" err="1" smtClean="0"/>
              <a:t>tbl_personel</a:t>
            </a:r>
            <a:endParaRPr lang="tr-TR" dirty="0" smtClean="0"/>
          </a:p>
          <a:p>
            <a:pPr lvl="1"/>
            <a:r>
              <a:rPr lang="tr-TR" dirty="0"/>
              <a:t>SELECT COUNT(*) FROM </a:t>
            </a:r>
            <a:r>
              <a:rPr lang="tr-TR" dirty="0" err="1" smtClean="0"/>
              <a:t>tbl_personel</a:t>
            </a:r>
            <a:endParaRPr lang="tr-TR" dirty="0" smtClean="0"/>
          </a:p>
          <a:p>
            <a:pPr lvl="1"/>
            <a:r>
              <a:rPr lang="en-US" dirty="0"/>
              <a:t>SELECT COUNT(</a:t>
            </a:r>
            <a:r>
              <a:rPr lang="en-US" dirty="0" err="1"/>
              <a:t>per_id</a:t>
            </a:r>
            <a:r>
              <a:rPr lang="en-US" dirty="0"/>
              <a:t>) FROM </a:t>
            </a:r>
            <a:r>
              <a:rPr lang="en-US" dirty="0" err="1"/>
              <a:t>tbl_personel</a:t>
            </a:r>
            <a:r>
              <a:rPr lang="en-US" dirty="0"/>
              <a:t> WHERE </a:t>
            </a:r>
            <a:r>
              <a:rPr lang="en-US" dirty="0" err="1"/>
              <a:t>gorevi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Mühendis</a:t>
            </a:r>
            <a:r>
              <a:rPr lang="en-US" dirty="0" smtClean="0"/>
              <a:t>‘</a:t>
            </a:r>
            <a:endParaRPr lang="tr-TR" dirty="0" smtClean="0"/>
          </a:p>
          <a:p>
            <a:pPr lvl="1"/>
            <a:r>
              <a:rPr lang="en-US" dirty="0"/>
              <a:t>SELECT COUNT(DISTINCT </a:t>
            </a:r>
            <a:r>
              <a:rPr lang="en-US" dirty="0" err="1"/>
              <a:t>soyadi</a:t>
            </a:r>
            <a:r>
              <a:rPr lang="en-US" dirty="0"/>
              <a:t>) FROM </a:t>
            </a:r>
            <a:r>
              <a:rPr lang="en-US" dirty="0" err="1" smtClean="0"/>
              <a:t>tbl_personel</a:t>
            </a:r>
            <a:endParaRPr lang="tr-TR" dirty="0" smtClean="0"/>
          </a:p>
          <a:p>
            <a:pPr lvl="1"/>
            <a:r>
              <a:rPr lang="tr-TR" dirty="0"/>
              <a:t>SELECT SUM(</a:t>
            </a:r>
            <a:r>
              <a:rPr lang="tr-TR" dirty="0" err="1"/>
              <a:t>maas</a:t>
            </a:r>
            <a:r>
              <a:rPr lang="tr-TR" dirty="0"/>
              <a:t>) / COUNT(</a:t>
            </a:r>
            <a:r>
              <a:rPr lang="tr-TR" dirty="0" err="1"/>
              <a:t>per_id</a:t>
            </a:r>
            <a:r>
              <a:rPr lang="tr-TR" dirty="0"/>
              <a:t>) </a:t>
            </a:r>
            <a:r>
              <a:rPr lang="tr-TR" dirty="0" err="1"/>
              <a:t>ortMaas</a:t>
            </a:r>
            <a:r>
              <a:rPr lang="tr-TR" dirty="0"/>
              <a:t>, AVG(</a:t>
            </a:r>
            <a:r>
              <a:rPr lang="tr-TR" dirty="0" err="1"/>
              <a:t>maas</a:t>
            </a:r>
            <a:r>
              <a:rPr lang="tr-TR" dirty="0"/>
              <a:t>) </a:t>
            </a:r>
            <a:r>
              <a:rPr lang="tr-TR" dirty="0" err="1"/>
              <a:t>ortMaasAvg</a:t>
            </a:r>
            <a:r>
              <a:rPr lang="tr-TR" dirty="0"/>
              <a:t> FROM </a:t>
            </a:r>
            <a:r>
              <a:rPr lang="tr-TR" dirty="0" err="1"/>
              <a:t>tbl_personel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3713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Tarih ve Saat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GETDATE</a:t>
            </a:r>
            <a:r>
              <a:rPr lang="tr-TR" dirty="0"/>
              <a:t>() </a:t>
            </a:r>
          </a:p>
          <a:p>
            <a:r>
              <a:rPr lang="tr-TR" dirty="0" smtClean="0"/>
              <a:t>DATEPART</a:t>
            </a:r>
            <a:r>
              <a:rPr lang="tr-TR" dirty="0"/>
              <a:t>() </a:t>
            </a:r>
          </a:p>
          <a:p>
            <a:r>
              <a:rPr lang="tr-TR" dirty="0" smtClean="0"/>
              <a:t>DATENAME</a:t>
            </a:r>
            <a:r>
              <a:rPr lang="tr-TR" dirty="0"/>
              <a:t>() </a:t>
            </a:r>
          </a:p>
          <a:p>
            <a:r>
              <a:rPr lang="tr-TR" dirty="0" smtClean="0"/>
              <a:t>DATEDIFF</a:t>
            </a:r>
            <a:r>
              <a:rPr lang="tr-TR" dirty="0"/>
              <a:t>() </a:t>
            </a:r>
          </a:p>
          <a:p>
            <a:r>
              <a:rPr lang="tr-TR" dirty="0" smtClean="0"/>
              <a:t>DATEADD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800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Güncel Tarih ve Saat Bilgisini Alma– GETDATE</a:t>
            </a:r>
            <a:r>
              <a:rPr lang="tr-TR" b="1" dirty="0" smtClean="0"/>
              <a:t>()</a:t>
            </a:r>
          </a:p>
          <a:p>
            <a:r>
              <a:rPr lang="tr-TR" dirty="0"/>
              <a:t>GETDATE() fonksiyonu </a:t>
            </a:r>
            <a:r>
              <a:rPr lang="tr-TR" dirty="0" err="1"/>
              <a:t>veritabanının</a:t>
            </a:r>
            <a:r>
              <a:rPr lang="tr-TR" dirty="0"/>
              <a:t> üzerinde bulunduğu </a:t>
            </a:r>
            <a:r>
              <a:rPr lang="tr-TR" dirty="0" err="1"/>
              <a:t>serverin</a:t>
            </a:r>
            <a:r>
              <a:rPr lang="tr-TR" dirty="0"/>
              <a:t> tarih ve saatini alır</a:t>
            </a:r>
            <a:r>
              <a:rPr lang="tr-TR" dirty="0" smtClean="0"/>
              <a:t>.</a:t>
            </a:r>
          </a:p>
          <a:p>
            <a:pPr lvl="1"/>
            <a:r>
              <a:rPr lang="tr-TR" dirty="0"/>
              <a:t>SELECT GETDATE()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2309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/>
              <a:t>Verilen Tarihten Tipine Göre Veri Döndürme– DATEPART</a:t>
            </a:r>
            <a:r>
              <a:rPr lang="sv-SE" sz="1600" b="1" dirty="0" smtClean="0"/>
              <a:t>()</a:t>
            </a:r>
            <a:endParaRPr lang="tr-TR" sz="1600" b="1" dirty="0" smtClean="0"/>
          </a:p>
          <a:p>
            <a:r>
              <a:rPr lang="tr-TR" sz="1600" dirty="0"/>
              <a:t>DATEPART() fonksiyonu verilen tarihten almak istediğimiz kısmı döndürür</a:t>
            </a:r>
            <a:r>
              <a:rPr lang="tr-TR" sz="1600" dirty="0" smtClean="0"/>
              <a:t>.</a:t>
            </a:r>
          </a:p>
          <a:p>
            <a:r>
              <a:rPr lang="tr-TR" sz="1600" dirty="0"/>
              <a:t>DATEPART(</a:t>
            </a:r>
            <a:r>
              <a:rPr lang="tr-TR" sz="1600" dirty="0" err="1"/>
              <a:t>alınacak_bilgi,tarih_saat_bilgisi</a:t>
            </a:r>
            <a:r>
              <a:rPr lang="tr-TR" sz="1600" dirty="0" smtClean="0"/>
              <a:t>)</a:t>
            </a:r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724728"/>
            <a:ext cx="6960784" cy="30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b="1" dirty="0"/>
              <a:t>Verilen </a:t>
            </a:r>
            <a:r>
              <a:rPr lang="sv-SE" sz="1600" b="1" dirty="0" smtClean="0"/>
              <a:t>Tarihten </a:t>
            </a:r>
            <a:r>
              <a:rPr lang="sv-SE" sz="1600" b="1" dirty="0"/>
              <a:t>Tarih Tipi Adını Döndürme– DATENAME</a:t>
            </a:r>
            <a:r>
              <a:rPr lang="sv-SE" sz="1600" b="1" dirty="0" smtClean="0"/>
              <a:t>()</a:t>
            </a:r>
            <a:endParaRPr lang="tr-TR" sz="1600" b="1" dirty="0" smtClean="0"/>
          </a:p>
          <a:p>
            <a:r>
              <a:rPr lang="tr-TR" sz="1600" dirty="0"/>
              <a:t>DATENAME() fonksiyonu verilen tarihten almak istediğimiz kısmın ismini döndürür</a:t>
            </a:r>
            <a:r>
              <a:rPr lang="tr-TR" sz="1600" dirty="0" smtClean="0"/>
              <a:t>.</a:t>
            </a:r>
          </a:p>
          <a:p>
            <a:r>
              <a:rPr lang="tr-TR" sz="1600" dirty="0"/>
              <a:t>DATENAME(</a:t>
            </a:r>
            <a:r>
              <a:rPr lang="tr-TR" sz="1600" dirty="0" err="1"/>
              <a:t>alınacak_bilgi,tarih_saat_bilgisi</a:t>
            </a:r>
            <a:r>
              <a:rPr lang="tr-TR" sz="1600" dirty="0" smtClean="0"/>
              <a:t>)</a:t>
            </a:r>
          </a:p>
          <a:p>
            <a:endParaRPr lang="tr-TR" sz="1600" b="1" dirty="0"/>
          </a:p>
          <a:p>
            <a:endParaRPr lang="tr-TR" sz="1600" b="1" dirty="0" smtClean="0"/>
          </a:p>
          <a:p>
            <a:endParaRPr lang="tr-TR" sz="1600" b="1" dirty="0"/>
          </a:p>
          <a:p>
            <a:endParaRPr lang="tr-TR" sz="1600" b="1" dirty="0" smtClean="0"/>
          </a:p>
          <a:p>
            <a:endParaRPr lang="tr-TR" sz="1600" b="1" dirty="0"/>
          </a:p>
          <a:p>
            <a:endParaRPr lang="tr-TR" sz="16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3114372"/>
            <a:ext cx="6650182" cy="15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b="1" dirty="0" smtClean="0"/>
              <a:t>İki </a:t>
            </a:r>
            <a:r>
              <a:rPr lang="tr-TR" sz="1600" b="1" dirty="0"/>
              <a:t>tarih arasındaki farkı karşılaştırmak– DATEDIFF</a:t>
            </a:r>
            <a:r>
              <a:rPr lang="tr-TR" sz="1600" b="1" dirty="0" smtClean="0"/>
              <a:t>()</a:t>
            </a:r>
          </a:p>
          <a:p>
            <a:r>
              <a:rPr lang="tr-TR" sz="1600" dirty="0"/>
              <a:t>DATEDIFF() fonksiyonu verilen iki tarih arasındaki almak istediğimiz bilginin farkını hesaplar</a:t>
            </a:r>
            <a:r>
              <a:rPr lang="tr-TR" sz="1600" dirty="0" smtClean="0"/>
              <a:t>.</a:t>
            </a:r>
          </a:p>
          <a:p>
            <a:r>
              <a:rPr lang="tr-TR" sz="1600" dirty="0" smtClean="0"/>
              <a:t>DATEDIFF(</a:t>
            </a:r>
            <a:r>
              <a:rPr lang="tr-TR" sz="1600" dirty="0" err="1" smtClean="0"/>
              <a:t>alınacak_bilgi,ilk_tarih,son_tarih</a:t>
            </a:r>
            <a:r>
              <a:rPr lang="tr-TR" sz="1600" dirty="0" smtClean="0"/>
              <a:t>)</a:t>
            </a:r>
          </a:p>
          <a:p>
            <a:pPr lvl="1"/>
            <a:r>
              <a:rPr lang="en-US" sz="1400" dirty="0"/>
              <a:t>SELECT DATEDIFF(YEAR,'01.02.2000', '01.01.2012') </a:t>
            </a:r>
            <a:r>
              <a:rPr lang="tr-TR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12</a:t>
            </a:r>
            <a:endParaRPr lang="tr-TR" sz="1400" dirty="0" smtClean="0"/>
          </a:p>
          <a:p>
            <a:pPr lvl="1"/>
            <a:r>
              <a:rPr lang="en-US" sz="1400" dirty="0"/>
              <a:t>SELECT DATEDIFF(MONTH,'01.01.2012', '02.04.2012') </a:t>
            </a:r>
            <a:r>
              <a:rPr lang="tr-TR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3</a:t>
            </a:r>
            <a:endParaRPr lang="tr-TR" sz="1400" dirty="0" smtClean="0"/>
          </a:p>
          <a:p>
            <a:pPr lvl="1"/>
            <a:r>
              <a:rPr lang="en-US" sz="1400" dirty="0"/>
              <a:t>SELECT DATEDIFF(DAY,'01.01.2012', '02.04.2012') </a:t>
            </a:r>
            <a:r>
              <a:rPr lang="tr-TR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92</a:t>
            </a:r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148016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Tarihe Belli Değerler Eklemek– DATEADD</a:t>
            </a:r>
            <a:r>
              <a:rPr lang="tr-TR" b="1" dirty="0" smtClean="0"/>
              <a:t>()</a:t>
            </a:r>
          </a:p>
          <a:p>
            <a:r>
              <a:rPr lang="tr-TR" dirty="0"/>
              <a:t>DATEADD() fonksiyonu belirtilen tarihe belirli gün, ay, yıl </a:t>
            </a:r>
            <a:r>
              <a:rPr lang="tr-TR" dirty="0" err="1"/>
              <a:t>vb</a:t>
            </a:r>
            <a:r>
              <a:rPr lang="tr-TR" dirty="0"/>
              <a:t> bilgi eklendiğinde oluşan tarihi hesaplamak için </a:t>
            </a:r>
            <a:r>
              <a:rPr lang="tr-TR" dirty="0" smtClean="0"/>
              <a:t>kullanılır.</a:t>
            </a:r>
          </a:p>
          <a:p>
            <a:r>
              <a:rPr lang="tr-TR" dirty="0"/>
              <a:t>DATEADD(</a:t>
            </a:r>
            <a:r>
              <a:rPr lang="tr-TR" dirty="0" err="1"/>
              <a:t>eklenecek_bilgi,eklenme_miktari,tarih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SELECT DATEADD(YEAR,2, '01.01.2012')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01.01.2014</a:t>
            </a:r>
          </a:p>
          <a:p>
            <a:pPr lvl="1"/>
            <a:r>
              <a:rPr lang="tr-TR" dirty="0"/>
              <a:t>SELECT DATEADD(MONTH,3, '02.04.2012')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02.07.2012</a:t>
            </a:r>
          </a:p>
          <a:p>
            <a:pPr lvl="1"/>
            <a:r>
              <a:rPr lang="tr-TR" dirty="0"/>
              <a:t>SELECT DATEADD(DAY,29, '02.04.2012')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01.05.2012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7546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Dönüşüm Fonksiyonları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CAST() </a:t>
            </a:r>
            <a:endParaRPr lang="tr-TR" dirty="0" smtClean="0"/>
          </a:p>
          <a:p>
            <a:r>
              <a:rPr lang="tr-TR" dirty="0" smtClean="0"/>
              <a:t>Kullanımı</a:t>
            </a:r>
            <a:r>
              <a:rPr lang="tr-TR" dirty="0"/>
              <a:t>; CAST (değer AS </a:t>
            </a:r>
            <a:r>
              <a:rPr lang="tr-TR" dirty="0" err="1"/>
              <a:t>veri_tipi</a:t>
            </a:r>
            <a:r>
              <a:rPr lang="tr-TR" dirty="0"/>
              <a:t>) 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CAST</a:t>
            </a:r>
            <a:r>
              <a:rPr lang="en-US" dirty="0" smtClean="0"/>
              <a:t>(‘</a:t>
            </a:r>
            <a:r>
              <a:rPr lang="tr-TR" dirty="0" smtClean="0"/>
              <a:t>Yunus </a:t>
            </a:r>
            <a:r>
              <a:rPr lang="tr-TR" dirty="0" err="1" smtClean="0"/>
              <a:t>Kökver</a:t>
            </a:r>
            <a:r>
              <a:rPr lang="en-US" dirty="0" smtClean="0"/>
              <a:t>’ </a:t>
            </a:r>
            <a:r>
              <a:rPr lang="en-US" dirty="0"/>
              <a:t>AS </a:t>
            </a:r>
            <a:r>
              <a:rPr lang="en-US" dirty="0" smtClean="0"/>
              <a:t>NVARCHAR(</a:t>
            </a:r>
            <a:r>
              <a:rPr lang="tr-TR" dirty="0"/>
              <a:t>8</a:t>
            </a:r>
            <a:r>
              <a:rPr lang="en-US" dirty="0" smtClean="0"/>
              <a:t>))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tr-TR" dirty="0" smtClean="0"/>
              <a:t>Yunus </a:t>
            </a:r>
            <a:r>
              <a:rPr lang="tr-TR" dirty="0" err="1" smtClean="0"/>
              <a:t>Kö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CONVERT</a:t>
            </a:r>
            <a:r>
              <a:rPr lang="tr-TR" dirty="0" smtClean="0"/>
              <a:t>()</a:t>
            </a:r>
          </a:p>
          <a:p>
            <a:r>
              <a:rPr lang="tr-TR" dirty="0"/>
              <a:t>Kullanımı; CONVERT(</a:t>
            </a:r>
            <a:r>
              <a:rPr lang="tr-TR" dirty="0" err="1"/>
              <a:t>veri_tipi</a:t>
            </a:r>
            <a:r>
              <a:rPr lang="tr-TR" dirty="0"/>
              <a:t>, değer</a:t>
            </a:r>
            <a:r>
              <a:rPr lang="tr-TR" dirty="0" smtClean="0"/>
              <a:t>)</a:t>
            </a:r>
          </a:p>
          <a:p>
            <a:pPr lvl="1"/>
            <a:r>
              <a:rPr lang="en-US" dirty="0"/>
              <a:t>SELECT CONVERT( INT ,5.45)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5</a:t>
            </a:r>
            <a:endParaRPr lang="tr-TR" dirty="0" smtClean="0"/>
          </a:p>
          <a:p>
            <a:pPr lvl="1"/>
            <a:r>
              <a:rPr lang="en-US" dirty="0"/>
              <a:t>SELECT CONVERT( NVARCHAR(5) ,2010)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2010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688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KAYNAKLAR:</a:t>
            </a:r>
          </a:p>
          <a:p>
            <a:r>
              <a:rPr lang="en-US" dirty="0"/>
              <a:t>Introducing Microsoft SQL Server 2012 by Ross Mistry and </a:t>
            </a:r>
            <a:r>
              <a:rPr lang="en-US" dirty="0" err="1"/>
              <a:t>Stacia</a:t>
            </a:r>
            <a:r>
              <a:rPr lang="en-US" dirty="0"/>
              <a:t> </a:t>
            </a:r>
            <a:r>
              <a:rPr lang="en-US" dirty="0" err="1"/>
              <a:t>Misner</a:t>
            </a:r>
            <a:endParaRPr lang="tr-TR" dirty="0"/>
          </a:p>
          <a:p>
            <a:r>
              <a:rPr lang="en-US" dirty="0"/>
              <a:t>The Language of SQL: How to Access Data in Relational Databases by Larry </a:t>
            </a:r>
            <a:r>
              <a:rPr lang="en-US" dirty="0" err="1"/>
              <a:t>Rockoff</a:t>
            </a:r>
            <a:endParaRPr lang="tr-TR" dirty="0"/>
          </a:p>
          <a:p>
            <a:r>
              <a:rPr lang="nn-NO" dirty="0"/>
              <a:t>Veritabanı Yönetim Sistemleri 1: Turgut Özseven, Ekin Basım Yayın</a:t>
            </a:r>
            <a:endParaRPr lang="tr-TR" dirty="0"/>
          </a:p>
          <a:p>
            <a:pPr algn="ctr"/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59141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Kullanıcıya hesaplama ve dönüşüm gibi işlemlerde yardımcı olması için yazılmış hazır fonksiyonlar </a:t>
            </a:r>
            <a:r>
              <a:rPr lang="tr-TR" dirty="0" err="1"/>
              <a:t>sql</a:t>
            </a:r>
            <a:r>
              <a:rPr lang="tr-TR" dirty="0"/>
              <a:t> de mevcuttur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getdate</a:t>
            </a:r>
            <a:r>
              <a:rPr lang="tr-TR" dirty="0"/>
              <a:t>() </a:t>
            </a:r>
            <a:r>
              <a:rPr lang="tr-TR" dirty="0" smtClean="0"/>
              <a:t>-&gt; </a:t>
            </a:r>
            <a:r>
              <a:rPr lang="tr-TR" dirty="0"/>
              <a:t>bir fonksiyondur.</a:t>
            </a:r>
          </a:p>
        </p:txBody>
      </p:sp>
    </p:spTree>
    <p:extLst>
      <p:ext uri="{BB962C8B-B14F-4D97-AF65-F5344CB8AC3E}">
        <p14:creationId xmlns:p14="http://schemas.microsoft.com/office/powerpoint/2010/main" val="23773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Karakter </a:t>
            </a:r>
            <a:r>
              <a:rPr lang="tr-TR" dirty="0"/>
              <a:t>Kümesi Fonksiyonları </a:t>
            </a:r>
            <a:endParaRPr lang="tr-TR" dirty="0" smtClean="0"/>
          </a:p>
          <a:p>
            <a:r>
              <a:rPr lang="tr-TR" dirty="0" smtClean="0"/>
              <a:t>Sayısal </a:t>
            </a:r>
            <a:r>
              <a:rPr lang="tr-TR" dirty="0"/>
              <a:t>Değerler İçin </a:t>
            </a:r>
            <a:r>
              <a:rPr lang="tr-TR" dirty="0" smtClean="0"/>
              <a:t>Fonksiyonlar</a:t>
            </a:r>
          </a:p>
          <a:p>
            <a:r>
              <a:rPr lang="tr-TR" dirty="0" smtClean="0"/>
              <a:t>Tarih </a:t>
            </a:r>
            <a:r>
              <a:rPr lang="tr-TR" dirty="0"/>
              <a:t>ve Saat Fonksiyonları </a:t>
            </a:r>
          </a:p>
          <a:p>
            <a:r>
              <a:rPr lang="tr-TR" dirty="0" smtClean="0"/>
              <a:t>Dönüşüm </a:t>
            </a:r>
            <a:r>
              <a:rPr lang="tr-TR" dirty="0"/>
              <a:t>Fonksiyonları</a:t>
            </a:r>
          </a:p>
        </p:txBody>
      </p:sp>
    </p:spTree>
    <p:extLst>
      <p:ext uri="{BB962C8B-B14F-4D97-AF65-F5344CB8AC3E}">
        <p14:creationId xmlns:p14="http://schemas.microsoft.com/office/powerpoint/2010/main" val="20544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Kümesi Fonksiyonları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/>
              <a:t>+ (Birleştirme Operatörü) </a:t>
            </a:r>
          </a:p>
          <a:p>
            <a:r>
              <a:rPr lang="tr-TR" dirty="0" smtClean="0"/>
              <a:t>SUBSTRING</a:t>
            </a:r>
            <a:r>
              <a:rPr lang="tr-TR" dirty="0"/>
              <a:t>() </a:t>
            </a:r>
          </a:p>
          <a:p>
            <a:r>
              <a:rPr lang="tr-TR" dirty="0" smtClean="0"/>
              <a:t>LEFT</a:t>
            </a:r>
            <a:r>
              <a:rPr lang="tr-TR" dirty="0"/>
              <a:t>() ve RIGHT() </a:t>
            </a:r>
          </a:p>
          <a:p>
            <a:r>
              <a:rPr lang="tr-TR" dirty="0" smtClean="0"/>
              <a:t>LOWER</a:t>
            </a:r>
            <a:r>
              <a:rPr lang="tr-TR" dirty="0"/>
              <a:t>() ve UPPER() </a:t>
            </a:r>
          </a:p>
          <a:p>
            <a:r>
              <a:rPr lang="tr-TR" dirty="0" smtClean="0"/>
              <a:t>LTRIM</a:t>
            </a:r>
            <a:r>
              <a:rPr lang="tr-TR" dirty="0"/>
              <a:t>() ve RTRIM() </a:t>
            </a:r>
          </a:p>
          <a:p>
            <a:r>
              <a:rPr lang="tr-TR" dirty="0" smtClean="0"/>
              <a:t>LEN</a:t>
            </a:r>
            <a:r>
              <a:rPr lang="tr-TR" dirty="0"/>
              <a:t>() </a:t>
            </a:r>
          </a:p>
          <a:p>
            <a:r>
              <a:rPr lang="tr-TR" dirty="0" smtClean="0"/>
              <a:t>REPLACE</a:t>
            </a:r>
            <a:r>
              <a:rPr lang="tr-TR" dirty="0"/>
              <a:t>() </a:t>
            </a:r>
          </a:p>
          <a:p>
            <a:r>
              <a:rPr lang="tr-TR" dirty="0" smtClean="0"/>
              <a:t>CHARINDEX</a:t>
            </a:r>
            <a:r>
              <a:rPr lang="tr-TR" dirty="0"/>
              <a:t>() </a:t>
            </a:r>
          </a:p>
          <a:p>
            <a:r>
              <a:rPr lang="tr-TR" dirty="0" smtClean="0"/>
              <a:t>REVERSE</a:t>
            </a:r>
            <a:r>
              <a:rPr lang="tr-TR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120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Kümesi Fonksiyonları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Karakter Kümesini Birleştirmek </a:t>
            </a:r>
            <a:r>
              <a:rPr lang="tr-TR" dirty="0" smtClean="0"/>
              <a:t> </a:t>
            </a:r>
          </a:p>
          <a:p>
            <a:r>
              <a:rPr lang="tr-TR" dirty="0" smtClean="0"/>
              <a:t>SELECT </a:t>
            </a:r>
            <a:r>
              <a:rPr lang="tr-TR" dirty="0" err="1"/>
              <a:t>dersKod</a:t>
            </a:r>
            <a:r>
              <a:rPr lang="tr-TR" dirty="0"/>
              <a:t> +' '+ </a:t>
            </a:r>
            <a:r>
              <a:rPr lang="tr-TR" dirty="0" err="1"/>
              <a:t>dersAd</a:t>
            </a:r>
            <a:r>
              <a:rPr lang="tr-TR" dirty="0"/>
              <a:t> +' '+ </a:t>
            </a:r>
            <a:r>
              <a:rPr lang="tr-TR" dirty="0" err="1"/>
              <a:t>dersVeren</a:t>
            </a:r>
            <a:r>
              <a:rPr lang="tr-TR" dirty="0"/>
              <a:t> </a:t>
            </a:r>
            <a:r>
              <a:rPr lang="tr-TR" dirty="0" err="1"/>
              <a:t>dersBilgileri</a:t>
            </a:r>
            <a:r>
              <a:rPr lang="tr-TR" dirty="0"/>
              <a:t> FROM D</a:t>
            </a:r>
            <a:r>
              <a:rPr lang="tr-TR" dirty="0" smtClean="0"/>
              <a:t>ers </a:t>
            </a:r>
          </a:p>
          <a:p>
            <a:endParaRPr lang="tr-TR" dirty="0"/>
          </a:p>
          <a:p>
            <a:r>
              <a:rPr lang="tr-TR" dirty="0"/>
              <a:t>SUBSTRING() </a:t>
            </a:r>
            <a:r>
              <a:rPr lang="tr-TR" dirty="0" err="1"/>
              <a:t>Verininin</a:t>
            </a:r>
            <a:r>
              <a:rPr lang="tr-TR" dirty="0"/>
              <a:t> İstenilen Bölümünü </a:t>
            </a:r>
            <a:r>
              <a:rPr lang="tr-TR" dirty="0" smtClean="0"/>
              <a:t>Almak</a:t>
            </a:r>
          </a:p>
          <a:p>
            <a:pPr lvl="1"/>
            <a:r>
              <a:rPr lang="tr-TR" dirty="0"/>
              <a:t>Karakter kümesi içerisinden verinin istenilen bölümünün alınması için kullanılır</a:t>
            </a:r>
            <a:r>
              <a:rPr lang="tr-TR" dirty="0" smtClean="0"/>
              <a:t>.</a:t>
            </a:r>
          </a:p>
          <a:p>
            <a:pPr lvl="1"/>
            <a:r>
              <a:rPr lang="tr-TR" dirty="0"/>
              <a:t>Kullanımı </a:t>
            </a:r>
            <a:r>
              <a:rPr lang="tr-TR" dirty="0" err="1"/>
              <a:t>Substring</a:t>
            </a:r>
            <a:r>
              <a:rPr lang="tr-TR" dirty="0"/>
              <a:t>(</a:t>
            </a:r>
            <a:r>
              <a:rPr lang="tr-TR" dirty="0" err="1"/>
              <a:t>veri_kümesi</a:t>
            </a:r>
            <a:r>
              <a:rPr lang="tr-TR" dirty="0"/>
              <a:t>, başlangıç, </a:t>
            </a:r>
            <a:r>
              <a:rPr lang="tr-TR" dirty="0" err="1"/>
              <a:t>karakter_sayısı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  <a:p>
            <a:pPr lvl="1"/>
            <a:r>
              <a:rPr lang="tr-TR" dirty="0"/>
              <a:t>SELECT </a:t>
            </a:r>
            <a:r>
              <a:rPr lang="tr-TR" dirty="0" err="1"/>
              <a:t>Substring</a:t>
            </a:r>
            <a:r>
              <a:rPr lang="tr-TR" dirty="0" smtClean="0"/>
              <a:t>(‘Yunus </a:t>
            </a:r>
            <a:r>
              <a:rPr lang="tr-TR" dirty="0" err="1" smtClean="0"/>
              <a:t>Kökver</a:t>
            </a:r>
            <a:r>
              <a:rPr lang="tr-TR" dirty="0" smtClean="0"/>
              <a:t> Ankara',7,6) -&gt; </a:t>
            </a:r>
            <a:r>
              <a:rPr lang="tr-TR" dirty="0" err="1" smtClean="0"/>
              <a:t>Kökver</a:t>
            </a:r>
            <a:endParaRPr lang="tr-TR" dirty="0" smtClean="0"/>
          </a:p>
          <a:p>
            <a:pPr lvl="1"/>
            <a:r>
              <a:rPr lang="en-US" dirty="0"/>
              <a:t>SELECT </a:t>
            </a:r>
            <a:r>
              <a:rPr lang="en-US" dirty="0" err="1"/>
              <a:t>ogrNo</a:t>
            </a:r>
            <a:r>
              <a:rPr lang="en-US" dirty="0"/>
              <a:t>, ad, </a:t>
            </a:r>
            <a:r>
              <a:rPr lang="en-US" dirty="0" err="1"/>
              <a:t>soyad</a:t>
            </a:r>
            <a:r>
              <a:rPr lang="en-US" dirty="0"/>
              <a:t> , SUBSTRING(ad,1,1)+</a:t>
            </a:r>
            <a:r>
              <a:rPr lang="en-US" dirty="0" err="1"/>
              <a:t>soyad</a:t>
            </a:r>
            <a:r>
              <a:rPr lang="en-US" dirty="0"/>
              <a:t> </a:t>
            </a:r>
            <a:r>
              <a:rPr lang="en-US" dirty="0" err="1"/>
              <a:t>eposta</a:t>
            </a:r>
            <a:r>
              <a:rPr lang="en-US" dirty="0"/>
              <a:t> FROM </a:t>
            </a:r>
            <a:r>
              <a:rPr lang="tr-TR" dirty="0"/>
              <a:t>O</a:t>
            </a:r>
            <a:r>
              <a:rPr lang="en-US" dirty="0" err="1" smtClean="0"/>
              <a:t>grenci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72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Verininin</a:t>
            </a:r>
            <a:r>
              <a:rPr lang="tr-TR" b="1" dirty="0"/>
              <a:t> İstenilen Bölümünü Almak – LEFT() ve RIGHT</a:t>
            </a:r>
            <a:r>
              <a:rPr lang="tr-TR" b="1" dirty="0" smtClean="0"/>
              <a:t>()</a:t>
            </a:r>
          </a:p>
          <a:p>
            <a:endParaRPr lang="tr-TR" dirty="0" smtClean="0"/>
          </a:p>
          <a:p>
            <a:r>
              <a:rPr lang="tr-TR" dirty="0"/>
              <a:t>LEFT() başlangıcından itibaren kaç karakter alınacağını belirler</a:t>
            </a:r>
            <a:r>
              <a:rPr lang="tr-TR" dirty="0" smtClean="0"/>
              <a:t>.</a:t>
            </a:r>
          </a:p>
          <a:p>
            <a:r>
              <a:rPr lang="tr-TR" dirty="0"/>
              <a:t>RIGHT() verinin sondan kaç karakter alınacağını </a:t>
            </a:r>
            <a:r>
              <a:rPr lang="tr-TR" dirty="0" smtClean="0"/>
              <a:t>belirler.</a:t>
            </a:r>
          </a:p>
          <a:p>
            <a:r>
              <a:rPr lang="tr-TR" dirty="0"/>
              <a:t>Kullanımı LEFT(</a:t>
            </a:r>
            <a:r>
              <a:rPr lang="tr-TR" dirty="0" err="1"/>
              <a:t>bilginin_alınacağı_yer,karakter_sayısı</a:t>
            </a:r>
            <a:r>
              <a:rPr lang="tr-TR" dirty="0"/>
              <a:t>) RİGHT(</a:t>
            </a:r>
            <a:r>
              <a:rPr lang="tr-TR" dirty="0" err="1"/>
              <a:t>bilginin_alınacağı_yer,karakter_sayısı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ogrNo</a:t>
            </a:r>
            <a:r>
              <a:rPr lang="en-US" dirty="0"/>
              <a:t>, ad, </a:t>
            </a:r>
            <a:r>
              <a:rPr lang="en-US" dirty="0" err="1"/>
              <a:t>soyad</a:t>
            </a:r>
            <a:r>
              <a:rPr lang="en-US" dirty="0"/>
              <a:t> , LEFT(ad,1)+RIGHT(ad,1) </a:t>
            </a:r>
            <a:r>
              <a:rPr lang="en-US" dirty="0" err="1"/>
              <a:t>isminBasHarfiSonHarfi</a:t>
            </a:r>
            <a:r>
              <a:rPr lang="en-US" dirty="0"/>
              <a:t> FROM </a:t>
            </a:r>
            <a:r>
              <a:rPr lang="tr-TR" dirty="0"/>
              <a:t>O</a:t>
            </a:r>
            <a:r>
              <a:rPr lang="en-US" dirty="0" err="1" smtClean="0"/>
              <a:t>grenci</a:t>
            </a:r>
            <a:r>
              <a:rPr lang="en-US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60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Büyük-Küçük Harf Dönüşümü - LOWER() ve UPPER</a:t>
            </a:r>
            <a:r>
              <a:rPr lang="tr-TR" b="1" dirty="0" smtClean="0"/>
              <a:t>()</a:t>
            </a:r>
          </a:p>
          <a:p>
            <a:endParaRPr lang="tr-TR" b="1" dirty="0" smtClean="0"/>
          </a:p>
          <a:p>
            <a:endParaRPr lang="tr-TR" b="1" dirty="0" smtClean="0"/>
          </a:p>
          <a:p>
            <a:r>
              <a:rPr lang="tr-TR" dirty="0"/>
              <a:t>LOWER() küçük harfe dönüştürür, UPPER() büyük harfe dönüştürür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/>
              <a:t>Kullanımı LOWER(</a:t>
            </a:r>
            <a:r>
              <a:rPr lang="tr-TR" dirty="0" err="1"/>
              <a:t>dönüştürülecek_bilgi</a:t>
            </a:r>
            <a:r>
              <a:rPr lang="tr-TR" dirty="0"/>
              <a:t>) UPPER(</a:t>
            </a:r>
            <a:r>
              <a:rPr lang="tr-TR" dirty="0" err="1"/>
              <a:t>dönüştürülecek_bilgi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SELECT ad, </a:t>
            </a:r>
            <a:r>
              <a:rPr lang="tr-TR" dirty="0" err="1"/>
              <a:t>soyad</a:t>
            </a:r>
            <a:r>
              <a:rPr lang="tr-TR" dirty="0"/>
              <a:t> , LOWER(ad) </a:t>
            </a:r>
            <a:r>
              <a:rPr lang="tr-TR" dirty="0" err="1"/>
              <a:t>adKucuk</a:t>
            </a:r>
            <a:r>
              <a:rPr lang="tr-TR" dirty="0"/>
              <a:t>, UPPER(</a:t>
            </a:r>
            <a:r>
              <a:rPr lang="tr-TR" dirty="0" err="1"/>
              <a:t>soyad</a:t>
            </a:r>
            <a:r>
              <a:rPr lang="tr-TR" dirty="0"/>
              <a:t>) </a:t>
            </a:r>
            <a:r>
              <a:rPr lang="tr-TR" dirty="0" err="1"/>
              <a:t>soyadBuyuk</a:t>
            </a:r>
            <a:r>
              <a:rPr lang="tr-TR" dirty="0"/>
              <a:t> FROM </a:t>
            </a:r>
            <a:r>
              <a:rPr lang="tr-TR" dirty="0" err="1"/>
              <a:t>O</a:t>
            </a:r>
            <a:r>
              <a:rPr lang="tr-TR" dirty="0" err="1" smtClean="0"/>
              <a:t>grenci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8510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Boşlukları Kaldırmak – LTRIM() ve </a:t>
            </a:r>
            <a:r>
              <a:rPr lang="tr-TR" b="1" dirty="0" smtClean="0"/>
              <a:t>RTRIM()</a:t>
            </a:r>
          </a:p>
          <a:p>
            <a:endParaRPr lang="tr-TR" b="1" dirty="0" smtClean="0"/>
          </a:p>
          <a:p>
            <a:r>
              <a:rPr lang="tr-TR" dirty="0"/>
              <a:t>LTRIM() verinin başındaki boşlukları kaldırır. </a:t>
            </a:r>
            <a:endParaRPr lang="tr-TR" dirty="0" smtClean="0"/>
          </a:p>
          <a:p>
            <a:r>
              <a:rPr lang="tr-TR" dirty="0"/>
              <a:t>RTRIM() verinin sonundaki boşlukları kaldırır. </a:t>
            </a:r>
            <a:endParaRPr lang="tr-TR" dirty="0" smtClean="0"/>
          </a:p>
          <a:p>
            <a:r>
              <a:rPr lang="tr-TR" dirty="0"/>
              <a:t>Kullanımı LTRIM(bilgi) RTRIM (bilgi</a:t>
            </a:r>
            <a:r>
              <a:rPr lang="tr-TR" dirty="0" smtClean="0"/>
              <a:t>)</a:t>
            </a:r>
          </a:p>
          <a:p>
            <a:pPr lvl="1"/>
            <a:r>
              <a:rPr lang="pt-BR" sz="1400" dirty="0"/>
              <a:t>SELECT LTRIM(' </a:t>
            </a:r>
            <a:r>
              <a:rPr lang="tr-TR" sz="1400" dirty="0" smtClean="0"/>
              <a:t>  Yunus </a:t>
            </a:r>
            <a:r>
              <a:rPr lang="tr-TR" sz="1400" dirty="0" err="1" smtClean="0"/>
              <a:t>Kökver</a:t>
            </a:r>
            <a:r>
              <a:rPr lang="tr-TR" sz="1400" dirty="0" smtClean="0"/>
              <a:t>  </a:t>
            </a:r>
            <a:r>
              <a:rPr lang="pt-BR" sz="1400" dirty="0" smtClean="0"/>
              <a:t>'), </a:t>
            </a:r>
            <a:r>
              <a:rPr lang="pt-BR" sz="1400" dirty="0"/>
              <a:t>RTRIM(' </a:t>
            </a:r>
            <a:r>
              <a:rPr lang="tr-TR" sz="1400" dirty="0" smtClean="0"/>
              <a:t>  Yunus </a:t>
            </a:r>
            <a:r>
              <a:rPr lang="tr-TR" sz="1400" dirty="0" err="1" smtClean="0"/>
              <a:t>Kökver</a:t>
            </a:r>
            <a:r>
              <a:rPr lang="tr-TR" sz="1400" dirty="0" smtClean="0"/>
              <a:t>  </a:t>
            </a:r>
            <a:r>
              <a:rPr lang="pt-BR" sz="1400" dirty="0" smtClean="0"/>
              <a:t>')</a:t>
            </a:r>
            <a:endParaRPr lang="tr-TR" sz="1400" dirty="0" smtClean="0"/>
          </a:p>
          <a:p>
            <a:pPr lvl="1"/>
            <a:r>
              <a:rPr lang="tr-TR" sz="1400" dirty="0"/>
              <a:t>SELECT LTRIM(RTRIM(' </a:t>
            </a:r>
            <a:r>
              <a:rPr lang="tr-TR" sz="1400" dirty="0" smtClean="0"/>
              <a:t>  Yunus </a:t>
            </a:r>
            <a:r>
              <a:rPr lang="tr-TR" sz="1400" dirty="0" err="1" smtClean="0"/>
              <a:t>Kökver</a:t>
            </a:r>
            <a:r>
              <a:rPr lang="tr-TR" sz="1400" dirty="0" smtClean="0"/>
              <a:t>  ')) </a:t>
            </a:r>
            <a:r>
              <a:rPr lang="tr-TR" sz="1400" dirty="0" err="1"/>
              <a:t>herIkiYondekiBosluk</a:t>
            </a:r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13269676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</TotalTime>
  <Words>1218</Words>
  <Application>Microsoft Office PowerPoint</Application>
  <PresentationFormat>Geniş ekran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Calibri Light</vt:lpstr>
      <vt:lpstr>Rockwell</vt:lpstr>
      <vt:lpstr>Wingdings</vt:lpstr>
      <vt:lpstr>Atlas</vt:lpstr>
      <vt:lpstr>Aritmetiksel Operatörler ve Hazır Fonksiyonlar</vt:lpstr>
      <vt:lpstr>Aritmetiksel Operatörler </vt:lpstr>
      <vt:lpstr>Fonksiyonlar</vt:lpstr>
      <vt:lpstr>PowerPoint Sunusu</vt:lpstr>
      <vt:lpstr>Karakter Kümesi Fonksiyonları </vt:lpstr>
      <vt:lpstr>Karakter Kümesi Fonksiyonları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Değerler İçin Fonksiyonlar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Tarih ve Saat Fonksiyonları</vt:lpstr>
      <vt:lpstr>PowerPoint Sunusu</vt:lpstr>
      <vt:lpstr>PowerPoint Sunusu</vt:lpstr>
      <vt:lpstr>PowerPoint Sunusu</vt:lpstr>
      <vt:lpstr>PowerPoint Sunusu</vt:lpstr>
      <vt:lpstr>PowerPoint Sunusu</vt:lpstr>
      <vt:lpstr>Dönüşüm Fonksiyonları </vt:lpstr>
      <vt:lpstr>PowerPoint Sunusu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I</dc:title>
  <dc:creator>yunus</dc:creator>
  <cp:lastModifiedBy>CASPER</cp:lastModifiedBy>
  <cp:revision>11</cp:revision>
  <dcterms:created xsi:type="dcterms:W3CDTF">2017-11-01T14:50:04Z</dcterms:created>
  <dcterms:modified xsi:type="dcterms:W3CDTF">2022-04-04T09:51:05Z</dcterms:modified>
</cp:coreProperties>
</file>