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5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78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9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7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5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2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25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80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9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4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E538-7E32-4186-94D7-218DB3F8DEF5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71EA-F0AF-43BC-9956-DEF174709D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Gruplandırarak Sorgulama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838200"/>
            <a:ext cx="97440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095375"/>
            <a:ext cx="9667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0"/>
            <a:ext cx="9696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65125"/>
            <a:ext cx="892492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8931"/>
            <a:ext cx="9448800" cy="65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585787"/>
            <a:ext cx="86772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71487"/>
            <a:ext cx="87153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KAYNAKLAR:</a:t>
            </a:r>
          </a:p>
          <a:p>
            <a:r>
              <a:rPr lang="en-US" dirty="0"/>
              <a:t>Introducing Microsoft SQL Server 2012 by Ross Mistry and </a:t>
            </a:r>
            <a:r>
              <a:rPr lang="en-US" dirty="0" err="1"/>
              <a:t>Stacia</a:t>
            </a:r>
            <a:r>
              <a:rPr lang="en-US" dirty="0"/>
              <a:t> </a:t>
            </a:r>
            <a:r>
              <a:rPr lang="en-US" dirty="0" err="1"/>
              <a:t>Misner</a:t>
            </a:r>
            <a:endParaRPr lang="tr-TR" dirty="0"/>
          </a:p>
          <a:p>
            <a:r>
              <a:rPr lang="en-US" dirty="0"/>
              <a:t>The Language of SQL: How to Access Data in Relational Databases by Larry </a:t>
            </a:r>
            <a:r>
              <a:rPr lang="en-US" dirty="0" err="1"/>
              <a:t>Rockoff</a:t>
            </a:r>
            <a:endParaRPr lang="tr-TR" dirty="0"/>
          </a:p>
          <a:p>
            <a:r>
              <a:rPr lang="nn-NO" dirty="0"/>
              <a:t>Veritabanı Yönetim Sistemleri 1: Turgut Özseven, Ekin Basım Yayın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777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Gruplandırma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 içerisinde ortak özelliklere sahip satırların birbiri ile ilişkilendirilmiş biçimde sorgulanmasıdır</a:t>
            </a:r>
            <a:r>
              <a:rPr lang="tr-TR" dirty="0" smtClean="0"/>
              <a:t>.</a:t>
            </a:r>
          </a:p>
          <a:p>
            <a:r>
              <a:rPr lang="tr-TR" dirty="0"/>
              <a:t>Kullanımı</a:t>
            </a:r>
            <a:r>
              <a:rPr lang="tr-TR" dirty="0" smtClean="0"/>
              <a:t>;</a:t>
            </a:r>
          </a:p>
          <a:p>
            <a:endParaRPr lang="tr-TR" dirty="0"/>
          </a:p>
          <a:p>
            <a:r>
              <a:rPr lang="tr-TR" dirty="0">
                <a:solidFill>
                  <a:srgbClr val="002060"/>
                </a:solidFill>
              </a:rPr>
              <a:t>Select</a:t>
            </a:r>
            <a:r>
              <a:rPr lang="tr-TR" dirty="0"/>
              <a:t> </a:t>
            </a:r>
            <a:r>
              <a:rPr lang="tr-TR" dirty="0" err="1"/>
              <a:t>sutun_adları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>
                <a:solidFill>
                  <a:srgbClr val="002060"/>
                </a:solidFill>
              </a:rPr>
              <a:t>From</a:t>
            </a:r>
            <a:r>
              <a:rPr lang="tr-TR" dirty="0" smtClean="0"/>
              <a:t> </a:t>
            </a:r>
            <a:r>
              <a:rPr lang="tr-TR" dirty="0" err="1"/>
              <a:t>tablo_adı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>
                <a:solidFill>
                  <a:srgbClr val="002060"/>
                </a:solidFill>
              </a:rPr>
              <a:t>Where</a:t>
            </a:r>
            <a:r>
              <a:rPr lang="tr-TR" dirty="0" smtClean="0"/>
              <a:t> </a:t>
            </a:r>
            <a:r>
              <a:rPr lang="tr-TR" dirty="0"/>
              <a:t>koşul </a:t>
            </a:r>
            <a:endParaRPr lang="tr-TR" dirty="0" smtClean="0"/>
          </a:p>
          <a:p>
            <a:r>
              <a:rPr lang="tr-TR" dirty="0" err="1" smtClean="0">
                <a:solidFill>
                  <a:srgbClr val="002060"/>
                </a:solidFill>
              </a:rPr>
              <a:t>Group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By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/>
              <a:t>guruplandırma_sutun_adı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>
                <a:solidFill>
                  <a:srgbClr val="002060"/>
                </a:solidFill>
              </a:rPr>
              <a:t>Having</a:t>
            </a:r>
            <a:r>
              <a:rPr lang="tr-TR" dirty="0" smtClean="0"/>
              <a:t> </a:t>
            </a:r>
            <a:r>
              <a:rPr lang="tr-TR" dirty="0"/>
              <a:t>koşul </a:t>
            </a:r>
            <a:endParaRPr lang="tr-TR" dirty="0" smtClean="0"/>
          </a:p>
          <a:p>
            <a:r>
              <a:rPr lang="tr-TR" dirty="0" err="1" smtClean="0">
                <a:solidFill>
                  <a:srgbClr val="002060"/>
                </a:solidFill>
              </a:rPr>
              <a:t>Order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By</a:t>
            </a:r>
            <a:r>
              <a:rPr lang="tr-TR" dirty="0"/>
              <a:t> </a:t>
            </a:r>
            <a:r>
              <a:rPr lang="tr-TR" dirty="0" err="1"/>
              <a:t>sutun_adları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8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ifade </a:t>
            </a:r>
            <a:r>
              <a:rPr lang="tr-TR" dirty="0" err="1"/>
              <a:t>where</a:t>
            </a:r>
            <a:r>
              <a:rPr lang="tr-TR" dirty="0"/>
              <a:t> ifadesinden sonra ve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ifadesinden önce kullanılır</a:t>
            </a:r>
            <a:r>
              <a:rPr lang="tr-TR" dirty="0" smtClean="0"/>
              <a:t>.</a:t>
            </a:r>
          </a:p>
          <a:p>
            <a:r>
              <a:rPr lang="tr-TR" dirty="0"/>
              <a:t>Gruplandırma yapılacak sütunlar tablonun içerdiği sütunlar veya hesaplama gibi işlemler sonrası oluşan sütunlar olabilir</a:t>
            </a:r>
            <a:r>
              <a:rPr lang="tr-TR" dirty="0" smtClean="0"/>
              <a:t>.</a:t>
            </a:r>
          </a:p>
          <a:p>
            <a:r>
              <a:rPr lang="tr-TR" dirty="0"/>
              <a:t>Gruplandırma yapılan sütunlar NULL değer içeriyorsa </a:t>
            </a:r>
            <a:r>
              <a:rPr lang="tr-TR" dirty="0" err="1"/>
              <a:t>null</a:t>
            </a:r>
            <a:r>
              <a:rPr lang="tr-TR" dirty="0"/>
              <a:t> değerler bir gurupta toplanır</a:t>
            </a:r>
            <a:r>
              <a:rPr lang="tr-TR" dirty="0" smtClean="0"/>
              <a:t>.</a:t>
            </a:r>
          </a:p>
          <a:p>
            <a:r>
              <a:rPr lang="tr-TR" dirty="0" err="1"/>
              <a:t>Where</a:t>
            </a:r>
            <a:r>
              <a:rPr lang="tr-TR" dirty="0"/>
              <a:t> koşulu içeriyorsa önce koşul sonra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ifadesi işletilir</a:t>
            </a:r>
            <a:r>
              <a:rPr lang="tr-TR" dirty="0" smtClean="0"/>
              <a:t>.</a:t>
            </a:r>
          </a:p>
          <a:p>
            <a:r>
              <a:rPr lang="tr-TR" dirty="0"/>
              <a:t>Sütunlara verilen takma isimler verilebilir fakat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ve </a:t>
            </a:r>
            <a:r>
              <a:rPr lang="tr-TR" dirty="0" err="1"/>
              <a:t>Having</a:t>
            </a:r>
            <a:r>
              <a:rPr lang="tr-TR" dirty="0"/>
              <a:t> işleminde takma isimler yazılamaz.</a:t>
            </a:r>
          </a:p>
        </p:txBody>
      </p:sp>
    </p:spTree>
    <p:extLst>
      <p:ext uri="{BB962C8B-B14F-4D97-AF65-F5344CB8AC3E}">
        <p14:creationId xmlns:p14="http://schemas.microsoft.com/office/powerpoint/2010/main" val="319362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Gruplandırma İşleminde Kullanılan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AVG </a:t>
            </a:r>
            <a:endParaRPr lang="tr-TR" dirty="0" smtClean="0"/>
          </a:p>
          <a:p>
            <a:r>
              <a:rPr lang="tr-TR" dirty="0"/>
              <a:t>MAX </a:t>
            </a:r>
            <a:endParaRPr lang="tr-TR" dirty="0" smtClean="0"/>
          </a:p>
          <a:p>
            <a:r>
              <a:rPr lang="tr-TR" dirty="0"/>
              <a:t>MIN </a:t>
            </a:r>
            <a:endParaRPr lang="tr-TR" dirty="0" smtClean="0"/>
          </a:p>
          <a:p>
            <a:r>
              <a:rPr lang="tr-TR" dirty="0"/>
              <a:t>COUNT </a:t>
            </a:r>
            <a:endParaRPr lang="tr-TR" dirty="0" smtClean="0"/>
          </a:p>
          <a:p>
            <a:r>
              <a:rPr lang="tr-TR" dirty="0"/>
              <a:t>SUM </a:t>
            </a:r>
          </a:p>
        </p:txBody>
      </p:sp>
    </p:spTree>
    <p:extLst>
      <p:ext uri="{BB962C8B-B14F-4D97-AF65-F5344CB8AC3E}">
        <p14:creationId xmlns:p14="http://schemas.microsoft.com/office/powerpoint/2010/main" val="387117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maas</a:t>
            </a:r>
            <a:r>
              <a:rPr lang="en-US" dirty="0"/>
              <a:t>) </a:t>
            </a:r>
            <a:r>
              <a:rPr lang="en-US" dirty="0">
                <a:solidFill>
                  <a:srgbClr val="00206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tbl_personel</a:t>
            </a:r>
            <a:r>
              <a:rPr lang="en-US" dirty="0"/>
              <a:t> WHERE </a:t>
            </a:r>
            <a:r>
              <a:rPr lang="en-US" dirty="0" err="1"/>
              <a:t>gorevi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Mühendis</a:t>
            </a:r>
            <a:r>
              <a:rPr lang="en-US" dirty="0" smtClean="0"/>
              <a:t>‘</a:t>
            </a:r>
            <a:endParaRPr lang="tr-TR" dirty="0" smtClean="0"/>
          </a:p>
          <a:p>
            <a:endParaRPr lang="tr-TR" dirty="0"/>
          </a:p>
          <a:p>
            <a:r>
              <a:rPr lang="en-US" dirty="0">
                <a:solidFill>
                  <a:srgbClr val="00206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gorevi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maas</a:t>
            </a:r>
            <a:r>
              <a:rPr lang="en-US" dirty="0"/>
              <a:t>) </a:t>
            </a:r>
            <a:endParaRPr lang="tr-T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tbl_personel</a:t>
            </a:r>
            <a:r>
              <a:rPr lang="tr-TR" dirty="0"/>
              <a:t> </a:t>
            </a:r>
            <a:r>
              <a:rPr lang="tr-TR" dirty="0" smtClean="0">
                <a:sym typeface="Wingdings" panose="05000000000000000000" pitchFamily="2" charset="2"/>
              </a:rPr>
              <a:t> Kullanımı hata verir.</a:t>
            </a:r>
            <a:r>
              <a:rPr lang="en-US" dirty="0" smtClean="0"/>
              <a:t>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>
                <a:solidFill>
                  <a:srgbClr val="00206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gorevi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maas</a:t>
            </a:r>
            <a:r>
              <a:rPr lang="en-US" dirty="0"/>
              <a:t>) </a:t>
            </a:r>
            <a:endParaRPr lang="tr-T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tbl_personel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GROUP </a:t>
            </a:r>
            <a:r>
              <a:rPr lang="en-US" dirty="0">
                <a:solidFill>
                  <a:srgbClr val="00206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gorevi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71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SELECT</a:t>
            </a:r>
            <a:r>
              <a:rPr lang="tr-TR" dirty="0"/>
              <a:t> </a:t>
            </a:r>
            <a:r>
              <a:rPr lang="tr-TR" dirty="0" err="1"/>
              <a:t>musteriAdSoyad,</a:t>
            </a:r>
            <a:r>
              <a:rPr lang="tr-TR" dirty="0" err="1">
                <a:solidFill>
                  <a:schemeClr val="accent6"/>
                </a:solidFill>
              </a:rPr>
              <a:t>SUM</a:t>
            </a:r>
            <a:r>
              <a:rPr lang="tr-TR" dirty="0"/>
              <a:t>(</a:t>
            </a:r>
            <a:r>
              <a:rPr lang="tr-TR" dirty="0" err="1"/>
              <a:t>borc</a:t>
            </a:r>
            <a:r>
              <a:rPr lang="tr-TR" dirty="0"/>
              <a:t>)-</a:t>
            </a:r>
            <a:r>
              <a:rPr lang="tr-TR" dirty="0">
                <a:solidFill>
                  <a:schemeClr val="accent6"/>
                </a:solidFill>
              </a:rPr>
              <a:t>SUM</a:t>
            </a:r>
            <a:r>
              <a:rPr lang="tr-TR" dirty="0"/>
              <a:t>(alacak) </a:t>
            </a:r>
            <a:endParaRPr lang="tr-TR" dirty="0" smtClean="0"/>
          </a:p>
          <a:p>
            <a:r>
              <a:rPr lang="tr-TR" dirty="0" smtClean="0">
                <a:solidFill>
                  <a:srgbClr val="002060"/>
                </a:solidFill>
              </a:rPr>
              <a:t>FROM</a:t>
            </a:r>
            <a:r>
              <a:rPr lang="tr-TR" dirty="0" smtClean="0"/>
              <a:t> </a:t>
            </a:r>
            <a:r>
              <a:rPr lang="tr-TR" dirty="0" err="1"/>
              <a:t>tbl_musteri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>
                <a:solidFill>
                  <a:srgbClr val="002060"/>
                </a:solidFill>
              </a:rPr>
              <a:t>WHERE</a:t>
            </a:r>
            <a:r>
              <a:rPr lang="tr-TR" dirty="0" smtClean="0"/>
              <a:t> </a:t>
            </a:r>
            <a:r>
              <a:rPr lang="tr-TR" dirty="0">
                <a:solidFill>
                  <a:schemeClr val="accent6"/>
                </a:solidFill>
              </a:rPr>
              <a:t>SUM</a:t>
            </a:r>
            <a:r>
              <a:rPr lang="tr-TR" dirty="0"/>
              <a:t>(</a:t>
            </a:r>
            <a:r>
              <a:rPr lang="tr-TR" dirty="0" err="1"/>
              <a:t>borc</a:t>
            </a:r>
            <a:r>
              <a:rPr lang="tr-TR" dirty="0"/>
              <a:t>)-</a:t>
            </a:r>
            <a:r>
              <a:rPr lang="tr-TR" dirty="0">
                <a:solidFill>
                  <a:schemeClr val="accent6"/>
                </a:solidFill>
              </a:rPr>
              <a:t>SUM</a:t>
            </a:r>
            <a:r>
              <a:rPr lang="tr-TR" dirty="0"/>
              <a:t>(alacak) &gt; 500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/>
              <a:t>hata </a:t>
            </a:r>
            <a:r>
              <a:rPr lang="tr-TR" dirty="0" smtClean="0"/>
              <a:t>verir</a:t>
            </a:r>
          </a:p>
          <a:p>
            <a:endParaRPr lang="tr-TR" dirty="0"/>
          </a:p>
          <a:p>
            <a:r>
              <a:rPr lang="tr-TR" dirty="0">
                <a:solidFill>
                  <a:srgbClr val="002060"/>
                </a:solidFill>
              </a:rPr>
              <a:t>SELECT</a:t>
            </a:r>
            <a:r>
              <a:rPr lang="tr-TR" dirty="0"/>
              <a:t> </a:t>
            </a:r>
            <a:r>
              <a:rPr lang="tr-TR" dirty="0" err="1"/>
              <a:t>musteriAdSoyad,</a:t>
            </a:r>
            <a:r>
              <a:rPr lang="tr-TR" dirty="0" err="1">
                <a:solidFill>
                  <a:schemeClr val="accent6"/>
                </a:solidFill>
              </a:rPr>
              <a:t>SUM</a:t>
            </a:r>
            <a:r>
              <a:rPr lang="tr-TR" dirty="0"/>
              <a:t>(</a:t>
            </a:r>
            <a:r>
              <a:rPr lang="tr-TR" dirty="0" err="1"/>
              <a:t>borc</a:t>
            </a:r>
            <a:r>
              <a:rPr lang="tr-TR" dirty="0"/>
              <a:t>)-</a:t>
            </a:r>
            <a:r>
              <a:rPr lang="tr-TR" dirty="0">
                <a:solidFill>
                  <a:schemeClr val="accent6"/>
                </a:solidFill>
              </a:rPr>
              <a:t>SUM</a:t>
            </a:r>
            <a:r>
              <a:rPr lang="tr-TR" dirty="0"/>
              <a:t>(alacak</a:t>
            </a:r>
            <a:r>
              <a:rPr lang="tr-TR" dirty="0" smtClean="0"/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tbl_musteri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GROUP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err="1"/>
              <a:t>musteriAdSoyad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HAVING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borc</a:t>
            </a:r>
            <a:r>
              <a:rPr lang="en-US" dirty="0"/>
              <a:t>)-</a:t>
            </a:r>
            <a:r>
              <a:rPr lang="en-US" dirty="0">
                <a:solidFill>
                  <a:schemeClr val="accent6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alacak</a:t>
            </a:r>
            <a:r>
              <a:rPr lang="en-US" dirty="0"/>
              <a:t>) &gt; 500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9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9525000" cy="7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11200"/>
            <a:ext cx="9677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00075"/>
            <a:ext cx="97250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61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29</TotalTime>
  <Words>213</Words>
  <Application>Microsoft Office PowerPoint</Application>
  <PresentationFormat>Geniş ekran</PresentationFormat>
  <Paragraphs>44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Atlas</vt:lpstr>
      <vt:lpstr>Gruplandırarak Sorgulama</vt:lpstr>
      <vt:lpstr>Gruplandırma </vt:lpstr>
      <vt:lpstr>Group By</vt:lpstr>
      <vt:lpstr>Gruplandırma İşleminde Kullanılan Fonksiyonlar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I</dc:title>
  <dc:creator>yunus</dc:creator>
  <cp:lastModifiedBy>CASPER</cp:lastModifiedBy>
  <cp:revision>7</cp:revision>
  <dcterms:created xsi:type="dcterms:W3CDTF">2017-11-08T15:11:15Z</dcterms:created>
  <dcterms:modified xsi:type="dcterms:W3CDTF">2022-04-04T09:52:26Z</dcterms:modified>
</cp:coreProperties>
</file>