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9"/>
  </p:handoutMasterIdLst>
  <p:sldIdLst>
    <p:sldId id="256" r:id="rId2"/>
    <p:sldId id="260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50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57907" y="1274492"/>
            <a:ext cx="7492622" cy="1908323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Итоговый проект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«Анализ инвестиций»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Третьяков 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Антон</a:t>
            </a:r>
            <a:b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</a:br>
            <a:r>
              <a:rPr lang="ru-RU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Юрьевич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0"/>
            <a:ext cx="6997700" cy="9398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8900"/>
            <a:ext cx="9144000" cy="4660900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--drop table </a:t>
            </a: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q_stock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avg_k_grow</a:t>
            </a:r>
            <a:r>
              <a:rPr lang="en-US" dirty="0">
                <a:solidFill>
                  <a:schemeClr val="bg1"/>
                </a:solidFill>
              </a:rPr>
              <a:t> number);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(select 15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to_date</a:t>
            </a:r>
            <a:r>
              <a:rPr lang="en-US" dirty="0">
                <a:solidFill>
                  <a:schemeClr val="bg1"/>
                </a:solidFill>
              </a:rPr>
              <a:t>('01.01.2022', '</a:t>
            </a:r>
            <a:r>
              <a:rPr lang="en-US" dirty="0" err="1">
                <a:solidFill>
                  <a:schemeClr val="bg1"/>
                </a:solidFill>
              </a:rPr>
              <a:t>dd.mm.yyyy</a:t>
            </a:r>
            <a:r>
              <a:rPr lang="en-US" dirty="0">
                <a:solidFill>
                  <a:schemeClr val="bg1"/>
                </a:solidFill>
              </a:rPr>
              <a:t>')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from dual)),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/*+ materialize*/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stock_invest_results.stock_name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min(</a:t>
            </a:r>
            <a:r>
              <a:rPr lang="en-US" dirty="0" err="1">
                <a:solidFill>
                  <a:schemeClr val="bg1"/>
                </a:solidFill>
              </a:rPr>
              <a:t>stock_invest_results.dt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max(</a:t>
            </a:r>
            <a:r>
              <a:rPr lang="en-US" dirty="0" err="1">
                <a:solidFill>
                  <a:schemeClr val="bg1"/>
                </a:solidFill>
              </a:rPr>
              <a:t>stock_invest_results.amt_minus_infl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first order by </a:t>
            </a:r>
            <a:r>
              <a:rPr lang="en-US" dirty="0" err="1">
                <a:solidFill>
                  <a:schemeClr val="bg1"/>
                </a:solidFill>
              </a:rPr>
              <a:t>stock_invest_results.dt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start_amt_minus_infl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max(</a:t>
            </a:r>
            <a:r>
              <a:rPr lang="en-US" dirty="0" err="1">
                <a:solidFill>
                  <a:schemeClr val="bg1"/>
                </a:solidFill>
              </a:rPr>
              <a:t>stock_invest_results.amt_minus_infl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last order by </a:t>
            </a:r>
            <a:r>
              <a:rPr lang="en-US" dirty="0" err="1">
                <a:solidFill>
                  <a:schemeClr val="bg1"/>
                </a:solidFill>
              </a:rPr>
              <a:t>stock_invest_results.dt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end_amt_minus_infl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student00.stock_invest_results,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(select level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level)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(level - 1))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from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connect by level &lt;=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) 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where </a:t>
            </a:r>
            <a:r>
              <a:rPr lang="en-US" dirty="0" err="1">
                <a:solidFill>
                  <a:schemeClr val="bg1"/>
                </a:solidFill>
              </a:rPr>
              <a:t>stock_invest_results.dt</a:t>
            </a:r>
            <a:r>
              <a:rPr lang="en-US" dirty="0">
                <a:solidFill>
                  <a:schemeClr val="bg1"/>
                </a:solidFill>
              </a:rPr>
              <a:t> between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group by </a:t>
            </a:r>
            <a:r>
              <a:rPr lang="en-US" dirty="0" err="1">
                <a:solidFill>
                  <a:schemeClr val="bg1"/>
                </a:solidFill>
              </a:rPr>
              <a:t>stock_invest_results.stock_name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count(1) </a:t>
            </a:r>
            <a:r>
              <a:rPr lang="en-US" dirty="0" err="1">
                <a:solidFill>
                  <a:schemeClr val="bg1"/>
                </a:solidFill>
              </a:rPr>
              <a:t>q_stock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round(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end_amt_minus_infl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start_amt_minus_infl</a:t>
            </a:r>
            <a:r>
              <a:rPr lang="en-US" dirty="0">
                <a:solidFill>
                  <a:schemeClr val="bg1"/>
                </a:solidFill>
              </a:rPr>
              <a:t>), 6) </a:t>
            </a:r>
            <a:r>
              <a:rPr lang="en-US" dirty="0" err="1">
                <a:solidFill>
                  <a:schemeClr val="bg1"/>
                </a:solidFill>
              </a:rPr>
              <a:t>avg_k_grow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from pre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group by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order by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commit;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Заполняем таблицу </a:t>
            </a: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значениями демонстрирующими количество акций которые продавались на бирже в тот или иной год а так же </a:t>
            </a:r>
            <a:r>
              <a:rPr lang="ru-RU" dirty="0" err="1">
                <a:solidFill>
                  <a:schemeClr val="bg1"/>
                </a:solidFill>
              </a:rPr>
              <a:t>коэффицент</a:t>
            </a:r>
            <a:r>
              <a:rPr lang="ru-RU" dirty="0">
                <a:solidFill>
                  <a:schemeClr val="bg1"/>
                </a:solidFill>
              </a:rPr>
              <a:t> роста с учетом инфляции.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ami</a:t>
            </a:r>
            <a:r>
              <a:rPr lang="en-US" dirty="0">
                <a:solidFill>
                  <a:schemeClr val="bg1"/>
                </a:solidFill>
              </a:rPr>
              <a:t>  order by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; -- chart4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5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190733"/>
            <a:ext cx="6997700" cy="4699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973405"/>
              </p:ext>
            </p:extLst>
          </p:nvPr>
        </p:nvGraphicFramePr>
        <p:xfrm>
          <a:off x="688975" y="952502"/>
          <a:ext cx="7940675" cy="561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Лист" r:id="rId2" imgW="3676595" imgH="2600270" progId="Excel.Sheet.8">
                  <p:embed/>
                </p:oleObj>
              </mc:Choice>
              <mc:Fallback>
                <p:oleObj name="Лист" r:id="rId2" imgW="3676595" imgH="260027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8975" y="952502"/>
                        <a:ext cx="7940675" cy="561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422" y="0"/>
            <a:ext cx="6997700" cy="9398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от вложений в конкретные акции</a:t>
            </a:r>
          </a:p>
        </p:txBody>
      </p:sp>
      <p:pic>
        <p:nvPicPr>
          <p:cNvPr id="6146" name="Picture 2" descr="C:\Users\Alexandr\Desktop\vkr\char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813"/>
            <a:ext cx="9138544" cy="45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159390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40715"/>
            <a:ext cx="9144000" cy="4900231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--Хит парад акций с самой высокой средней доходностью за последние 10 лет.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hp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stock_name</a:t>
            </a:r>
            <a:r>
              <a:rPr lang="en-US" dirty="0">
                <a:solidFill>
                  <a:schemeClr val="bg1"/>
                </a:solidFill>
              </a:rPr>
              <a:t> varchar2(4000),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infl_coeff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start_stock_price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end_stock_price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stock_price_incr_wo_div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sum_div_amt</a:t>
            </a:r>
            <a:r>
              <a:rPr lang="en-US" dirty="0">
                <a:solidFill>
                  <a:schemeClr val="bg1"/>
                </a:solidFill>
              </a:rPr>
              <a:t> number, num_stocks_incr_due2_reinvest number,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total_incr_over_infl</a:t>
            </a:r>
            <a:r>
              <a:rPr lang="en-US" dirty="0">
                <a:solidFill>
                  <a:schemeClr val="bg1"/>
                </a:solidFill>
              </a:rPr>
              <a:t> number, </a:t>
            </a:r>
            <a:r>
              <a:rPr lang="en-US" dirty="0" err="1">
                <a:solidFill>
                  <a:schemeClr val="bg1"/>
                </a:solidFill>
              </a:rPr>
              <a:t>yearly_avg_incr_over_infl</a:t>
            </a:r>
            <a:r>
              <a:rPr lang="en-US" dirty="0">
                <a:solidFill>
                  <a:schemeClr val="bg1"/>
                </a:solidFill>
              </a:rPr>
              <a:t> number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hp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as (select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from (select 10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to_date</a:t>
            </a:r>
            <a:r>
              <a:rPr lang="en-US" dirty="0">
                <a:solidFill>
                  <a:schemeClr val="bg1"/>
                </a:solidFill>
              </a:rPr>
              <a:t>('01.01.2022', '</a:t>
            </a:r>
            <a:r>
              <a:rPr lang="en-US" dirty="0" err="1">
                <a:solidFill>
                  <a:schemeClr val="bg1"/>
                </a:solidFill>
              </a:rPr>
              <a:t>dd.mm.yyyy</a:t>
            </a:r>
            <a:r>
              <a:rPr lang="en-US" dirty="0">
                <a:solidFill>
                  <a:schemeClr val="bg1"/>
                </a:solidFill>
              </a:rPr>
              <a:t>')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from dual)),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 as (select /*+ materialize*/ </a:t>
            </a:r>
            <a:r>
              <a:rPr lang="en-US" dirty="0" err="1">
                <a:solidFill>
                  <a:schemeClr val="bg1"/>
                </a:solidFill>
              </a:rPr>
              <a:t>stock_name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const.end_dt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min(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</a:t>
            </a:r>
            <a:r>
              <a:rPr lang="en-US" dirty="0" err="1">
                <a:solidFill>
                  <a:schemeClr val="bg1"/>
                </a:solidFill>
              </a:rPr>
              <a:t>nvl</a:t>
            </a:r>
            <a:r>
              <a:rPr lang="en-US" dirty="0">
                <a:solidFill>
                  <a:schemeClr val="bg1"/>
                </a:solidFill>
              </a:rPr>
              <a:t>(sum(</a:t>
            </a:r>
            <a:r>
              <a:rPr lang="en-US" dirty="0" err="1">
                <a:solidFill>
                  <a:schemeClr val="bg1"/>
                </a:solidFill>
              </a:rPr>
              <a:t>div_amt</a:t>
            </a:r>
            <a:r>
              <a:rPr lang="en-US" dirty="0">
                <a:solidFill>
                  <a:schemeClr val="bg1"/>
                </a:solidFill>
              </a:rPr>
              <a:t>), 0) </a:t>
            </a:r>
            <a:r>
              <a:rPr lang="en-US" dirty="0" err="1">
                <a:solidFill>
                  <a:schemeClr val="bg1"/>
                </a:solidFill>
              </a:rPr>
              <a:t>sum_div_amt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stock_price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first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start_stock_price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stock_price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last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end_stock_price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num_stocks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first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start_num_stocks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num_stocks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last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end_num_stocks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amt_minus_infl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first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start_amt_minus_infl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max(</a:t>
            </a:r>
            <a:r>
              <a:rPr lang="en-US" dirty="0" err="1">
                <a:solidFill>
                  <a:schemeClr val="bg1"/>
                </a:solidFill>
              </a:rPr>
              <a:t>amt_minus_infl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last order by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end_amt_minus_infl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from student00.stock_invest_results,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where </a:t>
            </a:r>
            <a:r>
              <a:rPr lang="en-US" dirty="0" err="1">
                <a:solidFill>
                  <a:schemeClr val="bg1"/>
                </a:solidFill>
              </a:rPr>
              <a:t>stock_invest_results.dt</a:t>
            </a:r>
            <a:r>
              <a:rPr lang="en-US" dirty="0">
                <a:solidFill>
                  <a:schemeClr val="bg1"/>
                </a:solidFill>
              </a:rPr>
              <a:t> between </a:t>
            </a:r>
            <a:r>
              <a:rPr lang="en-US" dirty="0" err="1">
                <a:solidFill>
                  <a:schemeClr val="bg1"/>
                </a:solidFill>
              </a:rPr>
              <a:t>const.start_dt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const.end_dt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group by </a:t>
            </a:r>
            <a:r>
              <a:rPr lang="en-US" dirty="0" err="1">
                <a:solidFill>
                  <a:schemeClr val="bg1"/>
                </a:solidFill>
              </a:rPr>
              <a:t>stock_name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const.end_dt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stock_name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round(student00.st_get_inf_period('RUB',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), 6) </a:t>
            </a:r>
            <a:r>
              <a:rPr lang="en-US" dirty="0" err="1">
                <a:solidFill>
                  <a:schemeClr val="bg1"/>
                </a:solidFill>
              </a:rPr>
              <a:t>infl_coeff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start_stock_price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end_stock_price</a:t>
            </a:r>
            <a:r>
              <a:rPr lang="en-US" dirty="0">
                <a:solidFill>
                  <a:schemeClr val="bg1"/>
                </a:solidFill>
              </a:rPr>
              <a:t>, round(</a:t>
            </a:r>
            <a:r>
              <a:rPr lang="en-US" dirty="0" err="1">
                <a:solidFill>
                  <a:schemeClr val="bg1"/>
                </a:solidFill>
              </a:rPr>
              <a:t>end_stock_price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start_stock_price</a:t>
            </a:r>
            <a:r>
              <a:rPr lang="en-US" dirty="0">
                <a:solidFill>
                  <a:schemeClr val="bg1"/>
                </a:solidFill>
              </a:rPr>
              <a:t>, 6) </a:t>
            </a:r>
            <a:r>
              <a:rPr lang="en-US" dirty="0" err="1">
                <a:solidFill>
                  <a:schemeClr val="bg1"/>
                </a:solidFill>
              </a:rPr>
              <a:t>stock_price_incr_wo_div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sum_div_amt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round(</a:t>
            </a:r>
            <a:r>
              <a:rPr lang="en-US" dirty="0" err="1">
                <a:solidFill>
                  <a:schemeClr val="bg1"/>
                </a:solidFill>
              </a:rPr>
              <a:t>end_num_stocks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start_num_stocks</a:t>
            </a:r>
            <a:r>
              <a:rPr lang="en-US" dirty="0">
                <a:solidFill>
                  <a:schemeClr val="bg1"/>
                </a:solidFill>
              </a:rPr>
              <a:t>, 6) num_stocks_incr_due2_reinvest,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round(</a:t>
            </a:r>
            <a:r>
              <a:rPr lang="en-US" dirty="0" err="1">
                <a:solidFill>
                  <a:schemeClr val="bg1"/>
                </a:solidFill>
              </a:rPr>
              <a:t>end_amt_minus_infl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start_amt_minus_infl</a:t>
            </a:r>
            <a:r>
              <a:rPr lang="en-US" dirty="0">
                <a:solidFill>
                  <a:schemeClr val="bg1"/>
                </a:solidFill>
              </a:rPr>
              <a:t>, 6) </a:t>
            </a:r>
            <a:r>
              <a:rPr lang="en-US" dirty="0" err="1">
                <a:solidFill>
                  <a:schemeClr val="bg1"/>
                </a:solidFill>
              </a:rPr>
              <a:t>total_incr_over_infl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round(power(</a:t>
            </a:r>
            <a:r>
              <a:rPr lang="en-US" dirty="0" err="1">
                <a:solidFill>
                  <a:schemeClr val="bg1"/>
                </a:solidFill>
              </a:rPr>
              <a:t>end_amt_minus_infl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start_amt_minus_infl</a:t>
            </a:r>
            <a:r>
              <a:rPr lang="en-US" dirty="0">
                <a:solidFill>
                  <a:schemeClr val="bg1"/>
                </a:solidFill>
              </a:rPr>
              <a:t>, 12 / </a:t>
            </a:r>
            <a:r>
              <a:rPr lang="en-US" dirty="0" err="1">
                <a:solidFill>
                  <a:schemeClr val="bg1"/>
                </a:solidFill>
              </a:rPr>
              <a:t>months_between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)), 6) </a:t>
            </a:r>
            <a:r>
              <a:rPr lang="en-US" dirty="0" err="1">
                <a:solidFill>
                  <a:schemeClr val="bg1"/>
                </a:solidFill>
              </a:rPr>
              <a:t>yearly_avg_incr_over_infl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from pre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order by 11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commit;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select stock_name,min_dt,end_dt,end_stock_price,sum_div_amt,yearly_avg_incr_over_infl from </a:t>
            </a:r>
            <a:r>
              <a:rPr lang="en-US" dirty="0" err="1">
                <a:solidFill>
                  <a:schemeClr val="bg1"/>
                </a:solidFill>
              </a:rPr>
              <a:t>hp</a:t>
            </a:r>
            <a:r>
              <a:rPr lang="en-US" dirty="0">
                <a:solidFill>
                  <a:schemeClr val="bg1"/>
                </a:solidFill>
              </a:rPr>
              <a:t> order by 6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 fetch first 20 rows only; --Chart5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208" y="117445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65469"/>
              </p:ext>
            </p:extLst>
          </p:nvPr>
        </p:nvGraphicFramePr>
        <p:xfrm>
          <a:off x="498007" y="708471"/>
          <a:ext cx="8164102" cy="464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Лист" r:id="rId2" imgW="5419603" imgH="3086151" progId="Excel.Sheet.8">
                  <p:embed/>
                </p:oleObj>
              </mc:Choice>
              <mc:Fallback>
                <p:oleObj name="Лист" r:id="rId2" imgW="5419603" imgH="308615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007" y="708471"/>
                        <a:ext cx="8164102" cy="464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60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89572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Хит парад доходности акций</a:t>
            </a:r>
          </a:p>
        </p:txBody>
      </p:sp>
      <p:pic>
        <p:nvPicPr>
          <p:cNvPr id="8194" name="Picture 2" descr="C:\Users\Alexandr\Desktop\vkr\char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82" y="845532"/>
            <a:ext cx="9165282" cy="57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7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50" y="290188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акций и недвижимости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12691"/>
            <a:ext cx="9144000" cy="3045675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--В результате выполнения данного запроса объединяем ежегодный прирост в процентах от акций и от недвижимости.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drop table </a:t>
            </a:r>
            <a:r>
              <a:rPr lang="en-US" dirty="0" err="1">
                <a:solidFill>
                  <a:schemeClr val="bg1"/>
                </a:solidFill>
              </a:rPr>
              <a:t>hp_re_profitability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hp_re_profitability</a:t>
            </a:r>
            <a:r>
              <a:rPr lang="en-US" dirty="0">
                <a:solidFill>
                  <a:schemeClr val="bg1"/>
                </a:solidFill>
              </a:rPr>
              <a:t>(name varchar2(4000), profitability number);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hp_re_profitability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stock_name</a:t>
            </a:r>
            <a:r>
              <a:rPr lang="en-US" dirty="0">
                <a:solidFill>
                  <a:schemeClr val="bg1"/>
                </a:solidFill>
              </a:rPr>
              <a:t> as name , (yearly_avg_incr_over_infl-1)*100 as profitability  from ( select * from </a:t>
            </a:r>
            <a:r>
              <a:rPr lang="en-US" dirty="0" err="1">
                <a:solidFill>
                  <a:schemeClr val="bg1"/>
                </a:solidFill>
              </a:rPr>
              <a:t>hp</a:t>
            </a:r>
            <a:r>
              <a:rPr lang="en-US" dirty="0">
                <a:solidFill>
                  <a:schemeClr val="bg1"/>
                </a:solidFill>
              </a:rPr>
              <a:t> order by 11)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union all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'real estate '||cast(r as varchar2(4000))||' rooms' as name, round(a,4) as profitability  from (select distinct(rooms) r , 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)  over (partition by rooms) a from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 order by rooms)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profitability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commit;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hp_re_profitability</a:t>
            </a:r>
            <a:r>
              <a:rPr lang="en-US" dirty="0">
                <a:solidFill>
                  <a:schemeClr val="bg1"/>
                </a:solidFill>
              </a:rPr>
              <a:t> order by profitability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; --Chart6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3148" y="291517"/>
            <a:ext cx="6997700" cy="37465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Анализ доходности акций и недвижимости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Alexandr\Desktop\vkr\char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55717"/>
            <a:ext cx="9143999" cy="52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87499"/>
            <a:ext cx="7839635" cy="102345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 себе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2512627" y="1358993"/>
            <a:ext cx="7218603" cy="414001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Третьяков Антон Юрьевич	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Иркутск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 переезду готов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 БГУ, год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окончания - 2019, специальность – Мировая экономика.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Менеджер по сделкам с недвижимостью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Кросс-продажи, работа с документами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1 год</a:t>
            </a:r>
          </a:p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+7 950 096 49 10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B Sans Text"/>
              </a:rPr>
              <a:t>ayurtretyakov@sberbank.ru(sigma)</a:t>
            </a:r>
            <a:endParaRPr lang="en-US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tretyakov.anton.1997@gmail.com</a:t>
            </a:r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4329A4-8704-D383-E254-41C7A45CA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9" y="1711987"/>
            <a:ext cx="2340528" cy="23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194129"/>
            <a:ext cx="7839635" cy="115047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Описание проекта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В ходе проект был проведен анализ рынка недвижимости и финансового рынка на основании анализы был сделан ряд выводов.</a:t>
            </a:r>
          </a:p>
          <a:p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https://github.com/TretyakovAnton1997/DE-MARCH</a:t>
            </a: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-260093"/>
            <a:ext cx="7839635" cy="13377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1925397" y="1440170"/>
            <a:ext cx="7218603" cy="4140014"/>
          </a:xfrm>
        </p:spPr>
        <p:txBody>
          <a:bodyPr>
            <a:norm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Хинты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SQL</a:t>
            </a: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Оконные функции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wizard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0" y="715107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33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354" y="1600200"/>
            <a:ext cx="8686800" cy="4730262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adress</a:t>
            </a:r>
            <a:r>
              <a:rPr lang="en-US" dirty="0">
                <a:solidFill>
                  <a:schemeClr val="bg1"/>
                </a:solidFill>
              </a:rPr>
              <a:t> varchar2(4000),rooms number,surface1 number,surface2 </a:t>
            </a:r>
            <a:r>
              <a:rPr lang="en-US" dirty="0" err="1">
                <a:solidFill>
                  <a:schemeClr val="bg1"/>
                </a:solidFill>
              </a:rPr>
              <a:t>number,cost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number,rent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number,annual_rr</a:t>
            </a:r>
            <a:r>
              <a:rPr lang="en-US" dirty="0">
                <a:solidFill>
                  <a:schemeClr val="bg1"/>
                </a:solidFill>
              </a:rPr>
              <a:t> number);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(adress,rooms,surface1 ,surface2 ,cost ,rent ,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adress</a:t>
            </a:r>
            <a:r>
              <a:rPr lang="en-US" dirty="0">
                <a:solidFill>
                  <a:schemeClr val="bg1"/>
                </a:solidFill>
              </a:rPr>
              <a:t>, rooms, surface1, surface2, </a:t>
            </a:r>
            <a:r>
              <a:rPr lang="en-US" dirty="0" err="1">
                <a:solidFill>
                  <a:schemeClr val="bg1"/>
                </a:solidFill>
              </a:rPr>
              <a:t>cost,rent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round((sum(rent/surface2) over (partition by </a:t>
            </a:r>
            <a:r>
              <a:rPr lang="en-US" dirty="0" err="1">
                <a:solidFill>
                  <a:schemeClr val="bg1"/>
                </a:solidFill>
              </a:rPr>
              <a:t>adress,rooms</a:t>
            </a:r>
            <a:r>
              <a:rPr lang="en-US" dirty="0">
                <a:solidFill>
                  <a:schemeClr val="bg1"/>
                </a:solidFill>
              </a:rPr>
              <a:t>))/(count(rent) over (partition by </a:t>
            </a:r>
            <a:r>
              <a:rPr lang="en-US" dirty="0" err="1">
                <a:solidFill>
                  <a:schemeClr val="bg1"/>
                </a:solidFill>
              </a:rPr>
              <a:t>adress,rooms</a:t>
            </a:r>
            <a:r>
              <a:rPr lang="en-US" dirty="0">
                <a:solidFill>
                  <a:schemeClr val="bg1"/>
                </a:solidFill>
              </a:rPr>
              <a:t>))*12/(sum(cost/surface1) over (partition by </a:t>
            </a:r>
            <a:r>
              <a:rPr lang="en-US" dirty="0" err="1">
                <a:solidFill>
                  <a:schemeClr val="bg1"/>
                </a:solidFill>
              </a:rPr>
              <a:t>adress,rooms</a:t>
            </a:r>
            <a:r>
              <a:rPr lang="en-US" dirty="0">
                <a:solidFill>
                  <a:schemeClr val="bg1"/>
                </a:solidFill>
              </a:rPr>
              <a:t>))/(count(cost) over (partition by </a:t>
            </a:r>
            <a:r>
              <a:rPr lang="en-US" dirty="0" err="1">
                <a:solidFill>
                  <a:schemeClr val="bg1"/>
                </a:solidFill>
              </a:rPr>
              <a:t>adress,rooms</a:t>
            </a:r>
            <a:r>
              <a:rPr lang="en-US" dirty="0">
                <a:solidFill>
                  <a:schemeClr val="bg1"/>
                </a:solidFill>
              </a:rPr>
              <a:t>))*100,2) as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(select '('|| 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(student00.realty_rent_data.f3,'1', length(student00.realty_rent_data.f3)-</a:t>
            </a:r>
            <a:r>
              <a:rPr lang="en-US" dirty="0" err="1">
                <a:solidFill>
                  <a:schemeClr val="bg1"/>
                </a:solidFill>
              </a:rPr>
              <a:t>instr</a:t>
            </a:r>
            <a:r>
              <a:rPr lang="en-US" dirty="0">
                <a:solidFill>
                  <a:schemeClr val="bg1"/>
                </a:solidFill>
              </a:rPr>
              <a:t>(reverse(student00.realty_rent_data.f3),' '))|| ')' || student00.realty_sale_data.f2 as </a:t>
            </a:r>
            <a:r>
              <a:rPr lang="en-US" dirty="0" err="1">
                <a:solidFill>
                  <a:schemeClr val="bg1"/>
                </a:solidFill>
              </a:rPr>
              <a:t>adress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student00.realty_sale_data.f4 as rooms, student00.realty_rent_data.f4 as rooms2, cast(replace(</a:t>
            </a:r>
            <a:r>
              <a:rPr lang="en-US" dirty="0" err="1">
                <a:solidFill>
                  <a:schemeClr val="bg1"/>
                </a:solidFill>
              </a:rPr>
              <a:t>rtrim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(student00.realty_sale_data.f5 ,0, </a:t>
            </a:r>
            <a:r>
              <a:rPr lang="en-US" dirty="0" err="1">
                <a:solidFill>
                  <a:schemeClr val="bg1"/>
                </a:solidFill>
              </a:rPr>
              <a:t>instr</a:t>
            </a:r>
            <a:r>
              <a:rPr lang="en-US" dirty="0">
                <a:solidFill>
                  <a:schemeClr val="bg1"/>
                </a:solidFill>
              </a:rPr>
              <a:t>(student00.realty_sale_data.f5,'/')), '/'),'.',',') as number)  as surface1,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cast(</a:t>
            </a:r>
            <a:r>
              <a:rPr lang="en-US" dirty="0" err="1">
                <a:solidFill>
                  <a:schemeClr val="bg1"/>
                </a:solidFill>
              </a:rPr>
              <a:t>rtrim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(student00.realty_rent_data.f5,0,instr(student00.realty_rent_data.f5,'/')),'/') as number)  as surface2, cast(replace(student00.realty_sale_data.f7, ' ') as number) as cost 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cast(replace(student00.realty_rent_data.f7,' ') as number)  as rent, student00.realty_sale_data.f3 as metro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 student00.realty_sale_data left join student00.realty_rent_data on student00.realty_rent_data.f2 = student00.realty_sale_data.f2 and 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(student00.realty_rent_data.f3,'1', length(student00.realty_rent_data.f3)-</a:t>
            </a:r>
            <a:r>
              <a:rPr lang="en-US" dirty="0" err="1">
                <a:solidFill>
                  <a:schemeClr val="bg1"/>
                </a:solidFill>
              </a:rPr>
              <a:t>instr</a:t>
            </a:r>
            <a:r>
              <a:rPr lang="en-US" dirty="0">
                <a:solidFill>
                  <a:schemeClr val="bg1"/>
                </a:solidFill>
              </a:rPr>
              <a:t>(reverse(student00.realty_rent_data.f3),' ')) like 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(student00.realty_sale_data.f3,'1', length(student00.realty_sale_data.f3)-</a:t>
            </a:r>
            <a:r>
              <a:rPr lang="en-US" dirty="0" err="1">
                <a:solidFill>
                  <a:schemeClr val="bg1"/>
                </a:solidFill>
              </a:rPr>
              <a:t>instr</a:t>
            </a:r>
            <a:r>
              <a:rPr lang="en-US" dirty="0">
                <a:solidFill>
                  <a:schemeClr val="bg1"/>
                </a:solidFill>
              </a:rPr>
              <a:t>(reverse(student00.realty_rent_data.f3),' '))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where student00.realty_sale_data.f4 =  student00.realty_rent_data.f4  and student00.realty_rent_data.f5 is not null and </a:t>
            </a:r>
            <a:r>
              <a:rPr lang="en-US" dirty="0" err="1">
                <a:solidFill>
                  <a:schemeClr val="bg1"/>
                </a:solidFill>
              </a:rPr>
              <a:t>rtrim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substr</a:t>
            </a:r>
            <a:r>
              <a:rPr lang="en-US" dirty="0">
                <a:solidFill>
                  <a:schemeClr val="bg1"/>
                </a:solidFill>
              </a:rPr>
              <a:t>(student00.realty_rent_data.f5,0,instr(student00.realty_rent_data.f5,'/')),'/') !='-')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commit;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На данном этапе после объединения таблиц и вычисления доходности в отдельную таблицу выгрузили данные о доходности от сдачи в аренду недвижимости.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 fetch first 10 rows only; -- Chart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 distinct(rooms), 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) over (partition by rooms) from </a:t>
            </a:r>
            <a:r>
              <a:rPr lang="en-US" dirty="0" err="1">
                <a:solidFill>
                  <a:schemeClr val="bg1"/>
                </a:solidFill>
              </a:rPr>
              <a:t>annual_rr</a:t>
            </a:r>
            <a:r>
              <a:rPr lang="en-US" dirty="0">
                <a:solidFill>
                  <a:schemeClr val="bg1"/>
                </a:solidFill>
              </a:rPr>
              <a:t> order by 2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 ;--Chart2 -- </a:t>
            </a:r>
            <a:r>
              <a:rPr lang="ru-RU" dirty="0">
                <a:solidFill>
                  <a:schemeClr val="bg1"/>
                </a:solidFill>
              </a:rPr>
              <a:t>Результаты данных запросов при помощи встроенного в </a:t>
            </a:r>
            <a:r>
              <a:rPr lang="en-US" dirty="0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developer export wizard-a </a:t>
            </a:r>
            <a:r>
              <a:rPr lang="ru-RU" dirty="0">
                <a:solidFill>
                  <a:schemeClr val="bg1"/>
                </a:solidFill>
              </a:rPr>
              <a:t>выгружаем в файл </a:t>
            </a:r>
            <a:r>
              <a:rPr lang="en-US" dirty="0" err="1">
                <a:solidFill>
                  <a:schemeClr val="bg1"/>
                </a:solidFill>
              </a:rPr>
              <a:t>xls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визуалиции</a:t>
            </a:r>
            <a:r>
              <a:rPr lang="ru-RU" dirty="0">
                <a:solidFill>
                  <a:schemeClr val="bg1"/>
                </a:solidFill>
              </a:rPr>
              <a:t> результатов инструментами </a:t>
            </a:r>
            <a:r>
              <a:rPr lang="en-US" dirty="0">
                <a:solidFill>
                  <a:schemeClr val="bg1"/>
                </a:solidFill>
              </a:rPr>
              <a:t>excel.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1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1110"/>
              </p:ext>
            </p:extLst>
          </p:nvPr>
        </p:nvGraphicFramePr>
        <p:xfrm>
          <a:off x="88900" y="1346200"/>
          <a:ext cx="893762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Лист" r:id="rId2" imgW="6400838" imgH="1790739" progId="Excel.Sheet.8">
                  <p:embed/>
                </p:oleObj>
              </mc:Choice>
              <mc:Fallback>
                <p:oleObj name="Лист" r:id="rId2" imgW="6400838" imgH="179073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" y="1346200"/>
                        <a:ext cx="8937625" cy="2500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90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доходности от сдачи в аренду недвижимости</a:t>
            </a:r>
          </a:p>
        </p:txBody>
      </p:sp>
      <p:pic>
        <p:nvPicPr>
          <p:cNvPr id="4098" name="Picture 2" descr="C:\Users\Alexandr\Desktop\vkr\char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861"/>
            <a:ext cx="9144000" cy="54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4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954" y="0"/>
            <a:ext cx="8229600" cy="51276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Анализ изменения индекса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354" y="723900"/>
            <a:ext cx="8686800" cy="5854700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-- Вставляем в таблицу </a:t>
            </a:r>
            <a:r>
              <a:rPr lang="en-US" dirty="0" err="1">
                <a:solidFill>
                  <a:schemeClr val="bg1"/>
                </a:solidFill>
              </a:rPr>
              <a:t>ddm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данные об изменении индекса </a:t>
            </a:r>
            <a:r>
              <a:rPr lang="en-US" dirty="0">
                <a:solidFill>
                  <a:schemeClr val="bg1"/>
                </a:solidFill>
              </a:rPr>
              <a:t>MCFTR </a:t>
            </a:r>
            <a:r>
              <a:rPr lang="ru-RU" dirty="0">
                <a:solidFill>
                  <a:schemeClr val="bg1"/>
                </a:solidFill>
              </a:rPr>
              <a:t>за последние 12 лет в современных ценах с учётом инфляции.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drop table </a:t>
            </a:r>
            <a:r>
              <a:rPr lang="en-US" dirty="0" err="1">
                <a:solidFill>
                  <a:schemeClr val="bg1"/>
                </a:solidFill>
              </a:rPr>
              <a:t>ddm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create table </a:t>
            </a:r>
            <a:r>
              <a:rPr lang="en-US" dirty="0" err="1">
                <a:solidFill>
                  <a:schemeClr val="bg1"/>
                </a:solidFill>
              </a:rPr>
              <a:t>ddm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number,start_dt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DATE,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r>
              <a:rPr lang="en-US" dirty="0">
                <a:solidFill>
                  <a:schemeClr val="bg1"/>
                </a:solidFill>
              </a:rPr>
              <a:t> number);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insert into </a:t>
            </a:r>
            <a:r>
              <a:rPr lang="en-US" dirty="0" err="1">
                <a:solidFill>
                  <a:schemeClr val="bg1"/>
                </a:solidFill>
              </a:rPr>
              <a:t>ddm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(select 13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to_date</a:t>
            </a:r>
            <a:r>
              <a:rPr lang="en-US" dirty="0">
                <a:solidFill>
                  <a:schemeClr val="bg1"/>
                </a:solidFill>
              </a:rPr>
              <a:t>('01.01.2022', '</a:t>
            </a:r>
            <a:r>
              <a:rPr lang="en-US" dirty="0" err="1">
                <a:solidFill>
                  <a:schemeClr val="bg1"/>
                </a:solidFill>
              </a:rPr>
              <a:t>dd.mm.yyyy</a:t>
            </a:r>
            <a:r>
              <a:rPr lang="en-US" dirty="0">
                <a:solidFill>
                  <a:schemeClr val="bg1"/>
                </a:solidFill>
              </a:rPr>
              <a:t>')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from dual)),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cld</a:t>
            </a:r>
            <a:r>
              <a:rPr lang="en-US" dirty="0">
                <a:solidFill>
                  <a:schemeClr val="bg1"/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- level + 1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student00.st_get_inf_period('RUB',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- level + 1,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coeff_infl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connect by level &lt;=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 + 1),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</a:t>
            </a:r>
            <a:r>
              <a:rPr lang="en-US" dirty="0" err="1">
                <a:solidFill>
                  <a:schemeClr val="bg1"/>
                </a:solidFill>
              </a:rPr>
              <a:t>to_date</a:t>
            </a:r>
            <a:r>
              <a:rPr lang="en-US" dirty="0">
                <a:solidFill>
                  <a:schemeClr val="bg1"/>
                </a:solidFill>
              </a:rPr>
              <a:t>(f1, '</a:t>
            </a:r>
            <a:r>
              <a:rPr lang="en-US" dirty="0" err="1">
                <a:solidFill>
                  <a:schemeClr val="bg1"/>
                </a:solidFill>
              </a:rPr>
              <a:t>dd.mm.yyyy</a:t>
            </a:r>
            <a:r>
              <a:rPr lang="en-US" dirty="0">
                <a:solidFill>
                  <a:schemeClr val="bg1"/>
                </a:solidFill>
              </a:rPr>
              <a:t>') </a:t>
            </a:r>
            <a:r>
              <a:rPr lang="en-US" dirty="0" err="1">
                <a:solidFill>
                  <a:schemeClr val="bg1"/>
                </a:solidFill>
              </a:rPr>
              <a:t>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to_number</a:t>
            </a:r>
            <a:r>
              <a:rPr lang="en-US" dirty="0">
                <a:solidFill>
                  <a:schemeClr val="bg1"/>
                </a:solidFill>
              </a:rPr>
              <a:t>(f2, '99999999999999999999D99999999999999999999', 'NLS_NUMERIC_CHARACTERS='', ''')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student00.mcftr),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</a:t>
            </a:r>
            <a:r>
              <a:rPr lang="en-US" dirty="0" err="1">
                <a:solidFill>
                  <a:schemeClr val="bg1"/>
                </a:solidFill>
              </a:rPr>
              <a:t>cld.dt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last_value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m.mcftr</a:t>
            </a:r>
            <a:r>
              <a:rPr lang="en-US" dirty="0">
                <a:solidFill>
                  <a:schemeClr val="bg1"/>
                </a:solidFill>
              </a:rPr>
              <a:t> ignore nulls) over(order by </a:t>
            </a:r>
            <a:r>
              <a:rPr lang="en-US" dirty="0" err="1">
                <a:solidFill>
                  <a:schemeClr val="bg1"/>
                </a:solidFill>
              </a:rPr>
              <a:t>cld.dt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round(</a:t>
            </a:r>
            <a:r>
              <a:rPr lang="en-US" dirty="0" err="1">
                <a:solidFill>
                  <a:schemeClr val="bg1"/>
                </a:solidFill>
              </a:rPr>
              <a:t>last_value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m.mcftr</a:t>
            </a:r>
            <a:r>
              <a:rPr lang="en-US" dirty="0">
                <a:solidFill>
                  <a:schemeClr val="bg1"/>
                </a:solidFill>
              </a:rPr>
              <a:t> ignore nulls) over(order by </a:t>
            </a:r>
            <a:r>
              <a:rPr lang="en-US" dirty="0" err="1">
                <a:solidFill>
                  <a:schemeClr val="bg1"/>
                </a:solidFill>
              </a:rPr>
              <a:t>cld.dt</a:t>
            </a:r>
            <a:r>
              <a:rPr lang="en-US" dirty="0">
                <a:solidFill>
                  <a:schemeClr val="bg1"/>
                </a:solidFill>
              </a:rPr>
              <a:t>) * </a:t>
            </a:r>
            <a:r>
              <a:rPr lang="en-US" dirty="0" err="1">
                <a:solidFill>
                  <a:schemeClr val="bg1"/>
                </a:solidFill>
              </a:rPr>
              <a:t>cld.coeff_infl</a:t>
            </a:r>
            <a:r>
              <a:rPr lang="en-US" dirty="0">
                <a:solidFill>
                  <a:schemeClr val="bg1"/>
                </a:solidFill>
              </a:rPr>
              <a:t>, 2) </a:t>
            </a:r>
            <a:r>
              <a:rPr lang="en-US" dirty="0" err="1">
                <a:solidFill>
                  <a:schemeClr val="bg1"/>
                </a:solidFill>
              </a:rPr>
              <a:t>mcftr_with_infl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cld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left join 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on </a:t>
            </a:r>
            <a:r>
              <a:rPr lang="en-US" dirty="0" err="1">
                <a:solidFill>
                  <a:schemeClr val="bg1"/>
                </a:solidFill>
              </a:rPr>
              <a:t>cld.dt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m.dt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order by </a:t>
            </a:r>
            <a:r>
              <a:rPr lang="en-US" dirty="0" err="1">
                <a:solidFill>
                  <a:schemeClr val="bg1"/>
                </a:solidFill>
              </a:rPr>
              <a:t>cld.dt</a:t>
            </a:r>
            <a:r>
              <a:rPr lang="en-US" dirty="0">
                <a:solidFill>
                  <a:schemeClr val="bg1"/>
                </a:solidFill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 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(select /*+ materialize*/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t.num_year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min(</a:t>
            </a:r>
            <a:r>
              <a:rPr lang="en-US" dirty="0" err="1">
                <a:solidFill>
                  <a:schemeClr val="bg1"/>
                </a:solidFill>
              </a:rPr>
              <a:t>i.dt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max(</a:t>
            </a:r>
            <a:r>
              <a:rPr lang="en-US" dirty="0" err="1">
                <a:solidFill>
                  <a:schemeClr val="bg1"/>
                </a:solidFill>
              </a:rPr>
              <a:t>i.mcftr_with_infl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first order by </a:t>
            </a:r>
            <a:r>
              <a:rPr lang="en-US" dirty="0" err="1">
                <a:solidFill>
                  <a:schemeClr val="bg1"/>
                </a:solidFill>
              </a:rPr>
              <a:t>i.dt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start_mcftr_with_infl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max(</a:t>
            </a:r>
            <a:r>
              <a:rPr lang="en-US" dirty="0" err="1">
                <a:solidFill>
                  <a:schemeClr val="bg1"/>
                </a:solidFill>
              </a:rPr>
              <a:t>i.mcftr_with_infl</a:t>
            </a:r>
            <a:r>
              <a:rPr lang="en-US" dirty="0">
                <a:solidFill>
                  <a:schemeClr val="bg1"/>
                </a:solidFill>
              </a:rPr>
              <a:t>) keep(</a:t>
            </a:r>
            <a:r>
              <a:rPr lang="en-US" dirty="0" err="1">
                <a:solidFill>
                  <a:schemeClr val="bg1"/>
                </a:solidFill>
              </a:rPr>
              <a:t>dense_rank</a:t>
            </a:r>
            <a:r>
              <a:rPr lang="en-US" dirty="0">
                <a:solidFill>
                  <a:schemeClr val="bg1"/>
                </a:solidFill>
              </a:rPr>
              <a:t> last order by </a:t>
            </a:r>
            <a:r>
              <a:rPr lang="en-US" dirty="0" err="1">
                <a:solidFill>
                  <a:schemeClr val="bg1"/>
                </a:solidFill>
              </a:rPr>
              <a:t>i.dt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end_mcftr_with_infl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from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(select level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level)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dirty="0" err="1">
                <a:solidFill>
                  <a:schemeClr val="bg1"/>
                </a:solidFill>
              </a:rPr>
              <a:t>add_months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-12 * (level - 1))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from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connect by level &lt;= </a:t>
            </a:r>
            <a:r>
              <a:rPr lang="en-US" dirty="0" err="1">
                <a:solidFill>
                  <a:schemeClr val="bg1"/>
                </a:solidFill>
              </a:rPr>
              <a:t>num_years</a:t>
            </a:r>
            <a:r>
              <a:rPr lang="en-US" dirty="0">
                <a:solidFill>
                  <a:schemeClr val="bg1"/>
                </a:solidFill>
              </a:rPr>
              <a:t>) 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where </a:t>
            </a:r>
            <a:r>
              <a:rPr lang="en-US" dirty="0" err="1">
                <a:solidFill>
                  <a:schemeClr val="bg1"/>
                </a:solidFill>
              </a:rPr>
              <a:t>i.dt</a:t>
            </a:r>
            <a:r>
              <a:rPr lang="en-US" dirty="0">
                <a:solidFill>
                  <a:schemeClr val="bg1"/>
                </a:solidFill>
              </a:rPr>
              <a:t> between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group by </a:t>
            </a:r>
            <a:r>
              <a:rPr lang="en-US" dirty="0" err="1">
                <a:solidFill>
                  <a:schemeClr val="bg1"/>
                </a:solidFill>
              </a:rPr>
              <a:t>t.num_year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t.end_dt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 </a:t>
            </a:r>
            <a:r>
              <a:rPr lang="en-US" dirty="0" err="1">
                <a:solidFill>
                  <a:schemeClr val="bg1"/>
                </a:solidFill>
              </a:rPr>
              <a:t>num_year,start_dt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--</a:t>
            </a:r>
            <a:r>
              <a:rPr lang="en-US" dirty="0" err="1">
                <a:solidFill>
                  <a:schemeClr val="bg1"/>
                </a:solidFill>
              </a:rPr>
              <a:t>start_mcftr_with_infl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end_mcftr_with_infl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round(</a:t>
            </a:r>
            <a:r>
              <a:rPr lang="en-US" dirty="0" err="1">
                <a:solidFill>
                  <a:schemeClr val="bg1"/>
                </a:solidFill>
              </a:rPr>
              <a:t>avg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end_mcftr_with_infl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start_mcftr_with_infl</a:t>
            </a:r>
            <a:r>
              <a:rPr lang="en-US" dirty="0">
                <a:solidFill>
                  <a:schemeClr val="bg1"/>
                </a:solidFill>
              </a:rPr>
              <a:t>), 6)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from pre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min_dt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group by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start_dt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end_dt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start_mcftr_with_infl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end_mcftr_with_infl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order by </a:t>
            </a:r>
            <a:r>
              <a:rPr lang="en-US" dirty="0" err="1">
                <a:solidFill>
                  <a:schemeClr val="bg1"/>
                </a:solidFill>
              </a:rPr>
              <a:t>num_year</a:t>
            </a:r>
            <a:r>
              <a:rPr lang="en-US" dirty="0">
                <a:solidFill>
                  <a:schemeClr val="bg1"/>
                </a:solidFill>
              </a:rPr>
              <a:t> fetch first 12 rows only;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commit;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ddm</a:t>
            </a:r>
            <a:r>
              <a:rPr lang="en-US" dirty="0">
                <a:solidFill>
                  <a:schemeClr val="bg1"/>
                </a:solidFill>
              </a:rPr>
              <a:t>;--chart3 --</a:t>
            </a:r>
            <a:r>
              <a:rPr lang="ru-RU" dirty="0">
                <a:solidFill>
                  <a:schemeClr val="bg1"/>
                </a:solidFill>
              </a:rPr>
              <a:t>Результат данного запроса при помощи встроенного в </a:t>
            </a:r>
            <a:r>
              <a:rPr lang="en-US" dirty="0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developer export wizard-a </a:t>
            </a:r>
            <a:r>
              <a:rPr lang="ru-RU" dirty="0">
                <a:solidFill>
                  <a:schemeClr val="bg1"/>
                </a:solidFill>
              </a:rPr>
              <a:t>выгружаем в файл </a:t>
            </a:r>
            <a:r>
              <a:rPr lang="en-US" dirty="0" err="1">
                <a:solidFill>
                  <a:schemeClr val="bg1"/>
                </a:solidFill>
              </a:rPr>
              <a:t>xls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>
                <a:solidFill>
                  <a:schemeClr val="bg1"/>
                </a:solidFill>
              </a:rPr>
              <a:t>визуалиции</a:t>
            </a:r>
            <a:r>
              <a:rPr lang="ru-RU" dirty="0">
                <a:solidFill>
                  <a:schemeClr val="bg1"/>
                </a:solidFill>
              </a:rPr>
              <a:t> результатов инструментами </a:t>
            </a:r>
            <a:r>
              <a:rPr lang="en-US" dirty="0">
                <a:solidFill>
                  <a:schemeClr val="bg1"/>
                </a:solidFill>
              </a:rPr>
              <a:t>excel.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32616"/>
            <a:ext cx="8229600" cy="512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Анализ изменения индекса </a:t>
            </a:r>
            <a:r>
              <a:rPr lang="en-US" dirty="0" err="1">
                <a:solidFill>
                  <a:schemeClr val="bg1"/>
                </a:solidFill>
              </a:rPr>
              <a:t>mcftr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Alexandr\Desktop\vkr\char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6870"/>
            <a:ext cx="9144000" cy="37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76888"/>
              </p:ext>
            </p:extLst>
          </p:nvPr>
        </p:nvGraphicFramePr>
        <p:xfrm>
          <a:off x="2768600" y="635000"/>
          <a:ext cx="27432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Лист" r:id="rId3" imgW="2743139" imgH="1952700" progId="Excel.Sheet.8">
                  <p:embed/>
                </p:oleObj>
              </mc:Choice>
              <mc:Fallback>
                <p:oleObj name="Лист" r:id="rId3" imgW="2743139" imgH="19527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8600" y="635000"/>
                        <a:ext cx="2743200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572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2736</Words>
  <Application>Microsoft Office PowerPoint</Application>
  <PresentationFormat>Экран (4:3)</PresentationFormat>
  <Paragraphs>167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SB Sans Text</vt:lpstr>
      <vt:lpstr>Times New Roman</vt:lpstr>
      <vt:lpstr>Тема Office</vt:lpstr>
      <vt:lpstr>Лист</vt:lpstr>
      <vt:lpstr>Итоговый проект «Анализ инвестиций»  Третьяков  Антон Юрьевич</vt:lpstr>
      <vt:lpstr>О себе</vt:lpstr>
      <vt:lpstr>Описание проекта</vt:lpstr>
      <vt:lpstr>Используемые технологии</vt:lpstr>
      <vt:lpstr>Анализ доходности от сдачи в аренду недвижимости</vt:lpstr>
      <vt:lpstr>Анализ доходности от сдачи в аренду недвижимости</vt:lpstr>
      <vt:lpstr>Анализ доходности от сдачи в аренду недвижимости</vt:lpstr>
      <vt:lpstr>Анализ изменения индекса mcftr</vt:lpstr>
      <vt:lpstr>Презентация PowerPoint</vt:lpstr>
      <vt:lpstr>Анализ доходности от вложений в конкретные акции</vt:lpstr>
      <vt:lpstr>Анализ доходности от вложений в конкретные акции</vt:lpstr>
      <vt:lpstr>Анализ доходности от вложений в конкретные акции</vt:lpstr>
      <vt:lpstr>Хит парад доходности акций</vt:lpstr>
      <vt:lpstr>Хит парад доходности акций</vt:lpstr>
      <vt:lpstr>Хит парад доходности акций</vt:lpstr>
      <vt:lpstr>Анализ доходности акций и недвижимости</vt:lpstr>
      <vt:lpstr>Анализ доходности акций и недвижимости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Антон Третьяков</cp:lastModifiedBy>
  <cp:revision>63</cp:revision>
  <dcterms:created xsi:type="dcterms:W3CDTF">2016-11-18T14:12:19Z</dcterms:created>
  <dcterms:modified xsi:type="dcterms:W3CDTF">2022-06-01T17:07:06Z</dcterms:modified>
</cp:coreProperties>
</file>