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77" r:id="rId8"/>
    <p:sldId id="278" r:id="rId9"/>
    <p:sldId id="262" r:id="rId10"/>
    <p:sldId id="263" r:id="rId11"/>
    <p:sldId id="267" r:id="rId12"/>
    <p:sldId id="268" r:id="rId13"/>
    <p:sldId id="269" r:id="rId14"/>
    <p:sldId id="270" r:id="rId15"/>
    <p:sldId id="271" r:id="rId16"/>
    <p:sldId id="265" r:id="rId17"/>
    <p:sldId id="274" r:id="rId18"/>
    <p:sldId id="275" r:id="rId19"/>
    <p:sldId id="279" r:id="rId20"/>
    <p:sldId id="280" r:id="rId21"/>
    <p:sldId id="282" r:id="rId22"/>
    <p:sldId id="283" r:id="rId23"/>
    <p:sldId id="284" r:id="rId24"/>
    <p:sldId id="285" r:id="rId25"/>
    <p:sldId id="286" r:id="rId26"/>
    <p:sldId id="266" r:id="rId27"/>
    <p:sldId id="281" r:id="rId28"/>
    <p:sldId id="276" r:id="rId29"/>
    <p:sldId id="272" r:id="rId30"/>
    <p:sldId id="287" r:id="rId31"/>
    <p:sldId id="288" r:id="rId32"/>
    <p:sldId id="289" r:id="rId33"/>
    <p:sldId id="290" r:id="rId34"/>
    <p:sldId id="291" r:id="rId35"/>
    <p:sldId id="292"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4" autoAdjust="0"/>
    <p:restoredTop sz="94660"/>
  </p:normalViewPr>
  <p:slideViewPr>
    <p:cSldViewPr snapToGrid="0">
      <p:cViewPr varScale="1">
        <p:scale>
          <a:sx n="64" d="100"/>
          <a:sy n="64" d="100"/>
        </p:scale>
        <p:origin x="10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31CE5-1141-4448-9477-40547D7321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403A385-8CB7-4575-B410-A66A64DAF0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5F4CE39-9016-4A1F-9E93-295F875A6821}"/>
              </a:ext>
            </a:extLst>
          </p:cNvPr>
          <p:cNvSpPr>
            <a:spLocks noGrp="1"/>
          </p:cNvSpPr>
          <p:nvPr>
            <p:ph type="dt" sz="half" idx="10"/>
          </p:nvPr>
        </p:nvSpPr>
        <p:spPr/>
        <p:txBody>
          <a:bodyPr/>
          <a:lstStyle/>
          <a:p>
            <a:fld id="{BAC5F331-62E8-4BDB-97FE-E7E61A8400D9}" type="datetimeFigureOut">
              <a:rPr lang="en-IN" smtClean="0"/>
              <a:t>15-09-2022</a:t>
            </a:fld>
            <a:endParaRPr lang="en-IN"/>
          </a:p>
        </p:txBody>
      </p:sp>
      <p:sp>
        <p:nvSpPr>
          <p:cNvPr id="5" name="Footer Placeholder 4">
            <a:extLst>
              <a:ext uri="{FF2B5EF4-FFF2-40B4-BE49-F238E27FC236}">
                <a16:creationId xmlns:a16="http://schemas.microsoft.com/office/drawing/2014/main" id="{ADE92068-87ED-45BB-8398-181C6FD7D8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7CA163-356C-4DBA-85C6-574B9DDAB4AC}"/>
              </a:ext>
            </a:extLst>
          </p:cNvPr>
          <p:cNvSpPr>
            <a:spLocks noGrp="1"/>
          </p:cNvSpPr>
          <p:nvPr>
            <p:ph type="sldNum" sz="quarter" idx="12"/>
          </p:nvPr>
        </p:nvSpPr>
        <p:spPr/>
        <p:txBody>
          <a:bodyPr/>
          <a:lstStyle/>
          <a:p>
            <a:fld id="{7B06B9FC-31D2-478A-95FB-326A86810A78}" type="slidenum">
              <a:rPr lang="en-IN" smtClean="0"/>
              <a:t>‹#›</a:t>
            </a:fld>
            <a:endParaRPr lang="en-IN"/>
          </a:p>
        </p:txBody>
      </p:sp>
    </p:spTree>
    <p:extLst>
      <p:ext uri="{BB962C8B-B14F-4D97-AF65-F5344CB8AC3E}">
        <p14:creationId xmlns:p14="http://schemas.microsoft.com/office/powerpoint/2010/main" val="39734928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161E0-DE5A-4AD8-B30D-3A79A17B589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2129A4D-5CE7-427F-8320-DCDB4AA04E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8088FFD-4B30-4D70-A3A7-22F46036F1AB}"/>
              </a:ext>
            </a:extLst>
          </p:cNvPr>
          <p:cNvSpPr>
            <a:spLocks noGrp="1"/>
          </p:cNvSpPr>
          <p:nvPr>
            <p:ph type="dt" sz="half" idx="10"/>
          </p:nvPr>
        </p:nvSpPr>
        <p:spPr/>
        <p:txBody>
          <a:bodyPr/>
          <a:lstStyle/>
          <a:p>
            <a:fld id="{BAC5F331-62E8-4BDB-97FE-E7E61A8400D9}" type="datetimeFigureOut">
              <a:rPr lang="en-IN" smtClean="0"/>
              <a:t>15-09-2022</a:t>
            </a:fld>
            <a:endParaRPr lang="en-IN"/>
          </a:p>
        </p:txBody>
      </p:sp>
      <p:sp>
        <p:nvSpPr>
          <p:cNvPr id="5" name="Footer Placeholder 4">
            <a:extLst>
              <a:ext uri="{FF2B5EF4-FFF2-40B4-BE49-F238E27FC236}">
                <a16:creationId xmlns:a16="http://schemas.microsoft.com/office/drawing/2014/main" id="{3B88150A-B094-4131-A626-DAF6E76240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76AE48-C046-46A4-911E-B5BFE7F72C92}"/>
              </a:ext>
            </a:extLst>
          </p:cNvPr>
          <p:cNvSpPr>
            <a:spLocks noGrp="1"/>
          </p:cNvSpPr>
          <p:nvPr>
            <p:ph type="sldNum" sz="quarter" idx="12"/>
          </p:nvPr>
        </p:nvSpPr>
        <p:spPr/>
        <p:txBody>
          <a:bodyPr/>
          <a:lstStyle/>
          <a:p>
            <a:fld id="{7B06B9FC-31D2-478A-95FB-326A86810A78}" type="slidenum">
              <a:rPr lang="en-IN" smtClean="0"/>
              <a:t>‹#›</a:t>
            </a:fld>
            <a:endParaRPr lang="en-IN"/>
          </a:p>
        </p:txBody>
      </p:sp>
    </p:spTree>
    <p:extLst>
      <p:ext uri="{BB962C8B-B14F-4D97-AF65-F5344CB8AC3E}">
        <p14:creationId xmlns:p14="http://schemas.microsoft.com/office/powerpoint/2010/main" val="2673189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2F6610-F75E-4548-BD45-DF020993A2E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646F13B-48CF-4FF9-8ADF-4DA3E907676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0E7EF5-040A-44BC-BD4F-D5D3A4873731}"/>
              </a:ext>
            </a:extLst>
          </p:cNvPr>
          <p:cNvSpPr>
            <a:spLocks noGrp="1"/>
          </p:cNvSpPr>
          <p:nvPr>
            <p:ph type="dt" sz="half" idx="10"/>
          </p:nvPr>
        </p:nvSpPr>
        <p:spPr/>
        <p:txBody>
          <a:bodyPr/>
          <a:lstStyle/>
          <a:p>
            <a:fld id="{BAC5F331-62E8-4BDB-97FE-E7E61A8400D9}" type="datetimeFigureOut">
              <a:rPr lang="en-IN" smtClean="0"/>
              <a:t>15-09-2022</a:t>
            </a:fld>
            <a:endParaRPr lang="en-IN"/>
          </a:p>
        </p:txBody>
      </p:sp>
      <p:sp>
        <p:nvSpPr>
          <p:cNvPr id="5" name="Footer Placeholder 4">
            <a:extLst>
              <a:ext uri="{FF2B5EF4-FFF2-40B4-BE49-F238E27FC236}">
                <a16:creationId xmlns:a16="http://schemas.microsoft.com/office/drawing/2014/main" id="{0B8C9AAB-C4B5-483C-B13C-6352FF7DDD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E899AE-A59A-44E4-B112-1EA065127A8F}"/>
              </a:ext>
            </a:extLst>
          </p:cNvPr>
          <p:cNvSpPr>
            <a:spLocks noGrp="1"/>
          </p:cNvSpPr>
          <p:nvPr>
            <p:ph type="sldNum" sz="quarter" idx="12"/>
          </p:nvPr>
        </p:nvSpPr>
        <p:spPr/>
        <p:txBody>
          <a:bodyPr/>
          <a:lstStyle/>
          <a:p>
            <a:fld id="{7B06B9FC-31D2-478A-95FB-326A86810A78}" type="slidenum">
              <a:rPr lang="en-IN" smtClean="0"/>
              <a:t>‹#›</a:t>
            </a:fld>
            <a:endParaRPr lang="en-IN"/>
          </a:p>
        </p:txBody>
      </p:sp>
    </p:spTree>
    <p:extLst>
      <p:ext uri="{BB962C8B-B14F-4D97-AF65-F5344CB8AC3E}">
        <p14:creationId xmlns:p14="http://schemas.microsoft.com/office/powerpoint/2010/main" val="707809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8B7E7-FCA9-47B0-A2F2-5F507B2D053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891A2A0-1DFF-44F9-B8AC-A7B52E6E4A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988040-7A5D-4DF5-B04A-16752FC65834}"/>
              </a:ext>
            </a:extLst>
          </p:cNvPr>
          <p:cNvSpPr>
            <a:spLocks noGrp="1"/>
          </p:cNvSpPr>
          <p:nvPr>
            <p:ph type="dt" sz="half" idx="10"/>
          </p:nvPr>
        </p:nvSpPr>
        <p:spPr/>
        <p:txBody>
          <a:bodyPr/>
          <a:lstStyle/>
          <a:p>
            <a:fld id="{BAC5F331-62E8-4BDB-97FE-E7E61A8400D9}" type="datetimeFigureOut">
              <a:rPr lang="en-IN" smtClean="0"/>
              <a:t>15-09-2022</a:t>
            </a:fld>
            <a:endParaRPr lang="en-IN"/>
          </a:p>
        </p:txBody>
      </p:sp>
      <p:sp>
        <p:nvSpPr>
          <p:cNvPr id="5" name="Footer Placeholder 4">
            <a:extLst>
              <a:ext uri="{FF2B5EF4-FFF2-40B4-BE49-F238E27FC236}">
                <a16:creationId xmlns:a16="http://schemas.microsoft.com/office/drawing/2014/main" id="{CD6486F4-7213-4188-BE38-69808F3C58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B635AD-6ABC-4343-B800-E19202EDDB87}"/>
              </a:ext>
            </a:extLst>
          </p:cNvPr>
          <p:cNvSpPr>
            <a:spLocks noGrp="1"/>
          </p:cNvSpPr>
          <p:nvPr>
            <p:ph type="sldNum" sz="quarter" idx="12"/>
          </p:nvPr>
        </p:nvSpPr>
        <p:spPr/>
        <p:txBody>
          <a:bodyPr/>
          <a:lstStyle/>
          <a:p>
            <a:fld id="{7B06B9FC-31D2-478A-95FB-326A86810A78}" type="slidenum">
              <a:rPr lang="en-IN" smtClean="0"/>
              <a:t>‹#›</a:t>
            </a:fld>
            <a:endParaRPr lang="en-IN"/>
          </a:p>
        </p:txBody>
      </p:sp>
    </p:spTree>
    <p:extLst>
      <p:ext uri="{BB962C8B-B14F-4D97-AF65-F5344CB8AC3E}">
        <p14:creationId xmlns:p14="http://schemas.microsoft.com/office/powerpoint/2010/main" val="2217798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F213E-FD94-44F5-AECE-EFB720E167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C2B9A04-CBD4-4EC5-BE39-7505CBDC82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EC848EE-E2D8-4077-ADEF-5376FC492CA1}"/>
              </a:ext>
            </a:extLst>
          </p:cNvPr>
          <p:cNvSpPr>
            <a:spLocks noGrp="1"/>
          </p:cNvSpPr>
          <p:nvPr>
            <p:ph type="dt" sz="half" idx="10"/>
          </p:nvPr>
        </p:nvSpPr>
        <p:spPr/>
        <p:txBody>
          <a:bodyPr/>
          <a:lstStyle/>
          <a:p>
            <a:fld id="{BAC5F331-62E8-4BDB-97FE-E7E61A8400D9}" type="datetimeFigureOut">
              <a:rPr lang="en-IN" smtClean="0"/>
              <a:t>15-09-2022</a:t>
            </a:fld>
            <a:endParaRPr lang="en-IN"/>
          </a:p>
        </p:txBody>
      </p:sp>
      <p:sp>
        <p:nvSpPr>
          <p:cNvPr id="5" name="Footer Placeholder 4">
            <a:extLst>
              <a:ext uri="{FF2B5EF4-FFF2-40B4-BE49-F238E27FC236}">
                <a16:creationId xmlns:a16="http://schemas.microsoft.com/office/drawing/2014/main" id="{0BC8632C-4312-4BC2-8709-FB2FFDF8CE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CF7BCF-9867-4A61-8AA3-51241DFDFAA4}"/>
              </a:ext>
            </a:extLst>
          </p:cNvPr>
          <p:cNvSpPr>
            <a:spLocks noGrp="1"/>
          </p:cNvSpPr>
          <p:nvPr>
            <p:ph type="sldNum" sz="quarter" idx="12"/>
          </p:nvPr>
        </p:nvSpPr>
        <p:spPr/>
        <p:txBody>
          <a:bodyPr/>
          <a:lstStyle/>
          <a:p>
            <a:fld id="{7B06B9FC-31D2-478A-95FB-326A86810A78}" type="slidenum">
              <a:rPr lang="en-IN" smtClean="0"/>
              <a:t>‹#›</a:t>
            </a:fld>
            <a:endParaRPr lang="en-IN"/>
          </a:p>
        </p:txBody>
      </p:sp>
    </p:spTree>
    <p:extLst>
      <p:ext uri="{BB962C8B-B14F-4D97-AF65-F5344CB8AC3E}">
        <p14:creationId xmlns:p14="http://schemas.microsoft.com/office/powerpoint/2010/main" val="491493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5B52C-F921-4C13-9C69-EE10B0F30F9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CBD0AB6-B0E5-4849-AC4C-C8FAB35FFA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0D48DEE-6EE6-463F-8991-9574F8B5102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6D761B7-D71E-4929-A2A7-0A912CDBCE91}"/>
              </a:ext>
            </a:extLst>
          </p:cNvPr>
          <p:cNvSpPr>
            <a:spLocks noGrp="1"/>
          </p:cNvSpPr>
          <p:nvPr>
            <p:ph type="dt" sz="half" idx="10"/>
          </p:nvPr>
        </p:nvSpPr>
        <p:spPr/>
        <p:txBody>
          <a:bodyPr/>
          <a:lstStyle/>
          <a:p>
            <a:fld id="{BAC5F331-62E8-4BDB-97FE-E7E61A8400D9}" type="datetimeFigureOut">
              <a:rPr lang="en-IN" smtClean="0"/>
              <a:t>15-09-2022</a:t>
            </a:fld>
            <a:endParaRPr lang="en-IN"/>
          </a:p>
        </p:txBody>
      </p:sp>
      <p:sp>
        <p:nvSpPr>
          <p:cNvPr id="6" name="Footer Placeholder 5">
            <a:extLst>
              <a:ext uri="{FF2B5EF4-FFF2-40B4-BE49-F238E27FC236}">
                <a16:creationId xmlns:a16="http://schemas.microsoft.com/office/drawing/2014/main" id="{7D3D9A08-5C6B-45E9-A4AA-2497A0DC720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C349C8D-1794-4C27-B803-74C1D47B935E}"/>
              </a:ext>
            </a:extLst>
          </p:cNvPr>
          <p:cNvSpPr>
            <a:spLocks noGrp="1"/>
          </p:cNvSpPr>
          <p:nvPr>
            <p:ph type="sldNum" sz="quarter" idx="12"/>
          </p:nvPr>
        </p:nvSpPr>
        <p:spPr/>
        <p:txBody>
          <a:bodyPr/>
          <a:lstStyle/>
          <a:p>
            <a:fld id="{7B06B9FC-31D2-478A-95FB-326A86810A78}" type="slidenum">
              <a:rPr lang="en-IN" smtClean="0"/>
              <a:t>‹#›</a:t>
            </a:fld>
            <a:endParaRPr lang="en-IN"/>
          </a:p>
        </p:txBody>
      </p:sp>
    </p:spTree>
    <p:extLst>
      <p:ext uri="{BB962C8B-B14F-4D97-AF65-F5344CB8AC3E}">
        <p14:creationId xmlns:p14="http://schemas.microsoft.com/office/powerpoint/2010/main" val="2444665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99A24-848B-49AB-A7EE-61E2BA615B0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5251863-1CE2-4C3B-9E38-64940D2FE7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FB6425-6457-4623-9883-82264EF267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138F06E-A8B4-4F8C-A427-FDCE5D63EF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35E1FC1-FF13-4911-9762-DAB44DFCF2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9202078-9631-40F0-A7A1-320FAC7EB4CD}"/>
              </a:ext>
            </a:extLst>
          </p:cNvPr>
          <p:cNvSpPr>
            <a:spLocks noGrp="1"/>
          </p:cNvSpPr>
          <p:nvPr>
            <p:ph type="dt" sz="half" idx="10"/>
          </p:nvPr>
        </p:nvSpPr>
        <p:spPr/>
        <p:txBody>
          <a:bodyPr/>
          <a:lstStyle/>
          <a:p>
            <a:fld id="{BAC5F331-62E8-4BDB-97FE-E7E61A8400D9}" type="datetimeFigureOut">
              <a:rPr lang="en-IN" smtClean="0"/>
              <a:t>15-09-2022</a:t>
            </a:fld>
            <a:endParaRPr lang="en-IN"/>
          </a:p>
        </p:txBody>
      </p:sp>
      <p:sp>
        <p:nvSpPr>
          <p:cNvPr id="8" name="Footer Placeholder 7">
            <a:extLst>
              <a:ext uri="{FF2B5EF4-FFF2-40B4-BE49-F238E27FC236}">
                <a16:creationId xmlns:a16="http://schemas.microsoft.com/office/drawing/2014/main" id="{7D0E6504-589F-46C3-8AAA-BD9A7103744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E23024A-86EB-4DF0-A511-3CA9787DCB20}"/>
              </a:ext>
            </a:extLst>
          </p:cNvPr>
          <p:cNvSpPr>
            <a:spLocks noGrp="1"/>
          </p:cNvSpPr>
          <p:nvPr>
            <p:ph type="sldNum" sz="quarter" idx="12"/>
          </p:nvPr>
        </p:nvSpPr>
        <p:spPr/>
        <p:txBody>
          <a:bodyPr/>
          <a:lstStyle/>
          <a:p>
            <a:fld id="{7B06B9FC-31D2-478A-95FB-326A86810A78}" type="slidenum">
              <a:rPr lang="en-IN" smtClean="0"/>
              <a:t>‹#›</a:t>
            </a:fld>
            <a:endParaRPr lang="en-IN"/>
          </a:p>
        </p:txBody>
      </p:sp>
    </p:spTree>
    <p:extLst>
      <p:ext uri="{BB962C8B-B14F-4D97-AF65-F5344CB8AC3E}">
        <p14:creationId xmlns:p14="http://schemas.microsoft.com/office/powerpoint/2010/main" val="656158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A5F89-CD0A-4FBF-8BA7-97F9649C4D8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4110214-D17E-4A1D-B496-0C3BA593C2BE}"/>
              </a:ext>
            </a:extLst>
          </p:cNvPr>
          <p:cNvSpPr>
            <a:spLocks noGrp="1"/>
          </p:cNvSpPr>
          <p:nvPr>
            <p:ph type="dt" sz="half" idx="10"/>
          </p:nvPr>
        </p:nvSpPr>
        <p:spPr/>
        <p:txBody>
          <a:bodyPr/>
          <a:lstStyle/>
          <a:p>
            <a:fld id="{BAC5F331-62E8-4BDB-97FE-E7E61A8400D9}" type="datetimeFigureOut">
              <a:rPr lang="en-IN" smtClean="0"/>
              <a:t>15-09-2022</a:t>
            </a:fld>
            <a:endParaRPr lang="en-IN"/>
          </a:p>
        </p:txBody>
      </p:sp>
      <p:sp>
        <p:nvSpPr>
          <p:cNvPr id="4" name="Footer Placeholder 3">
            <a:extLst>
              <a:ext uri="{FF2B5EF4-FFF2-40B4-BE49-F238E27FC236}">
                <a16:creationId xmlns:a16="http://schemas.microsoft.com/office/drawing/2014/main" id="{A866F69C-69E1-48DC-BC5D-A06F6D737C3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810B320-6BD8-4993-89B3-CF86AF0A1268}"/>
              </a:ext>
            </a:extLst>
          </p:cNvPr>
          <p:cNvSpPr>
            <a:spLocks noGrp="1"/>
          </p:cNvSpPr>
          <p:nvPr>
            <p:ph type="sldNum" sz="quarter" idx="12"/>
          </p:nvPr>
        </p:nvSpPr>
        <p:spPr/>
        <p:txBody>
          <a:bodyPr/>
          <a:lstStyle/>
          <a:p>
            <a:fld id="{7B06B9FC-31D2-478A-95FB-326A86810A78}" type="slidenum">
              <a:rPr lang="en-IN" smtClean="0"/>
              <a:t>‹#›</a:t>
            </a:fld>
            <a:endParaRPr lang="en-IN"/>
          </a:p>
        </p:txBody>
      </p:sp>
    </p:spTree>
    <p:extLst>
      <p:ext uri="{BB962C8B-B14F-4D97-AF65-F5344CB8AC3E}">
        <p14:creationId xmlns:p14="http://schemas.microsoft.com/office/powerpoint/2010/main" val="457192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6ECD64-0924-4736-BF7A-B7D0FEB6EA3F}"/>
              </a:ext>
            </a:extLst>
          </p:cNvPr>
          <p:cNvSpPr>
            <a:spLocks noGrp="1"/>
          </p:cNvSpPr>
          <p:nvPr>
            <p:ph type="dt" sz="half" idx="10"/>
          </p:nvPr>
        </p:nvSpPr>
        <p:spPr/>
        <p:txBody>
          <a:bodyPr/>
          <a:lstStyle/>
          <a:p>
            <a:fld id="{BAC5F331-62E8-4BDB-97FE-E7E61A8400D9}" type="datetimeFigureOut">
              <a:rPr lang="en-IN" smtClean="0"/>
              <a:t>15-09-2022</a:t>
            </a:fld>
            <a:endParaRPr lang="en-IN"/>
          </a:p>
        </p:txBody>
      </p:sp>
      <p:sp>
        <p:nvSpPr>
          <p:cNvPr id="3" name="Footer Placeholder 2">
            <a:extLst>
              <a:ext uri="{FF2B5EF4-FFF2-40B4-BE49-F238E27FC236}">
                <a16:creationId xmlns:a16="http://schemas.microsoft.com/office/drawing/2014/main" id="{4CC3C592-F010-4C1C-B03B-15F4F046150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40262C1-1419-4B16-BE14-7D4D02944C26}"/>
              </a:ext>
            </a:extLst>
          </p:cNvPr>
          <p:cNvSpPr>
            <a:spLocks noGrp="1"/>
          </p:cNvSpPr>
          <p:nvPr>
            <p:ph type="sldNum" sz="quarter" idx="12"/>
          </p:nvPr>
        </p:nvSpPr>
        <p:spPr/>
        <p:txBody>
          <a:bodyPr/>
          <a:lstStyle/>
          <a:p>
            <a:fld id="{7B06B9FC-31D2-478A-95FB-326A86810A78}" type="slidenum">
              <a:rPr lang="en-IN" smtClean="0"/>
              <a:t>‹#›</a:t>
            </a:fld>
            <a:endParaRPr lang="en-IN"/>
          </a:p>
        </p:txBody>
      </p:sp>
    </p:spTree>
    <p:extLst>
      <p:ext uri="{BB962C8B-B14F-4D97-AF65-F5344CB8AC3E}">
        <p14:creationId xmlns:p14="http://schemas.microsoft.com/office/powerpoint/2010/main" val="3855564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48C75-541A-42D5-B5AC-ECE1D86086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DD0FD96-35B6-47D9-AB2E-5C00D9916D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3B6937D-7BF1-4D47-9E31-D819BBAF71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F6D7CB-AC67-4EFC-B3C1-59128A5DCD7B}"/>
              </a:ext>
            </a:extLst>
          </p:cNvPr>
          <p:cNvSpPr>
            <a:spLocks noGrp="1"/>
          </p:cNvSpPr>
          <p:nvPr>
            <p:ph type="dt" sz="half" idx="10"/>
          </p:nvPr>
        </p:nvSpPr>
        <p:spPr/>
        <p:txBody>
          <a:bodyPr/>
          <a:lstStyle/>
          <a:p>
            <a:fld id="{BAC5F331-62E8-4BDB-97FE-E7E61A8400D9}" type="datetimeFigureOut">
              <a:rPr lang="en-IN" smtClean="0"/>
              <a:t>15-09-2022</a:t>
            </a:fld>
            <a:endParaRPr lang="en-IN"/>
          </a:p>
        </p:txBody>
      </p:sp>
      <p:sp>
        <p:nvSpPr>
          <p:cNvPr id="6" name="Footer Placeholder 5">
            <a:extLst>
              <a:ext uri="{FF2B5EF4-FFF2-40B4-BE49-F238E27FC236}">
                <a16:creationId xmlns:a16="http://schemas.microsoft.com/office/drawing/2014/main" id="{B7BA24ED-ACBB-487A-9A31-92075221159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BE483DD-E142-4B4A-B975-0C5887202CCF}"/>
              </a:ext>
            </a:extLst>
          </p:cNvPr>
          <p:cNvSpPr>
            <a:spLocks noGrp="1"/>
          </p:cNvSpPr>
          <p:nvPr>
            <p:ph type="sldNum" sz="quarter" idx="12"/>
          </p:nvPr>
        </p:nvSpPr>
        <p:spPr/>
        <p:txBody>
          <a:bodyPr/>
          <a:lstStyle/>
          <a:p>
            <a:fld id="{7B06B9FC-31D2-478A-95FB-326A86810A78}" type="slidenum">
              <a:rPr lang="en-IN" smtClean="0"/>
              <a:t>‹#›</a:t>
            </a:fld>
            <a:endParaRPr lang="en-IN"/>
          </a:p>
        </p:txBody>
      </p:sp>
    </p:spTree>
    <p:extLst>
      <p:ext uri="{BB962C8B-B14F-4D97-AF65-F5344CB8AC3E}">
        <p14:creationId xmlns:p14="http://schemas.microsoft.com/office/powerpoint/2010/main" val="3694495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E7C90-88A0-4048-9132-EA63A260F5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812FEE7-AC3F-4A91-9E58-44BE52CB3B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0CAD2EB-1339-47BC-828E-919EDE8310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CF2D00-075C-4741-8D9F-D88197104AEC}"/>
              </a:ext>
            </a:extLst>
          </p:cNvPr>
          <p:cNvSpPr>
            <a:spLocks noGrp="1"/>
          </p:cNvSpPr>
          <p:nvPr>
            <p:ph type="dt" sz="half" idx="10"/>
          </p:nvPr>
        </p:nvSpPr>
        <p:spPr/>
        <p:txBody>
          <a:bodyPr/>
          <a:lstStyle/>
          <a:p>
            <a:fld id="{BAC5F331-62E8-4BDB-97FE-E7E61A8400D9}" type="datetimeFigureOut">
              <a:rPr lang="en-IN" smtClean="0"/>
              <a:t>15-09-2022</a:t>
            </a:fld>
            <a:endParaRPr lang="en-IN"/>
          </a:p>
        </p:txBody>
      </p:sp>
      <p:sp>
        <p:nvSpPr>
          <p:cNvPr id="6" name="Footer Placeholder 5">
            <a:extLst>
              <a:ext uri="{FF2B5EF4-FFF2-40B4-BE49-F238E27FC236}">
                <a16:creationId xmlns:a16="http://schemas.microsoft.com/office/drawing/2014/main" id="{46E09DEE-95AB-446E-ABC9-EA408062DD4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94060F5-09C4-4E0B-95DA-9243E39B3B5C}"/>
              </a:ext>
            </a:extLst>
          </p:cNvPr>
          <p:cNvSpPr>
            <a:spLocks noGrp="1"/>
          </p:cNvSpPr>
          <p:nvPr>
            <p:ph type="sldNum" sz="quarter" idx="12"/>
          </p:nvPr>
        </p:nvSpPr>
        <p:spPr/>
        <p:txBody>
          <a:bodyPr/>
          <a:lstStyle/>
          <a:p>
            <a:fld id="{7B06B9FC-31D2-478A-95FB-326A86810A78}" type="slidenum">
              <a:rPr lang="en-IN" smtClean="0"/>
              <a:t>‹#›</a:t>
            </a:fld>
            <a:endParaRPr lang="en-IN"/>
          </a:p>
        </p:txBody>
      </p:sp>
    </p:spTree>
    <p:extLst>
      <p:ext uri="{BB962C8B-B14F-4D97-AF65-F5344CB8AC3E}">
        <p14:creationId xmlns:p14="http://schemas.microsoft.com/office/powerpoint/2010/main" val="1296980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A507CC-A30F-44B6-9603-52D4B15B94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D6D1332-B150-48E4-9AD7-221EAB2309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DCCCB1-8908-4390-A021-7C4E00A2F8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C5F331-62E8-4BDB-97FE-E7E61A8400D9}" type="datetimeFigureOut">
              <a:rPr lang="en-IN" smtClean="0"/>
              <a:t>15-09-2022</a:t>
            </a:fld>
            <a:endParaRPr lang="en-IN"/>
          </a:p>
        </p:txBody>
      </p:sp>
      <p:sp>
        <p:nvSpPr>
          <p:cNvPr id="5" name="Footer Placeholder 4">
            <a:extLst>
              <a:ext uri="{FF2B5EF4-FFF2-40B4-BE49-F238E27FC236}">
                <a16:creationId xmlns:a16="http://schemas.microsoft.com/office/drawing/2014/main" id="{F15E8233-C245-4200-9DBB-3973CD86C5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0838694-71D5-4A06-8B5A-4C93841287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06B9FC-31D2-478A-95FB-326A86810A78}" type="slidenum">
              <a:rPr lang="en-IN" smtClean="0"/>
              <a:t>‹#›</a:t>
            </a:fld>
            <a:endParaRPr lang="en-IN"/>
          </a:p>
        </p:txBody>
      </p:sp>
    </p:spTree>
    <p:extLst>
      <p:ext uri="{BB962C8B-B14F-4D97-AF65-F5344CB8AC3E}">
        <p14:creationId xmlns:p14="http://schemas.microsoft.com/office/powerpoint/2010/main" val="14321661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033A2-82C7-4C8C-8011-C82154E7D76D}"/>
              </a:ext>
            </a:extLst>
          </p:cNvPr>
          <p:cNvSpPr>
            <a:spLocks noGrp="1"/>
          </p:cNvSpPr>
          <p:nvPr>
            <p:ph type="ctrTitle"/>
          </p:nvPr>
        </p:nvSpPr>
        <p:spPr>
          <a:xfrm>
            <a:off x="7464614" y="1783959"/>
            <a:ext cx="4087306" cy="2889114"/>
          </a:xfrm>
        </p:spPr>
        <p:txBody>
          <a:bodyPr anchor="b">
            <a:normAutofit/>
          </a:bodyPr>
          <a:lstStyle/>
          <a:p>
            <a:pPr algn="l"/>
            <a:r>
              <a:rPr lang="en-IN" sz="5400"/>
              <a:t>What is Business Intelligence?</a:t>
            </a:r>
          </a:p>
        </p:txBody>
      </p:sp>
      <p:sp>
        <p:nvSpPr>
          <p:cNvPr id="13" name="Freeform: Shape 8">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4" name="Picture 4" descr="Dark floating bulbs with one lit up brightly">
            <a:extLst>
              <a:ext uri="{FF2B5EF4-FFF2-40B4-BE49-F238E27FC236}">
                <a16:creationId xmlns:a16="http://schemas.microsoft.com/office/drawing/2014/main" id="{394664E8-82C3-4402-AEEF-BF96197F7F6E}"/>
              </a:ext>
            </a:extLst>
          </p:cNvPr>
          <p:cNvPicPr>
            <a:picLocks noChangeAspect="1"/>
          </p:cNvPicPr>
          <p:nvPr/>
        </p:nvPicPr>
        <p:blipFill rotWithShape="1">
          <a:blip r:embed="rId2"/>
          <a:srcRect r="-1" b="2425"/>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26717010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a:extLst>
              <a:ext uri="{FF2B5EF4-FFF2-40B4-BE49-F238E27FC236}">
                <a16:creationId xmlns:a16="http://schemas.microsoft.com/office/drawing/2014/main" id="{A0543F46-AA90-4F9F-BAFB-2070FBC10E5E}"/>
              </a:ext>
            </a:extLst>
          </p:cNvPr>
          <p:cNvPicPr>
            <a:picLocks noGrp="1" noChangeAspect="1"/>
          </p:cNvPicPr>
          <p:nvPr>
            <p:ph idx="1"/>
          </p:nvPr>
        </p:nvPicPr>
        <p:blipFill rotWithShape="1">
          <a:blip r:embed="rId2"/>
          <a:srcRect l="1149" r="2" b="2"/>
          <a:stretch/>
        </p:blipFill>
        <p:spPr>
          <a:xfrm>
            <a:off x="643467" y="643467"/>
            <a:ext cx="10905066" cy="5571065"/>
          </a:xfrm>
          <a:prstGeom prst="rect">
            <a:avLst/>
          </a:prstGeom>
          <a:ln>
            <a:noFill/>
          </a:ln>
        </p:spPr>
      </p:pic>
      <p:sp>
        <p:nvSpPr>
          <p:cNvPr id="24" name="Isosceles Triangle 23">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15626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Content Placeholder 4">
            <a:extLst>
              <a:ext uri="{FF2B5EF4-FFF2-40B4-BE49-F238E27FC236}">
                <a16:creationId xmlns:a16="http://schemas.microsoft.com/office/drawing/2014/main" id="{C6E31BD7-2097-41E6-AC5C-4CCAC7C5B87B}"/>
              </a:ext>
            </a:extLst>
          </p:cNvPr>
          <p:cNvPicPr>
            <a:picLocks noGrp="1" noChangeAspect="1"/>
          </p:cNvPicPr>
          <p:nvPr>
            <p:ph idx="1"/>
          </p:nvPr>
        </p:nvPicPr>
        <p:blipFill rotWithShape="1">
          <a:blip r:embed="rId2"/>
          <a:srcRect l="147" r="12282" b="1"/>
          <a:stretch/>
        </p:blipFill>
        <p:spPr>
          <a:xfrm>
            <a:off x="20" y="1282"/>
            <a:ext cx="12191980" cy="6856718"/>
          </a:xfrm>
          <a:prstGeom prst="rect">
            <a:avLst/>
          </a:prstGeom>
        </p:spPr>
      </p:pic>
    </p:spTree>
    <p:extLst>
      <p:ext uri="{BB962C8B-B14F-4D97-AF65-F5344CB8AC3E}">
        <p14:creationId xmlns:p14="http://schemas.microsoft.com/office/powerpoint/2010/main" val="42349623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2A16C-B5D1-4A15-A41E-BF87582D261A}"/>
              </a:ext>
            </a:extLst>
          </p:cNvPr>
          <p:cNvSpPr>
            <a:spLocks noGrp="1"/>
          </p:cNvSpPr>
          <p:nvPr>
            <p:ph type="title"/>
          </p:nvPr>
        </p:nvSpPr>
        <p:spPr/>
        <p:txBody>
          <a:bodyPr/>
          <a:lstStyle/>
          <a:p>
            <a:r>
              <a:rPr lang="en-IN" dirty="0"/>
              <a:t>Tableau Architecture</a:t>
            </a:r>
          </a:p>
        </p:txBody>
      </p:sp>
      <p:sp>
        <p:nvSpPr>
          <p:cNvPr id="3" name="Content Placeholder 2">
            <a:extLst>
              <a:ext uri="{FF2B5EF4-FFF2-40B4-BE49-F238E27FC236}">
                <a16:creationId xmlns:a16="http://schemas.microsoft.com/office/drawing/2014/main" id="{ACB67CD9-974E-4B25-A209-5E7B6A6E5196}"/>
              </a:ext>
            </a:extLst>
          </p:cNvPr>
          <p:cNvSpPr>
            <a:spLocks noGrp="1"/>
          </p:cNvSpPr>
          <p:nvPr>
            <p:ph idx="1"/>
          </p:nvPr>
        </p:nvSpPr>
        <p:spPr>
          <a:xfrm>
            <a:off x="838200" y="1825625"/>
            <a:ext cx="4691743" cy="4351338"/>
          </a:xfrm>
        </p:spPr>
        <p:txBody>
          <a:bodyPr/>
          <a:lstStyle/>
          <a:p>
            <a:pPr algn="l">
              <a:buFont typeface="+mj-lt"/>
              <a:buAutoNum type="arabicPeriod"/>
            </a:pPr>
            <a:r>
              <a:rPr lang="en-US" b="1" i="0" dirty="0">
                <a:solidFill>
                  <a:srgbClr val="222222"/>
                </a:solidFill>
                <a:effectLst/>
                <a:latin typeface="Source Sans Pro" panose="020B0503030403020204" pitchFamily="34" charset="0"/>
              </a:rPr>
              <a:t>Data Server</a:t>
            </a:r>
          </a:p>
          <a:p>
            <a:pPr algn="l"/>
            <a:r>
              <a:rPr lang="en-US" b="0" i="0" dirty="0">
                <a:solidFill>
                  <a:srgbClr val="222222"/>
                </a:solidFill>
                <a:effectLst/>
                <a:latin typeface="Source Sans Pro" panose="020B0503030403020204" pitchFamily="34" charset="0"/>
              </a:rPr>
              <a:t>The primary component of Tableau Architecture is the Data sources it can connect to it.</a:t>
            </a:r>
          </a:p>
          <a:p>
            <a:pPr algn="l"/>
            <a:r>
              <a:rPr lang="en-US" b="0" i="0" dirty="0">
                <a:solidFill>
                  <a:srgbClr val="222222"/>
                </a:solidFill>
                <a:effectLst/>
                <a:latin typeface="Source Sans Pro" panose="020B0503030403020204" pitchFamily="34" charset="0"/>
              </a:rPr>
              <a:t>Tableau can connect to multiple data sources. These data sources can be on-premise or remotely located.</a:t>
            </a:r>
          </a:p>
          <a:p>
            <a:endParaRPr lang="en-IN" dirty="0"/>
          </a:p>
        </p:txBody>
      </p:sp>
      <p:pic>
        <p:nvPicPr>
          <p:cNvPr id="5" name="Picture 4">
            <a:extLst>
              <a:ext uri="{FF2B5EF4-FFF2-40B4-BE49-F238E27FC236}">
                <a16:creationId xmlns:a16="http://schemas.microsoft.com/office/drawing/2014/main" id="{AF4FA70D-D70C-4299-A5C7-E563E74A8512}"/>
              </a:ext>
            </a:extLst>
          </p:cNvPr>
          <p:cNvPicPr>
            <a:picLocks noChangeAspect="1"/>
          </p:cNvPicPr>
          <p:nvPr/>
        </p:nvPicPr>
        <p:blipFill>
          <a:blip r:embed="rId2"/>
          <a:stretch>
            <a:fillRect/>
          </a:stretch>
        </p:blipFill>
        <p:spPr>
          <a:xfrm>
            <a:off x="5934075" y="1380218"/>
            <a:ext cx="5909653" cy="5006068"/>
          </a:xfrm>
          <a:prstGeom prst="rect">
            <a:avLst/>
          </a:prstGeom>
        </p:spPr>
      </p:pic>
    </p:spTree>
    <p:extLst>
      <p:ext uri="{BB962C8B-B14F-4D97-AF65-F5344CB8AC3E}">
        <p14:creationId xmlns:p14="http://schemas.microsoft.com/office/powerpoint/2010/main" val="1123883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68760-1844-4C85-97A5-2EFCF7117C9F}"/>
              </a:ext>
            </a:extLst>
          </p:cNvPr>
          <p:cNvSpPr>
            <a:spLocks noGrp="1"/>
          </p:cNvSpPr>
          <p:nvPr>
            <p:ph type="title"/>
          </p:nvPr>
        </p:nvSpPr>
        <p:spPr>
          <a:xfrm>
            <a:off x="838200" y="365126"/>
            <a:ext cx="10515600" cy="872832"/>
          </a:xfrm>
        </p:spPr>
        <p:txBody>
          <a:bodyPr/>
          <a:lstStyle/>
          <a:p>
            <a:r>
              <a:rPr lang="en-IN" dirty="0" err="1"/>
              <a:t>Cont</a:t>
            </a:r>
            <a:r>
              <a:rPr lang="en-IN" dirty="0"/>
              <a:t>…</a:t>
            </a:r>
          </a:p>
        </p:txBody>
      </p:sp>
      <p:sp>
        <p:nvSpPr>
          <p:cNvPr id="3" name="Content Placeholder 2">
            <a:extLst>
              <a:ext uri="{FF2B5EF4-FFF2-40B4-BE49-F238E27FC236}">
                <a16:creationId xmlns:a16="http://schemas.microsoft.com/office/drawing/2014/main" id="{F1CE75B2-9116-4EEC-BBA1-52E0ABD3DDAF}"/>
              </a:ext>
            </a:extLst>
          </p:cNvPr>
          <p:cNvSpPr>
            <a:spLocks noGrp="1"/>
          </p:cNvSpPr>
          <p:nvPr>
            <p:ph idx="1"/>
          </p:nvPr>
        </p:nvSpPr>
        <p:spPr>
          <a:xfrm>
            <a:off x="576775" y="1237958"/>
            <a:ext cx="11085341" cy="5387925"/>
          </a:xfrm>
        </p:spPr>
        <p:txBody>
          <a:bodyPr>
            <a:normAutofit fontScale="77500" lnSpcReduction="20000"/>
          </a:bodyPr>
          <a:lstStyle/>
          <a:p>
            <a:pPr algn="l">
              <a:buFont typeface="+mj-lt"/>
              <a:buAutoNum type="arabicPeriod" startAt="2"/>
            </a:pPr>
            <a:r>
              <a:rPr lang="en-US" b="1" i="0" dirty="0">
                <a:solidFill>
                  <a:srgbClr val="222222"/>
                </a:solidFill>
                <a:effectLst/>
                <a:latin typeface="Times New Roman" panose="02020603050405020304" pitchFamily="18" charset="0"/>
                <a:cs typeface="Times New Roman" panose="02020603050405020304" pitchFamily="18" charset="0"/>
              </a:rPr>
              <a:t>Data Connectors</a:t>
            </a:r>
          </a:p>
          <a:p>
            <a:pPr algn="l"/>
            <a:r>
              <a:rPr lang="en-US" b="0" i="0" dirty="0">
                <a:solidFill>
                  <a:srgbClr val="222222"/>
                </a:solidFill>
                <a:effectLst/>
                <a:latin typeface="Times New Roman" panose="02020603050405020304" pitchFamily="18" charset="0"/>
                <a:cs typeface="Times New Roman" panose="02020603050405020304" pitchFamily="18" charset="0"/>
              </a:rPr>
              <a:t>The Data Connectors provide an interface to connect external data sources to Tableau Data Server.</a:t>
            </a:r>
          </a:p>
          <a:p>
            <a:pPr algn="l"/>
            <a:r>
              <a:rPr lang="en-US" b="0" i="0" dirty="0">
                <a:solidFill>
                  <a:srgbClr val="222222"/>
                </a:solidFill>
                <a:effectLst/>
                <a:latin typeface="Times New Roman" panose="02020603050405020304" pitchFamily="18" charset="0"/>
                <a:cs typeface="Times New Roman" panose="02020603050405020304" pitchFamily="18" charset="0"/>
              </a:rPr>
              <a:t>Tableau has in-built ODBC/SQL connector. This ODBC Connector can connect to any databases without using their native connector. Tableau has an option to select both live and extract data. Based on the usage, one can be easily switched between extracted and live data.</a:t>
            </a:r>
          </a:p>
          <a:p>
            <a:pPr algn="l">
              <a:buFont typeface="+mj-lt"/>
              <a:buAutoNum type="arabicPeriod" startAt="3"/>
            </a:pPr>
            <a:r>
              <a:rPr lang="en-US" b="1" i="0" dirty="0">
                <a:solidFill>
                  <a:srgbClr val="222222"/>
                </a:solidFill>
                <a:effectLst/>
                <a:latin typeface="Times New Roman" panose="02020603050405020304" pitchFamily="18" charset="0"/>
                <a:cs typeface="Times New Roman" panose="02020603050405020304" pitchFamily="18" charset="0"/>
              </a:rPr>
              <a:t>Components of Tableau Server</a:t>
            </a:r>
          </a:p>
          <a:p>
            <a:pPr marL="0" indent="0" algn="l">
              <a:buNone/>
            </a:pPr>
            <a:r>
              <a:rPr lang="en-US" b="0" i="0" dirty="0">
                <a:solidFill>
                  <a:srgbClr val="222222"/>
                </a:solidFill>
                <a:effectLst/>
                <a:latin typeface="Times New Roman" panose="02020603050405020304" pitchFamily="18" charset="0"/>
                <a:cs typeface="Times New Roman" panose="02020603050405020304" pitchFamily="18" charset="0"/>
              </a:rPr>
              <a:t>The different components present in a Tableau server are:</a:t>
            </a:r>
          </a:p>
          <a:p>
            <a:pPr algn="l">
              <a:buFont typeface="Arial" panose="020B0604020202020204" pitchFamily="34" charset="0"/>
              <a:buChar char="•"/>
            </a:pPr>
            <a:r>
              <a:rPr lang="en-US" b="0" i="0" dirty="0">
                <a:solidFill>
                  <a:srgbClr val="222222"/>
                </a:solidFill>
                <a:effectLst/>
                <a:latin typeface="Times New Roman" panose="02020603050405020304" pitchFamily="18" charset="0"/>
                <a:cs typeface="Times New Roman" panose="02020603050405020304" pitchFamily="18" charset="0"/>
              </a:rPr>
              <a:t>Application Server</a:t>
            </a:r>
          </a:p>
          <a:p>
            <a:pPr algn="l">
              <a:buFont typeface="Arial" panose="020B0604020202020204" pitchFamily="34" charset="0"/>
              <a:buChar char="•"/>
            </a:pPr>
            <a:r>
              <a:rPr lang="en-US" b="0" i="0" dirty="0" err="1">
                <a:solidFill>
                  <a:srgbClr val="222222"/>
                </a:solidFill>
                <a:effectLst/>
                <a:latin typeface="Times New Roman" panose="02020603050405020304" pitchFamily="18" charset="0"/>
                <a:cs typeface="Times New Roman" panose="02020603050405020304" pitchFamily="18" charset="0"/>
              </a:rPr>
              <a:t>VizQL</a:t>
            </a:r>
            <a:r>
              <a:rPr lang="en-US" b="0" i="0" dirty="0">
                <a:solidFill>
                  <a:srgbClr val="222222"/>
                </a:solidFill>
                <a:effectLst/>
                <a:latin typeface="Times New Roman" panose="02020603050405020304" pitchFamily="18" charset="0"/>
                <a:cs typeface="Times New Roman" panose="02020603050405020304" pitchFamily="18" charset="0"/>
              </a:rPr>
              <a:t> Server</a:t>
            </a:r>
          </a:p>
          <a:p>
            <a:pPr algn="l">
              <a:buFont typeface="Arial" panose="020B0604020202020204" pitchFamily="34" charset="0"/>
              <a:buChar char="•"/>
            </a:pPr>
            <a:r>
              <a:rPr lang="en-US" b="0" i="0" dirty="0">
                <a:solidFill>
                  <a:srgbClr val="222222"/>
                </a:solidFill>
                <a:effectLst/>
                <a:latin typeface="Times New Roman" panose="02020603050405020304" pitchFamily="18" charset="0"/>
                <a:cs typeface="Times New Roman" panose="02020603050405020304" pitchFamily="18" charset="0"/>
              </a:rPr>
              <a:t>Data Server</a:t>
            </a:r>
          </a:p>
          <a:p>
            <a:pPr marL="0" indent="0" algn="l">
              <a:buNone/>
            </a:pPr>
            <a:r>
              <a:rPr lang="en-US" b="1" i="0" dirty="0">
                <a:solidFill>
                  <a:srgbClr val="222222"/>
                </a:solidFill>
                <a:effectLst/>
                <a:latin typeface="Times New Roman" panose="02020603050405020304" pitchFamily="18" charset="0"/>
                <a:cs typeface="Times New Roman" panose="02020603050405020304" pitchFamily="18" charset="0"/>
              </a:rPr>
              <a:t>A) Application Server:</a:t>
            </a:r>
            <a:endParaRPr lang="en-US" b="0" i="0" dirty="0">
              <a:solidFill>
                <a:srgbClr val="222222"/>
              </a:solidFill>
              <a:effectLst/>
              <a:latin typeface="Times New Roman" panose="02020603050405020304" pitchFamily="18" charset="0"/>
              <a:cs typeface="Times New Roman" panose="02020603050405020304" pitchFamily="18" charset="0"/>
            </a:endParaRPr>
          </a:p>
          <a:p>
            <a:pPr algn="l"/>
            <a:r>
              <a:rPr lang="en-US" b="0" i="0" dirty="0">
                <a:solidFill>
                  <a:srgbClr val="222222"/>
                </a:solidFill>
                <a:effectLst/>
                <a:latin typeface="Times New Roman" panose="02020603050405020304" pitchFamily="18" charset="0"/>
                <a:cs typeface="Times New Roman" panose="02020603050405020304" pitchFamily="18" charset="0"/>
              </a:rPr>
              <a:t>The application server is used to provide the authentications and authorizations. It handles the administration and permission for web and mobile interfaces. It assures security by recording each session id on Tableau Server. The administrator can configure the default timeout of the session in the server.</a:t>
            </a:r>
          </a:p>
          <a:p>
            <a:endParaRPr lang="en-IN" dirty="0"/>
          </a:p>
        </p:txBody>
      </p:sp>
    </p:spTree>
    <p:extLst>
      <p:ext uri="{BB962C8B-B14F-4D97-AF65-F5344CB8AC3E}">
        <p14:creationId xmlns:p14="http://schemas.microsoft.com/office/powerpoint/2010/main" val="12787447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5465E-B2BD-44B4-9836-1692DECB8CD1}"/>
              </a:ext>
            </a:extLst>
          </p:cNvPr>
          <p:cNvSpPr>
            <a:spLocks noGrp="1"/>
          </p:cNvSpPr>
          <p:nvPr>
            <p:ph type="title"/>
          </p:nvPr>
        </p:nvSpPr>
        <p:spPr/>
        <p:txBody>
          <a:bodyPr/>
          <a:lstStyle/>
          <a:p>
            <a:r>
              <a:rPr lang="en-IN" dirty="0" err="1"/>
              <a:t>Cont</a:t>
            </a:r>
            <a:r>
              <a:rPr lang="en-IN" dirty="0"/>
              <a:t>…</a:t>
            </a:r>
          </a:p>
        </p:txBody>
      </p:sp>
      <p:sp>
        <p:nvSpPr>
          <p:cNvPr id="3" name="Content Placeholder 2">
            <a:extLst>
              <a:ext uri="{FF2B5EF4-FFF2-40B4-BE49-F238E27FC236}">
                <a16:creationId xmlns:a16="http://schemas.microsoft.com/office/drawing/2014/main" id="{0DADF691-3DB1-49E8-80B5-3219C00911E0}"/>
              </a:ext>
            </a:extLst>
          </p:cNvPr>
          <p:cNvSpPr>
            <a:spLocks noGrp="1"/>
          </p:cNvSpPr>
          <p:nvPr>
            <p:ph idx="1"/>
          </p:nvPr>
        </p:nvSpPr>
        <p:spPr/>
        <p:txBody>
          <a:bodyPr>
            <a:normAutofit fontScale="92500"/>
          </a:bodyPr>
          <a:lstStyle/>
          <a:p>
            <a:pPr marL="0" indent="0" algn="l">
              <a:buNone/>
            </a:pPr>
            <a:r>
              <a:rPr lang="en-US" sz="2400" b="1" i="0" dirty="0">
                <a:solidFill>
                  <a:srgbClr val="222222"/>
                </a:solidFill>
                <a:effectLst/>
                <a:latin typeface="Times New Roman" panose="02020603050405020304" pitchFamily="18" charset="0"/>
                <a:cs typeface="Times New Roman" panose="02020603050405020304" pitchFamily="18" charset="0"/>
              </a:rPr>
              <a:t>B) </a:t>
            </a:r>
            <a:r>
              <a:rPr lang="en-US" sz="2400" b="1" i="0" dirty="0" err="1">
                <a:solidFill>
                  <a:srgbClr val="222222"/>
                </a:solidFill>
                <a:effectLst/>
                <a:latin typeface="Times New Roman" panose="02020603050405020304" pitchFamily="18" charset="0"/>
                <a:cs typeface="Times New Roman" panose="02020603050405020304" pitchFamily="18" charset="0"/>
              </a:rPr>
              <a:t>VizQL</a:t>
            </a:r>
            <a:r>
              <a:rPr lang="en-US" sz="2400" b="1" i="0" dirty="0">
                <a:solidFill>
                  <a:srgbClr val="222222"/>
                </a:solidFill>
                <a:effectLst/>
                <a:latin typeface="Times New Roman" panose="02020603050405020304" pitchFamily="18" charset="0"/>
                <a:cs typeface="Times New Roman" panose="02020603050405020304" pitchFamily="18" charset="0"/>
              </a:rPr>
              <a:t> Server:</a:t>
            </a:r>
            <a:endParaRPr lang="en-US" sz="2400" b="0" i="0" dirty="0">
              <a:solidFill>
                <a:srgbClr val="222222"/>
              </a:solidFill>
              <a:effectLst/>
              <a:latin typeface="Times New Roman" panose="02020603050405020304" pitchFamily="18" charset="0"/>
              <a:cs typeface="Times New Roman" panose="02020603050405020304" pitchFamily="18" charset="0"/>
            </a:endParaRPr>
          </a:p>
          <a:p>
            <a:pPr algn="l"/>
            <a:r>
              <a:rPr lang="en-US" sz="2400" b="0" i="0" dirty="0" err="1">
                <a:solidFill>
                  <a:srgbClr val="222222"/>
                </a:solidFill>
                <a:effectLst/>
                <a:latin typeface="Times New Roman" panose="02020603050405020304" pitchFamily="18" charset="0"/>
                <a:cs typeface="Times New Roman" panose="02020603050405020304" pitchFamily="18" charset="0"/>
              </a:rPr>
              <a:t>VizQL</a:t>
            </a:r>
            <a:r>
              <a:rPr lang="en-US" sz="2400" b="0" i="0" dirty="0">
                <a:solidFill>
                  <a:srgbClr val="222222"/>
                </a:solidFill>
                <a:effectLst/>
                <a:latin typeface="Times New Roman" panose="02020603050405020304" pitchFamily="18" charset="0"/>
                <a:cs typeface="Times New Roman" panose="02020603050405020304" pitchFamily="18" charset="0"/>
              </a:rPr>
              <a:t> server is used to convert the queries from the data source into visualizations. Once the client request is forwarded to </a:t>
            </a:r>
            <a:r>
              <a:rPr lang="en-US" sz="2400" b="0" i="0" dirty="0" err="1">
                <a:solidFill>
                  <a:srgbClr val="222222"/>
                </a:solidFill>
                <a:effectLst/>
                <a:latin typeface="Times New Roman" panose="02020603050405020304" pitchFamily="18" charset="0"/>
                <a:cs typeface="Times New Roman" panose="02020603050405020304" pitchFamily="18" charset="0"/>
              </a:rPr>
              <a:t>VizQL</a:t>
            </a:r>
            <a:r>
              <a:rPr lang="en-US" sz="2400" b="0" i="0" dirty="0">
                <a:solidFill>
                  <a:srgbClr val="222222"/>
                </a:solidFill>
                <a:effectLst/>
                <a:latin typeface="Times New Roman" panose="02020603050405020304" pitchFamily="18" charset="0"/>
                <a:cs typeface="Times New Roman" panose="02020603050405020304" pitchFamily="18" charset="0"/>
              </a:rPr>
              <a:t> process, it sends the query directly to data source and retrieves information in the form of images. This image or visualization is presented to the user. Tableau server creates a cache of visualization to reduce the load time. The cache can be shared across many users who have the permission to view the visualization.</a:t>
            </a:r>
          </a:p>
          <a:p>
            <a:pPr marL="0" indent="0" algn="l">
              <a:buNone/>
            </a:pPr>
            <a:r>
              <a:rPr lang="en-US" sz="2400" b="1" i="0" dirty="0">
                <a:solidFill>
                  <a:srgbClr val="222222"/>
                </a:solidFill>
                <a:effectLst/>
                <a:latin typeface="Times New Roman" panose="02020603050405020304" pitchFamily="18" charset="0"/>
                <a:cs typeface="Times New Roman" panose="02020603050405020304" pitchFamily="18" charset="0"/>
              </a:rPr>
              <a:t>C) Data Server:</a:t>
            </a:r>
            <a:endParaRPr lang="en-US" sz="2400" b="0" i="0" dirty="0">
              <a:solidFill>
                <a:srgbClr val="222222"/>
              </a:solidFill>
              <a:effectLst/>
              <a:latin typeface="Times New Roman" panose="02020603050405020304" pitchFamily="18" charset="0"/>
              <a:cs typeface="Times New Roman" panose="02020603050405020304" pitchFamily="18" charset="0"/>
            </a:endParaRPr>
          </a:p>
          <a:p>
            <a:pPr algn="l"/>
            <a:r>
              <a:rPr lang="en-US" sz="2400" b="0" i="0" dirty="0">
                <a:solidFill>
                  <a:srgbClr val="222222"/>
                </a:solidFill>
                <a:effectLst/>
                <a:latin typeface="Times New Roman" panose="02020603050405020304" pitchFamily="18" charset="0"/>
                <a:cs typeface="Times New Roman" panose="02020603050405020304" pitchFamily="18" charset="0"/>
              </a:rPr>
              <a:t>Data server is used to manage and store the data from external data sources. It is a central data management system. It provides metadata management, data security, data storage, data connection and driver requirements. It stores the relevant details of data set such as metadata, calculated fields, sets, groups, and parameters. The data source could extract data as well make live connections to external data sources.</a:t>
            </a:r>
          </a:p>
          <a:p>
            <a:endParaRPr lang="en-IN" dirty="0"/>
          </a:p>
        </p:txBody>
      </p:sp>
    </p:spTree>
    <p:extLst>
      <p:ext uri="{BB962C8B-B14F-4D97-AF65-F5344CB8AC3E}">
        <p14:creationId xmlns:p14="http://schemas.microsoft.com/office/powerpoint/2010/main" val="40175400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DA903-0E82-4CD9-87C2-FE4A66FA14D9}"/>
              </a:ext>
            </a:extLst>
          </p:cNvPr>
          <p:cNvSpPr>
            <a:spLocks noGrp="1"/>
          </p:cNvSpPr>
          <p:nvPr>
            <p:ph type="title"/>
          </p:nvPr>
        </p:nvSpPr>
        <p:spPr/>
        <p:txBody>
          <a:bodyPr/>
          <a:lstStyle/>
          <a:p>
            <a:r>
              <a:rPr lang="en-IN" dirty="0" err="1"/>
              <a:t>Cont</a:t>
            </a:r>
            <a:r>
              <a:rPr lang="en-IN" dirty="0"/>
              <a:t>…</a:t>
            </a:r>
          </a:p>
        </p:txBody>
      </p:sp>
      <p:sp>
        <p:nvSpPr>
          <p:cNvPr id="3" name="Content Placeholder 2">
            <a:extLst>
              <a:ext uri="{FF2B5EF4-FFF2-40B4-BE49-F238E27FC236}">
                <a16:creationId xmlns:a16="http://schemas.microsoft.com/office/drawing/2014/main" id="{480ECCA7-FE96-4296-944E-CEA65D99FE67}"/>
              </a:ext>
            </a:extLst>
          </p:cNvPr>
          <p:cNvSpPr>
            <a:spLocks noGrp="1"/>
          </p:cNvSpPr>
          <p:nvPr>
            <p:ph idx="1"/>
          </p:nvPr>
        </p:nvSpPr>
        <p:spPr/>
        <p:txBody>
          <a:bodyPr>
            <a:normAutofit/>
          </a:bodyPr>
          <a:lstStyle/>
          <a:p>
            <a:pPr algn="l">
              <a:buFont typeface="+mj-lt"/>
              <a:buAutoNum type="arabicPeriod" startAt="4"/>
            </a:pPr>
            <a:r>
              <a:rPr lang="en-US" sz="2400" b="1" i="0" dirty="0">
                <a:solidFill>
                  <a:srgbClr val="222222"/>
                </a:solidFill>
                <a:effectLst/>
                <a:latin typeface="Times New Roman" panose="02020603050405020304" pitchFamily="18" charset="0"/>
                <a:cs typeface="Times New Roman" panose="02020603050405020304" pitchFamily="18" charset="0"/>
              </a:rPr>
              <a:t>Gateway</a:t>
            </a:r>
          </a:p>
          <a:p>
            <a:pPr algn="l"/>
            <a:r>
              <a:rPr lang="en-US" sz="2200" dirty="0">
                <a:solidFill>
                  <a:srgbClr val="222222"/>
                </a:solidFill>
                <a:latin typeface="Times New Roman" panose="02020603050405020304" pitchFamily="18" charset="0"/>
                <a:cs typeface="Times New Roman" panose="02020603050405020304" pitchFamily="18" charset="0"/>
              </a:rPr>
              <a:t>The gateway channelizes the requests from users to Tableau components. When the client makes a request, it is forwarded to external load balancer for processing. The gateway works as a distributor of processes to various components. In case of absence of external load balancer, gateway also works as a load balancer. For single server configuration, one primary server or gateway manages all the processes. For multiple server configurations, one physical system works as primary server while others are used as worker servers. Only one machine can be used as a primary server in Tableau Server environment.</a:t>
            </a:r>
          </a:p>
          <a:p>
            <a:pPr algn="l">
              <a:buFont typeface="+mj-lt"/>
              <a:buAutoNum type="arabicPeriod" startAt="5"/>
            </a:pPr>
            <a:r>
              <a:rPr lang="en-US" sz="2400" b="1" i="0" dirty="0">
                <a:solidFill>
                  <a:srgbClr val="222222"/>
                </a:solidFill>
                <a:effectLst/>
                <a:latin typeface="Times New Roman" panose="02020603050405020304" pitchFamily="18" charset="0"/>
                <a:cs typeface="Times New Roman" panose="02020603050405020304" pitchFamily="18" charset="0"/>
              </a:rPr>
              <a:t>Clients</a:t>
            </a:r>
          </a:p>
          <a:p>
            <a:pPr algn="l"/>
            <a:r>
              <a:rPr lang="en-US" sz="2200" dirty="0">
                <a:solidFill>
                  <a:srgbClr val="222222"/>
                </a:solidFill>
                <a:latin typeface="Times New Roman" panose="02020603050405020304" pitchFamily="18" charset="0"/>
                <a:cs typeface="Times New Roman" panose="02020603050405020304" pitchFamily="18" charset="0"/>
              </a:rPr>
              <a:t>The dashboards and visualizations in Tableau server can be viewed and edited using different clients. The Clients are Tableau Desktop, web browser and mobile applications</a:t>
            </a:r>
            <a:r>
              <a:rPr lang="en-US" sz="2400" b="0" i="0" dirty="0">
                <a:solidFill>
                  <a:srgbClr val="222222"/>
                </a:solidFill>
                <a:effectLst/>
                <a:latin typeface="Times New Roman" panose="020206030504050203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29402288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B0792C-BC4B-4B30-BCF1-39BAF2E81004}"/>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325D677D-45E2-4601-9AD6-4F5AAA437680}"/>
              </a:ext>
            </a:extLst>
          </p:cNvPr>
          <p:cNvPicPr>
            <a:picLocks noChangeAspect="1"/>
          </p:cNvPicPr>
          <p:nvPr/>
        </p:nvPicPr>
        <p:blipFill>
          <a:blip r:embed="rId2"/>
          <a:stretch>
            <a:fillRect/>
          </a:stretch>
        </p:blipFill>
        <p:spPr>
          <a:xfrm>
            <a:off x="725714" y="681038"/>
            <a:ext cx="10981839" cy="5811838"/>
          </a:xfrm>
          <a:prstGeom prst="rect">
            <a:avLst/>
          </a:prstGeom>
        </p:spPr>
      </p:pic>
    </p:spTree>
    <p:extLst>
      <p:ext uri="{BB962C8B-B14F-4D97-AF65-F5344CB8AC3E}">
        <p14:creationId xmlns:p14="http://schemas.microsoft.com/office/powerpoint/2010/main" val="22110321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C7EB11-BF1E-4264-A76E-1590700B4518}"/>
              </a:ext>
            </a:extLst>
          </p:cNvPr>
          <p:cNvSpPr>
            <a:spLocks noGrp="1"/>
          </p:cNvSpPr>
          <p:nvPr>
            <p:ph idx="1"/>
          </p:nvPr>
        </p:nvSpPr>
        <p:spPr>
          <a:xfrm>
            <a:off x="436097" y="464233"/>
            <a:ext cx="11333115" cy="6128295"/>
          </a:xfrm>
        </p:spPr>
        <p:txBody>
          <a:bodyPr>
            <a:normAutofit/>
          </a:bodyPr>
          <a:lstStyle/>
          <a:p>
            <a:pPr algn="just"/>
            <a:r>
              <a:rPr lang="en-IN" sz="2400" b="1" i="1" u="none" strike="noStrike" baseline="0" dirty="0">
                <a:latin typeface="Times New Roman" panose="02020603050405020304" pitchFamily="18" charset="0"/>
                <a:cs typeface="Times New Roman" panose="02020603050405020304" pitchFamily="18" charset="0"/>
              </a:rPr>
              <a:t>Tableau Desktop: </a:t>
            </a:r>
            <a:r>
              <a:rPr lang="en-US" sz="2400" dirty="0">
                <a:latin typeface="Times New Roman" panose="02020603050405020304" pitchFamily="18" charset="0"/>
                <a:cs typeface="Times New Roman" panose="02020603050405020304" pitchFamily="18" charset="0"/>
              </a:rPr>
              <a:t>Tableau Desktop allows the user to connect the data from different sources and build, dashboards, stories, and workbooks, With the Tableau Desktop and website, you can share all the insights with other users and publish the workbooks on the Tableau site. On Tableau Desktop, the user can run direct queries on the datasets without writing the codes.</a:t>
            </a:r>
          </a:p>
          <a:p>
            <a:pPr algn="just"/>
            <a:r>
              <a:rPr lang="en-IN" sz="2400" b="1" i="1" u="none" strike="noStrike" baseline="0" dirty="0">
                <a:latin typeface="Times New Roman" panose="02020603050405020304" pitchFamily="18" charset="0"/>
                <a:cs typeface="Times New Roman" panose="02020603050405020304" pitchFamily="18" charset="0"/>
              </a:rPr>
              <a:t>Tableau Server: </a:t>
            </a:r>
            <a:r>
              <a:rPr lang="en-US" sz="2400" dirty="0">
                <a:latin typeface="Times New Roman" panose="02020603050405020304" pitchFamily="18" charset="0"/>
                <a:cs typeface="Times New Roman" panose="02020603050405020304" pitchFamily="18" charset="0"/>
              </a:rPr>
              <a:t>Tableau Server is used for publishing the reports and workbooks created on the Tableau Desktop. It enables the user to access workbooks and reports from anywhere in the world. With Tableau Server, you can access the latest content and gain live access to workbooks and reports generated by other users.</a:t>
            </a:r>
            <a:endParaRPr lang="en-IN" sz="2400" b="1" i="1" u="none" strike="noStrike" baseline="0" dirty="0">
              <a:latin typeface="Times New Roman" panose="02020603050405020304" pitchFamily="18" charset="0"/>
              <a:cs typeface="Times New Roman" panose="02020603050405020304" pitchFamily="18" charset="0"/>
            </a:endParaRPr>
          </a:p>
          <a:p>
            <a:pPr algn="just"/>
            <a:r>
              <a:rPr lang="en-IN" sz="2400" b="1" i="1" u="none" strike="noStrike" baseline="0" dirty="0">
                <a:latin typeface="Times New Roman" panose="02020603050405020304" pitchFamily="18" charset="0"/>
                <a:cs typeface="Times New Roman" panose="02020603050405020304" pitchFamily="18" charset="0"/>
              </a:rPr>
              <a:t>Tableau Online: </a:t>
            </a:r>
            <a:r>
              <a:rPr lang="en-US" sz="2400" dirty="0">
                <a:latin typeface="Times New Roman" panose="02020603050405020304" pitchFamily="18" charset="0"/>
                <a:cs typeface="Times New Roman" panose="02020603050405020304" pitchFamily="18" charset="0"/>
              </a:rPr>
              <a:t>Tableau Online is a cloud platform that makes it easy to publish and share the dashboards with other users. It helps you and your colleagues to work on a project and extract valuable information that can convert them into visually interactive workbooks.</a:t>
            </a:r>
            <a:endParaRPr lang="en-IN" sz="2400" dirty="0">
              <a:latin typeface="Times New Roman" panose="02020603050405020304" pitchFamily="18" charset="0"/>
              <a:cs typeface="Times New Roman" panose="02020603050405020304" pitchFamily="18" charset="0"/>
            </a:endParaRPr>
          </a:p>
          <a:p>
            <a:pPr algn="just"/>
            <a:r>
              <a:rPr lang="en-IN" sz="2400" b="1" i="1" u="none" strike="noStrike" baseline="0" dirty="0">
                <a:latin typeface="Times New Roman" panose="02020603050405020304" pitchFamily="18" charset="0"/>
                <a:cs typeface="Times New Roman" panose="02020603050405020304" pitchFamily="18" charset="0"/>
              </a:rPr>
              <a:t>Tableau Public: </a:t>
            </a:r>
            <a:r>
              <a:rPr lang="en-US" sz="2400" b="0" i="0" u="none" strike="noStrike" baseline="0" dirty="0">
                <a:latin typeface="Times New Roman" panose="02020603050405020304" pitchFamily="18" charset="0"/>
                <a:cs typeface="Times New Roman" panose="02020603050405020304" pitchFamily="18" charset="0"/>
              </a:rPr>
              <a:t>Tableau Public is a free application and visualization hosting service for sharing of publicly available data on the Web</a:t>
            </a:r>
            <a:r>
              <a:rPr lang="en-US" sz="2400" dirty="0">
                <a:latin typeface="Times New Roman" panose="02020603050405020304" pitchFamily="18" charset="0"/>
                <a:cs typeface="Times New Roman" panose="02020603050405020304" pitchFamily="18" charset="0"/>
              </a:rPr>
              <a:t>. You can create workbooks or reports and save them in the Tableau Server, but anyone can see those visualizations as its open for everyone.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91352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Content Placeholder 4">
            <a:extLst>
              <a:ext uri="{FF2B5EF4-FFF2-40B4-BE49-F238E27FC236}">
                <a16:creationId xmlns:a16="http://schemas.microsoft.com/office/drawing/2014/main" id="{8912D455-CBF6-4285-8F86-AD23E3BA9B05}"/>
              </a:ext>
            </a:extLst>
          </p:cNvPr>
          <p:cNvPicPr>
            <a:picLocks noGrp="1" noChangeAspect="1"/>
          </p:cNvPicPr>
          <p:nvPr>
            <p:ph idx="1"/>
          </p:nvPr>
        </p:nvPicPr>
        <p:blipFill rotWithShape="1">
          <a:blip r:embed="rId2"/>
          <a:srcRect b="2192"/>
          <a:stretch/>
        </p:blipFill>
        <p:spPr>
          <a:xfrm>
            <a:off x="20" y="1282"/>
            <a:ext cx="12191980" cy="6856718"/>
          </a:xfrm>
          <a:prstGeom prst="rect">
            <a:avLst/>
          </a:prstGeom>
        </p:spPr>
      </p:pic>
    </p:spTree>
    <p:extLst>
      <p:ext uri="{BB962C8B-B14F-4D97-AF65-F5344CB8AC3E}">
        <p14:creationId xmlns:p14="http://schemas.microsoft.com/office/powerpoint/2010/main" val="36108021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33E81-F1EA-1806-F7DA-010C423D9068}"/>
              </a:ext>
            </a:extLst>
          </p:cNvPr>
          <p:cNvSpPr>
            <a:spLocks noGrp="1"/>
          </p:cNvSpPr>
          <p:nvPr>
            <p:ph type="title"/>
          </p:nvPr>
        </p:nvSpPr>
        <p:spPr>
          <a:xfrm>
            <a:off x="838200" y="45068"/>
            <a:ext cx="10515600" cy="917985"/>
          </a:xfrm>
        </p:spPr>
        <p:txBody>
          <a:bodyPr/>
          <a:lstStyle/>
          <a:p>
            <a:r>
              <a:rPr lang="en-IN" dirty="0"/>
              <a:t>Why Tableau?</a:t>
            </a:r>
          </a:p>
        </p:txBody>
      </p:sp>
      <p:sp>
        <p:nvSpPr>
          <p:cNvPr id="3" name="Content Placeholder 2">
            <a:extLst>
              <a:ext uri="{FF2B5EF4-FFF2-40B4-BE49-F238E27FC236}">
                <a16:creationId xmlns:a16="http://schemas.microsoft.com/office/drawing/2014/main" id="{5BB0CBA1-B53B-85BF-B0E9-A52F57039DB3}"/>
              </a:ext>
            </a:extLst>
          </p:cNvPr>
          <p:cNvSpPr>
            <a:spLocks noGrp="1"/>
          </p:cNvSpPr>
          <p:nvPr>
            <p:ph idx="1"/>
          </p:nvPr>
        </p:nvSpPr>
        <p:spPr>
          <a:xfrm>
            <a:off x="294968" y="963054"/>
            <a:ext cx="11503742" cy="5672902"/>
          </a:xfrm>
        </p:spPr>
        <p:txBody>
          <a:bodyPr>
            <a:normAutofit fontScale="92500" lnSpcReduction="10000"/>
          </a:bodyPr>
          <a:lstStyle/>
          <a:p>
            <a:pPr algn="just">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Visualization</a:t>
            </a:r>
            <a:r>
              <a:rPr lang="en-US" dirty="0">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Tableau connects with multiple data sources and supports larger datasets for accurate visualization. It uses a drill-down approach to reach that reveal the relationship between the independent variables. Also, the user can jump between different visualizations without any problem.</a:t>
            </a:r>
          </a:p>
          <a:p>
            <a:pPr algn="just">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Performance</a:t>
            </a:r>
            <a:r>
              <a:rPr lang="en-US" dirty="0">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Tableau can connect with more data sources and handle huge datasets without affecting the performance of the data engine. </a:t>
            </a: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Depth of Discovery</a:t>
            </a:r>
            <a:r>
              <a:rPr lang="en-US" dirty="0">
                <a:latin typeface="Times New Roman" panose="02020603050405020304" pitchFamily="18" charset="0"/>
                <a:cs typeface="Times New Roman" panose="02020603050405020304" pitchFamily="18" charset="0"/>
              </a:rPr>
              <a:t>: Tableau has many ways to find out the solution to the questions asked by the user. From basic trends to advanced ‘what if’ queries, Tableau has the best features for data discovery and predictive analytics.</a:t>
            </a: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Automation Functionality: </a:t>
            </a:r>
            <a:r>
              <a:rPr lang="en-US" dirty="0">
                <a:latin typeface="Times New Roman" panose="02020603050405020304" pitchFamily="18" charset="0"/>
                <a:cs typeface="Times New Roman" panose="02020603050405020304" pitchFamily="18" charset="0"/>
              </a:rPr>
              <a:t>To save your time and efforts in Tableau, you can create processing and apply the same. Calculations on different visualizations.</a:t>
            </a: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Data Source Connectors: </a:t>
            </a:r>
            <a:r>
              <a:rPr lang="en-US" dirty="0">
                <a:latin typeface="Times New Roman" panose="02020603050405020304" pitchFamily="18" charset="0"/>
                <a:cs typeface="Times New Roman" panose="02020603050405020304" pitchFamily="18" charset="0"/>
              </a:rPr>
              <a:t>Tableau supports most data sources which make it easier to connect, clean, and identify hidden patterns in the raw data. It can access large datasets and from both On-premise and On-cloud sources without stressing out the system.</a:t>
            </a:r>
          </a:p>
          <a:p>
            <a:pPr algn="l">
              <a:buFont typeface="Arial" panose="020B0604020202020204" pitchFamily="34" charset="0"/>
              <a:buChar char="•"/>
            </a:pPr>
            <a:endParaRPr lang="en-US" dirty="0">
              <a:solidFill>
                <a:srgbClr val="3A3A3A"/>
              </a:solidFill>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dirty="0">
              <a:solidFill>
                <a:srgbClr val="3A3A3A"/>
              </a:solidFill>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b="0" i="0" dirty="0">
              <a:solidFill>
                <a:srgbClr val="3A3A3A"/>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b="0" i="0" dirty="0">
              <a:solidFill>
                <a:srgbClr val="3A3A3A"/>
              </a:solidFill>
              <a:effectLst/>
              <a:latin typeface="Open Sans" panose="020B0606030504020204" pitchFamily="34" charset="0"/>
            </a:endParaRPr>
          </a:p>
          <a:p>
            <a:endParaRPr lang="en-IN" dirty="0"/>
          </a:p>
        </p:txBody>
      </p:sp>
    </p:spTree>
    <p:extLst>
      <p:ext uri="{BB962C8B-B14F-4D97-AF65-F5344CB8AC3E}">
        <p14:creationId xmlns:p14="http://schemas.microsoft.com/office/powerpoint/2010/main" val="4141347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9ED24-5B8A-428D-B599-B5E341902E7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27FB506-0111-43D3-8E3D-3FF58C2A2739}"/>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F04EFB1B-A19B-4217-BAFD-C9EA830EC11B}"/>
              </a:ext>
            </a:extLst>
          </p:cNvPr>
          <p:cNvPicPr>
            <a:picLocks noChangeAspect="1"/>
          </p:cNvPicPr>
          <p:nvPr/>
        </p:nvPicPr>
        <p:blipFill>
          <a:blip r:embed="rId2"/>
          <a:stretch>
            <a:fillRect/>
          </a:stretch>
        </p:blipFill>
        <p:spPr>
          <a:xfrm>
            <a:off x="909637" y="1047750"/>
            <a:ext cx="10372725" cy="4762500"/>
          </a:xfrm>
          <a:prstGeom prst="rect">
            <a:avLst/>
          </a:prstGeom>
        </p:spPr>
      </p:pic>
    </p:spTree>
    <p:extLst>
      <p:ext uri="{BB962C8B-B14F-4D97-AF65-F5344CB8AC3E}">
        <p14:creationId xmlns:p14="http://schemas.microsoft.com/office/powerpoint/2010/main" val="25936804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33E81-F1EA-1806-F7DA-010C423D9068}"/>
              </a:ext>
            </a:extLst>
          </p:cNvPr>
          <p:cNvSpPr>
            <a:spLocks noGrp="1"/>
          </p:cNvSpPr>
          <p:nvPr>
            <p:ph type="title"/>
          </p:nvPr>
        </p:nvSpPr>
        <p:spPr>
          <a:xfrm>
            <a:off x="838200" y="45068"/>
            <a:ext cx="10515600" cy="917985"/>
          </a:xfrm>
        </p:spPr>
        <p:txBody>
          <a:bodyPr/>
          <a:lstStyle/>
          <a:p>
            <a:r>
              <a:rPr lang="en-IN" dirty="0"/>
              <a:t>Application of Tableau</a:t>
            </a:r>
          </a:p>
        </p:txBody>
      </p:sp>
      <p:sp>
        <p:nvSpPr>
          <p:cNvPr id="3" name="Content Placeholder 2">
            <a:extLst>
              <a:ext uri="{FF2B5EF4-FFF2-40B4-BE49-F238E27FC236}">
                <a16:creationId xmlns:a16="http://schemas.microsoft.com/office/drawing/2014/main" id="{5BB0CBA1-B53B-85BF-B0E9-A52F57039DB3}"/>
              </a:ext>
            </a:extLst>
          </p:cNvPr>
          <p:cNvSpPr>
            <a:spLocks noGrp="1"/>
          </p:cNvSpPr>
          <p:nvPr>
            <p:ph idx="1"/>
          </p:nvPr>
        </p:nvSpPr>
        <p:spPr>
          <a:xfrm>
            <a:off x="294968" y="963054"/>
            <a:ext cx="11503742" cy="5672902"/>
          </a:xfrm>
        </p:spPr>
        <p:txBody>
          <a:bodyPr>
            <a:normAutofit/>
          </a:bodyPr>
          <a:lstStyle/>
          <a:p>
            <a:pPr algn="l">
              <a:buFont typeface="Arial" panose="020B0604020202020204" pitchFamily="34" charset="0"/>
              <a:buChar char="•"/>
            </a:pPr>
            <a:endParaRPr lang="en-US" dirty="0">
              <a:solidFill>
                <a:srgbClr val="3A3A3A"/>
              </a:solidFill>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Quick visualizations and insights on disparate sources of data</a:t>
            </a:r>
          </a:p>
          <a:p>
            <a:pPr algn="l">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You can leverage the power of your databases&amp; optimize query performance</a:t>
            </a:r>
          </a:p>
          <a:p>
            <a:pPr algn="l">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Work with statistical analysis like trending and forecasting features</a:t>
            </a:r>
          </a:p>
          <a:p>
            <a:pPr algn="l">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Deploy extreme data discovery and unknown insights</a:t>
            </a:r>
          </a:p>
          <a:p>
            <a:pPr algn="l">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Easily connect with computer programming languages for powerful table calculations</a:t>
            </a:r>
          </a:p>
          <a:p>
            <a:pPr algn="l">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Work with data in the most intuitive, interactive manner through Tableau dashboards</a:t>
            </a:r>
          </a:p>
          <a:p>
            <a:pPr algn="l">
              <a:buFont typeface="Arial" panose="020B0604020202020204" pitchFamily="34" charset="0"/>
              <a:buChar char="•"/>
            </a:pPr>
            <a:endParaRPr lang="en-US" dirty="0">
              <a:solidFill>
                <a:srgbClr val="3A3A3A"/>
              </a:solidFill>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b="0" i="0" dirty="0">
              <a:solidFill>
                <a:srgbClr val="3A3A3A"/>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b="0" i="0" dirty="0">
              <a:solidFill>
                <a:srgbClr val="3A3A3A"/>
              </a:solidFill>
              <a:effectLst/>
              <a:latin typeface="Open Sans" panose="020B0606030504020204" pitchFamily="34" charset="0"/>
            </a:endParaRPr>
          </a:p>
          <a:p>
            <a:endParaRPr lang="en-IN" dirty="0"/>
          </a:p>
        </p:txBody>
      </p:sp>
    </p:spTree>
    <p:extLst>
      <p:ext uri="{BB962C8B-B14F-4D97-AF65-F5344CB8AC3E}">
        <p14:creationId xmlns:p14="http://schemas.microsoft.com/office/powerpoint/2010/main" val="19490593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842DBC5-E5D0-B0A9-AAF5-1A2AFC9C33BA}"/>
              </a:ext>
            </a:extLst>
          </p:cNvPr>
          <p:cNvPicPr>
            <a:picLocks noChangeAspect="1"/>
          </p:cNvPicPr>
          <p:nvPr/>
        </p:nvPicPr>
        <p:blipFill>
          <a:blip r:embed="rId2"/>
          <a:stretch>
            <a:fillRect/>
          </a:stretch>
        </p:blipFill>
        <p:spPr>
          <a:xfrm>
            <a:off x="1484026" y="359132"/>
            <a:ext cx="9218951" cy="6136409"/>
          </a:xfrm>
          <a:prstGeom prst="rect">
            <a:avLst/>
          </a:prstGeom>
        </p:spPr>
      </p:pic>
    </p:spTree>
    <p:extLst>
      <p:ext uri="{BB962C8B-B14F-4D97-AF65-F5344CB8AC3E}">
        <p14:creationId xmlns:p14="http://schemas.microsoft.com/office/powerpoint/2010/main" val="31503553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58C92-63DA-27BD-49BF-7742DEF7260C}"/>
              </a:ext>
            </a:extLst>
          </p:cNvPr>
          <p:cNvSpPr>
            <a:spLocks noGrp="1"/>
          </p:cNvSpPr>
          <p:nvPr>
            <p:ph type="title"/>
          </p:nvPr>
        </p:nvSpPr>
        <p:spPr>
          <a:xfrm>
            <a:off x="838200" y="365125"/>
            <a:ext cx="10515600" cy="579255"/>
          </a:xfrm>
        </p:spPr>
        <p:txBody>
          <a:bodyPr>
            <a:normAutofit fontScale="90000"/>
          </a:bodyPr>
          <a:lstStyle/>
          <a:p>
            <a:r>
              <a:rPr lang="en-IN" dirty="0"/>
              <a:t>Tableau Page</a:t>
            </a:r>
          </a:p>
        </p:txBody>
      </p:sp>
      <p:sp>
        <p:nvSpPr>
          <p:cNvPr id="3" name="Content Placeholder 2">
            <a:extLst>
              <a:ext uri="{FF2B5EF4-FFF2-40B4-BE49-F238E27FC236}">
                <a16:creationId xmlns:a16="http://schemas.microsoft.com/office/drawing/2014/main" id="{717A59D7-8BB5-6F13-9644-51AF03C0CF82}"/>
              </a:ext>
            </a:extLst>
          </p:cNvPr>
          <p:cNvSpPr>
            <a:spLocks noGrp="1"/>
          </p:cNvSpPr>
          <p:nvPr>
            <p:ph idx="1"/>
          </p:nvPr>
        </p:nvSpPr>
        <p:spPr>
          <a:xfrm>
            <a:off x="599607" y="1214203"/>
            <a:ext cx="11107711" cy="5278672"/>
          </a:xfrm>
        </p:spPr>
        <p:txBody>
          <a:bodyPr>
            <a:normAutofit fontScale="92500" lnSpcReduction="10000"/>
          </a:bodyPr>
          <a:lstStyle/>
          <a:p>
            <a:pPr marL="0" indent="0">
              <a:buNone/>
            </a:pPr>
            <a:r>
              <a:rPr lang="en-US" sz="2400" dirty="0">
                <a:latin typeface="Times New Roman" panose="02020603050405020304" pitchFamily="18" charset="0"/>
                <a:cs typeface="Times New Roman" panose="02020603050405020304" pitchFamily="18" charset="0"/>
              </a:rPr>
              <a:t>1. </a:t>
            </a:r>
            <a:r>
              <a:rPr lang="en-US" sz="2400" b="1" dirty="0">
                <a:latin typeface="Times New Roman" panose="02020603050405020304" pitchFamily="18" charset="0"/>
                <a:cs typeface="Times New Roman" panose="02020603050405020304" pitchFamily="18" charset="0"/>
              </a:rPr>
              <a:t>Tableau icon: </a:t>
            </a:r>
            <a:r>
              <a:rPr lang="en-US" sz="2400" dirty="0">
                <a:latin typeface="Times New Roman" panose="02020603050405020304" pitchFamily="18" charset="0"/>
                <a:cs typeface="Times New Roman" panose="02020603050405020304" pitchFamily="18" charset="0"/>
              </a:rPr>
              <a:t>An icon of the Tableau logo in the upper left corner of any page to toggle between the start page and the authoring workspace.</a:t>
            </a:r>
          </a:p>
          <a:p>
            <a:pPr marL="0" indent="0">
              <a:buNone/>
            </a:pPr>
            <a:r>
              <a:rPr lang="en-US" sz="2400" dirty="0">
                <a:latin typeface="Times New Roman" panose="02020603050405020304" pitchFamily="18" charset="0"/>
                <a:cs typeface="Times New Roman" panose="02020603050405020304" pitchFamily="18" charset="0"/>
              </a:rPr>
              <a:t>2</a:t>
            </a:r>
            <a:r>
              <a:rPr lang="en-US" sz="2400" b="1" dirty="0">
                <a:latin typeface="Times New Roman" panose="02020603050405020304" pitchFamily="18" charset="0"/>
                <a:cs typeface="Times New Roman" panose="02020603050405020304" pitchFamily="18" charset="0"/>
              </a:rPr>
              <a:t>. Connect pane: </a:t>
            </a:r>
            <a:r>
              <a:rPr lang="en-US" sz="2400" dirty="0">
                <a:latin typeface="Times New Roman" panose="02020603050405020304" pitchFamily="18" charset="0"/>
                <a:cs typeface="Times New Roman" panose="02020603050405020304" pitchFamily="18" charset="0"/>
              </a:rPr>
              <a:t>Under Connect, you can:</a:t>
            </a:r>
          </a:p>
          <a:p>
            <a:pPr marL="0" indent="0">
              <a:buNone/>
            </a:pPr>
            <a:r>
              <a:rPr lang="en-US" sz="2400" dirty="0">
                <a:latin typeface="Times New Roman" panose="02020603050405020304" pitchFamily="18" charset="0"/>
                <a:cs typeface="Times New Roman" panose="02020603050405020304" pitchFamily="18" charset="0"/>
              </a:rPr>
              <a:t>Connect to data that is stored in a file, such as Microsoft Excel, PDF, Spatial files, and more.</a:t>
            </a:r>
          </a:p>
          <a:p>
            <a:pPr marL="0" indent="0">
              <a:buNone/>
            </a:pPr>
            <a:r>
              <a:rPr lang="en-US" sz="2400" dirty="0">
                <a:latin typeface="Times New Roman" panose="02020603050405020304" pitchFamily="18" charset="0"/>
                <a:cs typeface="Times New Roman" panose="02020603050405020304" pitchFamily="18" charset="0"/>
              </a:rPr>
              <a:t>Connect to data that is stored on Tableau Server, Microsoft SQL Server, Google Analytics, or another server.</a:t>
            </a:r>
          </a:p>
          <a:p>
            <a:pPr marL="0" indent="0">
              <a:buNone/>
            </a:pPr>
            <a:r>
              <a:rPr lang="en-US" sz="2400" dirty="0">
                <a:latin typeface="Times New Roman" panose="02020603050405020304" pitchFamily="18" charset="0"/>
                <a:cs typeface="Times New Roman" panose="02020603050405020304" pitchFamily="18" charset="0"/>
              </a:rPr>
              <a:t>Connect to a data source that you’ve connected to before.</a:t>
            </a:r>
          </a:p>
          <a:p>
            <a:pPr marL="0" indent="0">
              <a:buNone/>
            </a:pPr>
            <a:r>
              <a:rPr lang="en-US" sz="2400" dirty="0">
                <a:latin typeface="Times New Roman" panose="02020603050405020304" pitchFamily="18" charset="0"/>
                <a:cs typeface="Times New Roman" panose="02020603050405020304" pitchFamily="18" charset="0"/>
              </a:rPr>
              <a:t>Tableau supports the ability to connect to a wide variety of data stored in a wide variety of places. The Connect pane lists the most common places that you might want to connect.</a:t>
            </a:r>
          </a:p>
          <a:p>
            <a:pPr marL="0" indent="0">
              <a:buNone/>
            </a:pPr>
            <a:r>
              <a:rPr lang="en-US" sz="2400" dirty="0">
                <a:latin typeface="Times New Roman" panose="02020603050405020304" pitchFamily="18" charset="0"/>
                <a:cs typeface="Times New Roman" panose="02020603050405020304" pitchFamily="18" charset="0"/>
              </a:rPr>
              <a:t>3. </a:t>
            </a:r>
            <a:r>
              <a:rPr lang="en-US" sz="2400" b="1" dirty="0">
                <a:latin typeface="Times New Roman" panose="02020603050405020304" pitchFamily="18" charset="0"/>
                <a:cs typeface="Times New Roman" panose="02020603050405020304" pitchFamily="18" charset="0"/>
              </a:rPr>
              <a:t>Under Accelerators</a:t>
            </a:r>
            <a:r>
              <a:rPr lang="en-US" sz="2400" dirty="0">
                <a:latin typeface="Times New Roman" panose="02020603050405020304" pitchFamily="18" charset="0"/>
                <a:cs typeface="Times New Roman" panose="02020603050405020304" pitchFamily="18" charset="0"/>
              </a:rPr>
              <a:t>, view accelerator workbooks that come with Tableau Desktop. Prior to 2022.2, these were called sample workbooks.</a:t>
            </a:r>
          </a:p>
          <a:p>
            <a:pPr marL="0" indent="0">
              <a:buNone/>
            </a:pPr>
            <a:r>
              <a:rPr lang="en-US" sz="2400" dirty="0">
                <a:latin typeface="Times New Roman" panose="02020603050405020304" pitchFamily="18" charset="0"/>
                <a:cs typeface="Times New Roman" panose="02020603050405020304" pitchFamily="18" charset="0"/>
              </a:rPr>
              <a:t>4. </a:t>
            </a:r>
            <a:r>
              <a:rPr lang="en-US" sz="2400" b="1" dirty="0">
                <a:latin typeface="Times New Roman" panose="02020603050405020304" pitchFamily="18" charset="0"/>
                <a:cs typeface="Times New Roman" panose="02020603050405020304" pitchFamily="18" charset="0"/>
              </a:rPr>
              <a:t>Under Open</a:t>
            </a:r>
            <a:r>
              <a:rPr lang="en-US" sz="2400" dirty="0">
                <a:latin typeface="Times New Roman" panose="02020603050405020304" pitchFamily="18" charset="0"/>
                <a:cs typeface="Times New Roman" panose="02020603050405020304" pitchFamily="18" charset="0"/>
              </a:rPr>
              <a:t>, you can open workbooks that you've already created.</a:t>
            </a:r>
          </a:p>
          <a:p>
            <a:pPr marL="0" indent="0">
              <a:buNone/>
            </a:pPr>
            <a:r>
              <a:rPr lang="en-US" sz="2400" dirty="0">
                <a:latin typeface="Times New Roman" panose="02020603050405020304" pitchFamily="18" charset="0"/>
                <a:cs typeface="Times New Roman" panose="02020603050405020304" pitchFamily="18" charset="0"/>
              </a:rPr>
              <a:t>5</a:t>
            </a:r>
            <a:r>
              <a:rPr lang="en-US" sz="2400" b="1" dirty="0">
                <a:latin typeface="Times New Roman" panose="02020603050405020304" pitchFamily="18" charset="0"/>
                <a:cs typeface="Times New Roman" panose="02020603050405020304" pitchFamily="18" charset="0"/>
              </a:rPr>
              <a:t>. Under Discover </a:t>
            </a:r>
            <a:r>
              <a:rPr lang="en-US" sz="2400" dirty="0">
                <a:latin typeface="Times New Roman" panose="02020603050405020304" pitchFamily="18" charset="0"/>
                <a:cs typeface="Times New Roman" panose="02020603050405020304" pitchFamily="18" charset="0"/>
              </a:rPr>
              <a:t>you can find additional resources like video tutorials, forums, or the “Viz of the week” to get ideas about what you can build.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30909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5E334-5CE5-BDD7-1522-4D6CAAE5DD1C}"/>
              </a:ext>
            </a:extLst>
          </p:cNvPr>
          <p:cNvSpPr>
            <a:spLocks noGrp="1"/>
          </p:cNvSpPr>
          <p:nvPr>
            <p:ph type="title"/>
          </p:nvPr>
        </p:nvSpPr>
        <p:spPr/>
        <p:txBody>
          <a:bodyPr/>
          <a:lstStyle/>
          <a:p>
            <a:r>
              <a:rPr lang="en-IN" b="1" i="0" dirty="0">
                <a:solidFill>
                  <a:srgbClr val="3A3A3A"/>
                </a:solidFill>
                <a:effectLst/>
                <a:latin typeface="Times New Roman" panose="02020603050405020304" pitchFamily="18" charset="0"/>
                <a:cs typeface="Times New Roman" panose="02020603050405020304" pitchFamily="18" charset="0"/>
              </a:rPr>
              <a:t>Tableau Workspace</a:t>
            </a:r>
            <a:br>
              <a:rPr lang="en-IN" b="1" i="0" dirty="0">
                <a:solidFill>
                  <a:srgbClr val="3A3A3A"/>
                </a:solidFill>
                <a:effectLst/>
                <a:latin typeface="Open Sans" panose="020B0606030504020204" pitchFamily="34" charset="0"/>
              </a:rPr>
            </a:br>
            <a:endParaRPr lang="en-IN" dirty="0"/>
          </a:p>
        </p:txBody>
      </p:sp>
      <p:sp>
        <p:nvSpPr>
          <p:cNvPr id="3" name="Content Placeholder 2">
            <a:extLst>
              <a:ext uri="{FF2B5EF4-FFF2-40B4-BE49-F238E27FC236}">
                <a16:creationId xmlns:a16="http://schemas.microsoft.com/office/drawing/2014/main" id="{B7F07E2A-0DDA-3A23-30E4-1E90D817EEB4}"/>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EF8AC3C9-466C-60CB-B922-E17C1B1FC185}"/>
              </a:ext>
            </a:extLst>
          </p:cNvPr>
          <p:cNvPicPr>
            <a:picLocks noChangeAspect="1"/>
          </p:cNvPicPr>
          <p:nvPr/>
        </p:nvPicPr>
        <p:blipFill>
          <a:blip r:embed="rId2"/>
          <a:stretch>
            <a:fillRect/>
          </a:stretch>
        </p:blipFill>
        <p:spPr>
          <a:xfrm>
            <a:off x="1446578" y="1298948"/>
            <a:ext cx="9691114" cy="5559052"/>
          </a:xfrm>
          <a:prstGeom prst="rect">
            <a:avLst/>
          </a:prstGeom>
        </p:spPr>
      </p:pic>
    </p:spTree>
    <p:extLst>
      <p:ext uri="{BB962C8B-B14F-4D97-AF65-F5344CB8AC3E}">
        <p14:creationId xmlns:p14="http://schemas.microsoft.com/office/powerpoint/2010/main" val="6088569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D94CC-9AB3-5C5C-105A-FA3672C993AE}"/>
              </a:ext>
            </a:extLst>
          </p:cNvPr>
          <p:cNvSpPr>
            <a:spLocks noGrp="1"/>
          </p:cNvSpPr>
          <p:nvPr>
            <p:ph type="title"/>
          </p:nvPr>
        </p:nvSpPr>
        <p:spPr/>
        <p:txBody>
          <a:bodyPr/>
          <a:lstStyle/>
          <a:p>
            <a:r>
              <a:rPr lang="en-US" dirty="0"/>
              <a:t>Data Window</a:t>
            </a:r>
            <a:br>
              <a:rPr lang="en-US" dirty="0"/>
            </a:br>
            <a:endParaRPr lang="en-IN" dirty="0"/>
          </a:p>
        </p:txBody>
      </p:sp>
      <p:sp>
        <p:nvSpPr>
          <p:cNvPr id="3" name="Content Placeholder 2">
            <a:extLst>
              <a:ext uri="{FF2B5EF4-FFF2-40B4-BE49-F238E27FC236}">
                <a16:creationId xmlns:a16="http://schemas.microsoft.com/office/drawing/2014/main" id="{5949A178-E2DC-A228-CB49-A12EE8EB01FB}"/>
              </a:ext>
            </a:extLst>
          </p:cNvPr>
          <p:cNvSpPr>
            <a:spLocks noGrp="1"/>
          </p:cNvSpPr>
          <p:nvPr>
            <p:ph idx="1"/>
          </p:nvPr>
        </p:nvSpPr>
        <p:spPr>
          <a:xfrm>
            <a:off x="540774" y="1253331"/>
            <a:ext cx="8788350" cy="5239544"/>
          </a:xfrm>
        </p:spPr>
        <p:txBody>
          <a:bodyPr>
            <a:normAutofit fontScale="92500" lnSpcReduction="10000"/>
          </a:bodyPr>
          <a:lstStyle/>
          <a:p>
            <a:r>
              <a:rPr lang="en-US" dirty="0"/>
              <a:t>Data field appears on the left side of the workspace in the data window.</a:t>
            </a:r>
          </a:p>
          <a:p>
            <a:r>
              <a:rPr lang="en-US" dirty="0"/>
              <a:t>You can hide and show the Data window by selecting </a:t>
            </a:r>
          </a:p>
          <a:p>
            <a:pPr marL="0" indent="0">
              <a:buNone/>
            </a:pPr>
            <a:r>
              <a:rPr lang="en-US" dirty="0"/>
              <a:t>   window -- &gt; Show Data Window.</a:t>
            </a:r>
          </a:p>
          <a:p>
            <a:r>
              <a:rPr lang="en-US" dirty="0"/>
              <a:t>You can also click the minimize button in the upper right corner of the Data window.</a:t>
            </a:r>
          </a:p>
          <a:p>
            <a:endParaRPr lang="en-US" dirty="0"/>
          </a:p>
          <a:p>
            <a:pPr marL="0" indent="0" algn="l">
              <a:buNone/>
            </a:pPr>
            <a:r>
              <a:rPr lang="en-US" sz="4800" dirty="0">
                <a:latin typeface="+mj-lt"/>
                <a:ea typeface="+mj-ea"/>
                <a:cs typeface="+mj-cs"/>
              </a:rPr>
              <a:t> Toolbar</a:t>
            </a:r>
          </a:p>
          <a:p>
            <a:pPr algn="l">
              <a:buFont typeface="Arial" panose="020B0604020202020204" pitchFamily="34" charset="0"/>
              <a:buChar char="•"/>
            </a:pPr>
            <a:r>
              <a:rPr lang="en-US" dirty="0"/>
              <a:t>Tableau’s Toolbar contains a command like connect to data, New sheet and Save.</a:t>
            </a:r>
          </a:p>
          <a:p>
            <a:pPr algn="l">
              <a:buFont typeface="Arial" panose="020B0604020202020204" pitchFamily="34" charset="0"/>
              <a:buChar char="•"/>
            </a:pPr>
            <a:r>
              <a:rPr lang="en-US" dirty="0"/>
              <a:t>It also contains analysis and navigation tools like Sort, Group and Highlight.</a:t>
            </a:r>
          </a:p>
          <a:p>
            <a:endParaRPr lang="en-US" dirty="0"/>
          </a:p>
          <a:p>
            <a:endParaRPr lang="en-IN" dirty="0"/>
          </a:p>
        </p:txBody>
      </p:sp>
      <p:pic>
        <p:nvPicPr>
          <p:cNvPr id="2052" name="Picture 4">
            <a:extLst>
              <a:ext uri="{FF2B5EF4-FFF2-40B4-BE49-F238E27FC236}">
                <a16:creationId xmlns:a16="http://schemas.microsoft.com/office/drawing/2014/main" id="{F15674F0-A8F4-A69A-A52E-4C63CBF2E8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3311" y="546150"/>
            <a:ext cx="2024676" cy="5457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9526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6DB828-7993-470C-58BB-D1936A07B0D2}"/>
              </a:ext>
            </a:extLst>
          </p:cNvPr>
          <p:cNvSpPr>
            <a:spLocks noGrp="1"/>
          </p:cNvSpPr>
          <p:nvPr>
            <p:ph idx="1"/>
          </p:nvPr>
        </p:nvSpPr>
        <p:spPr>
          <a:xfrm>
            <a:off x="457200" y="516194"/>
            <a:ext cx="10896600" cy="5660769"/>
          </a:xfrm>
        </p:spPr>
        <p:txBody>
          <a:bodyPr/>
          <a:lstStyle/>
          <a:p>
            <a:pPr marL="0" indent="0">
              <a:buNone/>
            </a:pPr>
            <a:r>
              <a:rPr lang="en-US" sz="4400" dirty="0">
                <a:latin typeface="+mj-lt"/>
                <a:ea typeface="+mj-ea"/>
                <a:cs typeface="+mj-cs"/>
              </a:rPr>
              <a:t>Status Bar</a:t>
            </a:r>
          </a:p>
          <a:p>
            <a:r>
              <a:rPr lang="en-US" dirty="0"/>
              <a:t> It is located on the bottom of the Tableau workbook.</a:t>
            </a:r>
          </a:p>
          <a:p>
            <a:r>
              <a:rPr lang="en-US" dirty="0"/>
              <a:t>It displays descriptions of menu items as well as information about the current view.</a:t>
            </a:r>
          </a:p>
          <a:p>
            <a:pPr marL="0" indent="0">
              <a:buNone/>
            </a:pPr>
            <a:endParaRPr lang="en-IN" dirty="0"/>
          </a:p>
        </p:txBody>
      </p:sp>
      <p:pic>
        <p:nvPicPr>
          <p:cNvPr id="5" name="Picture 4">
            <a:extLst>
              <a:ext uri="{FF2B5EF4-FFF2-40B4-BE49-F238E27FC236}">
                <a16:creationId xmlns:a16="http://schemas.microsoft.com/office/drawing/2014/main" id="{306ED6B3-206F-BBFE-CD2A-A9AFEA5C12F5}"/>
              </a:ext>
            </a:extLst>
          </p:cNvPr>
          <p:cNvPicPr>
            <a:picLocks noChangeAspect="1"/>
          </p:cNvPicPr>
          <p:nvPr/>
        </p:nvPicPr>
        <p:blipFill>
          <a:blip r:embed="rId2"/>
          <a:stretch>
            <a:fillRect/>
          </a:stretch>
        </p:blipFill>
        <p:spPr>
          <a:xfrm>
            <a:off x="3081158" y="2313303"/>
            <a:ext cx="3229426" cy="523948"/>
          </a:xfrm>
          <a:prstGeom prst="rect">
            <a:avLst/>
          </a:prstGeom>
        </p:spPr>
      </p:pic>
    </p:spTree>
    <p:extLst>
      <p:ext uri="{BB962C8B-B14F-4D97-AF65-F5344CB8AC3E}">
        <p14:creationId xmlns:p14="http://schemas.microsoft.com/office/powerpoint/2010/main" val="1246782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02EDC-15F1-4445-9182-959F3390C014}"/>
              </a:ext>
            </a:extLst>
          </p:cNvPr>
          <p:cNvSpPr>
            <a:spLocks noGrp="1"/>
          </p:cNvSpPr>
          <p:nvPr>
            <p:ph type="title"/>
          </p:nvPr>
        </p:nvSpPr>
        <p:spPr/>
        <p:txBody>
          <a:bodyPr/>
          <a:lstStyle/>
          <a:p>
            <a:r>
              <a:rPr lang="en-IN" dirty="0"/>
              <a:t>Tableau Data Types</a:t>
            </a:r>
          </a:p>
        </p:txBody>
      </p:sp>
      <p:sp>
        <p:nvSpPr>
          <p:cNvPr id="3" name="Content Placeholder 2">
            <a:extLst>
              <a:ext uri="{FF2B5EF4-FFF2-40B4-BE49-F238E27FC236}">
                <a16:creationId xmlns:a16="http://schemas.microsoft.com/office/drawing/2014/main" id="{47F9E3F2-3FE6-4920-9BBA-67EEF230A46A}"/>
              </a:ext>
            </a:extLst>
          </p:cNvPr>
          <p:cNvSpPr>
            <a:spLocks noGrp="1"/>
          </p:cNvSpPr>
          <p:nvPr>
            <p:ph idx="1"/>
          </p:nvPr>
        </p:nvSpPr>
        <p:spPr/>
        <p:txBody>
          <a:bodyPr/>
          <a:lstStyle/>
          <a:p>
            <a:endParaRPr lang="en-IN"/>
          </a:p>
        </p:txBody>
      </p:sp>
      <p:pic>
        <p:nvPicPr>
          <p:cNvPr id="7" name="Picture 6">
            <a:extLst>
              <a:ext uri="{FF2B5EF4-FFF2-40B4-BE49-F238E27FC236}">
                <a16:creationId xmlns:a16="http://schemas.microsoft.com/office/drawing/2014/main" id="{BD4E7611-F998-4255-BCA2-87CA3B73B572}"/>
              </a:ext>
            </a:extLst>
          </p:cNvPr>
          <p:cNvPicPr>
            <a:picLocks noChangeAspect="1"/>
          </p:cNvPicPr>
          <p:nvPr/>
        </p:nvPicPr>
        <p:blipFill>
          <a:blip r:embed="rId2"/>
          <a:stretch>
            <a:fillRect/>
          </a:stretch>
        </p:blipFill>
        <p:spPr>
          <a:xfrm>
            <a:off x="333828" y="1825625"/>
            <a:ext cx="11524343" cy="4609399"/>
          </a:xfrm>
          <a:prstGeom prst="rect">
            <a:avLst/>
          </a:prstGeom>
        </p:spPr>
      </p:pic>
    </p:spTree>
    <p:extLst>
      <p:ext uri="{BB962C8B-B14F-4D97-AF65-F5344CB8AC3E}">
        <p14:creationId xmlns:p14="http://schemas.microsoft.com/office/powerpoint/2010/main" val="38451081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AD2A2-0803-2100-4E27-11541B8AB2F8}"/>
              </a:ext>
            </a:extLst>
          </p:cNvPr>
          <p:cNvSpPr>
            <a:spLocks noGrp="1"/>
          </p:cNvSpPr>
          <p:nvPr>
            <p:ph type="title"/>
          </p:nvPr>
        </p:nvSpPr>
        <p:spPr/>
        <p:txBody>
          <a:bodyPr/>
          <a:lstStyle/>
          <a:p>
            <a:r>
              <a:rPr lang="en-IN" b="0" i="0" dirty="0">
                <a:solidFill>
                  <a:srgbClr val="333333"/>
                </a:solidFill>
                <a:effectLst/>
                <a:latin typeface="Benton Sans Book"/>
              </a:rPr>
              <a:t>Dimensions and Measures</a:t>
            </a:r>
            <a:endParaRPr lang="en-IN" dirty="0"/>
          </a:p>
        </p:txBody>
      </p:sp>
      <p:sp>
        <p:nvSpPr>
          <p:cNvPr id="3" name="Content Placeholder 2">
            <a:extLst>
              <a:ext uri="{FF2B5EF4-FFF2-40B4-BE49-F238E27FC236}">
                <a16:creationId xmlns:a16="http://schemas.microsoft.com/office/drawing/2014/main" id="{3ED78AC2-FB44-E8FE-6AB0-34A3B2657A25}"/>
              </a:ext>
            </a:extLst>
          </p:cNvPr>
          <p:cNvSpPr>
            <a:spLocks noGrp="1"/>
          </p:cNvSpPr>
          <p:nvPr>
            <p:ph idx="1"/>
          </p:nvPr>
        </p:nvSpPr>
        <p:spPr>
          <a:xfrm>
            <a:off x="838200" y="1825625"/>
            <a:ext cx="10886768" cy="4667250"/>
          </a:xfrm>
        </p:spPr>
        <p:txBody>
          <a:bodyPr>
            <a:normAutofit lnSpcReduction="10000"/>
          </a:bodyPr>
          <a:lstStyle/>
          <a:p>
            <a:pPr marL="0" indent="0" algn="just">
              <a:buNone/>
            </a:pPr>
            <a:r>
              <a:rPr lang="en-US" b="0" i="0" dirty="0">
                <a:solidFill>
                  <a:srgbClr val="333333"/>
                </a:solidFill>
                <a:effectLst/>
                <a:latin typeface="Times New Roman" panose="02020603050405020304" pitchFamily="18" charset="0"/>
                <a:cs typeface="Times New Roman" panose="02020603050405020304" pitchFamily="18" charset="0"/>
              </a:rPr>
              <a:t>When you connect to a new data source, Tableau assigns each field in the data source as dimension or measure in the </a:t>
            </a:r>
            <a:r>
              <a:rPr lang="en-US" b="1" i="0" dirty="0">
                <a:solidFill>
                  <a:srgbClr val="333333"/>
                </a:solidFill>
                <a:effectLst/>
                <a:latin typeface="Times New Roman" panose="02020603050405020304" pitchFamily="18" charset="0"/>
                <a:cs typeface="Times New Roman" panose="02020603050405020304" pitchFamily="18" charset="0"/>
              </a:rPr>
              <a:t>Data</a:t>
            </a:r>
            <a:r>
              <a:rPr lang="en-US" b="0" i="0" dirty="0">
                <a:solidFill>
                  <a:srgbClr val="333333"/>
                </a:solidFill>
                <a:effectLst/>
                <a:latin typeface="Times New Roman" panose="02020603050405020304" pitchFamily="18" charset="0"/>
                <a:cs typeface="Times New Roman" panose="02020603050405020304" pitchFamily="18" charset="0"/>
              </a:rPr>
              <a:t> pane, depending on the type of data the field contains.</a:t>
            </a:r>
          </a:p>
          <a:p>
            <a:pPr algn="just">
              <a:buFont typeface="Arial" panose="020B0604020202020204" pitchFamily="34" charset="0"/>
              <a:buChar char="•"/>
            </a:pPr>
            <a:r>
              <a:rPr lang="en-US" b="0" i="1" dirty="0">
                <a:solidFill>
                  <a:srgbClr val="333333"/>
                </a:solidFill>
                <a:effectLst/>
                <a:latin typeface="Times New Roman" panose="02020603050405020304" pitchFamily="18" charset="0"/>
                <a:cs typeface="Times New Roman" panose="02020603050405020304" pitchFamily="18" charset="0"/>
              </a:rPr>
              <a:t>Dimensions</a:t>
            </a:r>
            <a:r>
              <a:rPr lang="en-US" b="0" i="0" dirty="0">
                <a:solidFill>
                  <a:srgbClr val="333333"/>
                </a:solidFill>
                <a:effectLst/>
                <a:latin typeface="Times New Roman" panose="02020603050405020304" pitchFamily="18" charset="0"/>
                <a:cs typeface="Times New Roman" panose="02020603050405020304" pitchFamily="18" charset="0"/>
              </a:rPr>
              <a:t> contain qualitative values (such as names, dates, or geographical data). You can use dimensions to categorize, segment, and reveal the details in your data. Dimensions affect the level of detail in the view.</a:t>
            </a:r>
          </a:p>
          <a:p>
            <a:pPr algn="just">
              <a:buFont typeface="Arial" panose="020B0604020202020204" pitchFamily="34" charset="0"/>
              <a:buChar char="•"/>
            </a:pPr>
            <a:r>
              <a:rPr lang="en-US" b="0" i="1" dirty="0">
                <a:solidFill>
                  <a:srgbClr val="333333"/>
                </a:solidFill>
                <a:effectLst/>
                <a:latin typeface="Times New Roman" panose="02020603050405020304" pitchFamily="18" charset="0"/>
                <a:cs typeface="Times New Roman" panose="02020603050405020304" pitchFamily="18" charset="0"/>
              </a:rPr>
              <a:t>Measures</a:t>
            </a:r>
            <a:r>
              <a:rPr lang="en-US" b="0" i="0" dirty="0">
                <a:solidFill>
                  <a:srgbClr val="333333"/>
                </a:solidFill>
                <a:effectLst/>
                <a:latin typeface="Times New Roman" panose="02020603050405020304" pitchFamily="18" charset="0"/>
                <a:cs typeface="Times New Roman" panose="02020603050405020304" pitchFamily="18" charset="0"/>
              </a:rPr>
              <a:t> contain numeric, quantitative values that you can measure. Measures can be aggregated. When you drag a measure into the view, Tableau applies an aggregation to that measure (by default).</a:t>
            </a:r>
          </a:p>
          <a:p>
            <a:pPr algn="just"/>
            <a:br>
              <a:rPr lang="en-US" b="0" i="0" dirty="0">
                <a:solidFill>
                  <a:srgbClr val="333333"/>
                </a:solidFill>
                <a:effectLst/>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8899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DE1BEF-75BC-4976-9AFD-C6AE09D66448}"/>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For Example</a:t>
            </a:r>
          </a:p>
        </p:txBody>
      </p:sp>
      <p:pic>
        <p:nvPicPr>
          <p:cNvPr id="5" name="Content Placeholder 4">
            <a:extLst>
              <a:ext uri="{FF2B5EF4-FFF2-40B4-BE49-F238E27FC236}">
                <a16:creationId xmlns:a16="http://schemas.microsoft.com/office/drawing/2014/main" id="{60868DE0-C2CF-42C2-A07B-85DCF388962A}"/>
              </a:ext>
            </a:extLst>
          </p:cNvPr>
          <p:cNvPicPr>
            <a:picLocks noGrp="1" noChangeAspect="1"/>
          </p:cNvPicPr>
          <p:nvPr>
            <p:ph idx="1"/>
          </p:nvPr>
        </p:nvPicPr>
        <p:blipFill>
          <a:blip r:embed="rId2"/>
          <a:stretch>
            <a:fillRect/>
          </a:stretch>
        </p:blipFill>
        <p:spPr>
          <a:xfrm>
            <a:off x="4777316" y="1190002"/>
            <a:ext cx="6780700" cy="4475667"/>
          </a:xfrm>
          <a:prstGeom prst="rect">
            <a:avLst/>
          </a:prstGeom>
        </p:spPr>
      </p:pic>
    </p:spTree>
    <p:extLst>
      <p:ext uri="{BB962C8B-B14F-4D97-AF65-F5344CB8AC3E}">
        <p14:creationId xmlns:p14="http://schemas.microsoft.com/office/powerpoint/2010/main" val="25757498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44C4A-91C7-4120-AA43-56CCFF30FAFA}"/>
              </a:ext>
            </a:extLst>
          </p:cNvPr>
          <p:cNvSpPr>
            <a:spLocks noGrp="1"/>
          </p:cNvSpPr>
          <p:nvPr>
            <p:ph type="title"/>
          </p:nvPr>
        </p:nvSpPr>
        <p:spPr/>
        <p:txBody>
          <a:bodyPr/>
          <a:lstStyle/>
          <a:p>
            <a:r>
              <a:rPr lang="en-IN" dirty="0"/>
              <a:t>Tableau Desktop UI</a:t>
            </a:r>
          </a:p>
        </p:txBody>
      </p:sp>
      <p:sp>
        <p:nvSpPr>
          <p:cNvPr id="3" name="Content Placeholder 2">
            <a:extLst>
              <a:ext uri="{FF2B5EF4-FFF2-40B4-BE49-F238E27FC236}">
                <a16:creationId xmlns:a16="http://schemas.microsoft.com/office/drawing/2014/main" id="{1606C297-56F5-4C23-9A0C-E17112735F04}"/>
              </a:ext>
            </a:extLst>
          </p:cNvPr>
          <p:cNvSpPr>
            <a:spLocks noGrp="1"/>
          </p:cNvSpPr>
          <p:nvPr>
            <p:ph idx="1"/>
          </p:nvPr>
        </p:nvSpPr>
        <p:spPr/>
        <p:txBody>
          <a:bodyPr>
            <a:normAutofit/>
          </a:bodyPr>
          <a:lstStyle/>
          <a:p>
            <a:pPr algn="l"/>
            <a:r>
              <a:rPr lang="en-US" dirty="0">
                <a:latin typeface="Times New Roman" panose="02020603050405020304" pitchFamily="18" charset="0"/>
                <a:cs typeface="Times New Roman" panose="02020603050405020304" pitchFamily="18" charset="0"/>
              </a:rPr>
              <a:t>Every Tableau workbook contains both sheets and dashboards. </a:t>
            </a:r>
          </a:p>
          <a:p>
            <a:pPr lvl="1"/>
            <a:r>
              <a:rPr lang="en-US" dirty="0">
                <a:latin typeface="Times New Roman" panose="02020603050405020304" pitchFamily="18" charset="0"/>
                <a:cs typeface="Times New Roman" panose="02020603050405020304" pitchFamily="18" charset="0"/>
              </a:rPr>
              <a:t>Sheets are for creating individual visualizations, and </a:t>
            </a:r>
          </a:p>
          <a:p>
            <a:pPr lvl="1"/>
            <a:r>
              <a:rPr lang="en-US" dirty="0">
                <a:latin typeface="Times New Roman" panose="02020603050405020304" pitchFamily="18" charset="0"/>
                <a:cs typeface="Times New Roman" panose="02020603050405020304" pitchFamily="18" charset="0"/>
              </a:rPr>
              <a:t>Dashboards are for combining sheets and other objects like images, text, and web pages on the same canvas, and adding interactions between them such as filtering </a:t>
            </a:r>
            <a:r>
              <a:rPr lang="en-IN" dirty="0">
                <a:latin typeface="Times New Roman" panose="02020603050405020304" pitchFamily="18" charset="0"/>
                <a:cs typeface="Times New Roman" panose="02020603050405020304" pitchFamily="18" charset="0"/>
              </a:rPr>
              <a:t>and highlighting.</a:t>
            </a:r>
          </a:p>
        </p:txBody>
      </p:sp>
    </p:spTree>
    <p:extLst>
      <p:ext uri="{BB962C8B-B14F-4D97-AF65-F5344CB8AC3E}">
        <p14:creationId xmlns:p14="http://schemas.microsoft.com/office/powerpoint/2010/main" val="135624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819A1-B649-42C5-A25F-B0AD8411827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51521FA-D712-4E3C-928B-5AC6C3A858EB}"/>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9C067895-909D-4C39-A4AE-61F2707AD699}"/>
              </a:ext>
            </a:extLst>
          </p:cNvPr>
          <p:cNvPicPr>
            <a:picLocks noChangeAspect="1"/>
          </p:cNvPicPr>
          <p:nvPr/>
        </p:nvPicPr>
        <p:blipFill>
          <a:blip r:embed="rId2"/>
          <a:stretch>
            <a:fillRect/>
          </a:stretch>
        </p:blipFill>
        <p:spPr>
          <a:xfrm>
            <a:off x="1200150" y="885825"/>
            <a:ext cx="9791700" cy="5086350"/>
          </a:xfrm>
          <a:prstGeom prst="rect">
            <a:avLst/>
          </a:prstGeom>
        </p:spPr>
      </p:pic>
    </p:spTree>
    <p:extLst>
      <p:ext uri="{BB962C8B-B14F-4D97-AF65-F5344CB8AC3E}">
        <p14:creationId xmlns:p14="http://schemas.microsoft.com/office/powerpoint/2010/main" val="28849711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D229039-C8AA-4875-3BC6-4B82260564F2}"/>
              </a:ext>
            </a:extLst>
          </p:cNvPr>
          <p:cNvPicPr>
            <a:picLocks noGrp="1" noChangeAspect="1"/>
          </p:cNvPicPr>
          <p:nvPr>
            <p:ph idx="1"/>
          </p:nvPr>
        </p:nvPicPr>
        <p:blipFill>
          <a:blip r:embed="rId2"/>
          <a:stretch>
            <a:fillRect/>
          </a:stretch>
        </p:blipFill>
        <p:spPr>
          <a:xfrm>
            <a:off x="1984511" y="643466"/>
            <a:ext cx="8222978" cy="5571067"/>
          </a:xfrm>
          <a:prstGeom prst="rect">
            <a:avLst/>
          </a:prstGeom>
        </p:spPr>
      </p:pic>
    </p:spTree>
    <p:extLst>
      <p:ext uri="{BB962C8B-B14F-4D97-AF65-F5344CB8AC3E}">
        <p14:creationId xmlns:p14="http://schemas.microsoft.com/office/powerpoint/2010/main" val="29358368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39799-5CB9-50F2-DC34-1C615E58CFA8}"/>
              </a:ext>
            </a:extLst>
          </p:cNvPr>
          <p:cNvSpPr>
            <a:spLocks noGrp="1"/>
          </p:cNvSpPr>
          <p:nvPr>
            <p:ph type="title"/>
          </p:nvPr>
        </p:nvSpPr>
        <p:spPr/>
        <p:txBody>
          <a:bodyPr/>
          <a:lstStyle/>
          <a:p>
            <a:r>
              <a:rPr lang="en-IN" dirty="0"/>
              <a:t>Tableau Workspace</a:t>
            </a:r>
          </a:p>
        </p:txBody>
      </p:sp>
      <p:sp>
        <p:nvSpPr>
          <p:cNvPr id="3" name="Content Placeholder 2">
            <a:extLst>
              <a:ext uri="{FF2B5EF4-FFF2-40B4-BE49-F238E27FC236}">
                <a16:creationId xmlns:a16="http://schemas.microsoft.com/office/drawing/2014/main" id="{EE40FD5D-8CBE-F516-A20A-8C88B0BFD68A}"/>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502E64E1-E438-715F-27FC-42AA2D37800D}"/>
              </a:ext>
            </a:extLst>
          </p:cNvPr>
          <p:cNvPicPr>
            <a:picLocks noChangeAspect="1"/>
          </p:cNvPicPr>
          <p:nvPr/>
        </p:nvPicPr>
        <p:blipFill>
          <a:blip r:embed="rId2"/>
          <a:stretch>
            <a:fillRect/>
          </a:stretch>
        </p:blipFill>
        <p:spPr>
          <a:xfrm>
            <a:off x="586490" y="1825625"/>
            <a:ext cx="11019020" cy="3212587"/>
          </a:xfrm>
          <a:prstGeom prst="rect">
            <a:avLst/>
          </a:prstGeom>
        </p:spPr>
      </p:pic>
    </p:spTree>
    <p:extLst>
      <p:ext uri="{BB962C8B-B14F-4D97-AF65-F5344CB8AC3E}">
        <p14:creationId xmlns:p14="http://schemas.microsoft.com/office/powerpoint/2010/main" val="5864442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39799-5CB9-50F2-DC34-1C615E58CFA8}"/>
              </a:ext>
            </a:extLst>
          </p:cNvPr>
          <p:cNvSpPr>
            <a:spLocks noGrp="1"/>
          </p:cNvSpPr>
          <p:nvPr>
            <p:ph type="title"/>
          </p:nvPr>
        </p:nvSpPr>
        <p:spPr/>
        <p:txBody>
          <a:bodyPr/>
          <a:lstStyle/>
          <a:p>
            <a:r>
              <a:rPr lang="en-IN" dirty="0"/>
              <a:t>Tableau Workspace</a:t>
            </a:r>
          </a:p>
        </p:txBody>
      </p:sp>
      <p:pic>
        <p:nvPicPr>
          <p:cNvPr id="6" name="Picture 5">
            <a:extLst>
              <a:ext uri="{FF2B5EF4-FFF2-40B4-BE49-F238E27FC236}">
                <a16:creationId xmlns:a16="http://schemas.microsoft.com/office/drawing/2014/main" id="{8BC9B5FC-28D8-9297-DF83-D80D3112223B}"/>
              </a:ext>
            </a:extLst>
          </p:cNvPr>
          <p:cNvPicPr>
            <a:picLocks noChangeAspect="1"/>
          </p:cNvPicPr>
          <p:nvPr/>
        </p:nvPicPr>
        <p:blipFill>
          <a:blip r:embed="rId2"/>
          <a:stretch>
            <a:fillRect/>
          </a:stretch>
        </p:blipFill>
        <p:spPr>
          <a:xfrm>
            <a:off x="838200" y="1935177"/>
            <a:ext cx="10764187" cy="2637380"/>
          </a:xfrm>
          <a:prstGeom prst="rect">
            <a:avLst/>
          </a:prstGeom>
        </p:spPr>
      </p:pic>
    </p:spTree>
    <p:extLst>
      <p:ext uri="{BB962C8B-B14F-4D97-AF65-F5344CB8AC3E}">
        <p14:creationId xmlns:p14="http://schemas.microsoft.com/office/powerpoint/2010/main" val="12489721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39799-5CB9-50F2-DC34-1C615E58CFA8}"/>
              </a:ext>
            </a:extLst>
          </p:cNvPr>
          <p:cNvSpPr>
            <a:spLocks noGrp="1"/>
          </p:cNvSpPr>
          <p:nvPr>
            <p:ph type="title"/>
          </p:nvPr>
        </p:nvSpPr>
        <p:spPr/>
        <p:txBody>
          <a:bodyPr/>
          <a:lstStyle/>
          <a:p>
            <a:r>
              <a:rPr lang="en-IN" dirty="0"/>
              <a:t>Tableau Workspace</a:t>
            </a:r>
          </a:p>
        </p:txBody>
      </p:sp>
      <p:pic>
        <p:nvPicPr>
          <p:cNvPr id="4" name="Picture 3">
            <a:extLst>
              <a:ext uri="{FF2B5EF4-FFF2-40B4-BE49-F238E27FC236}">
                <a16:creationId xmlns:a16="http://schemas.microsoft.com/office/drawing/2014/main" id="{FE6E1672-10F5-7805-6D7E-EF912F0D1961}"/>
              </a:ext>
            </a:extLst>
          </p:cNvPr>
          <p:cNvPicPr>
            <a:picLocks noChangeAspect="1"/>
          </p:cNvPicPr>
          <p:nvPr/>
        </p:nvPicPr>
        <p:blipFill>
          <a:blip r:embed="rId2"/>
          <a:stretch>
            <a:fillRect/>
          </a:stretch>
        </p:blipFill>
        <p:spPr>
          <a:xfrm>
            <a:off x="696503" y="1500328"/>
            <a:ext cx="10629181" cy="3941847"/>
          </a:xfrm>
          <a:prstGeom prst="rect">
            <a:avLst/>
          </a:prstGeom>
        </p:spPr>
      </p:pic>
      <p:pic>
        <p:nvPicPr>
          <p:cNvPr id="7" name="Picture 6">
            <a:extLst>
              <a:ext uri="{FF2B5EF4-FFF2-40B4-BE49-F238E27FC236}">
                <a16:creationId xmlns:a16="http://schemas.microsoft.com/office/drawing/2014/main" id="{C17E1766-5AF1-E036-EC29-913B74F7A428}"/>
              </a:ext>
            </a:extLst>
          </p:cNvPr>
          <p:cNvPicPr>
            <a:picLocks noChangeAspect="1"/>
          </p:cNvPicPr>
          <p:nvPr/>
        </p:nvPicPr>
        <p:blipFill>
          <a:blip r:embed="rId3"/>
          <a:stretch>
            <a:fillRect/>
          </a:stretch>
        </p:blipFill>
        <p:spPr>
          <a:xfrm>
            <a:off x="696503" y="5301365"/>
            <a:ext cx="10966617" cy="1549130"/>
          </a:xfrm>
          <a:prstGeom prst="rect">
            <a:avLst/>
          </a:prstGeom>
        </p:spPr>
      </p:pic>
    </p:spTree>
    <p:extLst>
      <p:ext uri="{BB962C8B-B14F-4D97-AF65-F5344CB8AC3E}">
        <p14:creationId xmlns:p14="http://schemas.microsoft.com/office/powerpoint/2010/main" val="2419171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39799-5CB9-50F2-DC34-1C615E58CFA8}"/>
              </a:ext>
            </a:extLst>
          </p:cNvPr>
          <p:cNvSpPr>
            <a:spLocks noGrp="1"/>
          </p:cNvSpPr>
          <p:nvPr>
            <p:ph type="title"/>
          </p:nvPr>
        </p:nvSpPr>
        <p:spPr/>
        <p:txBody>
          <a:bodyPr/>
          <a:lstStyle/>
          <a:p>
            <a:r>
              <a:rPr lang="en-IN" dirty="0"/>
              <a:t>Tableau Workspace</a:t>
            </a:r>
          </a:p>
        </p:txBody>
      </p:sp>
      <p:pic>
        <p:nvPicPr>
          <p:cNvPr id="5" name="Picture 4">
            <a:extLst>
              <a:ext uri="{FF2B5EF4-FFF2-40B4-BE49-F238E27FC236}">
                <a16:creationId xmlns:a16="http://schemas.microsoft.com/office/drawing/2014/main" id="{16A620A2-3883-1CBC-55FC-3B0E5F7E336F}"/>
              </a:ext>
            </a:extLst>
          </p:cNvPr>
          <p:cNvPicPr>
            <a:picLocks noChangeAspect="1"/>
          </p:cNvPicPr>
          <p:nvPr/>
        </p:nvPicPr>
        <p:blipFill>
          <a:blip r:embed="rId2"/>
          <a:stretch>
            <a:fillRect/>
          </a:stretch>
        </p:blipFill>
        <p:spPr>
          <a:xfrm>
            <a:off x="1556549" y="1309449"/>
            <a:ext cx="9656094" cy="5548551"/>
          </a:xfrm>
          <a:prstGeom prst="rect">
            <a:avLst/>
          </a:prstGeom>
        </p:spPr>
      </p:pic>
    </p:spTree>
    <p:extLst>
      <p:ext uri="{BB962C8B-B14F-4D97-AF65-F5344CB8AC3E}">
        <p14:creationId xmlns:p14="http://schemas.microsoft.com/office/powerpoint/2010/main" val="11622346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4C2AE-E52B-9CD2-2995-F19C3FC63EB1}"/>
              </a:ext>
            </a:extLst>
          </p:cNvPr>
          <p:cNvSpPr>
            <a:spLocks noGrp="1"/>
          </p:cNvSpPr>
          <p:nvPr>
            <p:ph type="title"/>
          </p:nvPr>
        </p:nvSpPr>
        <p:spPr/>
        <p:txBody>
          <a:bodyPr/>
          <a:lstStyle/>
          <a:p>
            <a:endParaRPr lang="en-IN"/>
          </a:p>
        </p:txBody>
      </p:sp>
      <p:pic>
        <p:nvPicPr>
          <p:cNvPr id="5" name="Picture 4">
            <a:extLst>
              <a:ext uri="{FF2B5EF4-FFF2-40B4-BE49-F238E27FC236}">
                <a16:creationId xmlns:a16="http://schemas.microsoft.com/office/drawing/2014/main" id="{B7AE8B2F-0B48-E7B8-976A-5119AB3A49C4}"/>
              </a:ext>
            </a:extLst>
          </p:cNvPr>
          <p:cNvPicPr>
            <a:picLocks noChangeAspect="1"/>
          </p:cNvPicPr>
          <p:nvPr/>
        </p:nvPicPr>
        <p:blipFill>
          <a:blip r:embed="rId2"/>
          <a:stretch>
            <a:fillRect/>
          </a:stretch>
        </p:blipFill>
        <p:spPr>
          <a:xfrm>
            <a:off x="718278" y="861426"/>
            <a:ext cx="11043660" cy="5135147"/>
          </a:xfrm>
          <a:prstGeom prst="rect">
            <a:avLst/>
          </a:prstGeom>
        </p:spPr>
      </p:pic>
    </p:spTree>
    <p:extLst>
      <p:ext uri="{BB962C8B-B14F-4D97-AF65-F5344CB8AC3E}">
        <p14:creationId xmlns:p14="http://schemas.microsoft.com/office/powerpoint/2010/main" val="1273813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45DC394-4B49-4A3F-80DF-6A554897FE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FA9B6C6-A247-48A8-9A1C-1E36FA945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4803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9917BAAA-F79A-49D0-87FF-19800E03261C}"/>
              </a:ext>
            </a:extLst>
          </p:cNvPr>
          <p:cNvSpPr>
            <a:spLocks noGrp="1"/>
          </p:cNvSpPr>
          <p:nvPr>
            <p:ph type="title"/>
          </p:nvPr>
        </p:nvSpPr>
        <p:spPr>
          <a:xfrm>
            <a:off x="1500136" y="590062"/>
            <a:ext cx="5141964" cy="2838938"/>
          </a:xfrm>
        </p:spPr>
        <p:txBody>
          <a:bodyPr vert="horz" lIns="91440" tIns="45720" rIns="91440" bIns="45720" rtlCol="0" anchor="b">
            <a:normAutofit/>
          </a:bodyPr>
          <a:lstStyle/>
          <a:p>
            <a:r>
              <a:rPr lang="en-US" sz="5600">
                <a:solidFill>
                  <a:srgbClr val="FFFFFF"/>
                </a:solidFill>
              </a:rPr>
              <a:t>What is Data Visualization?</a:t>
            </a:r>
          </a:p>
        </p:txBody>
      </p:sp>
      <p:pic>
        <p:nvPicPr>
          <p:cNvPr id="4" name="Picture 3" descr="Graphs and plots layered on a blue digital screen">
            <a:extLst>
              <a:ext uri="{FF2B5EF4-FFF2-40B4-BE49-F238E27FC236}">
                <a16:creationId xmlns:a16="http://schemas.microsoft.com/office/drawing/2014/main" id="{80E02BCB-7D06-4989-916A-AF9E46CBFFA2}"/>
              </a:ext>
            </a:extLst>
          </p:cNvPr>
          <p:cNvPicPr>
            <a:picLocks noChangeAspect="1"/>
          </p:cNvPicPr>
          <p:nvPr/>
        </p:nvPicPr>
        <p:blipFill rotWithShape="1">
          <a:blip r:embed="rId2"/>
          <a:srcRect l="22604" r="25868"/>
          <a:stretch/>
        </p:blipFill>
        <p:spPr>
          <a:xfrm>
            <a:off x="7480300" y="10"/>
            <a:ext cx="4711700" cy="6857990"/>
          </a:xfrm>
          <a:prstGeom prst="rect">
            <a:avLst/>
          </a:prstGeom>
        </p:spPr>
      </p:pic>
      <p:sp>
        <p:nvSpPr>
          <p:cNvPr id="12"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7334" y="19317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4"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16112" y="214158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6"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1794" y="23854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18" name="Straight Connector 17">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75145" y="3505200"/>
            <a:ext cx="0" cy="335280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580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7E674-FEE2-4858-9748-AB84BCC7B33C}"/>
              </a:ext>
            </a:extLst>
          </p:cNvPr>
          <p:cNvSpPr>
            <a:spLocks noGrp="1"/>
          </p:cNvSpPr>
          <p:nvPr>
            <p:ph type="title"/>
          </p:nvPr>
        </p:nvSpPr>
        <p:spPr/>
        <p:txBody>
          <a:bodyPr/>
          <a:lstStyle/>
          <a:p>
            <a:r>
              <a:rPr lang="en-IN" dirty="0"/>
              <a:t>What is Data Visualization?</a:t>
            </a:r>
          </a:p>
        </p:txBody>
      </p:sp>
      <p:sp>
        <p:nvSpPr>
          <p:cNvPr id="3" name="Content Placeholder 2">
            <a:extLst>
              <a:ext uri="{FF2B5EF4-FFF2-40B4-BE49-F238E27FC236}">
                <a16:creationId xmlns:a16="http://schemas.microsoft.com/office/drawing/2014/main" id="{3F96C2B9-762E-4832-85D4-FDC8F06D2694}"/>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B38B7ABD-0A85-4EF3-A887-8318E422220F}"/>
              </a:ext>
            </a:extLst>
          </p:cNvPr>
          <p:cNvPicPr>
            <a:picLocks noChangeAspect="1"/>
          </p:cNvPicPr>
          <p:nvPr/>
        </p:nvPicPr>
        <p:blipFill>
          <a:blip r:embed="rId2"/>
          <a:stretch>
            <a:fillRect/>
          </a:stretch>
        </p:blipFill>
        <p:spPr>
          <a:xfrm>
            <a:off x="449036" y="1690688"/>
            <a:ext cx="9029700" cy="4552950"/>
          </a:xfrm>
          <a:prstGeom prst="rect">
            <a:avLst/>
          </a:prstGeom>
        </p:spPr>
      </p:pic>
      <p:pic>
        <p:nvPicPr>
          <p:cNvPr id="7" name="Picture 6">
            <a:extLst>
              <a:ext uri="{FF2B5EF4-FFF2-40B4-BE49-F238E27FC236}">
                <a16:creationId xmlns:a16="http://schemas.microsoft.com/office/drawing/2014/main" id="{7F68BE1A-3391-4BEE-9ACD-801A61D528A8}"/>
              </a:ext>
            </a:extLst>
          </p:cNvPr>
          <p:cNvPicPr>
            <a:picLocks noChangeAspect="1"/>
          </p:cNvPicPr>
          <p:nvPr/>
        </p:nvPicPr>
        <p:blipFill>
          <a:blip r:embed="rId3"/>
          <a:stretch>
            <a:fillRect/>
          </a:stretch>
        </p:blipFill>
        <p:spPr>
          <a:xfrm>
            <a:off x="7800975" y="3930650"/>
            <a:ext cx="3552825" cy="2381250"/>
          </a:xfrm>
          <a:prstGeom prst="rect">
            <a:avLst/>
          </a:prstGeom>
        </p:spPr>
      </p:pic>
    </p:spTree>
    <p:extLst>
      <p:ext uri="{BB962C8B-B14F-4D97-AF65-F5344CB8AC3E}">
        <p14:creationId xmlns:p14="http://schemas.microsoft.com/office/powerpoint/2010/main" val="2960569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plus(in)">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BBB98-D4E4-4A82-816F-63D3F3151BF9}"/>
              </a:ext>
            </a:extLst>
          </p:cNvPr>
          <p:cNvSpPr>
            <a:spLocks noGrp="1"/>
          </p:cNvSpPr>
          <p:nvPr>
            <p:ph type="title"/>
          </p:nvPr>
        </p:nvSpPr>
        <p:spPr/>
        <p:txBody>
          <a:bodyPr/>
          <a:lstStyle/>
          <a:p>
            <a:r>
              <a:rPr lang="en-IN" dirty="0"/>
              <a:t>Data Visualization Tools</a:t>
            </a:r>
          </a:p>
        </p:txBody>
      </p:sp>
      <p:sp>
        <p:nvSpPr>
          <p:cNvPr id="3" name="Content Placeholder 2">
            <a:extLst>
              <a:ext uri="{FF2B5EF4-FFF2-40B4-BE49-F238E27FC236}">
                <a16:creationId xmlns:a16="http://schemas.microsoft.com/office/drawing/2014/main" id="{D03E4226-1936-4FC1-BFD5-0CDC765069C0}"/>
              </a:ext>
            </a:extLst>
          </p:cNvPr>
          <p:cNvSpPr>
            <a:spLocks noGrp="1"/>
          </p:cNvSpPr>
          <p:nvPr>
            <p:ph idx="1"/>
          </p:nvPr>
        </p:nvSpPr>
        <p:spPr/>
        <p:txBody>
          <a:bodyPr>
            <a:normAutofit lnSpcReduction="10000"/>
          </a:bodyPr>
          <a:lstStyle/>
          <a:p>
            <a:r>
              <a:rPr lang="en-US" dirty="0"/>
              <a:t>There are numerous data visualization tools such as </a:t>
            </a:r>
          </a:p>
          <a:p>
            <a:pPr lvl="1"/>
            <a:r>
              <a:rPr lang="en-US" dirty="0"/>
              <a:t>Tableau</a:t>
            </a:r>
          </a:p>
          <a:p>
            <a:pPr lvl="1"/>
            <a:r>
              <a:rPr lang="en-US" dirty="0"/>
              <a:t>Excel</a:t>
            </a:r>
          </a:p>
          <a:p>
            <a:pPr lvl="1"/>
            <a:r>
              <a:rPr lang="en-US" dirty="0" err="1"/>
              <a:t>PowerBI</a:t>
            </a:r>
            <a:endParaRPr lang="en-US" dirty="0"/>
          </a:p>
          <a:p>
            <a:pPr lvl="1"/>
            <a:r>
              <a:rPr lang="en-US" dirty="0" err="1"/>
              <a:t>Matplot</a:t>
            </a:r>
            <a:endParaRPr lang="en-US" dirty="0"/>
          </a:p>
          <a:p>
            <a:pPr lvl="1"/>
            <a:r>
              <a:rPr lang="en-US" dirty="0"/>
              <a:t>QlikView</a:t>
            </a:r>
          </a:p>
          <a:p>
            <a:pPr lvl="1"/>
            <a:r>
              <a:rPr lang="en-US" dirty="0" err="1"/>
              <a:t>FusionCharts</a:t>
            </a:r>
            <a:endParaRPr lang="en-US" dirty="0"/>
          </a:p>
          <a:p>
            <a:pPr lvl="1"/>
            <a:r>
              <a:rPr lang="en-US" dirty="0" err="1"/>
              <a:t>HighCharts</a:t>
            </a:r>
            <a:endParaRPr lang="en-US" dirty="0"/>
          </a:p>
          <a:p>
            <a:pPr lvl="1"/>
            <a:r>
              <a:rPr lang="en-US" dirty="0" err="1"/>
              <a:t>Datawrapper</a:t>
            </a:r>
            <a:endParaRPr lang="en-US" dirty="0"/>
          </a:p>
          <a:p>
            <a:pPr lvl="1"/>
            <a:r>
              <a:rPr lang="en-US" dirty="0" err="1"/>
              <a:t>Ploty</a:t>
            </a:r>
            <a:endParaRPr lang="en-US" dirty="0"/>
          </a:p>
          <a:p>
            <a:pPr lvl="1"/>
            <a:r>
              <a:rPr lang="en-US" dirty="0"/>
              <a:t>D3.js</a:t>
            </a:r>
            <a:endParaRPr lang="en-IN" dirty="0"/>
          </a:p>
        </p:txBody>
      </p:sp>
      <p:pic>
        <p:nvPicPr>
          <p:cNvPr id="5" name="Picture 4">
            <a:extLst>
              <a:ext uri="{FF2B5EF4-FFF2-40B4-BE49-F238E27FC236}">
                <a16:creationId xmlns:a16="http://schemas.microsoft.com/office/drawing/2014/main" id="{FE6EC801-5FCF-448F-9C5A-B1FA21C7D045}"/>
              </a:ext>
            </a:extLst>
          </p:cNvPr>
          <p:cNvPicPr>
            <a:picLocks noChangeAspect="1"/>
          </p:cNvPicPr>
          <p:nvPr/>
        </p:nvPicPr>
        <p:blipFill>
          <a:blip r:embed="rId2"/>
          <a:stretch>
            <a:fillRect/>
          </a:stretch>
        </p:blipFill>
        <p:spPr>
          <a:xfrm>
            <a:off x="6622025" y="2448232"/>
            <a:ext cx="5111545" cy="2789186"/>
          </a:xfrm>
          <a:prstGeom prst="rect">
            <a:avLst/>
          </a:prstGeom>
        </p:spPr>
      </p:pic>
    </p:spTree>
    <p:extLst>
      <p:ext uri="{BB962C8B-B14F-4D97-AF65-F5344CB8AC3E}">
        <p14:creationId xmlns:p14="http://schemas.microsoft.com/office/powerpoint/2010/main" val="884835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CC3A0-F896-F7E2-DA54-DA3B05E736AB}"/>
              </a:ext>
            </a:extLst>
          </p:cNvPr>
          <p:cNvSpPr>
            <a:spLocks noGrp="1"/>
          </p:cNvSpPr>
          <p:nvPr>
            <p:ph type="title"/>
          </p:nvPr>
        </p:nvSpPr>
        <p:spPr/>
        <p:txBody>
          <a:bodyPr/>
          <a:lstStyle/>
          <a:p>
            <a:r>
              <a:rPr lang="en-US" dirty="0"/>
              <a:t>Six Principles of Communicating Data</a:t>
            </a:r>
            <a:endParaRPr lang="en-IN" dirty="0"/>
          </a:p>
        </p:txBody>
      </p:sp>
      <p:sp>
        <p:nvSpPr>
          <p:cNvPr id="3" name="Content Placeholder 2">
            <a:extLst>
              <a:ext uri="{FF2B5EF4-FFF2-40B4-BE49-F238E27FC236}">
                <a16:creationId xmlns:a16="http://schemas.microsoft.com/office/drawing/2014/main" id="{8954D1AD-528F-1867-0AE9-FE372018DC24}"/>
              </a:ext>
            </a:extLst>
          </p:cNvPr>
          <p:cNvSpPr>
            <a:spLocks noGrp="1"/>
          </p:cNvSpPr>
          <p:nvPr>
            <p:ph idx="1"/>
          </p:nvPr>
        </p:nvSpPr>
        <p:spPr/>
        <p:txBody>
          <a:bodyPr/>
          <a:lstStyle/>
          <a:p>
            <a:r>
              <a:rPr lang="en-US" dirty="0"/>
              <a:t>Principle 1 – Know Your Goal</a:t>
            </a:r>
          </a:p>
          <a:p>
            <a:r>
              <a:rPr lang="en-US" dirty="0"/>
              <a:t>Principle 2 – Use the right data</a:t>
            </a:r>
          </a:p>
          <a:p>
            <a:r>
              <a:rPr lang="en-IN" dirty="0"/>
              <a:t>Principle 3 – Select suitable visualizations</a:t>
            </a:r>
          </a:p>
          <a:p>
            <a:r>
              <a:rPr lang="en-US" dirty="0"/>
              <a:t>Principle 4 – Design for aesthetics </a:t>
            </a:r>
            <a:endParaRPr lang="en-IN" dirty="0"/>
          </a:p>
          <a:p>
            <a:r>
              <a:rPr lang="en-US" dirty="0"/>
              <a:t>Principle 5 – Choose an effective medium and channel</a:t>
            </a:r>
            <a:endParaRPr lang="en-IN" dirty="0"/>
          </a:p>
          <a:p>
            <a:r>
              <a:rPr lang="en-US" dirty="0"/>
              <a:t>Principle 6 – Check the result</a:t>
            </a:r>
            <a:r>
              <a:rPr lang="en-IN" dirty="0"/>
              <a:t> </a:t>
            </a:r>
          </a:p>
        </p:txBody>
      </p:sp>
      <p:pic>
        <p:nvPicPr>
          <p:cNvPr id="5" name="Picture 4">
            <a:extLst>
              <a:ext uri="{FF2B5EF4-FFF2-40B4-BE49-F238E27FC236}">
                <a16:creationId xmlns:a16="http://schemas.microsoft.com/office/drawing/2014/main" id="{D0448163-886D-715D-5A7E-1AF79D1C1235}"/>
              </a:ext>
            </a:extLst>
          </p:cNvPr>
          <p:cNvPicPr>
            <a:picLocks noChangeAspect="1"/>
          </p:cNvPicPr>
          <p:nvPr/>
        </p:nvPicPr>
        <p:blipFill>
          <a:blip r:embed="rId2"/>
          <a:stretch>
            <a:fillRect/>
          </a:stretch>
        </p:blipFill>
        <p:spPr>
          <a:xfrm>
            <a:off x="8002776" y="1303421"/>
            <a:ext cx="3666341" cy="2697873"/>
          </a:xfrm>
          <a:prstGeom prst="rect">
            <a:avLst/>
          </a:prstGeom>
        </p:spPr>
      </p:pic>
    </p:spTree>
    <p:extLst>
      <p:ext uri="{BB962C8B-B14F-4D97-AF65-F5344CB8AC3E}">
        <p14:creationId xmlns:p14="http://schemas.microsoft.com/office/powerpoint/2010/main" val="3995275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F1BC5-67B1-8F19-B6B4-8F397629DA5A}"/>
              </a:ext>
            </a:extLst>
          </p:cNvPr>
          <p:cNvSpPr>
            <a:spLocks noGrp="1"/>
          </p:cNvSpPr>
          <p:nvPr>
            <p:ph type="title"/>
          </p:nvPr>
        </p:nvSpPr>
        <p:spPr>
          <a:xfrm>
            <a:off x="2902974" y="2766218"/>
            <a:ext cx="10515600" cy="1325563"/>
          </a:xfrm>
        </p:spPr>
        <p:txBody>
          <a:bodyPr/>
          <a:lstStyle/>
          <a:p>
            <a:r>
              <a:rPr lang="en-IN" dirty="0"/>
              <a:t>Choosing the right Visuals</a:t>
            </a:r>
          </a:p>
        </p:txBody>
      </p:sp>
    </p:spTree>
    <p:extLst>
      <p:ext uri="{BB962C8B-B14F-4D97-AF65-F5344CB8AC3E}">
        <p14:creationId xmlns:p14="http://schemas.microsoft.com/office/powerpoint/2010/main" val="457795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8CF5E676-CA04-4CED-9F1E-5026ED66E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2833068" cy="2997599"/>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11" name="Freeform: Shape 10">
            <a:extLst>
              <a:ext uri="{FF2B5EF4-FFF2-40B4-BE49-F238E27FC236}">
                <a16:creationId xmlns:a16="http://schemas.microsoft.com/office/drawing/2014/main" id="{AFD1189F-9598-4281-8056-2845388D4D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3068" cy="2997599"/>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6">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13" name="Freeform: Shape 12">
            <a:extLst>
              <a:ext uri="{FF2B5EF4-FFF2-40B4-BE49-F238E27FC236}">
                <a16:creationId xmlns:a16="http://schemas.microsoft.com/office/drawing/2014/main" id="{583E04E1-D74F-4ED6-972C-035F4FEC4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 name="Freeform: Shape 14">
            <a:extLst>
              <a:ext uri="{FF2B5EF4-FFF2-40B4-BE49-F238E27FC236}">
                <a16:creationId xmlns:a16="http://schemas.microsoft.com/office/drawing/2014/main" id="{A2B5CBEA-F125-49B6-8335-227C325B1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2" name="Rectangle 16">
            <a:extLst>
              <a:ext uri="{FF2B5EF4-FFF2-40B4-BE49-F238E27FC236}">
                <a16:creationId xmlns:a16="http://schemas.microsoft.com/office/drawing/2014/main" id="{E51A97D9-C694-4307-818B-0C5BBF413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21053" y="819446"/>
            <a:ext cx="6964685" cy="5402463"/>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2C1D3151-5F97-4860-B56C-C98BD62CC2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21053" y="819446"/>
            <a:ext cx="6964685" cy="5402463"/>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8DE96824-E506-4448-8704-5EC7BF7BC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13658" y="727769"/>
            <a:ext cx="6964685" cy="5402463"/>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D27624D-450F-452D-A1B6-4A955294112C}"/>
              </a:ext>
            </a:extLst>
          </p:cNvPr>
          <p:cNvSpPr>
            <a:spLocks noGrp="1"/>
          </p:cNvSpPr>
          <p:nvPr>
            <p:ph type="title"/>
          </p:nvPr>
        </p:nvSpPr>
        <p:spPr>
          <a:xfrm>
            <a:off x="2886765" y="1495956"/>
            <a:ext cx="6418471" cy="2692050"/>
          </a:xfrm>
        </p:spPr>
        <p:txBody>
          <a:bodyPr vert="horz" lIns="91440" tIns="45720" rIns="91440" bIns="45720" rtlCol="0" anchor="b">
            <a:normAutofit/>
          </a:bodyPr>
          <a:lstStyle/>
          <a:p>
            <a:pPr algn="ctr"/>
            <a:br>
              <a:rPr lang="en-US" sz="5400" b="0" i="0" u="none" strike="noStrike" kern="1200" baseline="0">
                <a:solidFill>
                  <a:schemeClr val="bg1"/>
                </a:solidFill>
                <a:latin typeface="+mj-lt"/>
                <a:ea typeface="+mj-ea"/>
                <a:cs typeface="+mj-cs"/>
              </a:rPr>
            </a:br>
            <a:r>
              <a:rPr lang="en-US" sz="5400" b="1" i="0" u="none" strike="noStrike" kern="1200" baseline="0">
                <a:solidFill>
                  <a:schemeClr val="bg1"/>
                </a:solidFill>
                <a:latin typeface="+mj-lt"/>
                <a:ea typeface="+mj-ea"/>
                <a:cs typeface="+mj-cs"/>
              </a:rPr>
              <a:t>What Is Tableau? </a:t>
            </a:r>
            <a:endParaRPr lang="en-US" sz="5400" kern="1200">
              <a:solidFill>
                <a:schemeClr val="bg1"/>
              </a:solidFill>
              <a:latin typeface="+mj-lt"/>
              <a:ea typeface="+mj-ea"/>
              <a:cs typeface="+mj-cs"/>
            </a:endParaRPr>
          </a:p>
        </p:txBody>
      </p:sp>
      <p:sp>
        <p:nvSpPr>
          <p:cNvPr id="23" name="Freeform: Shape 22">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7769"/>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dirty="0"/>
          </a:p>
        </p:txBody>
      </p:sp>
      <p:sp>
        <p:nvSpPr>
          <p:cNvPr id="25" name="Graphic 212">
            <a:extLst>
              <a:ext uri="{FF2B5EF4-FFF2-40B4-BE49-F238E27FC236}">
                <a16:creationId xmlns:a16="http://schemas.microsoft.com/office/drawing/2014/main" id="{4FB204DF-284E-45F6-A017-79A4DF57BC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75326" y="343675"/>
            <a:ext cx="768186" cy="768186"/>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7" name="Graphic 212">
            <a:extLst>
              <a:ext uri="{FF2B5EF4-FFF2-40B4-BE49-F238E27FC236}">
                <a16:creationId xmlns:a16="http://schemas.microsoft.com/office/drawing/2014/main" id="{5EC6B544-8C84-47A6-885D-A4F09EF5C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75326" y="343675"/>
            <a:ext cx="768186" cy="768186"/>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9" name="Freeform: Shape 28">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67504"/>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dirty="0"/>
          </a:p>
        </p:txBody>
      </p:sp>
      <p:sp>
        <p:nvSpPr>
          <p:cNvPr id="31" name="Oval 30">
            <a:extLst>
              <a:ext uri="{FF2B5EF4-FFF2-40B4-BE49-F238E27FC236}">
                <a16:creationId xmlns:a16="http://schemas.microsoft.com/office/drawing/2014/main" id="{32C95C5C-6FBD-47FF-9CA6-066193539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7140" y="5100276"/>
            <a:ext cx="515928" cy="515928"/>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3" name="Oval 32">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7140" y="5100276"/>
            <a:ext cx="515928" cy="51592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35"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36" name="Freeform: Shape 35">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25214433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469</TotalTime>
  <Words>1557</Words>
  <Application>Microsoft Office PowerPoint</Application>
  <PresentationFormat>Widescreen</PresentationFormat>
  <Paragraphs>110</Paragraphs>
  <Slides>35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Arial</vt:lpstr>
      <vt:lpstr>Benton Sans Book</vt:lpstr>
      <vt:lpstr>Calibri</vt:lpstr>
      <vt:lpstr>Calibri Light</vt:lpstr>
      <vt:lpstr>Open Sans</vt:lpstr>
      <vt:lpstr>Source Sans Pro</vt:lpstr>
      <vt:lpstr>Times New Roman</vt:lpstr>
      <vt:lpstr>Office Theme</vt:lpstr>
      <vt:lpstr>What is Business Intelligence?</vt:lpstr>
      <vt:lpstr>PowerPoint Presentation</vt:lpstr>
      <vt:lpstr>PowerPoint Presentation</vt:lpstr>
      <vt:lpstr>What is Data Visualization?</vt:lpstr>
      <vt:lpstr>What is Data Visualization?</vt:lpstr>
      <vt:lpstr>Data Visualization Tools</vt:lpstr>
      <vt:lpstr>Six Principles of Communicating Data</vt:lpstr>
      <vt:lpstr>Choosing the right Visuals</vt:lpstr>
      <vt:lpstr> What Is Tableau? </vt:lpstr>
      <vt:lpstr>PowerPoint Presentation</vt:lpstr>
      <vt:lpstr>PowerPoint Presentation</vt:lpstr>
      <vt:lpstr>Tableau Architecture</vt:lpstr>
      <vt:lpstr>Cont…</vt:lpstr>
      <vt:lpstr>Cont…</vt:lpstr>
      <vt:lpstr>Cont…</vt:lpstr>
      <vt:lpstr>PowerPoint Presentation</vt:lpstr>
      <vt:lpstr>PowerPoint Presentation</vt:lpstr>
      <vt:lpstr>PowerPoint Presentation</vt:lpstr>
      <vt:lpstr>Why Tableau?</vt:lpstr>
      <vt:lpstr>Application of Tableau</vt:lpstr>
      <vt:lpstr>PowerPoint Presentation</vt:lpstr>
      <vt:lpstr>Tableau Page</vt:lpstr>
      <vt:lpstr>Tableau Workspace </vt:lpstr>
      <vt:lpstr>Data Window </vt:lpstr>
      <vt:lpstr>PowerPoint Presentation</vt:lpstr>
      <vt:lpstr>Tableau Data Types</vt:lpstr>
      <vt:lpstr>Dimensions and Measures</vt:lpstr>
      <vt:lpstr>For Example</vt:lpstr>
      <vt:lpstr>Tableau Desktop UI</vt:lpstr>
      <vt:lpstr>PowerPoint Presentation</vt:lpstr>
      <vt:lpstr>Tableau Workspace</vt:lpstr>
      <vt:lpstr>Tableau Workspace</vt:lpstr>
      <vt:lpstr>Tableau Workspace</vt:lpstr>
      <vt:lpstr>Tableau Workspace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Esmita _Gupta</dc:creator>
  <cp:lastModifiedBy>Esmita _Gupta</cp:lastModifiedBy>
  <cp:revision>22</cp:revision>
  <dcterms:created xsi:type="dcterms:W3CDTF">2021-02-23T07:25:42Z</dcterms:created>
  <dcterms:modified xsi:type="dcterms:W3CDTF">2022-09-15T03:30:55Z</dcterms:modified>
</cp:coreProperties>
</file>