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2A2E6-4A36-BDC2-5BF1-6CE3B14A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798DC9-8EDA-32D5-5907-2E0B7667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66BC68-7EC2-A278-E4B4-7C67898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00A027-3095-D83A-FCB0-4036BEA8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093E5-A5F5-EBCC-2B08-C993D845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D5C81-2DF8-FE43-B91F-429B3AA2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12B96B-A51C-F64E-E2B6-83796A66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94F57-11F9-4ADC-A854-25D68C30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01A20-B3B5-1316-A5FE-5D032703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A64169-6BF8-E475-3414-7659958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27DE2E-6CD8-3C61-B906-C7BC5C9C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4DAE7-E7D5-C228-CE3D-CBF31C23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9296E9-B8DF-7B7B-5AD6-E404B8D3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6CA82-DB88-D20E-37DF-8DCEB99F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B2A030-1934-C6EB-75FE-6AFDABCD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96261-8986-504D-5730-027DD9FF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65AC0-0AB3-7E26-23A1-09161A2D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5B507E-C713-DDF3-1EC4-EEC316D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4C1B5-935E-84C5-A02E-CCD9A95E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92047C-E12B-40F5-2331-30D1D1C7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71FAD-BC98-477D-B099-9CBAA74E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0AF62D-764F-9695-4EB8-9D359662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4D6F48-59FE-5BED-AA49-0284FD4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089BF3-284C-E54C-74AA-6FFD2EFB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5CE9-5595-8843-F92D-D246A6CE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B2045-5800-930F-A53C-8F0E54F3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0EAFB-0E83-3BD6-5A1C-1F9ECFBD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4694FC-F33D-587F-1A9C-4CC66048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501378-70E0-303A-8307-BEF9052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2E2F84-0745-3F73-39B1-86198025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7ACA2B-9955-959B-A20F-5802242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7936E-AA35-F560-6806-9AFDBCE9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C371BA-7229-AB8F-5338-544ECD22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CC2DD2-030E-BE3B-93B4-E2227300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47C82A-8BF4-205C-11E2-F52ED14BC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03FA9C-C27B-C2CC-3D3E-7B8C389F8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02ECBF-9E88-923A-A1BF-5F537609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B479CB-52DC-DE14-3F8C-17625E9F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7EA8B2-97AF-EFCA-1B56-E6824E72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5CE51-5ECE-AE13-C22A-5B845E7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4E2393-D923-36AE-741A-9878440B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8FBC7F-BABF-1301-06B8-C0226DFC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5E39B8-24CF-1284-EAF3-AA4DD962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B87E53-29FE-E568-622B-5CEEBF80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3C68A0-C0BC-29AD-F745-E6C32EF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151FB1-BD09-99F0-153E-578BA49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E6394-F8E4-218A-64F6-80F483F9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CA1D8-84D2-FC6F-2D47-9D52D3EC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EF1842-34C7-E1EB-8A58-FB0248C1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C128E7-3AB7-5770-A273-DE1EDFE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A46483-DD70-E406-CCC8-0DB94367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B4958C-7A41-E1B2-F14A-F5232E60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9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A3618-94D5-2AFE-9B15-5D58275C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65F2CF-BB0E-B8B1-D3AA-DB8489319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CBB45D-12CC-8893-4DBA-FC520A6C2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58F7D-ACBE-7F08-B342-5188023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6FC7E-3B21-53E6-E3F5-6617819B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9D9C44-D34A-77EB-7AB6-8CF5603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7D5150-FA8E-6901-FD03-1515656A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A59473-525C-77E0-1734-79F2CFBD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793D08-2922-870F-0D71-B1C22F66B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9C25-9DBA-427C-BB55-8B0894C0543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49DB0-67DB-AC7A-5C26-4CCD7EE3C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E1783-54D4-F2C7-AB07-DB2133D6A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EB65-D4B7-4223-AE2F-D50210806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C978C-5D44-BFC3-C017-C3D8A9292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Basic Data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66D2AD-74A2-546D-C222-29DD6E7FA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9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B7D7B-C4FC-1161-CE3F-67743FD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set?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8E17A-621B-DFF9-D350-D8D2167B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13537"/>
                </a:solidFill>
                <a:effectLst/>
                <a:latin typeface="Merriweather" panose="00000500000000000000" pitchFamily="2" charset="0"/>
              </a:rPr>
              <a:t>A data set (sometimes referred to as data source, or database) in the context of Tableau, contains the data used to build visualizations. 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Merriweather" panose="00000500000000000000" pitchFamily="2" charset="0"/>
              </a:rPr>
              <a:t>Every bar chart, scatter plot, or line chart you see in Tableau has a connected database or spreadsheet that supplies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6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CE90C-6542-0E29-9F64-B76F980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IN" dirty="0"/>
              <a:t>Data 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FBAE6-DE68-75CE-424D-A32DD10C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80" y="1253331"/>
            <a:ext cx="11329219" cy="5239544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Spreadsheets: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spreadsheet, such as Microsoft Excel or Google sheets, organizes data in a flat structure, which means the records are stored as single rows of data.</a:t>
            </a:r>
          </a:p>
          <a:p>
            <a:pPr algn="l" fontAlgn="base"/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Relational databases: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Relational databases store data in multiple tables, with each row assigned a unique identifier. Users pull data from different tables together using Structured Query Language (SQL). The "relational" aspect indicates a logical connection between different tables.</a:t>
            </a:r>
          </a:p>
          <a:p>
            <a:pPr algn="l" fontAlgn="base"/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Cloud data: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Sometimes, organizations prefer to store their data in the cloud so they do not have to support on-premises servers. This includes data stored in such places as Amazon Web Services or Microsoft Azure.</a:t>
            </a:r>
          </a:p>
          <a:p>
            <a:pPr fontAlgn="base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types of connections: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Tableau also connects to spatial files for mapping, such as .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kml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or .</a:t>
            </a:r>
            <a:r>
              <a:rPr lang="en-US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shp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and statistical files created in R.</a:t>
            </a:r>
          </a:p>
          <a:p>
            <a:pPr algn="l" fontAlgn="base"/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 fontAlgn="base"/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CE90C-6542-0E29-9F64-B76F980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Connecting to Data with Tableau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6977408-5969-20F0-E3D9-D65FAB4C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Live connections vs. extracts :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default, Tableau maintains a live connection to your data. A live connection is a direct connection to your data, while a Tableau data extract is a compressed snapshot of data stored locally and loaded into memory.</a:t>
            </a:r>
            <a:r>
              <a:rPr lang="en-I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F46B71-DE3A-25E5-EE60-6B252296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14" y="3190209"/>
            <a:ext cx="201958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FE1EF-2D39-2713-8556-41346E03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connected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58E64-9AF8-47A3-0D0C-D88073E6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48791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image below shows how the raw data in the Excel file maps to the information on the Data Source page.</a:t>
            </a:r>
            <a:endParaRPr lang="en-I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5FAA8F-20BA-EF3B-1F6B-A558EF02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271168"/>
            <a:ext cx="532521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E6230-4FCD-58AA-E787-20D09B82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DEA3196-586B-BF6A-ED56-CE0DDAFF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A. Left pane - Displays the connected data source and other details about your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Canvas: logical layer - The canvas opens with the logical layer, where you can create relationships between logical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Canvas: physical layer - Double-click a table in the logical layer to go to the physical layer of the canvas, where you can add joins and unions between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Data grid - Displays first 1,000 rows of the data contained in the Tableau data 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 Metadata grid - Displays the fields in your data source as 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9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EC705-33E4-E81F-E9A7-696400E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IN" dirty="0"/>
              <a:t>Data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F230BD-272A-160C-6E9D-322210A5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75" y="1538023"/>
            <a:ext cx="9547659" cy="4464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B5BE5B-D615-E1F0-EC76-2B9515A2A7F4}"/>
              </a:ext>
            </a:extLst>
          </p:cNvPr>
          <p:cNvSpPr txBox="1"/>
          <p:nvPr/>
        </p:nvSpPr>
        <p:spPr>
          <a:xfrm>
            <a:off x="250723" y="2138516"/>
            <a:ext cx="1445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 Pane: Variety of fields organised by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F373CF-6493-E225-BE25-4C81A338B5AB}"/>
              </a:ext>
            </a:extLst>
          </p:cNvPr>
          <p:cNvSpPr txBox="1"/>
          <p:nvPr/>
        </p:nvSpPr>
        <p:spPr>
          <a:xfrm>
            <a:off x="6430297" y="21385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Column &amp; Row shelves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10B098-C731-91F8-5BBB-67153ECA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9" y="1108641"/>
            <a:ext cx="2581635" cy="1019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35CFB2-B4C9-F891-F319-178C93F0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93" y="2928867"/>
            <a:ext cx="2610214" cy="1000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651B81F-7D24-640F-9203-1BFDA5526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925" y="4730041"/>
            <a:ext cx="266737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6BE44-4F54-1ED2-060E-D635B248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634181"/>
            <a:ext cx="10808110" cy="5810864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Which area of the Tableau workspace displays the data source name and its available fields as dimensions and measures?</a:t>
            </a:r>
          </a:p>
          <a:p>
            <a:pPr algn="l" fontAlgn="base"/>
            <a:r>
              <a:rPr lang="en-US" b="1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Pages </a:t>
            </a:r>
            <a:r>
              <a:rPr lang="en-US" b="0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shelf</a:t>
            </a:r>
          </a:p>
          <a:p>
            <a:pPr algn="l" fontAlgn="base"/>
            <a:r>
              <a:rPr lang="en-US" b="1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 </a:t>
            </a:r>
            <a:r>
              <a:rPr lang="en-US" b="0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l" fontAlgn="base"/>
            <a:r>
              <a:rPr lang="en-US" b="1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</a:t>
            </a:r>
            <a:r>
              <a:rPr lang="en-US" b="0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pane</a:t>
            </a:r>
          </a:p>
          <a:p>
            <a:pPr algn="l" fontAlgn="base"/>
            <a:r>
              <a:rPr lang="en-US" b="1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Filters </a:t>
            </a:r>
            <a:r>
              <a:rPr lang="en-US" b="0" i="0" dirty="0">
                <a:solidFill>
                  <a:srgbClr val="313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shelf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3135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rgbClr val="3135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Where on the Data Source page would you drag a table that you want to add to your visualization?</a:t>
            </a:r>
          </a:p>
          <a:p>
            <a:pPr fontAlgn="base"/>
            <a:r>
              <a:rPr lang="en-US" b="1" dirty="0">
                <a:solidFill>
                  <a:srgbClr val="3135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area</a:t>
            </a:r>
          </a:p>
          <a:p>
            <a:pPr fontAlgn="base"/>
            <a:r>
              <a:rPr lang="en-US" b="1" dirty="0">
                <a:solidFill>
                  <a:srgbClr val="3135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 pane</a:t>
            </a:r>
          </a:p>
          <a:p>
            <a:pPr fontAlgn="base"/>
            <a:r>
              <a:rPr lang="en-US" b="1" dirty="0">
                <a:solidFill>
                  <a:srgbClr val="3135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  <a:p>
            <a:pPr fontAlgn="base"/>
            <a:r>
              <a:rPr lang="en-US" b="1" dirty="0">
                <a:solidFill>
                  <a:srgbClr val="3135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area</a:t>
            </a:r>
          </a:p>
          <a:p>
            <a:pPr marL="0" indent="0" algn="l" fontAlgn="base">
              <a:buNone/>
            </a:pPr>
            <a:endParaRPr lang="en-IN" dirty="0">
              <a:solidFill>
                <a:srgbClr val="3135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0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362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Merriweather</vt:lpstr>
      <vt:lpstr>Times New Roman</vt:lpstr>
      <vt:lpstr>Office Theme</vt:lpstr>
      <vt:lpstr>Understanding Basic Data Concepts</vt:lpstr>
      <vt:lpstr>What is a data set?</vt:lpstr>
      <vt:lpstr>Data Source types</vt:lpstr>
      <vt:lpstr>Connecting to Data with Tableau</vt:lpstr>
      <vt:lpstr>Explore connected data </vt:lpstr>
      <vt:lpstr>Cont…</vt:lpstr>
      <vt:lpstr>Data Workspace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Esmita _Gupta</dc:creator>
  <cp:lastModifiedBy>Avadhut Varvatkar</cp:lastModifiedBy>
  <cp:revision>8</cp:revision>
  <dcterms:created xsi:type="dcterms:W3CDTF">2022-09-15T03:31:08Z</dcterms:created>
  <dcterms:modified xsi:type="dcterms:W3CDTF">2022-09-19T09:00:01Z</dcterms:modified>
</cp:coreProperties>
</file>