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07" r:id="rId3"/>
    <p:sldId id="308" r:id="rId4"/>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6B"/>
    <a:srgbClr val="1B1A1A"/>
    <a:srgbClr val="00F451"/>
    <a:srgbClr val="A41034"/>
    <a:srgbClr val="606060"/>
    <a:srgbClr val="C5C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642" autoAdjust="0"/>
  </p:normalViewPr>
  <p:slideViewPr>
    <p:cSldViewPr>
      <p:cViewPr varScale="1">
        <p:scale>
          <a:sx n="162" d="100"/>
          <a:sy n="162" d="100"/>
        </p:scale>
        <p:origin x="186"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411EA-AD69-493D-801F-7769545A8D7F}" type="datetimeFigureOut">
              <a:rPr lang="en-CA" smtClean="0"/>
              <a:t>2022-11-27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C6887-9166-4637-85FF-070AF4E45425}" type="slidenum">
              <a:rPr lang="en-CA" smtClean="0"/>
              <a:t>‹#›</a:t>
            </a:fld>
            <a:endParaRPr lang="en-CA"/>
          </a:p>
        </p:txBody>
      </p:sp>
    </p:spTree>
    <p:extLst>
      <p:ext uri="{BB962C8B-B14F-4D97-AF65-F5344CB8AC3E}">
        <p14:creationId xmlns:p14="http://schemas.microsoft.com/office/powerpoint/2010/main" val="144393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FAD1F80-7D58-4240-8346-344BBCFB34F1}" type="datetimeFigureOut">
              <a:rPr lang="en-CA" smtClean="0"/>
              <a:t>2022-11-27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21194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FAD1F80-7D58-4240-8346-344BBCFB34F1}" type="datetimeFigureOut">
              <a:rPr lang="en-CA" smtClean="0"/>
              <a:t>2022-11-27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405575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FAD1F80-7D58-4240-8346-344BBCFB34F1}" type="datetimeFigureOut">
              <a:rPr lang="en-CA" smtClean="0"/>
              <a:t>2022-11-27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390408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8811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FAD1F80-7D58-4240-8346-344BBCFB34F1}" type="datetimeFigureOut">
              <a:rPr lang="en-CA" smtClean="0"/>
              <a:t>2022-11-27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264839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AD1F80-7D58-4240-8346-344BBCFB34F1}" type="datetimeFigureOut">
              <a:rPr lang="en-CA" smtClean="0"/>
              <a:t>2022-11-27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40863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FAD1F80-7D58-4240-8346-344BBCFB34F1}" type="datetimeFigureOut">
              <a:rPr lang="en-CA" smtClean="0"/>
              <a:t>2022-11-27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209202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FAD1F80-7D58-4240-8346-344BBCFB34F1}" type="datetimeFigureOut">
              <a:rPr lang="en-CA" smtClean="0"/>
              <a:t>2022-11-27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360905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FAD1F80-7D58-4240-8346-344BBCFB34F1}" type="datetimeFigureOut">
              <a:rPr lang="en-CA" smtClean="0"/>
              <a:t>2022-11-27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42412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D1F80-7D58-4240-8346-344BBCFB34F1}" type="datetimeFigureOut">
              <a:rPr lang="en-CA" smtClean="0"/>
              <a:t>2022-11-27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315735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AD1F80-7D58-4240-8346-344BBCFB34F1}" type="datetimeFigureOut">
              <a:rPr lang="en-CA" smtClean="0"/>
              <a:t>2022-11-27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356066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AD1F80-7D58-4240-8346-344BBCFB34F1}" type="datetimeFigureOut">
              <a:rPr lang="en-CA" smtClean="0"/>
              <a:t>2022-11-27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6B1F3B-0ABD-4640-A94C-A2A861603BCE}" type="slidenum">
              <a:rPr lang="en-CA" smtClean="0"/>
              <a:t>‹#›</a:t>
            </a:fld>
            <a:endParaRPr lang="en-CA"/>
          </a:p>
        </p:txBody>
      </p:sp>
    </p:spTree>
    <p:extLst>
      <p:ext uri="{BB962C8B-B14F-4D97-AF65-F5344CB8AC3E}">
        <p14:creationId xmlns:p14="http://schemas.microsoft.com/office/powerpoint/2010/main" val="27846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9000">
              <a:schemeClr val="bg2">
                <a:lumMod val="20000"/>
              </a:schemeClr>
            </a:gs>
            <a:gs pos="88000">
              <a:schemeClr val="tx1">
                <a:lumMod val="99000"/>
                <a:lumOff val="1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D1F80-7D58-4240-8346-344BBCFB34F1}" type="datetimeFigureOut">
              <a:rPr lang="en-CA" smtClean="0"/>
              <a:t>2022-11-27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B1F3B-0ABD-4640-A94C-A2A861603BCE}" type="slidenum">
              <a:rPr lang="en-CA" smtClean="0"/>
              <a:t>‹#›</a:t>
            </a:fld>
            <a:endParaRPr lang="en-CA"/>
          </a:p>
        </p:txBody>
      </p:sp>
    </p:spTree>
    <p:extLst>
      <p:ext uri="{BB962C8B-B14F-4D97-AF65-F5344CB8AC3E}">
        <p14:creationId xmlns:p14="http://schemas.microsoft.com/office/powerpoint/2010/main" val="317184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6190" y="5084698"/>
            <a:ext cx="3366627" cy="523220"/>
          </a:xfrm>
          <a:prstGeom prst="rect">
            <a:avLst/>
          </a:prstGeom>
          <a:noFill/>
        </p:spPr>
        <p:txBody>
          <a:bodyPr wrap="none" rtlCol="0">
            <a:spAutoFit/>
          </a:bodyPr>
          <a:lstStyle/>
          <a:p>
            <a:r>
              <a:rPr lang="en-CA" sz="2800" dirty="0">
                <a:solidFill>
                  <a:schemeClr val="bg1"/>
                </a:solidFill>
                <a:latin typeface="Helvetica 45 Light" panose="020B0404020002020204" pitchFamily="34" charset="0"/>
              </a:rPr>
              <a:t>Lab10 – Command</a:t>
            </a:r>
          </a:p>
        </p:txBody>
      </p:sp>
      <p:sp>
        <p:nvSpPr>
          <p:cNvPr id="5" name="TextBox 4"/>
          <p:cNvSpPr txBox="1"/>
          <p:nvPr/>
        </p:nvSpPr>
        <p:spPr>
          <a:xfrm>
            <a:off x="986190" y="5651956"/>
            <a:ext cx="8811066" cy="369332"/>
          </a:xfrm>
          <a:prstGeom prst="rect">
            <a:avLst/>
          </a:prstGeom>
          <a:noFill/>
        </p:spPr>
        <p:txBody>
          <a:bodyPr wrap="none" rtlCol="0">
            <a:spAutoFit/>
          </a:bodyPr>
          <a:lstStyle/>
          <a:p>
            <a:r>
              <a:rPr lang="en-CA" sz="1800" dirty="0">
                <a:solidFill>
                  <a:schemeClr val="accent1"/>
                </a:solidFill>
                <a:latin typeface="Helvetica 45 Light" panose="020B0404020002020204" pitchFamily="34" charset="0"/>
              </a:rPr>
              <a:t>COMP 2601 - </a:t>
            </a:r>
            <a:r>
              <a:rPr lang="en-US" sz="1800" dirty="0">
                <a:solidFill>
                  <a:schemeClr val="accent1"/>
                </a:solidFill>
                <a:latin typeface="Helvetica 45 Light" panose="020B0404020002020204" pitchFamily="34" charset="0"/>
              </a:rPr>
              <a:t>Programming Fundamentals Part 3 (Object Design) </a:t>
            </a:r>
            <a:r>
              <a:rPr lang="en-CA" sz="1800" dirty="0">
                <a:solidFill>
                  <a:schemeClr val="accent1"/>
                </a:solidFill>
                <a:latin typeface="Helvetica 45 Light" panose="020B0404020002020204" pitchFamily="34" charset="0"/>
              </a:rPr>
              <a:t>– Design Patterns</a:t>
            </a:r>
          </a:p>
        </p:txBody>
      </p:sp>
      <p:grpSp>
        <p:nvGrpSpPr>
          <p:cNvPr id="7" name="Graphic 5">
            <a:extLst>
              <a:ext uri="{FF2B5EF4-FFF2-40B4-BE49-F238E27FC236}">
                <a16:creationId xmlns:a16="http://schemas.microsoft.com/office/drawing/2014/main" id="{9FE6B2F6-6F9B-A329-DFA4-FCCCF3B971F1}"/>
              </a:ext>
            </a:extLst>
          </p:cNvPr>
          <p:cNvGrpSpPr/>
          <p:nvPr/>
        </p:nvGrpSpPr>
        <p:grpSpPr>
          <a:xfrm>
            <a:off x="1078300" y="3356992"/>
            <a:ext cx="1261654" cy="1271949"/>
            <a:chOff x="992882" y="3734951"/>
            <a:chExt cx="1261654" cy="1271949"/>
          </a:xfrm>
        </p:grpSpPr>
        <p:sp>
          <p:nvSpPr>
            <p:cNvPr id="8" name="Freeform: Shape 7">
              <a:extLst>
                <a:ext uri="{FF2B5EF4-FFF2-40B4-BE49-F238E27FC236}">
                  <a16:creationId xmlns:a16="http://schemas.microsoft.com/office/drawing/2014/main" id="{13A5B1D5-2708-D167-2178-71A4115C14DA}"/>
                </a:ext>
              </a:extLst>
            </p:cNvPr>
            <p:cNvSpPr/>
            <p:nvPr/>
          </p:nvSpPr>
          <p:spPr>
            <a:xfrm>
              <a:off x="992882" y="3734951"/>
              <a:ext cx="1261654" cy="1271949"/>
            </a:xfrm>
            <a:custGeom>
              <a:avLst/>
              <a:gdLst>
                <a:gd name="connsiteX0" fmla="*/ -122 w 1261654"/>
                <a:gd name="connsiteY0" fmla="*/ -335 h 1271949"/>
                <a:gd name="connsiteX1" fmla="*/ 1261533 w 1261654"/>
                <a:gd name="connsiteY1" fmla="*/ -335 h 1271949"/>
                <a:gd name="connsiteX2" fmla="*/ 1261533 w 1261654"/>
                <a:gd name="connsiteY2" fmla="*/ 1271614 h 1271949"/>
                <a:gd name="connsiteX3" fmla="*/ -121 w 1261654"/>
                <a:gd name="connsiteY3" fmla="*/ 1271614 h 1271949"/>
              </a:gdLst>
              <a:ahLst/>
              <a:cxnLst>
                <a:cxn ang="0">
                  <a:pos x="connsiteX0" y="connsiteY0"/>
                </a:cxn>
                <a:cxn ang="0">
                  <a:pos x="connsiteX1" y="connsiteY1"/>
                </a:cxn>
                <a:cxn ang="0">
                  <a:pos x="connsiteX2" y="connsiteY2"/>
                </a:cxn>
                <a:cxn ang="0">
                  <a:pos x="connsiteX3" y="connsiteY3"/>
                </a:cxn>
              </a:cxnLst>
              <a:rect l="l" t="t" r="r" b="b"/>
              <a:pathLst>
                <a:path w="1261654" h="1271949">
                  <a:moveTo>
                    <a:pt x="-122" y="-335"/>
                  </a:moveTo>
                  <a:lnTo>
                    <a:pt x="1261533" y="-335"/>
                  </a:lnTo>
                  <a:lnTo>
                    <a:pt x="1261533" y="1271614"/>
                  </a:lnTo>
                  <a:lnTo>
                    <a:pt x="-121" y="1271614"/>
                  </a:lnTo>
                  <a:close/>
                </a:path>
              </a:pathLst>
            </a:custGeom>
            <a:solidFill>
              <a:srgbClr val="003E6B"/>
            </a:solidFill>
            <a:ln w="9451" cap="flat">
              <a:noFill/>
              <a:prstDash val="solid"/>
              <a:miter/>
            </a:ln>
          </p:spPr>
          <p:txBody>
            <a:bodyPr rtlCol="0" anchor="ctr"/>
            <a:lstStyle/>
            <a:p>
              <a:endParaRPr lang="en-CA"/>
            </a:p>
          </p:txBody>
        </p:sp>
        <p:sp>
          <p:nvSpPr>
            <p:cNvPr id="10" name="Freeform: Shape 9">
              <a:extLst>
                <a:ext uri="{FF2B5EF4-FFF2-40B4-BE49-F238E27FC236}">
                  <a16:creationId xmlns:a16="http://schemas.microsoft.com/office/drawing/2014/main" id="{921E6FA6-EB00-E579-44CE-F6B262B8A0F8}"/>
                </a:ext>
              </a:extLst>
            </p:cNvPr>
            <p:cNvSpPr/>
            <p:nvPr/>
          </p:nvSpPr>
          <p:spPr>
            <a:xfrm>
              <a:off x="1120456" y="4137684"/>
              <a:ext cx="1017826" cy="447467"/>
            </a:xfrm>
            <a:custGeom>
              <a:avLst/>
              <a:gdLst>
                <a:gd name="connsiteX0" fmla="*/ 443668 w 1017826"/>
                <a:gd name="connsiteY0" fmla="*/ -1315 h 447467"/>
                <a:gd name="connsiteX1" fmla="*/ 304734 w 1017826"/>
                <a:gd name="connsiteY1" fmla="*/ 220515 h 447467"/>
                <a:gd name="connsiteX2" fmla="*/ 442713 w 1017826"/>
                <a:gd name="connsiteY2" fmla="*/ 446152 h 447467"/>
                <a:gd name="connsiteX3" fmla="*/ 575976 w 1017826"/>
                <a:gd name="connsiteY3" fmla="*/ 298583 h 447467"/>
                <a:gd name="connsiteX4" fmla="*/ 508886 w 1017826"/>
                <a:gd name="connsiteY4" fmla="*/ 290967 h 447467"/>
                <a:gd name="connsiteX5" fmla="*/ 444612 w 1017826"/>
                <a:gd name="connsiteY5" fmla="*/ 381413 h 447467"/>
                <a:gd name="connsiteX6" fmla="*/ 378458 w 1017826"/>
                <a:gd name="connsiteY6" fmla="*/ 219563 h 447467"/>
                <a:gd name="connsiteX7" fmla="*/ 445557 w 1017826"/>
                <a:gd name="connsiteY7" fmla="*/ 62473 h 447467"/>
                <a:gd name="connsiteX8" fmla="*/ 505096 w 1017826"/>
                <a:gd name="connsiteY8" fmla="*/ 145302 h 447467"/>
                <a:gd name="connsiteX9" fmla="*/ 571250 w 1017826"/>
                <a:gd name="connsiteY9" fmla="*/ 139590 h 447467"/>
                <a:gd name="connsiteX10" fmla="*/ 443668 w 1017826"/>
                <a:gd name="connsiteY10" fmla="*/ -1315 h 447467"/>
                <a:gd name="connsiteX11" fmla="*/ 636450 w 1017826"/>
                <a:gd name="connsiteY11" fmla="*/ 3445 h 447467"/>
                <a:gd name="connsiteX12" fmla="*/ 636450 w 1017826"/>
                <a:gd name="connsiteY12" fmla="*/ 440440 h 447467"/>
                <a:gd name="connsiteX13" fmla="*/ 708284 w 1017826"/>
                <a:gd name="connsiteY13" fmla="*/ 440440 h 447467"/>
                <a:gd name="connsiteX14" fmla="*/ 708284 w 1017826"/>
                <a:gd name="connsiteY14" fmla="*/ 3445 h 447467"/>
                <a:gd name="connsiteX15" fmla="*/ 766877 w 1017826"/>
                <a:gd name="connsiteY15" fmla="*/ 3445 h 447467"/>
                <a:gd name="connsiteX16" fmla="*/ 766877 w 1017826"/>
                <a:gd name="connsiteY16" fmla="*/ 69137 h 447467"/>
                <a:gd name="connsiteX17" fmla="*/ 856657 w 1017826"/>
                <a:gd name="connsiteY17" fmla="*/ 69137 h 447467"/>
                <a:gd name="connsiteX18" fmla="*/ 856657 w 1017826"/>
                <a:gd name="connsiteY18" fmla="*/ 440440 h 447467"/>
                <a:gd name="connsiteX19" fmla="*/ 927536 w 1017826"/>
                <a:gd name="connsiteY19" fmla="*/ 440440 h 447467"/>
                <a:gd name="connsiteX20" fmla="*/ 927536 w 1017826"/>
                <a:gd name="connsiteY20" fmla="*/ 69137 h 447467"/>
                <a:gd name="connsiteX21" fmla="*/ 1017317 w 1017826"/>
                <a:gd name="connsiteY21" fmla="*/ 69137 h 447467"/>
                <a:gd name="connsiteX22" fmla="*/ 1017317 w 1017826"/>
                <a:gd name="connsiteY22" fmla="*/ 3445 h 447467"/>
                <a:gd name="connsiteX23" fmla="*/ -510 w 1017826"/>
                <a:gd name="connsiteY23" fmla="*/ 4398 h 447467"/>
                <a:gd name="connsiteX24" fmla="*/ -510 w 1017826"/>
                <a:gd name="connsiteY24" fmla="*/ 441392 h 447467"/>
                <a:gd name="connsiteX25" fmla="*/ 111962 w 1017826"/>
                <a:gd name="connsiteY25" fmla="*/ 441392 h 447467"/>
                <a:gd name="connsiteX26" fmla="*/ 111962 w 1017826"/>
                <a:gd name="connsiteY26" fmla="*/ 440440 h 447467"/>
                <a:gd name="connsiteX27" fmla="*/ 261271 w 1017826"/>
                <a:gd name="connsiteY27" fmla="*/ 314769 h 447467"/>
                <a:gd name="connsiteX28" fmla="*/ 195117 w 1017826"/>
                <a:gd name="connsiteY28" fmla="*/ 210994 h 447467"/>
                <a:gd name="connsiteX29" fmla="*/ 195117 w 1017826"/>
                <a:gd name="connsiteY29" fmla="*/ 210042 h 447467"/>
                <a:gd name="connsiteX30" fmla="*/ 250876 w 1017826"/>
                <a:gd name="connsiteY30" fmla="*/ 117692 h 447467"/>
                <a:gd name="connsiteX31" fmla="*/ 106272 w 1017826"/>
                <a:gd name="connsiteY31" fmla="*/ 4398 h 447467"/>
                <a:gd name="connsiteX32" fmla="*/ 69415 w 1017826"/>
                <a:gd name="connsiteY32" fmla="*/ 68185 h 447467"/>
                <a:gd name="connsiteX33" fmla="*/ 109117 w 1017826"/>
                <a:gd name="connsiteY33" fmla="*/ 68185 h 447467"/>
                <a:gd name="connsiteX34" fmla="*/ 178097 w 1017826"/>
                <a:gd name="connsiteY34" fmla="*/ 123405 h 447467"/>
                <a:gd name="connsiteX35" fmla="*/ 109117 w 1017826"/>
                <a:gd name="connsiteY35" fmla="*/ 185289 h 447467"/>
                <a:gd name="connsiteX36" fmla="*/ 69415 w 1017826"/>
                <a:gd name="connsiteY36" fmla="*/ 185289 h 447467"/>
                <a:gd name="connsiteX37" fmla="*/ 69415 w 1017826"/>
                <a:gd name="connsiteY37" fmla="*/ 184336 h 447467"/>
                <a:gd name="connsiteX38" fmla="*/ 69415 w 1017826"/>
                <a:gd name="connsiteY38" fmla="*/ 243364 h 447467"/>
                <a:gd name="connsiteX39" fmla="*/ 116668 w 1017826"/>
                <a:gd name="connsiteY39" fmla="*/ 243364 h 447467"/>
                <a:gd name="connsiteX40" fmla="*/ 187547 w 1017826"/>
                <a:gd name="connsiteY40" fmla="*/ 310008 h 447467"/>
                <a:gd name="connsiteX41" fmla="*/ 115723 w 1017826"/>
                <a:gd name="connsiteY41" fmla="*/ 374748 h 447467"/>
                <a:gd name="connsiteX42" fmla="*/ 69415 w 1017826"/>
                <a:gd name="connsiteY42" fmla="*/ 374748 h 44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17826" h="447467">
                  <a:moveTo>
                    <a:pt x="443668" y="-1315"/>
                  </a:moveTo>
                  <a:cubicBezTo>
                    <a:pt x="340656" y="-1315"/>
                    <a:pt x="304734" y="94843"/>
                    <a:pt x="304734" y="220515"/>
                  </a:cubicBezTo>
                  <a:cubicBezTo>
                    <a:pt x="304734" y="361420"/>
                    <a:pt x="338757" y="446152"/>
                    <a:pt x="442713" y="446152"/>
                  </a:cubicBezTo>
                  <a:cubicBezTo>
                    <a:pt x="522097" y="446152"/>
                    <a:pt x="561800" y="395694"/>
                    <a:pt x="575976" y="298583"/>
                  </a:cubicBezTo>
                  <a:lnTo>
                    <a:pt x="508886" y="290967"/>
                  </a:lnTo>
                  <a:cubicBezTo>
                    <a:pt x="499435" y="350946"/>
                    <a:pt x="479580" y="381413"/>
                    <a:pt x="444612" y="381413"/>
                  </a:cubicBezTo>
                  <a:cubicBezTo>
                    <a:pt x="398304" y="381413"/>
                    <a:pt x="378458" y="340474"/>
                    <a:pt x="378458" y="219563"/>
                  </a:cubicBezTo>
                  <a:cubicBezTo>
                    <a:pt x="378458" y="109124"/>
                    <a:pt x="401140" y="62473"/>
                    <a:pt x="445557" y="62473"/>
                  </a:cubicBezTo>
                  <a:cubicBezTo>
                    <a:pt x="477689" y="62473"/>
                    <a:pt x="496591" y="90083"/>
                    <a:pt x="505096" y="145302"/>
                  </a:cubicBezTo>
                  <a:lnTo>
                    <a:pt x="571250" y="139590"/>
                  </a:lnTo>
                  <a:cubicBezTo>
                    <a:pt x="560854" y="51048"/>
                    <a:pt x="526832" y="-1315"/>
                    <a:pt x="443668" y="-1315"/>
                  </a:cubicBezTo>
                  <a:close/>
                  <a:moveTo>
                    <a:pt x="636450" y="3445"/>
                  </a:moveTo>
                  <a:lnTo>
                    <a:pt x="636450" y="440440"/>
                  </a:lnTo>
                  <a:lnTo>
                    <a:pt x="708284" y="440440"/>
                  </a:lnTo>
                  <a:lnTo>
                    <a:pt x="708284" y="3445"/>
                  </a:lnTo>
                  <a:close/>
                  <a:moveTo>
                    <a:pt x="766877" y="3445"/>
                  </a:moveTo>
                  <a:lnTo>
                    <a:pt x="766877" y="69137"/>
                  </a:lnTo>
                  <a:lnTo>
                    <a:pt x="856657" y="69137"/>
                  </a:lnTo>
                  <a:lnTo>
                    <a:pt x="856657" y="440440"/>
                  </a:lnTo>
                  <a:lnTo>
                    <a:pt x="927536" y="440440"/>
                  </a:lnTo>
                  <a:lnTo>
                    <a:pt x="927536" y="69137"/>
                  </a:lnTo>
                  <a:lnTo>
                    <a:pt x="1017317" y="69137"/>
                  </a:lnTo>
                  <a:lnTo>
                    <a:pt x="1017317" y="3445"/>
                  </a:lnTo>
                  <a:close/>
                  <a:moveTo>
                    <a:pt x="-510" y="4398"/>
                  </a:moveTo>
                  <a:lnTo>
                    <a:pt x="-510" y="441392"/>
                  </a:lnTo>
                  <a:lnTo>
                    <a:pt x="111962" y="441392"/>
                  </a:lnTo>
                  <a:lnTo>
                    <a:pt x="111962" y="440440"/>
                  </a:lnTo>
                  <a:cubicBezTo>
                    <a:pt x="196072" y="440440"/>
                    <a:pt x="261271" y="415687"/>
                    <a:pt x="261271" y="314769"/>
                  </a:cubicBezTo>
                  <a:cubicBezTo>
                    <a:pt x="261271" y="265261"/>
                    <a:pt x="243315" y="228132"/>
                    <a:pt x="195117" y="210994"/>
                  </a:cubicBezTo>
                  <a:lnTo>
                    <a:pt x="195117" y="210042"/>
                  </a:lnTo>
                  <a:cubicBezTo>
                    <a:pt x="231029" y="193857"/>
                    <a:pt x="250876" y="163391"/>
                    <a:pt x="250876" y="117692"/>
                  </a:cubicBezTo>
                  <a:cubicBezTo>
                    <a:pt x="250876" y="36767"/>
                    <a:pt x="205503" y="4398"/>
                    <a:pt x="106272" y="4398"/>
                  </a:cubicBezTo>
                  <a:close/>
                  <a:moveTo>
                    <a:pt x="69415" y="68185"/>
                  </a:moveTo>
                  <a:lnTo>
                    <a:pt x="109117" y="68185"/>
                  </a:lnTo>
                  <a:cubicBezTo>
                    <a:pt x="144084" y="68185"/>
                    <a:pt x="178097" y="76754"/>
                    <a:pt x="178097" y="123405"/>
                  </a:cubicBezTo>
                  <a:cubicBezTo>
                    <a:pt x="178097" y="171008"/>
                    <a:pt x="145974" y="185289"/>
                    <a:pt x="109117" y="185289"/>
                  </a:cubicBezTo>
                  <a:lnTo>
                    <a:pt x="69415" y="185289"/>
                  </a:lnTo>
                  <a:lnTo>
                    <a:pt x="69415" y="184336"/>
                  </a:lnTo>
                  <a:close/>
                  <a:moveTo>
                    <a:pt x="69415" y="243364"/>
                  </a:moveTo>
                  <a:lnTo>
                    <a:pt x="116668" y="243364"/>
                  </a:lnTo>
                  <a:cubicBezTo>
                    <a:pt x="163921" y="243364"/>
                    <a:pt x="187547" y="262405"/>
                    <a:pt x="187547" y="310008"/>
                  </a:cubicBezTo>
                  <a:cubicBezTo>
                    <a:pt x="187547" y="357611"/>
                    <a:pt x="165811" y="374748"/>
                    <a:pt x="115723" y="374748"/>
                  </a:cubicBezTo>
                  <a:lnTo>
                    <a:pt x="69415" y="374748"/>
                  </a:lnTo>
                  <a:close/>
                </a:path>
              </a:pathLst>
            </a:custGeom>
            <a:solidFill>
              <a:srgbClr val="FFFFFF"/>
            </a:solidFill>
            <a:ln w="9451" cap="flat">
              <a:noFill/>
              <a:prstDash val="solid"/>
              <a:miter/>
            </a:ln>
          </p:spPr>
          <p:txBody>
            <a:bodyPr rtlCol="0" anchor="ctr"/>
            <a:lstStyle/>
            <a:p>
              <a:endParaRPr lang="en-CA"/>
            </a:p>
          </p:txBody>
        </p:sp>
      </p:grpSp>
      <p:sp>
        <p:nvSpPr>
          <p:cNvPr id="12" name="TextBox 11">
            <a:extLst>
              <a:ext uri="{FF2B5EF4-FFF2-40B4-BE49-F238E27FC236}">
                <a16:creationId xmlns:a16="http://schemas.microsoft.com/office/drawing/2014/main" id="{B9F557BC-C14E-0D3E-3672-37188F65A2E5}"/>
              </a:ext>
            </a:extLst>
          </p:cNvPr>
          <p:cNvSpPr txBox="1"/>
          <p:nvPr/>
        </p:nvSpPr>
        <p:spPr>
          <a:xfrm>
            <a:off x="986190" y="4748004"/>
            <a:ext cx="1855636" cy="323165"/>
          </a:xfrm>
          <a:prstGeom prst="rect">
            <a:avLst/>
          </a:prstGeom>
          <a:noFill/>
        </p:spPr>
        <p:txBody>
          <a:bodyPr wrap="none" rtlCol="0">
            <a:spAutoFit/>
          </a:bodyPr>
          <a:lstStyle/>
          <a:p>
            <a:r>
              <a:rPr lang="en-CA" sz="1500" dirty="0">
                <a:solidFill>
                  <a:schemeClr val="bg1"/>
                </a:solidFill>
                <a:latin typeface="Helvetica 45 Light" panose="020B0404020002020204" pitchFamily="34" charset="0"/>
              </a:rPr>
              <a:t>Guilherme Trevisan</a:t>
            </a:r>
          </a:p>
        </p:txBody>
      </p:sp>
    </p:spTree>
    <p:extLst>
      <p:ext uri="{BB962C8B-B14F-4D97-AF65-F5344CB8AC3E}">
        <p14:creationId xmlns:p14="http://schemas.microsoft.com/office/powerpoint/2010/main" val="169714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0128-142B-4E97-835F-9876D707E7D3}"/>
              </a:ext>
            </a:extLst>
          </p:cNvPr>
          <p:cNvSpPr>
            <a:spLocks noGrp="1"/>
          </p:cNvSpPr>
          <p:nvPr>
            <p:ph type="title"/>
          </p:nvPr>
        </p:nvSpPr>
        <p:spPr>
          <a:xfrm>
            <a:off x="767408" y="404664"/>
            <a:ext cx="6912768" cy="737513"/>
          </a:xfrm>
        </p:spPr>
        <p:txBody>
          <a:bodyPr>
            <a:noAutofit/>
          </a:bodyPr>
          <a:lstStyle/>
          <a:p>
            <a:r>
              <a:rPr lang="en-US" sz="5500" dirty="0">
                <a:solidFill>
                  <a:schemeClr val="bg1"/>
                </a:solidFill>
              </a:rPr>
              <a:t>Command</a:t>
            </a:r>
            <a:endParaRPr lang="en-CA" sz="5500" dirty="0">
              <a:solidFill>
                <a:schemeClr val="bg1"/>
              </a:solidFill>
            </a:endParaRPr>
          </a:p>
        </p:txBody>
      </p:sp>
      <p:sp>
        <p:nvSpPr>
          <p:cNvPr id="5" name="Shape 54">
            <a:extLst>
              <a:ext uri="{FF2B5EF4-FFF2-40B4-BE49-F238E27FC236}">
                <a16:creationId xmlns:a16="http://schemas.microsoft.com/office/drawing/2014/main" id="{D13DBE33-971C-46C9-9337-1E2C3A15CB73}"/>
              </a:ext>
            </a:extLst>
          </p:cNvPr>
          <p:cNvSpPr txBox="1">
            <a:spLocks/>
          </p:cNvSpPr>
          <p:nvPr/>
        </p:nvSpPr>
        <p:spPr>
          <a:xfrm>
            <a:off x="767408" y="1400978"/>
            <a:ext cx="10729192" cy="4968552"/>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Char char="●"/>
              <a:defRPr sz="1800" b="0" i="0" u="none" strike="noStrike" cap="none">
                <a:solidFill>
                  <a:schemeClr val="lt2"/>
                </a:solidFill>
                <a:latin typeface="Arial"/>
                <a:ea typeface="Arial"/>
                <a:cs typeface="Arial"/>
                <a:sym typeface="Arial"/>
              </a:defRPr>
            </a:lvl1pPr>
            <a:lvl2pPr marR="0" lvl="1"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2pPr>
            <a:lvl3pPr marR="0" lvl="2"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3pPr>
            <a:lvl4pPr marR="0" lvl="3"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4pPr>
            <a:lvl5pPr marR="0" lvl="4"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5pPr>
            <a:lvl6pPr marR="0" lvl="5"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6pPr>
            <a:lvl7pPr marR="0" lvl="6"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7pPr>
            <a:lvl8pPr marR="0" lvl="7"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8pPr>
            <a:lvl9pPr marR="0" lvl="8"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9pPr>
          </a:lstStyle>
          <a:p>
            <a:pPr>
              <a:buNone/>
            </a:pPr>
            <a:r>
              <a:rPr lang="en-US" sz="1500" b="1" dirty="0">
                <a:solidFill>
                  <a:schemeClr val="bg1"/>
                </a:solidFill>
              </a:rPr>
              <a:t>Description:</a:t>
            </a:r>
            <a:br>
              <a:rPr lang="en-US" sz="1500" dirty="0">
                <a:solidFill>
                  <a:schemeClr val="bg1"/>
                </a:solidFill>
              </a:rPr>
            </a:br>
            <a:r>
              <a:rPr lang="en-US" sz="1400" dirty="0">
                <a:solidFill>
                  <a:schemeClr val="bg1"/>
                </a:solidFill>
              </a:rPr>
              <a:t>Sometimes we have multiple elements calling similar actions (logic) and we want to keep such actions decoupled from their callers so they can be invoked by any trigger without awkward dependencies or volatile code.</a:t>
            </a:r>
            <a:br>
              <a:rPr lang="en-US" sz="1400" dirty="0">
                <a:solidFill>
                  <a:schemeClr val="bg1"/>
                </a:solidFill>
              </a:rPr>
            </a:br>
            <a:r>
              <a:rPr lang="en-US" sz="1400" dirty="0">
                <a:solidFill>
                  <a:schemeClr val="bg1"/>
                </a:solidFill>
              </a:rPr>
              <a:t>The “command” pattern achieves that by using an object to encapsulates the information needed to perform an action. </a:t>
            </a:r>
            <a:br>
              <a:rPr lang="en-US" sz="1400" dirty="0">
                <a:solidFill>
                  <a:schemeClr val="bg1"/>
                </a:solidFill>
              </a:rPr>
            </a:br>
            <a:r>
              <a:rPr lang="en-US" sz="1400" dirty="0">
                <a:solidFill>
                  <a:schemeClr val="bg1"/>
                </a:solidFill>
              </a:rPr>
              <a:t>Essentially a behavior wrapped in a class that later fills a slot with its functionality.</a:t>
            </a:r>
          </a:p>
          <a:p>
            <a:pPr>
              <a:buNone/>
            </a:pPr>
            <a:r>
              <a:rPr lang="en-US" sz="1500" b="1" dirty="0">
                <a:solidFill>
                  <a:schemeClr val="bg1"/>
                </a:solidFill>
              </a:rPr>
              <a:t>Problem:</a:t>
            </a:r>
            <a:br>
              <a:rPr lang="en-US" sz="1500" dirty="0">
                <a:solidFill>
                  <a:schemeClr val="bg1"/>
                </a:solidFill>
              </a:rPr>
            </a:br>
            <a:r>
              <a:rPr lang="en-US" sz="1400" dirty="0">
                <a:solidFill>
                  <a:schemeClr val="bg1"/>
                </a:solidFill>
              </a:rPr>
              <a:t>Imagine you have a category of objects attempting to perform a list of actions. You might think that a solution would be to create variations (subclasses) for every different action or scenario, but this could cause such objects to have multiple purposes (breaking the single responsibility principle) and it could also cause you to repeat your code whenever different objects share the same actions. Even when using inheritance, changes in the base class might break the subclasses while still not providing enough flexibility.</a:t>
            </a:r>
            <a:br>
              <a:rPr lang="en-US" sz="1400" dirty="0">
                <a:solidFill>
                  <a:schemeClr val="bg1"/>
                </a:solidFill>
              </a:rPr>
            </a:br>
            <a:r>
              <a:rPr lang="en-US" sz="1400" dirty="0">
                <a:solidFill>
                  <a:schemeClr val="bg1"/>
                </a:solidFill>
              </a:rPr>
              <a:t>For example: A “remote control” and a “wall switch” both controlling the lights, outlets and AC in a room.</a:t>
            </a:r>
          </a:p>
          <a:p>
            <a:pPr>
              <a:buNone/>
            </a:pPr>
            <a:r>
              <a:rPr lang="en-US" sz="1500" b="1" dirty="0">
                <a:solidFill>
                  <a:schemeClr val="bg1"/>
                </a:solidFill>
              </a:rPr>
              <a:t>Solution:</a:t>
            </a:r>
            <a:br>
              <a:rPr lang="en-US" sz="1500" dirty="0">
                <a:solidFill>
                  <a:schemeClr val="bg1"/>
                </a:solidFill>
              </a:rPr>
            </a:br>
            <a:r>
              <a:rPr lang="en-US" sz="1400" dirty="0">
                <a:solidFill>
                  <a:schemeClr val="bg1"/>
                </a:solidFill>
              </a:rPr>
              <a:t>Break the responsibilities into layers and connect them when necessary. (Button -&gt; Command -&gt; Logic)</a:t>
            </a:r>
            <a:br>
              <a:rPr lang="en-US" sz="1400" dirty="0">
                <a:solidFill>
                  <a:schemeClr val="bg1"/>
                </a:solidFill>
              </a:rPr>
            </a:br>
            <a:r>
              <a:rPr lang="en-US" sz="1400" dirty="0">
                <a:solidFill>
                  <a:schemeClr val="bg1"/>
                </a:solidFill>
              </a:rPr>
              <a:t>For example: The remote control and the wall switch only send signals, such signals call for an action (example: “turn on”) </a:t>
            </a:r>
            <a:br>
              <a:rPr lang="en-US" sz="1400" dirty="0">
                <a:solidFill>
                  <a:schemeClr val="bg1"/>
                </a:solidFill>
              </a:rPr>
            </a:br>
            <a:r>
              <a:rPr lang="en-US" sz="1400" dirty="0">
                <a:solidFill>
                  <a:schemeClr val="bg1"/>
                </a:solidFill>
              </a:rPr>
              <a:t>these get executed according to the command associated with it, no matter the source or what the command describes.</a:t>
            </a:r>
            <a:br>
              <a:rPr lang="en-US" sz="1400" dirty="0">
                <a:solidFill>
                  <a:schemeClr val="bg1"/>
                </a:solidFill>
              </a:rPr>
            </a:br>
            <a:r>
              <a:rPr lang="en-US" sz="1400" dirty="0">
                <a:solidFill>
                  <a:schemeClr val="bg1"/>
                </a:solidFill>
              </a:rPr>
              <a:t>(e.g., “turn on” for the AC likely involves more steps than just allowing energy to go through, so it would be different and involve more steps. This is not the remote controls responsibility, so it’s executed from its own description)</a:t>
            </a:r>
            <a:br>
              <a:rPr lang="en-US" sz="1400" dirty="0">
                <a:solidFill>
                  <a:schemeClr val="bg1"/>
                </a:solidFill>
              </a:rPr>
            </a:br>
            <a:r>
              <a:rPr lang="en-US" sz="1400" dirty="0">
                <a:solidFill>
                  <a:schemeClr val="bg1"/>
                </a:solidFill>
              </a:rPr>
              <a:t>Result: room for expansion, decoupling while allowing every class to maintain their own responsibility. </a:t>
            </a:r>
          </a:p>
        </p:txBody>
      </p:sp>
      <p:sp>
        <p:nvSpPr>
          <p:cNvPr id="7" name="Title 1">
            <a:extLst>
              <a:ext uri="{FF2B5EF4-FFF2-40B4-BE49-F238E27FC236}">
                <a16:creationId xmlns:a16="http://schemas.microsoft.com/office/drawing/2014/main" id="{CFE67BCA-2E4E-B0FE-A1DB-85770B844E27}"/>
              </a:ext>
            </a:extLst>
          </p:cNvPr>
          <p:cNvSpPr txBox="1">
            <a:spLocks/>
          </p:cNvSpPr>
          <p:nvPr/>
        </p:nvSpPr>
        <p:spPr>
          <a:xfrm>
            <a:off x="813128" y="1109504"/>
            <a:ext cx="3240360" cy="360040"/>
          </a:xfrm>
          <a:prstGeom prst="rect">
            <a:avLst/>
          </a:prstGeom>
        </p:spPr>
        <p:txBody>
          <a:bodyPr vert="horz" wrap="square"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1500" dirty="0">
                <a:solidFill>
                  <a:schemeClr val="bg1">
                    <a:lumMod val="75000"/>
                  </a:schemeClr>
                </a:solidFill>
              </a:rPr>
              <a:t>Behavioral Design Pattern</a:t>
            </a:r>
            <a:endParaRPr lang="en-CA" sz="1500" dirty="0">
              <a:solidFill>
                <a:schemeClr val="bg1">
                  <a:lumMod val="75000"/>
                </a:schemeClr>
              </a:solidFill>
            </a:endParaRPr>
          </a:p>
        </p:txBody>
      </p:sp>
    </p:spTree>
    <p:extLst>
      <p:ext uri="{BB962C8B-B14F-4D97-AF65-F5344CB8AC3E}">
        <p14:creationId xmlns:p14="http://schemas.microsoft.com/office/powerpoint/2010/main" val="302314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0128-142B-4E97-835F-9876D707E7D3}"/>
              </a:ext>
            </a:extLst>
          </p:cNvPr>
          <p:cNvSpPr>
            <a:spLocks noGrp="1"/>
          </p:cNvSpPr>
          <p:nvPr>
            <p:ph type="title"/>
          </p:nvPr>
        </p:nvSpPr>
        <p:spPr>
          <a:xfrm>
            <a:off x="767408" y="404664"/>
            <a:ext cx="6912768" cy="737513"/>
          </a:xfrm>
        </p:spPr>
        <p:txBody>
          <a:bodyPr>
            <a:noAutofit/>
          </a:bodyPr>
          <a:lstStyle/>
          <a:p>
            <a:r>
              <a:rPr lang="en-US" sz="5500" dirty="0">
                <a:solidFill>
                  <a:schemeClr val="bg1"/>
                </a:solidFill>
              </a:rPr>
              <a:t>Command in Action</a:t>
            </a:r>
            <a:endParaRPr lang="en-CA" sz="5500" dirty="0">
              <a:solidFill>
                <a:schemeClr val="bg1"/>
              </a:solidFill>
            </a:endParaRPr>
          </a:p>
        </p:txBody>
      </p:sp>
      <p:sp>
        <p:nvSpPr>
          <p:cNvPr id="7" name="Title 1">
            <a:extLst>
              <a:ext uri="{FF2B5EF4-FFF2-40B4-BE49-F238E27FC236}">
                <a16:creationId xmlns:a16="http://schemas.microsoft.com/office/drawing/2014/main" id="{CFE67BCA-2E4E-B0FE-A1DB-85770B844E27}"/>
              </a:ext>
            </a:extLst>
          </p:cNvPr>
          <p:cNvSpPr txBox="1">
            <a:spLocks/>
          </p:cNvSpPr>
          <p:nvPr/>
        </p:nvSpPr>
        <p:spPr>
          <a:xfrm>
            <a:off x="813128" y="1109504"/>
            <a:ext cx="3240360" cy="360040"/>
          </a:xfrm>
          <a:prstGeom prst="rect">
            <a:avLst/>
          </a:prstGeom>
        </p:spPr>
        <p:txBody>
          <a:bodyPr vert="horz" wrap="square"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1500" dirty="0">
                <a:solidFill>
                  <a:schemeClr val="bg1">
                    <a:lumMod val="75000"/>
                  </a:schemeClr>
                </a:solidFill>
              </a:rPr>
              <a:t>Behavioral Design Pattern</a:t>
            </a:r>
            <a:endParaRPr lang="en-CA" sz="1500" dirty="0">
              <a:solidFill>
                <a:schemeClr val="bg1">
                  <a:lumMod val="75000"/>
                </a:schemeClr>
              </a:solidFill>
            </a:endParaRPr>
          </a:p>
        </p:txBody>
      </p:sp>
      <p:sp>
        <p:nvSpPr>
          <p:cNvPr id="3" name="Rectangle 1">
            <a:extLst>
              <a:ext uri="{FF2B5EF4-FFF2-40B4-BE49-F238E27FC236}">
                <a16:creationId xmlns:a16="http://schemas.microsoft.com/office/drawing/2014/main" id="{BAE8542E-F95F-9AE3-B04B-DFAA8FEDCDA1}"/>
              </a:ext>
            </a:extLst>
          </p:cNvPr>
          <p:cNvSpPr>
            <a:spLocks noChangeArrowheads="1"/>
          </p:cNvSpPr>
          <p:nvPr/>
        </p:nvSpPr>
        <p:spPr bwMode="auto">
          <a:xfrm>
            <a:off x="8629494" y="1124744"/>
            <a:ext cx="2670076" cy="1446550"/>
          </a:xfrm>
          <a:prstGeom prst="rect">
            <a:avLst/>
          </a:prstGeom>
          <a:solidFill>
            <a:srgbClr val="2B2B2B"/>
          </a:solidFill>
          <a:ln w="19050">
            <a:solidFill>
              <a:schemeClr val="accent1">
                <a:alpha val="98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package </a:t>
            </a:r>
            <a:r>
              <a:rPr kumimoji="0" lang="en-US" altLang="en-US" sz="800" b="0" i="0" u="none" strike="noStrike" cap="none" normalizeH="0" baseline="0" dirty="0">
                <a:ln>
                  <a:noFill/>
                </a:ln>
                <a:solidFill>
                  <a:srgbClr val="A9B7C6"/>
                </a:solidFill>
                <a:effectLst/>
                <a:latin typeface="JetBrains Mono"/>
              </a:rPr>
              <a:t>ca.bcit.comp2601.lab10</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br>
              <a:rPr kumimoji="0" lang="en-US" altLang="en-US" sz="800" b="0" i="0" u="none" strike="noStrike" cap="none" normalizeH="0" baseline="0" dirty="0">
                <a:ln>
                  <a:noFill/>
                </a:ln>
                <a:solidFill>
                  <a:srgbClr val="CC7832"/>
                </a:solidFill>
                <a:effectLst/>
                <a:latin typeface="JetBrains Mono"/>
              </a:rPr>
            </a:b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Command interface for implementing concrete command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0" u="none" strike="noStrike" cap="none" normalizeH="0" baseline="0" dirty="0">
                <a:ln>
                  <a:noFill/>
                </a:ln>
                <a:solidFill>
                  <a:srgbClr val="CC7832"/>
                </a:solidFill>
                <a:effectLst/>
                <a:latin typeface="JetBrains Mono"/>
              </a:rPr>
              <a:t>public interface </a:t>
            </a:r>
            <a:r>
              <a:rPr kumimoji="0" lang="en-US" altLang="en-US" sz="800" b="0" i="0" u="none" strike="noStrike" cap="none" normalizeH="0" baseline="0" dirty="0">
                <a:ln>
                  <a:noFill/>
                </a:ln>
                <a:solidFill>
                  <a:srgbClr val="A9B7C6"/>
                </a:solidFill>
                <a:effectLst/>
                <a:latin typeface="JetBrains Mono"/>
              </a:rPr>
              <a:t>Command </a:t>
            </a:r>
            <a:r>
              <a:rPr kumimoji="0" lang="en-US" altLang="en-US" sz="800" b="0" i="0" u="none" strike="noStrike" cap="none" normalizeH="0" baseline="0" dirty="0">
                <a:ln>
                  <a:noFill/>
                </a:ln>
                <a:solidFill>
                  <a:srgbClr val="E8BA36"/>
                </a:solidFill>
                <a:effectLst/>
                <a:latin typeface="JetBrains Mono"/>
              </a:rPr>
              <a:t>{</a:t>
            </a:r>
            <a:br>
              <a:rPr kumimoji="0" lang="en-US" altLang="en-US" sz="800" b="0" i="0" u="none" strike="noStrike" cap="none" normalizeH="0" baseline="0" dirty="0">
                <a:ln>
                  <a:noFill/>
                </a:ln>
                <a:solidFill>
                  <a:srgbClr val="E8BA36"/>
                </a:solidFill>
                <a:effectLst/>
                <a:latin typeface="JetBrains Mono"/>
              </a:rPr>
            </a:br>
            <a:r>
              <a:rPr kumimoji="0" lang="en-US" altLang="en-US" sz="800" b="0" i="0" u="none" strike="noStrike" cap="none" normalizeH="0" baseline="0" dirty="0">
                <a:ln>
                  <a:noFill/>
                </a:ln>
                <a:solidFill>
                  <a:srgbClr val="E8BA3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Execute method to be later implemented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public void </a:t>
            </a:r>
            <a:r>
              <a:rPr kumimoji="0" lang="en-US" altLang="en-US" sz="800" b="0" i="0" u="none" strike="noStrike" cap="none" normalizeH="0" baseline="0" dirty="0">
                <a:ln>
                  <a:noFill/>
                </a:ln>
                <a:solidFill>
                  <a:srgbClr val="FFC66D"/>
                </a:solidFill>
                <a:effectLst/>
                <a:latin typeface="JetBrains Mono"/>
              </a:rPr>
              <a:t>execute</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E8BA36"/>
                </a:solidFill>
                <a:effectLst/>
                <a:latin typeface="JetBrains Mono"/>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99397ED-3A0B-DB18-06B2-42FCC04F1C4A}"/>
              </a:ext>
            </a:extLst>
          </p:cNvPr>
          <p:cNvSpPr>
            <a:spLocks noChangeArrowheads="1"/>
          </p:cNvSpPr>
          <p:nvPr/>
        </p:nvSpPr>
        <p:spPr bwMode="auto">
          <a:xfrm>
            <a:off x="8634922" y="2634112"/>
            <a:ext cx="2659556" cy="1815882"/>
          </a:xfrm>
          <a:prstGeom prst="rect">
            <a:avLst/>
          </a:prstGeom>
          <a:solidFill>
            <a:srgbClr val="2B2B2B"/>
          </a:solidFill>
          <a:ln w="19050">
            <a:solidFill>
              <a:schemeClr val="accent1">
                <a:alpha val="98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package </a:t>
            </a:r>
            <a:r>
              <a:rPr kumimoji="0" lang="en-US" altLang="en-US" sz="800" b="0" i="0" u="none" strike="noStrike" cap="none" normalizeH="0" baseline="0" dirty="0">
                <a:ln>
                  <a:noFill/>
                </a:ln>
                <a:solidFill>
                  <a:srgbClr val="A9B7C6"/>
                </a:solidFill>
                <a:effectLst/>
                <a:latin typeface="JetBrains Mono"/>
              </a:rPr>
              <a:t>ca.bcit.comp2601.lab10</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br>
              <a:rPr kumimoji="0" lang="en-US" altLang="en-US" sz="800" b="0" i="0" u="none" strike="noStrike" cap="none" normalizeH="0" baseline="0" dirty="0">
                <a:ln>
                  <a:noFill/>
                </a:ln>
                <a:solidFill>
                  <a:srgbClr val="CC7832"/>
                </a:solidFill>
                <a:effectLst/>
                <a:latin typeface="JetBrains Mono"/>
              </a:rPr>
            </a:b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Concrete command to serve hamburgers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0" u="none" strike="noStrike" cap="none" normalizeH="0" baseline="0" dirty="0">
                <a:ln>
                  <a:noFill/>
                </a:ln>
                <a:solidFill>
                  <a:srgbClr val="CC7832"/>
                </a:solidFill>
                <a:effectLst/>
                <a:latin typeface="JetBrains Mono"/>
              </a:rPr>
              <a:t>public class </a:t>
            </a:r>
            <a:r>
              <a:rPr kumimoji="0" lang="en-US" altLang="en-US" sz="800" b="0" i="0" u="none" strike="noStrike" cap="none" normalizeH="0" baseline="0" dirty="0">
                <a:ln>
                  <a:noFill/>
                </a:ln>
                <a:solidFill>
                  <a:srgbClr val="A9B7C6"/>
                </a:solidFill>
                <a:effectLst/>
                <a:latin typeface="JetBrains Mono"/>
              </a:rPr>
              <a:t>HamburgerCommand </a:t>
            </a:r>
            <a:r>
              <a:rPr kumimoji="0" lang="en-US" altLang="en-US" sz="800" b="0" i="0" u="none" strike="noStrike" cap="none" normalizeH="0" baseline="0" dirty="0">
                <a:ln>
                  <a:noFill/>
                </a:ln>
                <a:solidFill>
                  <a:srgbClr val="CC7832"/>
                </a:solidFill>
                <a:effectLst/>
                <a:latin typeface="JetBrains Mono"/>
              </a:rPr>
              <a:t>implements </a:t>
            </a:r>
            <a:r>
              <a:rPr kumimoji="0" lang="en-US" altLang="en-US" sz="800" b="0" i="0" u="none" strike="noStrike" cap="none" normalizeH="0" baseline="0" dirty="0">
                <a:ln>
                  <a:noFill/>
                </a:ln>
                <a:solidFill>
                  <a:srgbClr val="A9B7C6"/>
                </a:solidFill>
                <a:effectLst/>
                <a:latin typeface="JetBrains Mono"/>
              </a:rPr>
              <a:t>Command</a:t>
            </a:r>
            <a:r>
              <a:rPr kumimoji="0" lang="en-US" altLang="en-US" sz="800" b="0" i="0" u="none" strike="noStrike" cap="none" normalizeH="0" baseline="0" dirty="0">
                <a:ln>
                  <a:noFill/>
                </a:ln>
                <a:solidFill>
                  <a:srgbClr val="E8BA36"/>
                </a:solidFill>
                <a:effectLst/>
                <a:latin typeface="JetBrains Mono"/>
              </a:rPr>
              <a:t>{</a:t>
            </a:r>
            <a:br>
              <a:rPr kumimoji="0" lang="en-US" altLang="en-US" sz="800" b="0" i="0" u="none" strike="noStrike" cap="none" normalizeH="0" baseline="0" dirty="0">
                <a:ln>
                  <a:noFill/>
                </a:ln>
                <a:solidFill>
                  <a:srgbClr val="E8BA36"/>
                </a:solidFill>
                <a:effectLst/>
                <a:latin typeface="JetBrains Mono"/>
              </a:rPr>
            </a:br>
            <a:r>
              <a:rPr kumimoji="0" lang="en-US" altLang="en-US" sz="800" b="0" i="0" u="none" strike="noStrike" cap="none" normalizeH="0" baseline="0" dirty="0">
                <a:ln>
                  <a:noFill/>
                </a:ln>
                <a:solidFill>
                  <a:srgbClr val="E8BA3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Override execute to account for hamburgers only</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BBB529"/>
                </a:solidFill>
                <a:effectLst/>
                <a:latin typeface="JetBrains Mono"/>
              </a:rPr>
              <a:t>@Override</a:t>
            </a:r>
            <a:br>
              <a:rPr kumimoji="0" lang="en-US" altLang="en-US" sz="800" b="0" i="0" u="none" strike="noStrike" cap="none" normalizeH="0" baseline="0" dirty="0">
                <a:ln>
                  <a:noFill/>
                </a:ln>
                <a:solidFill>
                  <a:srgbClr val="BBB529"/>
                </a:solidFill>
                <a:effectLst/>
                <a:latin typeface="JetBrains Mono"/>
              </a:rPr>
            </a:br>
            <a:r>
              <a:rPr kumimoji="0" lang="en-US" altLang="en-US" sz="800" b="0" i="0" u="none" strike="noStrike" cap="none" normalizeH="0" baseline="0" dirty="0">
                <a:ln>
                  <a:noFill/>
                </a:ln>
                <a:solidFill>
                  <a:srgbClr val="BBB529"/>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public void </a:t>
            </a:r>
            <a:r>
              <a:rPr kumimoji="0" lang="en-US" altLang="en-US" sz="800" b="0" i="0" u="none" strike="noStrike" cap="none" normalizeH="0" baseline="0" dirty="0">
                <a:ln>
                  <a:noFill/>
                </a:ln>
                <a:solidFill>
                  <a:srgbClr val="FFC66D"/>
                </a:solidFill>
                <a:effectLst/>
                <a:latin typeface="JetBrains Mono"/>
              </a:rPr>
              <a:t>execute</a:t>
            </a:r>
            <a:r>
              <a:rPr kumimoji="0" lang="en-US" altLang="en-US" sz="800" b="0" i="0" u="none" strike="noStrike" cap="none" normalizeH="0" baseline="0" dirty="0">
                <a:ln>
                  <a:noFill/>
                </a:ln>
                <a:solidFill>
                  <a:srgbClr val="E8BA36"/>
                </a:solidFill>
                <a:effectLst/>
                <a:latin typeface="JetBrains Mono"/>
              </a:rPr>
              <a:t>() </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54A857"/>
                </a:solidFill>
                <a:effectLst/>
                <a:latin typeface="JetBrains Mono"/>
              </a:rPr>
              <a:t>        </a:t>
            </a:r>
            <a:r>
              <a:rPr kumimoji="0" lang="en-US" altLang="en-US" sz="800" b="0" i="0" u="none" strike="noStrike" cap="none" normalizeH="0" baseline="0" dirty="0" err="1">
                <a:ln>
                  <a:noFill/>
                </a:ln>
                <a:solidFill>
                  <a:srgbClr val="A9B7C6"/>
                </a:solidFill>
                <a:effectLst/>
                <a:latin typeface="JetBrains Mono"/>
              </a:rPr>
              <a:t>System.</a:t>
            </a:r>
            <a:r>
              <a:rPr kumimoji="0" lang="en-US" altLang="en-US" sz="800" b="0" i="1" u="none" strike="noStrike" cap="none" normalizeH="0" baseline="0" dirty="0" err="1">
                <a:ln>
                  <a:noFill/>
                </a:ln>
                <a:solidFill>
                  <a:srgbClr val="9876AA"/>
                </a:solidFill>
                <a:effectLst/>
                <a:latin typeface="JetBrains Mono"/>
              </a:rPr>
              <a:t>out</a:t>
            </a:r>
            <a:r>
              <a:rPr kumimoji="0" lang="en-US" altLang="en-US" sz="800" b="0" i="0" u="none" strike="noStrike" cap="none" normalizeH="0" baseline="0" dirty="0" err="1">
                <a:ln>
                  <a:noFill/>
                </a:ln>
                <a:solidFill>
                  <a:srgbClr val="A9B7C6"/>
                </a:solidFill>
                <a:effectLst/>
                <a:latin typeface="JetBrains Mono"/>
              </a:rPr>
              <a:t>.println</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"A hamburger is served!"</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E8BA36"/>
                </a:solidFill>
                <a:effectLst/>
                <a:latin typeface="JetBrains Mono"/>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62E5A2C-90BE-D3E8-1253-E03D57CF37AF}"/>
              </a:ext>
            </a:extLst>
          </p:cNvPr>
          <p:cNvSpPr>
            <a:spLocks noChangeArrowheads="1"/>
          </p:cNvSpPr>
          <p:nvPr/>
        </p:nvSpPr>
        <p:spPr bwMode="auto">
          <a:xfrm>
            <a:off x="8624402" y="4512812"/>
            <a:ext cx="2664648" cy="1815882"/>
          </a:xfrm>
          <a:prstGeom prst="rect">
            <a:avLst/>
          </a:prstGeom>
          <a:solidFill>
            <a:srgbClr val="2B2B2B"/>
          </a:solidFill>
          <a:ln w="19050">
            <a:solidFill>
              <a:schemeClr val="accent1">
                <a:alpha val="98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package </a:t>
            </a:r>
            <a:r>
              <a:rPr kumimoji="0" lang="en-US" altLang="en-US" sz="800" b="0" i="0" u="none" strike="noStrike" cap="none" normalizeH="0" baseline="0" dirty="0">
                <a:ln>
                  <a:noFill/>
                </a:ln>
                <a:solidFill>
                  <a:srgbClr val="A9B7C6"/>
                </a:solidFill>
                <a:effectLst/>
                <a:latin typeface="JetBrains Mono"/>
              </a:rPr>
              <a:t>ca.bcit.comp2601.lab10</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br>
              <a:rPr kumimoji="0" lang="en-US" altLang="en-US" sz="800" b="0" i="0" u="none" strike="noStrike" cap="none" normalizeH="0" baseline="0" dirty="0">
                <a:ln>
                  <a:noFill/>
                </a:ln>
                <a:solidFill>
                  <a:srgbClr val="CC7832"/>
                </a:solidFill>
                <a:effectLst/>
                <a:latin typeface="JetBrains Mono"/>
              </a:rPr>
            </a:b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Concrete command to serve hot dogs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0" u="none" strike="noStrike" cap="none" normalizeH="0" baseline="0" dirty="0">
                <a:ln>
                  <a:noFill/>
                </a:ln>
                <a:solidFill>
                  <a:srgbClr val="CC7832"/>
                </a:solidFill>
                <a:effectLst/>
                <a:latin typeface="JetBrains Mono"/>
              </a:rPr>
              <a:t>public class </a:t>
            </a:r>
            <a:r>
              <a:rPr kumimoji="0" lang="en-US" altLang="en-US" sz="800" b="0" i="0" u="none" strike="noStrike" cap="none" normalizeH="0" baseline="0" dirty="0">
                <a:ln>
                  <a:noFill/>
                </a:ln>
                <a:solidFill>
                  <a:srgbClr val="A9B7C6"/>
                </a:solidFill>
                <a:effectLst/>
                <a:latin typeface="JetBrains Mono"/>
              </a:rPr>
              <a:t>HotDogCommand </a:t>
            </a:r>
            <a:r>
              <a:rPr kumimoji="0" lang="en-US" altLang="en-US" sz="800" b="0" i="0" u="none" strike="noStrike" cap="none" normalizeH="0" baseline="0" dirty="0">
                <a:ln>
                  <a:noFill/>
                </a:ln>
                <a:solidFill>
                  <a:srgbClr val="CC7832"/>
                </a:solidFill>
                <a:effectLst/>
                <a:latin typeface="JetBrains Mono"/>
              </a:rPr>
              <a:t>implements </a:t>
            </a:r>
            <a:r>
              <a:rPr kumimoji="0" lang="en-US" altLang="en-US" sz="800" b="0" i="0" u="none" strike="noStrike" cap="none" normalizeH="0" baseline="0" dirty="0">
                <a:ln>
                  <a:noFill/>
                </a:ln>
                <a:solidFill>
                  <a:srgbClr val="A9B7C6"/>
                </a:solidFill>
                <a:effectLst/>
                <a:latin typeface="JetBrains Mono"/>
              </a:rPr>
              <a:t>Command</a:t>
            </a:r>
            <a:r>
              <a:rPr kumimoji="0" lang="en-US" altLang="en-US" sz="800" b="0" i="0" u="none" strike="noStrike" cap="none" normalizeH="0" baseline="0" dirty="0">
                <a:ln>
                  <a:noFill/>
                </a:ln>
                <a:solidFill>
                  <a:srgbClr val="E8BA36"/>
                </a:solidFill>
                <a:effectLst/>
                <a:latin typeface="JetBrains Mono"/>
              </a:rPr>
              <a:t>{</a:t>
            </a:r>
            <a:br>
              <a:rPr kumimoji="0" lang="en-US" altLang="en-US" sz="800" b="0" i="0" u="none" strike="noStrike" cap="none" normalizeH="0" baseline="0" dirty="0">
                <a:ln>
                  <a:noFill/>
                </a:ln>
                <a:solidFill>
                  <a:srgbClr val="E8BA36"/>
                </a:solidFill>
                <a:effectLst/>
                <a:latin typeface="JetBrains Mono"/>
              </a:rPr>
            </a:br>
            <a:r>
              <a:rPr kumimoji="0" lang="en-US" altLang="en-US" sz="800" b="0" i="0" u="none" strike="noStrike" cap="none" normalizeH="0" baseline="0" dirty="0">
                <a:ln>
                  <a:noFill/>
                </a:ln>
                <a:solidFill>
                  <a:srgbClr val="E8BA3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Override execute to account for hot dogs only</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BBB529"/>
                </a:solidFill>
                <a:effectLst/>
                <a:latin typeface="JetBrains Mono"/>
              </a:rPr>
              <a:t>@Override</a:t>
            </a:r>
            <a:br>
              <a:rPr kumimoji="0" lang="en-US" altLang="en-US" sz="800" b="0" i="0" u="none" strike="noStrike" cap="none" normalizeH="0" baseline="0" dirty="0">
                <a:ln>
                  <a:noFill/>
                </a:ln>
                <a:solidFill>
                  <a:srgbClr val="BBB529"/>
                </a:solidFill>
                <a:effectLst/>
                <a:latin typeface="JetBrains Mono"/>
              </a:rPr>
            </a:br>
            <a:r>
              <a:rPr kumimoji="0" lang="en-US" altLang="en-US" sz="800" b="0" i="0" u="none" strike="noStrike" cap="none" normalizeH="0" baseline="0" dirty="0">
                <a:ln>
                  <a:noFill/>
                </a:ln>
                <a:solidFill>
                  <a:srgbClr val="BBB529"/>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public void </a:t>
            </a:r>
            <a:r>
              <a:rPr kumimoji="0" lang="en-US" altLang="en-US" sz="800" b="0" i="0" u="none" strike="noStrike" cap="none" normalizeH="0" baseline="0" dirty="0">
                <a:ln>
                  <a:noFill/>
                </a:ln>
                <a:solidFill>
                  <a:srgbClr val="FFC66D"/>
                </a:solidFill>
                <a:effectLst/>
                <a:latin typeface="JetBrains Mono"/>
              </a:rPr>
              <a:t>execute</a:t>
            </a:r>
            <a:r>
              <a:rPr kumimoji="0" lang="en-US" altLang="en-US" sz="800" b="0" i="0" u="none" strike="noStrike" cap="none" normalizeH="0" baseline="0" dirty="0">
                <a:ln>
                  <a:noFill/>
                </a:ln>
                <a:solidFill>
                  <a:srgbClr val="E8BA36"/>
                </a:solidFill>
                <a:effectLst/>
                <a:latin typeface="JetBrains Mono"/>
              </a:rPr>
              <a:t>() </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54A857"/>
                </a:solidFill>
                <a:effectLst/>
                <a:latin typeface="JetBrains Mono"/>
              </a:rPr>
              <a:t>        </a:t>
            </a:r>
            <a:r>
              <a:rPr kumimoji="0" lang="en-US" altLang="en-US" sz="800" b="0" i="0" u="none" strike="noStrike" cap="none" normalizeH="0" baseline="0" dirty="0" err="1">
                <a:ln>
                  <a:noFill/>
                </a:ln>
                <a:solidFill>
                  <a:srgbClr val="A9B7C6"/>
                </a:solidFill>
                <a:effectLst/>
                <a:latin typeface="JetBrains Mono"/>
              </a:rPr>
              <a:t>System.</a:t>
            </a:r>
            <a:r>
              <a:rPr kumimoji="0" lang="en-US" altLang="en-US" sz="800" b="0" i="1" u="none" strike="noStrike" cap="none" normalizeH="0" baseline="0" dirty="0" err="1">
                <a:ln>
                  <a:noFill/>
                </a:ln>
                <a:solidFill>
                  <a:srgbClr val="9876AA"/>
                </a:solidFill>
                <a:effectLst/>
                <a:latin typeface="JetBrains Mono"/>
              </a:rPr>
              <a:t>out</a:t>
            </a:r>
            <a:r>
              <a:rPr kumimoji="0" lang="en-US" altLang="en-US" sz="800" b="0" i="0" u="none" strike="noStrike" cap="none" normalizeH="0" baseline="0" dirty="0" err="1">
                <a:ln>
                  <a:noFill/>
                </a:ln>
                <a:solidFill>
                  <a:srgbClr val="A9B7C6"/>
                </a:solidFill>
                <a:effectLst/>
                <a:latin typeface="JetBrains Mono"/>
              </a:rPr>
              <a:t>.println</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"A hot dog is served!"</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E8BA36"/>
                </a:solidFill>
                <a:effectLst/>
                <a:latin typeface="JetBrains Mono"/>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D7059E02-81BB-4F8B-8A6A-92DB2C70CB2B}"/>
              </a:ext>
            </a:extLst>
          </p:cNvPr>
          <p:cNvSpPr>
            <a:spLocks noChangeArrowheads="1"/>
          </p:cNvSpPr>
          <p:nvPr/>
        </p:nvSpPr>
        <p:spPr bwMode="auto">
          <a:xfrm>
            <a:off x="4398770" y="1685277"/>
            <a:ext cx="4053488" cy="4647426"/>
          </a:xfrm>
          <a:prstGeom prst="rect">
            <a:avLst/>
          </a:prstGeom>
          <a:solidFill>
            <a:srgbClr val="2B2B2B"/>
          </a:solidFill>
          <a:ln w="19050">
            <a:solidFill>
              <a:schemeClr val="accent1">
                <a:alpha val="98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package </a:t>
            </a:r>
            <a:r>
              <a:rPr kumimoji="0" lang="en-US" altLang="en-US" sz="800" b="0" i="0" u="none" strike="noStrike" cap="none" normalizeH="0" baseline="0" dirty="0">
                <a:ln>
                  <a:noFill/>
                </a:ln>
                <a:solidFill>
                  <a:srgbClr val="A9B7C6"/>
                </a:solidFill>
                <a:effectLst/>
                <a:latin typeface="JetBrains Mono"/>
              </a:rPr>
              <a:t>ca.bcit.comp2601.lab10</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import </a:t>
            </a:r>
            <a:r>
              <a:rPr kumimoji="0" lang="en-US" altLang="en-US" sz="800" b="0" i="0" u="none" strike="noStrike" cap="none" normalizeH="0" baseline="0" dirty="0" err="1">
                <a:ln>
                  <a:noFill/>
                </a:ln>
                <a:solidFill>
                  <a:srgbClr val="A9B7C6"/>
                </a:solidFill>
                <a:effectLst/>
                <a:latin typeface="JetBrains Mono"/>
              </a:rPr>
              <a:t>java.util.HashMap</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import </a:t>
            </a:r>
            <a:r>
              <a:rPr kumimoji="0" lang="en-US" altLang="en-US" sz="800" b="0" i="0" u="none" strike="noStrike" cap="none" normalizeH="0" baseline="0" dirty="0" err="1">
                <a:ln>
                  <a:noFill/>
                </a:ln>
                <a:solidFill>
                  <a:srgbClr val="A9B7C6"/>
                </a:solidFill>
                <a:effectLst/>
                <a:latin typeface="JetBrains Mono"/>
              </a:rPr>
              <a:t>java.util.Map</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br>
              <a:rPr kumimoji="0" lang="en-US" altLang="en-US" sz="800" b="0" i="0" u="none" strike="noStrike" cap="none" normalizeH="0" baseline="0" dirty="0">
                <a:ln>
                  <a:noFill/>
                </a:ln>
                <a:solidFill>
                  <a:srgbClr val="CC7832"/>
                </a:solidFill>
                <a:effectLst/>
                <a:latin typeface="JetBrains Mono"/>
              </a:rPr>
            </a:b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Invoker class, which holds command object and invokes method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0" u="none" strike="noStrike" cap="none" normalizeH="0" baseline="0" dirty="0">
                <a:ln>
                  <a:noFill/>
                </a:ln>
                <a:solidFill>
                  <a:srgbClr val="CC7832"/>
                </a:solidFill>
                <a:effectLst/>
                <a:latin typeface="JetBrains Mono"/>
              </a:rPr>
              <a:t>public class </a:t>
            </a:r>
            <a:r>
              <a:rPr kumimoji="0" lang="en-US" altLang="en-US" sz="800" b="0" i="0" u="none" strike="noStrike" cap="none" normalizeH="0" baseline="0" dirty="0">
                <a:ln>
                  <a:noFill/>
                </a:ln>
                <a:solidFill>
                  <a:srgbClr val="A9B7C6"/>
                </a:solidFill>
                <a:effectLst/>
                <a:latin typeface="JetBrains Mono"/>
              </a:rPr>
              <a:t>Menu </a:t>
            </a:r>
            <a:r>
              <a:rPr kumimoji="0" lang="en-US" altLang="en-US" sz="800" b="0" i="0" u="none" strike="noStrike" cap="none" normalizeH="0" baseline="0" dirty="0">
                <a:ln>
                  <a:noFill/>
                </a:ln>
                <a:solidFill>
                  <a:srgbClr val="E8BA36"/>
                </a:solidFill>
                <a:effectLst/>
                <a:latin typeface="JetBrains Mono"/>
              </a:rPr>
              <a:t>{</a:t>
            </a:r>
            <a:br>
              <a:rPr kumimoji="0" lang="en-US" altLang="en-US" sz="800" b="0" i="0" u="none" strike="noStrike" cap="none" normalizeH="0" baseline="0" dirty="0">
                <a:ln>
                  <a:noFill/>
                </a:ln>
                <a:solidFill>
                  <a:srgbClr val="E8BA36"/>
                </a:solidFill>
                <a:effectLst/>
                <a:latin typeface="JetBrains Mono"/>
              </a:rPr>
            </a:br>
            <a:r>
              <a:rPr kumimoji="0" lang="en-US" altLang="en-US" sz="800" b="0" i="0" u="none" strike="noStrike" cap="none" normalizeH="0" baseline="0" dirty="0">
                <a:ln>
                  <a:noFill/>
                </a:ln>
                <a:solidFill>
                  <a:srgbClr val="E8BA3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private </a:t>
            </a:r>
            <a:r>
              <a:rPr kumimoji="0" lang="en-US" altLang="en-US" sz="800" b="0" i="0" u="none" strike="noStrike" cap="none" normalizeH="0" baseline="0" dirty="0">
                <a:ln>
                  <a:noFill/>
                </a:ln>
                <a:solidFill>
                  <a:srgbClr val="A9B7C6"/>
                </a:solidFill>
                <a:effectLst/>
                <a:latin typeface="JetBrains Mono"/>
              </a:rPr>
              <a:t>Map </a:t>
            </a:r>
            <a:r>
              <a:rPr kumimoji="0" lang="en-US" altLang="en-US" sz="800" b="0" i="0" u="none" strike="noStrike" cap="none" normalizeH="0" baseline="0" dirty="0" err="1">
                <a:ln>
                  <a:noFill/>
                </a:ln>
                <a:solidFill>
                  <a:srgbClr val="9876AA"/>
                </a:solidFill>
                <a:effectLst/>
                <a:latin typeface="JetBrains Mono"/>
              </a:rPr>
              <a:t>menuItems</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Default Constructor, initializes the </a:t>
            </a:r>
            <a:r>
              <a:rPr kumimoji="0" lang="en-US" altLang="en-US" sz="800" b="0" i="1" u="none" strike="noStrike" cap="none" normalizeH="0" baseline="0" dirty="0" err="1">
                <a:ln>
                  <a:noFill/>
                </a:ln>
                <a:solidFill>
                  <a:srgbClr val="629755"/>
                </a:solidFill>
                <a:effectLst/>
                <a:latin typeface="JetBrains Mono"/>
              </a:rPr>
              <a:t>menuItem</a:t>
            </a:r>
            <a:r>
              <a:rPr kumimoji="0" lang="en-US" altLang="en-US" sz="800" b="0" i="1" u="none" strike="noStrike" cap="none" normalizeH="0" baseline="0" dirty="0">
                <a:ln>
                  <a:noFill/>
                </a:ln>
                <a:solidFill>
                  <a:srgbClr val="629755"/>
                </a:solidFill>
                <a:effectLst/>
                <a:latin typeface="JetBrains Mono"/>
              </a:rPr>
              <a:t> map</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public </a:t>
            </a:r>
            <a:r>
              <a:rPr kumimoji="0" lang="en-US" altLang="en-US" sz="800" b="0" i="0" u="none" strike="noStrike" cap="none" normalizeH="0" baseline="0" dirty="0">
                <a:ln>
                  <a:noFill/>
                </a:ln>
                <a:solidFill>
                  <a:srgbClr val="FFC66D"/>
                </a:solidFill>
                <a:effectLst/>
                <a:latin typeface="JetBrains Mono"/>
              </a:rPr>
              <a:t>Menu</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54A857"/>
                </a:solidFill>
                <a:effectLst/>
                <a:latin typeface="JetBrains Mono"/>
              </a:rPr>
              <a:t>        </a:t>
            </a:r>
            <a:r>
              <a:rPr kumimoji="0" lang="en-US" altLang="en-US" sz="800" b="0" i="0" u="none" strike="noStrike" cap="none" normalizeH="0" baseline="0" dirty="0" err="1">
                <a:ln>
                  <a:noFill/>
                </a:ln>
                <a:solidFill>
                  <a:srgbClr val="9876AA"/>
                </a:solidFill>
                <a:effectLst/>
                <a:latin typeface="JetBrains Mono"/>
              </a:rPr>
              <a:t>menuItems</a:t>
            </a:r>
            <a:r>
              <a:rPr kumimoji="0" lang="en-US" altLang="en-US" sz="800" b="0" i="0" u="none" strike="noStrike" cap="none" normalizeH="0" baseline="0" dirty="0">
                <a:ln>
                  <a:noFill/>
                </a:ln>
                <a:solidFill>
                  <a:srgbClr val="9876AA"/>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new </a:t>
            </a:r>
            <a:r>
              <a:rPr kumimoji="0" lang="en-US" altLang="en-US" sz="800" b="0" i="0" u="none" strike="noStrike" cap="none" normalizeH="0" baseline="0" dirty="0">
                <a:ln>
                  <a:noFill/>
                </a:ln>
                <a:solidFill>
                  <a:srgbClr val="A9B7C6"/>
                </a:solidFill>
                <a:effectLst/>
                <a:latin typeface="JetBrains Mono"/>
              </a:rPr>
              <a:t>HashMap</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54A857"/>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Populates </a:t>
            </a:r>
            <a:r>
              <a:rPr kumimoji="0" lang="en-US" altLang="en-US" sz="800" b="0" i="1" u="none" strike="noStrike" cap="none" normalizeH="0" baseline="0" dirty="0" err="1">
                <a:ln>
                  <a:noFill/>
                </a:ln>
                <a:solidFill>
                  <a:srgbClr val="629755"/>
                </a:solidFill>
                <a:effectLst/>
                <a:latin typeface="JetBrains Mono"/>
              </a:rPr>
              <a:t>menuItems</a:t>
            </a:r>
            <a:r>
              <a:rPr kumimoji="0" lang="en-US" altLang="en-US" sz="800" b="0" i="1" u="none" strike="noStrike" cap="none" normalizeH="0" baseline="0" dirty="0">
                <a:ln>
                  <a:noFill/>
                </a:ln>
                <a:solidFill>
                  <a:srgbClr val="629755"/>
                </a:solidFill>
                <a:effectLst/>
                <a:latin typeface="JetBrains Mono"/>
              </a:rPr>
              <a:t> with desired commands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a:t>
            </a:r>
            <a:r>
              <a:rPr kumimoji="0" lang="en-US" altLang="en-US" sz="800" b="1" i="1" u="none" strike="noStrike" cap="none" normalizeH="0" baseline="0" dirty="0">
                <a:ln>
                  <a:noFill/>
                </a:ln>
                <a:solidFill>
                  <a:srgbClr val="629755"/>
                </a:solidFill>
                <a:effectLst/>
                <a:latin typeface="JetBrains Mono"/>
              </a:rPr>
              <a:t>@param </a:t>
            </a:r>
            <a:r>
              <a:rPr kumimoji="0" lang="en-US" altLang="en-US" sz="800" b="0" i="1" u="none" strike="noStrike" cap="none" normalizeH="0" baseline="0" dirty="0">
                <a:ln>
                  <a:noFill/>
                </a:ln>
                <a:solidFill>
                  <a:srgbClr val="8A653B"/>
                </a:solidFill>
                <a:effectLst/>
                <a:latin typeface="JetBrains Mono"/>
              </a:rPr>
              <a:t>operation </a:t>
            </a:r>
            <a:r>
              <a:rPr kumimoji="0" lang="en-US" altLang="en-US" sz="800" b="0" i="1" u="none" strike="noStrike" cap="none" normalizeH="0" baseline="0" dirty="0">
                <a:ln>
                  <a:noFill/>
                </a:ln>
                <a:solidFill>
                  <a:srgbClr val="629755"/>
                </a:solidFill>
                <a:effectLst/>
                <a:latin typeface="JetBrains Mono"/>
              </a:rPr>
              <a:t>command trigger name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a:t>
            </a:r>
            <a:r>
              <a:rPr kumimoji="0" lang="en-US" altLang="en-US" sz="800" b="1" i="1" u="none" strike="noStrike" cap="none" normalizeH="0" baseline="0" dirty="0">
                <a:ln>
                  <a:noFill/>
                </a:ln>
                <a:solidFill>
                  <a:srgbClr val="629755"/>
                </a:solidFill>
                <a:effectLst/>
                <a:latin typeface="JetBrains Mono"/>
              </a:rPr>
              <a:t>@param </a:t>
            </a:r>
            <a:r>
              <a:rPr kumimoji="0" lang="en-US" altLang="en-US" sz="800" b="0" i="1" u="none" strike="noStrike" cap="none" normalizeH="0" baseline="0" dirty="0" err="1">
                <a:ln>
                  <a:noFill/>
                </a:ln>
                <a:solidFill>
                  <a:srgbClr val="8A653B"/>
                </a:solidFill>
                <a:effectLst/>
                <a:latin typeface="JetBrains Mono"/>
              </a:rPr>
              <a:t>cmd</a:t>
            </a:r>
            <a:r>
              <a:rPr kumimoji="0" lang="en-US" altLang="en-US" sz="800" b="0" i="1" u="none" strike="noStrike" cap="none" normalizeH="0" baseline="0" dirty="0">
                <a:ln>
                  <a:noFill/>
                </a:ln>
                <a:solidFill>
                  <a:srgbClr val="8A653B"/>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command to execute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public void </a:t>
            </a:r>
            <a:r>
              <a:rPr kumimoji="0" lang="en-US" altLang="en-US" sz="800" b="0" i="0" u="none" strike="noStrike" cap="none" normalizeH="0" baseline="0" dirty="0" err="1">
                <a:ln>
                  <a:noFill/>
                </a:ln>
                <a:solidFill>
                  <a:srgbClr val="FFC66D"/>
                </a:solidFill>
                <a:effectLst/>
                <a:latin typeface="JetBrains Mono"/>
              </a:rPr>
              <a:t>setCommand</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String operation</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 </a:t>
            </a:r>
            <a:r>
              <a:rPr kumimoji="0" lang="en-US" altLang="en-US" sz="800" b="0" i="0" u="none" strike="noStrike" cap="none" normalizeH="0" baseline="0" dirty="0" err="1">
                <a:ln>
                  <a:noFill/>
                </a:ln>
                <a:solidFill>
                  <a:srgbClr val="A9B7C6"/>
                </a:solidFill>
                <a:effectLst/>
                <a:latin typeface="JetBrains Mono"/>
              </a:rPr>
              <a:t>cmd</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54A857"/>
                </a:solidFill>
                <a:effectLst/>
                <a:latin typeface="JetBrains Mono"/>
              </a:rPr>
              <a:t>        </a:t>
            </a:r>
            <a:r>
              <a:rPr kumimoji="0" lang="en-US" altLang="en-US" sz="800" b="0" i="0" u="none" strike="noStrike" cap="none" normalizeH="0" baseline="0" dirty="0" err="1">
                <a:ln>
                  <a:noFill/>
                </a:ln>
                <a:solidFill>
                  <a:srgbClr val="9876AA"/>
                </a:solidFill>
                <a:effectLst/>
                <a:latin typeface="JetBrains Mono"/>
              </a:rPr>
              <a:t>menuItems</a:t>
            </a:r>
            <a:r>
              <a:rPr kumimoji="0" lang="en-US" altLang="en-US" sz="800" b="0" i="0" u="none" strike="noStrike" cap="none" normalizeH="0" baseline="0" dirty="0" err="1">
                <a:ln>
                  <a:noFill/>
                </a:ln>
                <a:solidFill>
                  <a:srgbClr val="A9B7C6"/>
                </a:solidFill>
                <a:effectLst/>
                <a:latin typeface="JetBrains Mono"/>
              </a:rPr>
              <a:t>.put</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operation</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err="1">
                <a:ln>
                  <a:noFill/>
                </a:ln>
                <a:solidFill>
                  <a:srgbClr val="A9B7C6"/>
                </a:solidFill>
                <a:effectLst/>
                <a:latin typeface="JetBrains Mono"/>
              </a:rPr>
              <a:t>cmd</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54A857"/>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Executes a command from the </a:t>
            </a:r>
            <a:r>
              <a:rPr kumimoji="0" lang="en-US" altLang="en-US" sz="800" b="0" i="1" u="none" strike="noStrike" cap="none" normalizeH="0" baseline="0" dirty="0" err="1">
                <a:ln>
                  <a:noFill/>
                </a:ln>
                <a:solidFill>
                  <a:srgbClr val="629755"/>
                </a:solidFill>
                <a:effectLst/>
                <a:latin typeface="JetBrains Mono"/>
              </a:rPr>
              <a:t>menuItems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 </a:t>
            </a:r>
            <a:r>
              <a:rPr kumimoji="0" lang="en-US" altLang="en-US" sz="800" b="1" i="1" u="none" strike="noStrike" cap="none" normalizeH="0" baseline="0" dirty="0">
                <a:ln>
                  <a:noFill/>
                </a:ln>
                <a:solidFill>
                  <a:srgbClr val="629755"/>
                </a:solidFill>
                <a:effectLst/>
                <a:latin typeface="JetBrains Mono"/>
              </a:rPr>
              <a:t>@param </a:t>
            </a:r>
            <a:r>
              <a:rPr kumimoji="0" lang="en-US" altLang="en-US" sz="800" b="0" i="1" u="none" strike="noStrike" cap="none" normalizeH="0" baseline="0" dirty="0">
                <a:ln>
                  <a:noFill/>
                </a:ln>
                <a:solidFill>
                  <a:srgbClr val="8A653B"/>
                </a:solidFill>
                <a:effectLst/>
                <a:latin typeface="JetBrains Mono"/>
              </a:rPr>
              <a:t>operation </a:t>
            </a:r>
            <a:r>
              <a:rPr kumimoji="0" lang="en-US" altLang="en-US" sz="800" b="0" i="1" u="none" strike="noStrike" cap="none" normalizeH="0" baseline="0" dirty="0">
                <a:ln>
                  <a:noFill/>
                </a:ln>
                <a:solidFill>
                  <a:srgbClr val="629755"/>
                </a:solidFill>
                <a:effectLst/>
                <a:latin typeface="JetBrains Mono"/>
              </a:rPr>
              <a:t>name of the operation to execute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public void </a:t>
            </a:r>
            <a:r>
              <a:rPr kumimoji="0" lang="en-US" altLang="en-US" sz="800" b="0" i="0" u="none" strike="noStrike" cap="none" normalizeH="0" baseline="0" dirty="0" err="1">
                <a:ln>
                  <a:noFill/>
                </a:ln>
                <a:solidFill>
                  <a:srgbClr val="FFC66D"/>
                </a:solidFill>
                <a:effectLst/>
                <a:latin typeface="JetBrains Mono"/>
              </a:rPr>
              <a:t>runCommand</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String operation</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54A857"/>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 c</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 = </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Command</a:t>
            </a:r>
            <a:r>
              <a:rPr kumimoji="0" lang="en-US" altLang="en-US" sz="800" b="0" i="0" u="none" strike="noStrike" cap="none" normalizeH="0" baseline="0" dirty="0">
                <a:ln>
                  <a:noFill/>
                </a:ln>
                <a:solidFill>
                  <a:srgbClr val="E8BA36"/>
                </a:solidFill>
                <a:effectLst/>
                <a:latin typeface="JetBrains Mono"/>
              </a:rPr>
              <a:t>) </a:t>
            </a:r>
            <a:r>
              <a:rPr kumimoji="0" lang="en-US" altLang="en-US" sz="800" b="0" i="0" u="none" strike="noStrike" cap="none" normalizeH="0" baseline="0" dirty="0" err="1">
                <a:ln>
                  <a:noFill/>
                </a:ln>
                <a:solidFill>
                  <a:srgbClr val="9876AA"/>
                </a:solidFill>
                <a:effectLst/>
                <a:latin typeface="JetBrains Mono"/>
              </a:rPr>
              <a:t>menuItems</a:t>
            </a:r>
            <a:r>
              <a:rPr kumimoji="0" lang="en-US" altLang="en-US" sz="800" b="0" i="0" u="none" strike="noStrike" cap="none" normalizeH="0" baseline="0" dirty="0" err="1">
                <a:ln>
                  <a:noFill/>
                </a:ln>
                <a:solidFill>
                  <a:srgbClr val="A9B7C6"/>
                </a:solidFill>
                <a:effectLst/>
                <a:latin typeface="JetBrains Mono"/>
              </a:rPr>
              <a:t>.get</a:t>
            </a:r>
            <a:r>
              <a:rPr kumimoji="0" lang="en-US" altLang="en-US" sz="800" b="0" i="0" u="none" strike="noStrike" cap="none" normalizeH="0" baseline="0" dirty="0">
                <a:ln>
                  <a:noFill/>
                </a:ln>
                <a:solidFill>
                  <a:srgbClr val="54A857"/>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operation</a:t>
            </a:r>
            <a:r>
              <a:rPr kumimoji="0" lang="en-US" altLang="en-US" sz="800" b="0" i="0" u="none" strike="noStrike" cap="none" normalizeH="0" baseline="0" dirty="0">
                <a:ln>
                  <a:noFill/>
                </a:ln>
                <a:solidFill>
                  <a:srgbClr val="54A857"/>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err="1">
                <a:ln>
                  <a:noFill/>
                </a:ln>
                <a:solidFill>
                  <a:srgbClr val="A9B7C6"/>
                </a:solidFill>
                <a:effectLst/>
                <a:latin typeface="JetBrains Mono"/>
              </a:rPr>
              <a:t>c.execute</a:t>
            </a:r>
            <a:r>
              <a:rPr kumimoji="0" lang="en-US" altLang="en-US" sz="800" b="0" i="0" u="none" strike="noStrike" cap="none" normalizeH="0" baseline="0" dirty="0">
                <a:ln>
                  <a:noFill/>
                </a:ln>
                <a:solidFill>
                  <a:srgbClr val="E8BA3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a:t>
            </a:r>
            <a:br>
              <a:rPr kumimoji="0" lang="en-US" altLang="en-US" sz="800" b="0" i="0" u="none" strike="noStrike" cap="none" normalizeH="0" baseline="0" dirty="0">
                <a:ln>
                  <a:noFill/>
                </a:ln>
                <a:solidFill>
                  <a:srgbClr val="CC7832"/>
                </a:solidFill>
                <a:effectLst/>
                <a:latin typeface="JetBrains Mono"/>
              </a:rPr>
            </a:b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54A857"/>
                </a:solidFill>
                <a:effectLst/>
                <a:latin typeface="JetBrains Mono"/>
              </a:rPr>
              <a:t>}</a:t>
            </a:r>
            <a:br>
              <a:rPr kumimoji="0" lang="en-US" altLang="en-US" sz="800" b="0" i="0" u="none" strike="noStrike" cap="none" normalizeH="0" baseline="0" dirty="0">
                <a:ln>
                  <a:noFill/>
                </a:ln>
                <a:solidFill>
                  <a:srgbClr val="54A857"/>
                </a:solidFill>
                <a:effectLst/>
                <a:latin typeface="JetBrains Mono"/>
              </a:rPr>
            </a:br>
            <a:r>
              <a:rPr kumimoji="0" lang="en-US" altLang="en-US" sz="800" b="0" i="0" u="none" strike="noStrike" cap="none" normalizeH="0" baseline="0" dirty="0">
                <a:ln>
                  <a:noFill/>
                </a:ln>
                <a:solidFill>
                  <a:srgbClr val="E8BA36"/>
                </a:solidFill>
                <a:effectLst/>
                <a:latin typeface="JetBrains Mono"/>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A1E1A2F2-1781-6124-83A3-9A09F6A0E536}"/>
              </a:ext>
            </a:extLst>
          </p:cNvPr>
          <p:cNvSpPr>
            <a:spLocks noChangeArrowheads="1"/>
          </p:cNvSpPr>
          <p:nvPr/>
        </p:nvSpPr>
        <p:spPr bwMode="auto">
          <a:xfrm>
            <a:off x="689501" y="3320084"/>
            <a:ext cx="3547980" cy="3000821"/>
          </a:xfrm>
          <a:prstGeom prst="rect">
            <a:avLst/>
          </a:prstGeom>
          <a:solidFill>
            <a:srgbClr val="2B2B2B"/>
          </a:solidFill>
          <a:ln w="19050">
            <a:solidFill>
              <a:schemeClr val="accent1">
                <a:alpha val="98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a:ln>
                  <a:noFill/>
                </a:ln>
                <a:solidFill>
                  <a:srgbClr val="A9B7C6"/>
                </a:solidFill>
                <a:effectLst/>
                <a:latin typeface="JetBrains Mono"/>
              </a:rPr>
              <a:t>ca.bcit.comp2601.lab10</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1" u="none" strike="noStrike" cap="none" normalizeH="0" baseline="0" dirty="0">
                <a:ln>
                  <a:noFill/>
                </a:ln>
                <a:solidFill>
                  <a:srgbClr val="629755"/>
                </a:solidFill>
                <a:effectLst/>
                <a:latin typeface="JetBrains Mono"/>
              </a:rPr>
              <a:t>/**</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Java program to implement simplified version of the "command" design pattern.</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a:ln>
                  <a:noFill/>
                </a:ln>
                <a:solidFill>
                  <a:srgbClr val="A9B7C6"/>
                </a:solidFill>
                <a:effectLst/>
                <a:latin typeface="JetBrains Mono"/>
              </a:rPr>
              <a:t>Client </a:t>
            </a:r>
            <a:r>
              <a:rPr kumimoji="0" lang="en-US" altLang="en-US" sz="900" b="0" i="0" u="none" strike="noStrike" cap="none" normalizeH="0" baseline="0" dirty="0">
                <a:ln>
                  <a:noFill/>
                </a:ln>
                <a:solidFill>
                  <a:srgbClr val="E8BA36"/>
                </a:solidFill>
                <a:effectLst/>
                <a:latin typeface="JetBrains Mono"/>
              </a:rPr>
              <a:t>{</a:t>
            </a:r>
            <a:br>
              <a:rPr kumimoji="0" lang="en-US" altLang="en-US" sz="900" b="0" i="0" u="none" strike="noStrike" cap="none" normalizeH="0" baseline="0" dirty="0">
                <a:ln>
                  <a:noFill/>
                </a:ln>
                <a:solidFill>
                  <a:srgbClr val="E8BA36"/>
                </a:solidFill>
                <a:effectLst/>
                <a:latin typeface="JetBrains Mono"/>
              </a:rPr>
            </a:br>
            <a:br>
              <a:rPr kumimoji="0" lang="en-US" altLang="en-US" sz="900" b="0" i="0" u="none" strike="noStrike" cap="none" normalizeH="0" baseline="0" dirty="0">
                <a:ln>
                  <a:noFill/>
                </a:ln>
                <a:solidFill>
                  <a:srgbClr val="E8BA36"/>
                </a:solidFill>
                <a:effectLst/>
                <a:latin typeface="JetBrains Mono"/>
              </a:rPr>
            </a:br>
            <a:r>
              <a:rPr kumimoji="0" lang="en-US" altLang="en-US" sz="900" b="0" i="0" u="none" strike="noStrike" cap="none" normalizeH="0" baseline="0" dirty="0">
                <a:ln>
                  <a:noFill/>
                </a:ln>
                <a:solidFill>
                  <a:srgbClr val="E8BA3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static void </a:t>
            </a:r>
            <a:r>
              <a:rPr kumimoji="0" lang="en-US" altLang="en-US" sz="900" b="0" i="0" u="none" strike="noStrike" cap="none" normalizeH="0" baseline="0" dirty="0">
                <a:ln>
                  <a:noFill/>
                </a:ln>
                <a:solidFill>
                  <a:srgbClr val="FFC66D"/>
                </a:solidFill>
                <a:effectLst/>
                <a:latin typeface="JetBrains Mono"/>
              </a:rPr>
              <a:t>main</a:t>
            </a:r>
            <a:r>
              <a:rPr kumimoji="0" lang="en-US" altLang="en-US" sz="900" b="0" i="0" u="none" strike="noStrike" cap="none" normalizeH="0" baseline="0" dirty="0">
                <a:ln>
                  <a:noFill/>
                </a:ln>
                <a:solidFill>
                  <a:srgbClr val="E8BA36"/>
                </a:solidFill>
                <a:effectLst/>
                <a:latin typeface="JetBrains Mono"/>
              </a:rPr>
              <a:t>(final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A9B7C6"/>
                </a:solidFill>
                <a:effectLst/>
                <a:latin typeface="JetBrains Mono"/>
              </a:rPr>
              <a:t>args</a:t>
            </a:r>
            <a:r>
              <a:rPr kumimoji="0" lang="en-US" altLang="en-US" sz="900" b="0" i="0" u="none" strike="noStrike" cap="none" normalizeH="0" baseline="0" dirty="0">
                <a:ln>
                  <a:noFill/>
                </a:ln>
                <a:solidFill>
                  <a:srgbClr val="E8BA36"/>
                </a:solidFill>
                <a:effectLst/>
                <a:latin typeface="JetBrains Mono"/>
              </a:rPr>
              <a:t>[]) </a:t>
            </a:r>
            <a:r>
              <a:rPr kumimoji="0" lang="en-US" altLang="en-US" sz="900" b="0" i="0" u="none" strike="noStrike" cap="none" normalizeH="0" baseline="0" dirty="0">
                <a:ln>
                  <a:noFill/>
                </a:ln>
                <a:solidFill>
                  <a:srgbClr val="54A857"/>
                </a:solidFill>
                <a:effectLst/>
                <a:latin typeface="JetBrains Mono"/>
              </a:rPr>
              <a:t>{</a:t>
            </a:r>
            <a:br>
              <a:rPr kumimoji="0" lang="en-US" altLang="en-US" sz="900" b="0" i="0" u="none" strike="noStrike" cap="none" normalizeH="0" baseline="0" dirty="0">
                <a:ln>
                  <a:noFill/>
                </a:ln>
                <a:solidFill>
                  <a:srgbClr val="54A857"/>
                </a:solidFill>
                <a:effectLst/>
                <a:latin typeface="JetBrains Mono"/>
              </a:rPr>
            </a:br>
            <a:br>
              <a:rPr kumimoji="0" lang="en-US" altLang="en-US" sz="900" b="0" i="0" u="none" strike="noStrike" cap="none" normalizeH="0" baseline="0" dirty="0">
                <a:ln>
                  <a:noFill/>
                </a:ln>
                <a:solidFill>
                  <a:srgbClr val="54A857"/>
                </a:solidFill>
                <a:effectLst/>
                <a:latin typeface="JetBrains Mono"/>
              </a:rPr>
            </a:br>
            <a:r>
              <a:rPr kumimoji="0" lang="en-US" altLang="en-US" sz="900" b="0" i="0" u="none" strike="noStrike" cap="none" normalizeH="0" baseline="0" dirty="0">
                <a:ln>
                  <a:noFill/>
                </a:ln>
                <a:solidFill>
                  <a:srgbClr val="54A857"/>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Client creates Invoker object,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808080"/>
                </a:solidFill>
                <a:latin typeface="JetBrains Mono"/>
              </a:rPr>
              <a:t>        </a:t>
            </a:r>
            <a:r>
              <a:rPr kumimoji="0" lang="en-US" altLang="en-US" sz="900" b="0" i="0" u="none" strike="noStrike" cap="none" normalizeH="0" baseline="0" dirty="0">
                <a:ln>
                  <a:noFill/>
                </a:ln>
                <a:solidFill>
                  <a:srgbClr val="808080"/>
                </a:solidFill>
                <a:effectLst/>
                <a:latin typeface="JetBrains Mono"/>
              </a:rPr>
              <a:t>// command object and configure them</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Menu menu = </a:t>
            </a:r>
            <a:r>
              <a:rPr kumimoji="0" lang="en-US" altLang="en-US" sz="900" b="0" i="0" u="none" strike="noStrike" cap="none" normalizeH="0" baseline="0" dirty="0">
                <a:ln>
                  <a:noFill/>
                </a:ln>
                <a:solidFill>
                  <a:srgbClr val="CC7832"/>
                </a:solidFill>
                <a:effectLst/>
                <a:latin typeface="JetBrains Mono"/>
              </a:rPr>
              <a:t>new </a:t>
            </a:r>
            <a:r>
              <a:rPr kumimoji="0" lang="en-US" altLang="en-US" sz="900" b="0" i="0" u="none" strike="noStrike" cap="none" normalizeH="0" baseline="0" dirty="0">
                <a:ln>
                  <a:noFill/>
                </a:ln>
                <a:solidFill>
                  <a:srgbClr val="A9B7C6"/>
                </a:solidFill>
                <a:effectLst/>
                <a:latin typeface="JetBrains Mono"/>
              </a:rPr>
              <a:t>Menu</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menu.setCommand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"Hamburger"</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a:ln>
                  <a:noFill/>
                </a:ln>
                <a:solidFill>
                  <a:srgbClr val="A9B7C6"/>
                </a:solidFill>
                <a:effectLst/>
                <a:latin typeface="JetBrains Mono"/>
              </a:rPr>
              <a:t>HamburgerCommand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menu.setCommand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"HotDog"</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a:ln>
                  <a:noFill/>
                </a:ln>
                <a:solidFill>
                  <a:srgbClr val="A9B7C6"/>
                </a:solidFill>
                <a:effectLst/>
                <a:latin typeface="JetBrains Mono"/>
              </a:rPr>
              <a:t>HotDogCommand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//Invoker invokes command</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menu.runCommand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"Hamburger"</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menu.runCommand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"HotDog"</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54A857"/>
                </a:solidFill>
                <a:effectLst/>
                <a:latin typeface="JetBrains Mono"/>
              </a:rPr>
              <a:t>}</a:t>
            </a:r>
            <a:br>
              <a:rPr kumimoji="0" lang="en-US" altLang="en-US" sz="900" b="0" i="0" u="none" strike="noStrike" cap="none" normalizeH="0" baseline="0" dirty="0">
                <a:ln>
                  <a:noFill/>
                </a:ln>
                <a:solidFill>
                  <a:srgbClr val="54A857"/>
                </a:solidFill>
                <a:effectLst/>
                <a:latin typeface="JetBrains Mono"/>
              </a:rPr>
            </a:br>
            <a:r>
              <a:rPr kumimoji="0" lang="en-US" altLang="en-US" sz="900" b="0" i="0" u="none" strike="noStrike" cap="none" normalizeH="0" baseline="0" dirty="0">
                <a:ln>
                  <a:noFill/>
                </a:ln>
                <a:solidFill>
                  <a:srgbClr val="E8BA36"/>
                </a:solidFill>
                <a:effectLst/>
                <a:latin typeface="JetBrains Mono"/>
              </a:rPr>
              <a:t>}</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07BE890D-369C-C5ED-28BB-9A49137B8585}"/>
              </a:ext>
            </a:extLst>
          </p:cNvPr>
          <p:cNvSpPr txBox="1">
            <a:spLocks/>
          </p:cNvSpPr>
          <p:nvPr/>
        </p:nvSpPr>
        <p:spPr>
          <a:xfrm>
            <a:off x="689502" y="3048529"/>
            <a:ext cx="3532032" cy="360040"/>
          </a:xfrm>
          <a:prstGeom prst="rect">
            <a:avLst/>
          </a:prstGeom>
        </p:spPr>
        <p:txBody>
          <a:bodyPr vert="horz" wrap="square"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algn="ctr"/>
            <a:r>
              <a:rPr lang="en-US" sz="1000" dirty="0">
                <a:solidFill>
                  <a:schemeClr val="bg1">
                    <a:lumMod val="75000"/>
                  </a:schemeClr>
                </a:solidFill>
              </a:rPr>
              <a:t>Client</a:t>
            </a:r>
            <a:endParaRPr lang="en-CA" sz="1000" dirty="0">
              <a:solidFill>
                <a:schemeClr val="bg1">
                  <a:lumMod val="75000"/>
                </a:schemeClr>
              </a:solidFill>
            </a:endParaRPr>
          </a:p>
        </p:txBody>
      </p:sp>
      <p:sp>
        <p:nvSpPr>
          <p:cNvPr id="12" name="Title 1">
            <a:extLst>
              <a:ext uri="{FF2B5EF4-FFF2-40B4-BE49-F238E27FC236}">
                <a16:creationId xmlns:a16="http://schemas.microsoft.com/office/drawing/2014/main" id="{B3655959-11A0-FCD8-3158-E4C7D91840DB}"/>
              </a:ext>
            </a:extLst>
          </p:cNvPr>
          <p:cNvSpPr txBox="1">
            <a:spLocks/>
          </p:cNvSpPr>
          <p:nvPr/>
        </p:nvSpPr>
        <p:spPr>
          <a:xfrm>
            <a:off x="4398770" y="1424234"/>
            <a:ext cx="4053488" cy="252978"/>
          </a:xfrm>
          <a:prstGeom prst="rect">
            <a:avLst/>
          </a:prstGeom>
        </p:spPr>
        <p:txBody>
          <a:bodyPr vert="horz" wrap="square"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algn="ctr"/>
            <a:r>
              <a:rPr lang="en-US" sz="1000" dirty="0">
                <a:solidFill>
                  <a:schemeClr val="bg1">
                    <a:lumMod val="75000"/>
                  </a:schemeClr>
                </a:solidFill>
              </a:rPr>
              <a:t>Invoker (e.g. Remote Control, Waiter, Broker)</a:t>
            </a:r>
            <a:endParaRPr lang="en-CA" sz="1000" dirty="0">
              <a:solidFill>
                <a:schemeClr val="bg1">
                  <a:lumMod val="75000"/>
                </a:schemeClr>
              </a:solidFill>
            </a:endParaRPr>
          </a:p>
        </p:txBody>
      </p:sp>
      <p:sp>
        <p:nvSpPr>
          <p:cNvPr id="13" name="Title 1">
            <a:extLst>
              <a:ext uri="{FF2B5EF4-FFF2-40B4-BE49-F238E27FC236}">
                <a16:creationId xmlns:a16="http://schemas.microsoft.com/office/drawing/2014/main" id="{EA1F72A4-66DA-7A39-C9E7-BA858726C7D4}"/>
              </a:ext>
            </a:extLst>
          </p:cNvPr>
          <p:cNvSpPr txBox="1">
            <a:spLocks/>
          </p:cNvSpPr>
          <p:nvPr/>
        </p:nvSpPr>
        <p:spPr>
          <a:xfrm>
            <a:off x="8629494" y="861100"/>
            <a:ext cx="2659556" cy="252978"/>
          </a:xfrm>
          <a:prstGeom prst="rect">
            <a:avLst/>
          </a:prstGeom>
        </p:spPr>
        <p:txBody>
          <a:bodyPr vert="horz" wrap="square"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algn="ctr"/>
            <a:r>
              <a:rPr lang="en-US" sz="1000" dirty="0">
                <a:solidFill>
                  <a:schemeClr val="bg1">
                    <a:lumMod val="75000"/>
                  </a:schemeClr>
                </a:solidFill>
              </a:rPr>
              <a:t>Interface and Commands</a:t>
            </a:r>
            <a:endParaRPr lang="en-CA" sz="1000" dirty="0">
              <a:solidFill>
                <a:schemeClr val="bg1">
                  <a:lumMod val="75000"/>
                </a:schemeClr>
              </a:solidFill>
            </a:endParaRPr>
          </a:p>
        </p:txBody>
      </p:sp>
      <p:sp>
        <p:nvSpPr>
          <p:cNvPr id="5" name="Shape 54">
            <a:extLst>
              <a:ext uri="{FF2B5EF4-FFF2-40B4-BE49-F238E27FC236}">
                <a16:creationId xmlns:a16="http://schemas.microsoft.com/office/drawing/2014/main" id="{EC1511F3-0CB6-F8B0-D79F-47269E6A5269}"/>
              </a:ext>
            </a:extLst>
          </p:cNvPr>
          <p:cNvSpPr txBox="1">
            <a:spLocks/>
          </p:cNvSpPr>
          <p:nvPr/>
        </p:nvSpPr>
        <p:spPr>
          <a:xfrm>
            <a:off x="689500" y="1685277"/>
            <a:ext cx="3547980" cy="1363252"/>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Char char="●"/>
              <a:defRPr sz="1800" b="0" i="0" u="none" strike="noStrike" cap="none">
                <a:solidFill>
                  <a:schemeClr val="lt2"/>
                </a:solidFill>
                <a:latin typeface="Arial"/>
                <a:ea typeface="Arial"/>
                <a:cs typeface="Arial"/>
                <a:sym typeface="Arial"/>
              </a:defRPr>
            </a:lvl1pPr>
            <a:lvl2pPr marR="0" lvl="1"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2pPr>
            <a:lvl3pPr marR="0" lvl="2"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3pPr>
            <a:lvl4pPr marR="0" lvl="3"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4pPr>
            <a:lvl5pPr marR="0" lvl="4"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5pPr>
            <a:lvl6pPr marR="0" lvl="5"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6pPr>
            <a:lvl7pPr marR="0" lvl="6"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7pPr>
            <a:lvl8pPr marR="0" lvl="7"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8pPr>
            <a:lvl9pPr marR="0" lvl="8"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9pPr>
          </a:lstStyle>
          <a:p>
            <a:pPr algn="ctr">
              <a:buNone/>
            </a:pPr>
            <a:r>
              <a:rPr lang="en-US" sz="1100" dirty="0">
                <a:solidFill>
                  <a:schemeClr val="bg1"/>
                </a:solidFill>
              </a:rPr>
              <a:t>Concrete commands often take more parameters as well as the object being updated. These were ignored/skipped on this example for the sake of simplicity.</a:t>
            </a:r>
          </a:p>
        </p:txBody>
      </p:sp>
    </p:spTree>
    <p:extLst>
      <p:ext uri="{BB962C8B-B14F-4D97-AF65-F5344CB8AC3E}">
        <p14:creationId xmlns:p14="http://schemas.microsoft.com/office/powerpoint/2010/main" val="249546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0128-142B-4E97-835F-9876D707E7D3}"/>
              </a:ext>
            </a:extLst>
          </p:cNvPr>
          <p:cNvSpPr>
            <a:spLocks noGrp="1"/>
          </p:cNvSpPr>
          <p:nvPr>
            <p:ph type="title"/>
          </p:nvPr>
        </p:nvSpPr>
        <p:spPr>
          <a:xfrm>
            <a:off x="767408" y="404664"/>
            <a:ext cx="6912768" cy="737513"/>
          </a:xfrm>
        </p:spPr>
        <p:txBody>
          <a:bodyPr>
            <a:noAutofit/>
          </a:bodyPr>
          <a:lstStyle/>
          <a:p>
            <a:r>
              <a:rPr lang="en-US" sz="5500" dirty="0">
                <a:solidFill>
                  <a:schemeClr val="bg1"/>
                </a:solidFill>
              </a:rPr>
              <a:t>Command Lab and Quiz</a:t>
            </a:r>
            <a:endParaRPr lang="en-CA" sz="5500" dirty="0">
              <a:solidFill>
                <a:schemeClr val="bg1"/>
              </a:solidFill>
            </a:endParaRPr>
          </a:p>
        </p:txBody>
      </p:sp>
      <p:sp>
        <p:nvSpPr>
          <p:cNvPr id="5" name="Shape 54">
            <a:extLst>
              <a:ext uri="{FF2B5EF4-FFF2-40B4-BE49-F238E27FC236}">
                <a16:creationId xmlns:a16="http://schemas.microsoft.com/office/drawing/2014/main" id="{D13DBE33-971C-46C9-9337-1E2C3A15CB73}"/>
              </a:ext>
            </a:extLst>
          </p:cNvPr>
          <p:cNvSpPr txBox="1">
            <a:spLocks/>
          </p:cNvSpPr>
          <p:nvPr/>
        </p:nvSpPr>
        <p:spPr>
          <a:xfrm>
            <a:off x="767408" y="1700808"/>
            <a:ext cx="10729192" cy="4176464"/>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Char char="●"/>
              <a:defRPr sz="1800" b="0" i="0" u="none" strike="noStrike" cap="none">
                <a:solidFill>
                  <a:schemeClr val="lt2"/>
                </a:solidFill>
                <a:latin typeface="Arial"/>
                <a:ea typeface="Arial"/>
                <a:cs typeface="Arial"/>
                <a:sym typeface="Arial"/>
              </a:defRPr>
            </a:lvl1pPr>
            <a:lvl2pPr marR="0" lvl="1"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2pPr>
            <a:lvl3pPr marR="0" lvl="2"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3pPr>
            <a:lvl4pPr marR="0" lvl="3"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4pPr>
            <a:lvl5pPr marR="0" lvl="4"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5pPr>
            <a:lvl6pPr marR="0" lvl="5"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6pPr>
            <a:lvl7pPr marR="0" lvl="6"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7pPr>
            <a:lvl8pPr marR="0" lvl="7"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8pPr>
            <a:lvl9pPr marR="0" lvl="8"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9pPr>
          </a:lstStyle>
          <a:p>
            <a:pPr>
              <a:buNone/>
            </a:pPr>
            <a:r>
              <a:rPr lang="en-US" sz="1500" b="1" dirty="0">
                <a:solidFill>
                  <a:schemeClr val="bg1"/>
                </a:solidFill>
              </a:rPr>
              <a:t>Lab:</a:t>
            </a:r>
            <a:br>
              <a:rPr lang="en-US" sz="1500" dirty="0">
                <a:solidFill>
                  <a:schemeClr val="bg1"/>
                </a:solidFill>
              </a:rPr>
            </a:br>
            <a:r>
              <a:rPr lang="en-US" sz="1400" dirty="0">
                <a:solidFill>
                  <a:schemeClr val="bg1"/>
                </a:solidFill>
              </a:rPr>
              <a:t>1. Create a “</a:t>
            </a:r>
            <a:r>
              <a:rPr lang="en-US" sz="1400" dirty="0">
                <a:solidFill>
                  <a:schemeClr val="accent1"/>
                </a:solidFill>
              </a:rPr>
              <a:t>Command</a:t>
            </a:r>
            <a:r>
              <a:rPr lang="en-US" sz="1400" dirty="0">
                <a:solidFill>
                  <a:schemeClr val="bg1"/>
                </a:solidFill>
              </a:rPr>
              <a:t>” interface with a method called “execute”.</a:t>
            </a:r>
            <a:br>
              <a:rPr lang="en-US" sz="1400" dirty="0">
                <a:solidFill>
                  <a:schemeClr val="bg1"/>
                </a:solidFill>
              </a:rPr>
            </a:br>
            <a:r>
              <a:rPr lang="en-US" sz="1400" dirty="0">
                <a:solidFill>
                  <a:schemeClr val="bg1"/>
                </a:solidFill>
              </a:rPr>
              <a:t>2. Create four concreate commands: “</a:t>
            </a:r>
            <a:r>
              <a:rPr lang="en-US" sz="1400" dirty="0" err="1">
                <a:solidFill>
                  <a:schemeClr val="accent1"/>
                </a:solidFill>
              </a:rPr>
              <a:t>LightOnCommand</a:t>
            </a:r>
            <a:r>
              <a:rPr lang="en-US" sz="1400" dirty="0">
                <a:solidFill>
                  <a:schemeClr val="bg1"/>
                </a:solidFill>
              </a:rPr>
              <a:t>”, “</a:t>
            </a:r>
            <a:r>
              <a:rPr lang="en-US" sz="1400" dirty="0" err="1">
                <a:solidFill>
                  <a:schemeClr val="accent1"/>
                </a:solidFill>
              </a:rPr>
              <a:t>LightOffCommand</a:t>
            </a:r>
            <a:r>
              <a:rPr lang="en-US" sz="1400" dirty="0">
                <a:solidFill>
                  <a:schemeClr val="bg1"/>
                </a:solidFill>
              </a:rPr>
              <a:t>”, “</a:t>
            </a:r>
            <a:r>
              <a:rPr lang="en-US" sz="1400" dirty="0" err="1">
                <a:solidFill>
                  <a:schemeClr val="accent1"/>
                </a:solidFill>
              </a:rPr>
              <a:t>MusicOnCommand</a:t>
            </a:r>
            <a:r>
              <a:rPr lang="en-US" sz="1400" dirty="0">
                <a:solidFill>
                  <a:schemeClr val="bg1"/>
                </a:solidFill>
              </a:rPr>
              <a:t>”, and “</a:t>
            </a:r>
            <a:r>
              <a:rPr lang="en-US" sz="1400" dirty="0" err="1">
                <a:solidFill>
                  <a:schemeClr val="accent1"/>
                </a:solidFill>
              </a:rPr>
              <a:t>MusicOffCommand</a:t>
            </a:r>
            <a:r>
              <a:rPr lang="en-US" sz="1400" dirty="0">
                <a:solidFill>
                  <a:schemeClr val="bg1"/>
                </a:solidFill>
              </a:rPr>
              <a:t>”</a:t>
            </a:r>
            <a:br>
              <a:rPr lang="en-US" sz="1400" dirty="0">
                <a:solidFill>
                  <a:schemeClr val="bg1"/>
                </a:solidFill>
              </a:rPr>
            </a:br>
            <a:r>
              <a:rPr lang="en-US" sz="1400" dirty="0">
                <a:solidFill>
                  <a:schemeClr val="bg1"/>
                </a:solidFill>
              </a:rPr>
              <a:t>Each one of these should implement “Command” and print a statement related to their action. For example: “Light is now on!”</a:t>
            </a:r>
            <a:br>
              <a:rPr lang="en-US" sz="1400" dirty="0">
                <a:solidFill>
                  <a:schemeClr val="bg1"/>
                </a:solidFill>
              </a:rPr>
            </a:br>
            <a:r>
              <a:rPr lang="en-US" sz="1400" dirty="0">
                <a:solidFill>
                  <a:schemeClr val="bg1"/>
                </a:solidFill>
              </a:rPr>
              <a:t>3. Create a base class called “</a:t>
            </a:r>
            <a:r>
              <a:rPr lang="en-US" sz="1400" dirty="0" err="1">
                <a:solidFill>
                  <a:schemeClr val="accent1"/>
                </a:solidFill>
              </a:rPr>
              <a:t>ControlDevice</a:t>
            </a:r>
            <a:r>
              <a:rPr lang="en-US" sz="1400" dirty="0">
                <a:solidFill>
                  <a:schemeClr val="bg1"/>
                </a:solidFill>
              </a:rPr>
              <a:t>” and invoker subclasses called “</a:t>
            </a:r>
            <a:r>
              <a:rPr lang="en-US" sz="1400" dirty="0" err="1">
                <a:solidFill>
                  <a:schemeClr val="accent1"/>
                </a:solidFill>
              </a:rPr>
              <a:t>VoiceControl</a:t>
            </a:r>
            <a:r>
              <a:rPr lang="en-US" sz="1400" dirty="0">
                <a:solidFill>
                  <a:schemeClr val="bg1"/>
                </a:solidFill>
              </a:rPr>
              <a:t>” and a “</a:t>
            </a:r>
            <a:r>
              <a:rPr lang="en-US" sz="1400" dirty="0" err="1">
                <a:solidFill>
                  <a:schemeClr val="accent1"/>
                </a:solidFill>
              </a:rPr>
              <a:t>RemoteControl</a:t>
            </a:r>
            <a:r>
              <a:rPr lang="en-US" sz="1400" dirty="0">
                <a:solidFill>
                  <a:schemeClr val="bg1"/>
                </a:solidFill>
              </a:rPr>
              <a:t>”</a:t>
            </a:r>
            <a:br>
              <a:rPr lang="en-US" sz="1400" dirty="0">
                <a:solidFill>
                  <a:schemeClr val="bg1"/>
                </a:solidFill>
              </a:rPr>
            </a:br>
            <a:r>
              <a:rPr lang="en-US" sz="1400" dirty="0">
                <a:solidFill>
                  <a:schemeClr val="bg1"/>
                </a:solidFill>
              </a:rPr>
              <a:t>4. Create a “Client” class with a main method in it. This class populates “</a:t>
            </a:r>
            <a:r>
              <a:rPr lang="en-US" sz="1400" dirty="0" err="1">
                <a:solidFill>
                  <a:schemeClr val="bg1"/>
                </a:solidFill>
              </a:rPr>
              <a:t>VoiceControl</a:t>
            </a:r>
            <a:r>
              <a:rPr lang="en-US" sz="1400" dirty="0">
                <a:solidFill>
                  <a:schemeClr val="bg1"/>
                </a:solidFill>
              </a:rPr>
              <a:t>” with all 4 commands and “</a:t>
            </a:r>
            <a:r>
              <a:rPr lang="en-US" sz="1400" dirty="0" err="1">
                <a:solidFill>
                  <a:schemeClr val="bg1"/>
                </a:solidFill>
              </a:rPr>
              <a:t>RemoteControl</a:t>
            </a:r>
            <a:r>
              <a:rPr lang="en-US" sz="1400" dirty="0">
                <a:solidFill>
                  <a:schemeClr val="bg1"/>
                </a:solidFill>
              </a:rPr>
              <a:t>” with only 2 music commands (on and off).</a:t>
            </a:r>
            <a:br>
              <a:rPr lang="en-US" sz="1400" dirty="0">
                <a:solidFill>
                  <a:schemeClr val="bg1"/>
                </a:solidFill>
              </a:rPr>
            </a:br>
            <a:r>
              <a:rPr lang="en-US" sz="1400" dirty="0">
                <a:solidFill>
                  <a:schemeClr val="bg1"/>
                </a:solidFill>
              </a:rPr>
              <a:t>5. While still in the main, run the assigned commands using your control devices.</a:t>
            </a:r>
            <a:br>
              <a:rPr lang="en-US" sz="1400" dirty="0">
                <a:solidFill>
                  <a:schemeClr val="bg1"/>
                </a:solidFill>
              </a:rPr>
            </a:br>
            <a:endParaRPr lang="en-US" sz="1400" b="1" dirty="0">
              <a:solidFill>
                <a:schemeClr val="bg1"/>
              </a:solidFill>
            </a:endParaRPr>
          </a:p>
          <a:p>
            <a:pPr>
              <a:buNone/>
            </a:pPr>
            <a:r>
              <a:rPr lang="en-US" sz="1500" b="1" dirty="0">
                <a:solidFill>
                  <a:schemeClr val="bg1"/>
                </a:solidFill>
              </a:rPr>
              <a:t>Quiz:</a:t>
            </a:r>
            <a:br>
              <a:rPr lang="en-US" sz="1500" dirty="0">
                <a:solidFill>
                  <a:schemeClr val="bg1"/>
                </a:solidFill>
              </a:rPr>
            </a:br>
            <a:r>
              <a:rPr lang="en-US" sz="1500" dirty="0">
                <a:solidFill>
                  <a:schemeClr val="bg1"/>
                </a:solidFill>
              </a:rPr>
              <a:t>Imagine you created a button class. It generates beautiful GUI elements and is now ready to execute actions. </a:t>
            </a:r>
            <a:br>
              <a:rPr lang="en-US" sz="1500" dirty="0">
                <a:solidFill>
                  <a:schemeClr val="bg1"/>
                </a:solidFill>
              </a:rPr>
            </a:br>
            <a:r>
              <a:rPr lang="en-US" sz="1500" dirty="0">
                <a:solidFill>
                  <a:schemeClr val="bg1"/>
                </a:solidFill>
              </a:rPr>
              <a:t>Your next goal is to use your button class to create two buttons, one to save files and another one to load files.</a:t>
            </a:r>
            <a:br>
              <a:rPr lang="en-US" sz="1500" dirty="0">
                <a:solidFill>
                  <a:schemeClr val="bg1"/>
                </a:solidFill>
              </a:rPr>
            </a:br>
            <a:r>
              <a:rPr lang="en-US" sz="1500" dirty="0">
                <a:solidFill>
                  <a:schemeClr val="bg1"/>
                </a:solidFill>
              </a:rPr>
              <a:t>1. </a:t>
            </a:r>
            <a:r>
              <a:rPr lang="en-US" sz="1400" dirty="0">
                <a:solidFill>
                  <a:schemeClr val="bg1"/>
                </a:solidFill>
              </a:rPr>
              <a:t>Why would it be a good idea to use the command design pattern instead of button subclasses?</a:t>
            </a:r>
            <a:br>
              <a:rPr lang="en-US" sz="1400" dirty="0">
                <a:solidFill>
                  <a:schemeClr val="bg1"/>
                </a:solidFill>
              </a:rPr>
            </a:br>
            <a:r>
              <a:rPr lang="en-US" sz="1400" dirty="0">
                <a:solidFill>
                  <a:schemeClr val="bg1"/>
                </a:solidFill>
              </a:rPr>
              <a:t>2. Why do we need to use an interface to implement commands?</a:t>
            </a:r>
            <a:br>
              <a:rPr lang="en-US" sz="1400" dirty="0">
                <a:solidFill>
                  <a:schemeClr val="bg1"/>
                </a:solidFill>
              </a:rPr>
            </a:br>
            <a:endParaRPr lang="en-US" sz="1400" dirty="0">
              <a:solidFill>
                <a:schemeClr val="bg1"/>
              </a:solidFill>
            </a:endParaRPr>
          </a:p>
        </p:txBody>
      </p:sp>
      <p:sp>
        <p:nvSpPr>
          <p:cNvPr id="7" name="Title 1">
            <a:extLst>
              <a:ext uri="{FF2B5EF4-FFF2-40B4-BE49-F238E27FC236}">
                <a16:creationId xmlns:a16="http://schemas.microsoft.com/office/drawing/2014/main" id="{CFE67BCA-2E4E-B0FE-A1DB-85770B844E27}"/>
              </a:ext>
            </a:extLst>
          </p:cNvPr>
          <p:cNvSpPr txBox="1">
            <a:spLocks/>
          </p:cNvSpPr>
          <p:nvPr/>
        </p:nvSpPr>
        <p:spPr>
          <a:xfrm>
            <a:off x="813128" y="1109504"/>
            <a:ext cx="3240360" cy="360040"/>
          </a:xfrm>
          <a:prstGeom prst="rect">
            <a:avLst/>
          </a:prstGeom>
        </p:spPr>
        <p:txBody>
          <a:bodyPr vert="horz" wrap="square"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1500" dirty="0">
                <a:solidFill>
                  <a:schemeClr val="bg1">
                    <a:lumMod val="75000"/>
                  </a:schemeClr>
                </a:solidFill>
              </a:rPr>
              <a:t>Behavioral Design Pattern</a:t>
            </a:r>
            <a:endParaRPr lang="en-CA" sz="1500" dirty="0">
              <a:solidFill>
                <a:schemeClr val="bg1">
                  <a:lumMod val="75000"/>
                </a:schemeClr>
              </a:solidFill>
            </a:endParaRPr>
          </a:p>
        </p:txBody>
      </p:sp>
    </p:spTree>
    <p:extLst>
      <p:ext uri="{BB962C8B-B14F-4D97-AF65-F5344CB8AC3E}">
        <p14:creationId xmlns:p14="http://schemas.microsoft.com/office/powerpoint/2010/main" val="241100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0128-142B-4E97-835F-9876D707E7D3}"/>
              </a:ext>
            </a:extLst>
          </p:cNvPr>
          <p:cNvSpPr>
            <a:spLocks noGrp="1"/>
          </p:cNvSpPr>
          <p:nvPr>
            <p:ph type="title"/>
          </p:nvPr>
        </p:nvSpPr>
        <p:spPr>
          <a:xfrm>
            <a:off x="767408" y="404664"/>
            <a:ext cx="4320480" cy="737513"/>
          </a:xfrm>
        </p:spPr>
        <p:txBody>
          <a:bodyPr>
            <a:noAutofit/>
          </a:bodyPr>
          <a:lstStyle/>
          <a:p>
            <a:r>
              <a:rPr lang="en-US" sz="5500" dirty="0">
                <a:solidFill>
                  <a:schemeClr val="bg1"/>
                </a:solidFill>
              </a:rPr>
              <a:t>Command Lab </a:t>
            </a:r>
            <a:br>
              <a:rPr lang="en-US" sz="5500" dirty="0">
                <a:solidFill>
                  <a:schemeClr val="bg1"/>
                </a:solidFill>
              </a:rPr>
            </a:br>
            <a:r>
              <a:rPr lang="en-US" sz="2000" dirty="0">
                <a:solidFill>
                  <a:schemeClr val="bg1">
                    <a:lumMod val="85000"/>
                  </a:schemeClr>
                </a:solidFill>
              </a:rPr>
              <a:t>Solution</a:t>
            </a:r>
            <a:endParaRPr lang="en-CA" sz="2000" dirty="0">
              <a:solidFill>
                <a:schemeClr val="bg1">
                  <a:lumMod val="85000"/>
                </a:schemeClr>
              </a:solidFill>
            </a:endParaRPr>
          </a:p>
        </p:txBody>
      </p:sp>
      <p:sp>
        <p:nvSpPr>
          <p:cNvPr id="3" name="Rectangle 1">
            <a:extLst>
              <a:ext uri="{FF2B5EF4-FFF2-40B4-BE49-F238E27FC236}">
                <a16:creationId xmlns:a16="http://schemas.microsoft.com/office/drawing/2014/main" id="{B6CA595E-90C2-3AD1-39A8-51252BA35889}"/>
              </a:ext>
            </a:extLst>
          </p:cNvPr>
          <p:cNvSpPr>
            <a:spLocks noChangeArrowheads="1"/>
          </p:cNvSpPr>
          <p:nvPr/>
        </p:nvSpPr>
        <p:spPr bwMode="auto">
          <a:xfrm>
            <a:off x="9124659" y="260648"/>
            <a:ext cx="2304256" cy="1384995"/>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CC7832"/>
                </a:solidFill>
                <a:effectLst/>
                <a:latin typeface="JetBrains Mono"/>
              </a:rPr>
              <a:t>package </a:t>
            </a:r>
            <a:r>
              <a:rPr kumimoji="0" lang="en-US" altLang="en-US" sz="700" b="0" i="0" u="none" strike="noStrike" cap="none" normalizeH="0" baseline="0" dirty="0">
                <a:ln>
                  <a:noFill/>
                </a:ln>
                <a:solidFill>
                  <a:srgbClr val="A9B7C6"/>
                </a:solidFill>
                <a:effectLst/>
                <a:latin typeface="JetBrains Mono"/>
              </a:rPr>
              <a:t>ca.bcit.comp2601.lab10</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0" u="none" strike="noStrike" cap="none" normalizeH="0" baseline="0" dirty="0">
                <a:ln>
                  <a:noFill/>
                </a:ln>
                <a:solidFill>
                  <a:srgbClr val="CC7832"/>
                </a:solidFill>
                <a:effectLst/>
                <a:latin typeface="JetBrains Mono"/>
              </a:rPr>
            </a:br>
            <a:r>
              <a:rPr kumimoji="0" lang="en-US" altLang="en-US" sz="700" b="0" i="1" u="none" strike="noStrike" cap="none" normalizeH="0" baseline="0" dirty="0">
                <a:ln>
                  <a:noFill/>
                </a:ln>
                <a:solidFill>
                  <a:srgbClr val="629755"/>
                </a:solidFill>
                <a:effectLst/>
                <a:latin typeface="JetBrains Mono"/>
              </a:rPr>
              <a:t>/**</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Command interface for implementing concrete command</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br>
              <a:rPr kumimoji="0" lang="en-US" altLang="en-US" sz="700" b="0" i="1" u="none" strike="noStrike" cap="none" normalizeH="0" baseline="0" dirty="0">
                <a:ln>
                  <a:noFill/>
                </a:ln>
                <a:solidFill>
                  <a:srgbClr val="629755"/>
                </a:solidFill>
                <a:effectLst/>
                <a:latin typeface="JetBrains Mono"/>
              </a:rPr>
            </a:br>
            <a:r>
              <a:rPr kumimoji="0" lang="en-US" altLang="en-US" sz="700" b="0" i="0" u="none" strike="noStrike" cap="none" normalizeH="0" baseline="0" dirty="0">
                <a:ln>
                  <a:noFill/>
                </a:ln>
                <a:solidFill>
                  <a:srgbClr val="CC7832"/>
                </a:solidFill>
                <a:effectLst/>
                <a:latin typeface="JetBrains Mono"/>
              </a:rPr>
              <a:t>public interface </a:t>
            </a:r>
            <a:r>
              <a:rPr kumimoji="0" lang="en-US" altLang="en-US" sz="700" b="0" i="0" u="none" strike="noStrike" cap="none" normalizeH="0" baseline="0" dirty="0">
                <a:ln>
                  <a:noFill/>
                </a:ln>
                <a:solidFill>
                  <a:srgbClr val="A9B7C6"/>
                </a:solidFill>
                <a:effectLst/>
                <a:latin typeface="JetBrains Mono"/>
              </a:rPr>
              <a:t>Command </a:t>
            </a:r>
            <a:r>
              <a:rPr kumimoji="0" lang="en-US" altLang="en-US" sz="700" b="0" i="0" u="none" strike="noStrike" cap="none" normalizeH="0" baseline="0" dirty="0">
                <a:ln>
                  <a:noFill/>
                </a:ln>
                <a:solidFill>
                  <a:srgbClr val="E8BA36"/>
                </a:solidFill>
                <a:effectLst/>
                <a:latin typeface="JetBrains Mono"/>
              </a:rPr>
              <a:t>{</a:t>
            </a:r>
            <a:br>
              <a:rPr kumimoji="0" lang="en-US" altLang="en-US" sz="700" b="0" i="0" u="none" strike="noStrike" cap="none" normalizeH="0" baseline="0" dirty="0">
                <a:ln>
                  <a:noFill/>
                </a:ln>
                <a:solidFill>
                  <a:srgbClr val="E8BA36"/>
                </a:solidFill>
                <a:effectLst/>
                <a:latin typeface="JetBrains Mono"/>
              </a:rPr>
            </a:br>
            <a:r>
              <a:rPr kumimoji="0" lang="en-US" altLang="en-US" sz="700" b="0" i="0" u="none" strike="noStrike" cap="none" normalizeH="0" baseline="0" dirty="0">
                <a:ln>
                  <a:noFill/>
                </a:ln>
                <a:solidFill>
                  <a:srgbClr val="E8BA36"/>
                </a:solidFill>
                <a:effectLst/>
                <a:latin typeface="JetBrains Mono"/>
              </a:rPr>
              <a:t>    </a:t>
            </a:r>
            <a:r>
              <a:rPr kumimoji="0" lang="en-US" altLang="en-US" sz="700" b="0" i="1" u="none" strike="noStrike" cap="none" normalizeH="0" baseline="0" dirty="0">
                <a:ln>
                  <a:noFill/>
                </a:ln>
                <a:solidFill>
                  <a:srgbClr val="629755"/>
                </a:solidFill>
                <a:effectLst/>
                <a:latin typeface="JetBrains Mono"/>
              </a:rPr>
              <a:t>/**</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Execute method to be later implemented</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void </a:t>
            </a:r>
            <a:r>
              <a:rPr kumimoji="0" lang="en-US" altLang="en-US" sz="700" b="0" i="0" u="none" strike="noStrike" cap="none" normalizeH="0" baseline="0" dirty="0">
                <a:ln>
                  <a:noFill/>
                </a:ln>
                <a:solidFill>
                  <a:srgbClr val="FFC66D"/>
                </a:solidFill>
                <a:effectLst/>
                <a:latin typeface="JetBrains Mono"/>
              </a:rPr>
              <a:t>execute</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E8BA36"/>
                </a:solidFill>
                <a:effectLst/>
                <a:latin typeface="JetBrains Mono"/>
              </a:rPr>
              <a:t>}</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8A628C04-76E2-EDCD-1C36-6689F9E7BB2B}"/>
              </a:ext>
            </a:extLst>
          </p:cNvPr>
          <p:cNvSpPr>
            <a:spLocks noChangeArrowheads="1"/>
          </p:cNvSpPr>
          <p:nvPr/>
        </p:nvSpPr>
        <p:spPr bwMode="auto">
          <a:xfrm>
            <a:off x="9124659" y="1725367"/>
            <a:ext cx="2304256" cy="1061829"/>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CC7832"/>
                </a:solidFill>
                <a:effectLst/>
                <a:latin typeface="JetBrains Mono"/>
              </a:rPr>
              <a:t>package </a:t>
            </a:r>
            <a:r>
              <a:rPr kumimoji="0" lang="en-US" altLang="en-US" sz="700" b="0" i="0" u="none" strike="noStrike" cap="none" normalizeH="0" baseline="0" dirty="0">
                <a:ln>
                  <a:noFill/>
                </a:ln>
                <a:solidFill>
                  <a:srgbClr val="A9B7C6"/>
                </a:solidFill>
                <a:effectLst/>
                <a:latin typeface="JetBrains Mono"/>
              </a:rPr>
              <a:t>ca.bcit.comp2601.lab10</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0" u="none" strike="noStrike" cap="none" normalizeH="0" baseline="0" dirty="0">
                <a:ln>
                  <a:noFill/>
                </a:ln>
                <a:solidFill>
                  <a:srgbClr val="CC7832"/>
                </a:solidFill>
                <a:effectLst/>
                <a:latin typeface="JetBrains Mono"/>
              </a:rPr>
            </a:br>
            <a:br>
              <a:rPr kumimoji="0" lang="en-US" altLang="en-US" sz="700" b="0" i="1" u="none" strike="noStrike" cap="none" normalizeH="0" baseline="0" dirty="0">
                <a:ln>
                  <a:noFill/>
                </a:ln>
                <a:solidFill>
                  <a:srgbClr val="629755"/>
                </a:solidFill>
                <a:effectLst/>
                <a:latin typeface="JetBrains Mono"/>
              </a:rPr>
            </a:br>
            <a:r>
              <a:rPr kumimoji="0" lang="en-US" altLang="en-US" sz="700" b="0" i="0" u="none" strike="noStrike" cap="none" normalizeH="0" baseline="0" dirty="0">
                <a:ln>
                  <a:noFill/>
                </a:ln>
                <a:solidFill>
                  <a:srgbClr val="CC7832"/>
                </a:solidFill>
                <a:effectLst/>
                <a:latin typeface="JetBrains Mono"/>
              </a:rPr>
              <a:t>public class </a:t>
            </a:r>
            <a:r>
              <a:rPr kumimoji="0" lang="en-US" altLang="en-US" sz="700" b="0" i="0" u="none" strike="noStrike" cap="none" normalizeH="0" baseline="0" dirty="0" err="1">
                <a:ln>
                  <a:noFill/>
                </a:ln>
                <a:solidFill>
                  <a:srgbClr val="A9B7C6"/>
                </a:solidFill>
                <a:effectLst/>
                <a:latin typeface="JetBrains Mono"/>
              </a:rPr>
              <a:t>LightOffCommand</a:t>
            </a:r>
            <a:r>
              <a:rPr kumimoji="0" lang="en-US" altLang="en-US" sz="700" b="0" i="0" u="none" strike="noStrike" cap="none" normalizeH="0" baseline="0" dirty="0">
                <a:ln>
                  <a:noFill/>
                </a:ln>
                <a:solidFill>
                  <a:srgbClr val="A9B7C6"/>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implements </a:t>
            </a:r>
            <a:r>
              <a:rPr kumimoji="0" lang="en-US" altLang="en-US" sz="700" b="0" i="0" u="none" strike="noStrike" cap="none" normalizeH="0" baseline="0" dirty="0">
                <a:ln>
                  <a:noFill/>
                </a:ln>
                <a:solidFill>
                  <a:srgbClr val="A9B7C6"/>
                </a:solidFill>
                <a:effectLst/>
                <a:latin typeface="JetBrains Mono"/>
              </a:rPr>
              <a:t>Command</a:t>
            </a:r>
            <a:r>
              <a:rPr kumimoji="0" lang="en-US" altLang="en-US" sz="700" b="0" i="0" u="none" strike="noStrike" cap="none" normalizeH="0" baseline="0" dirty="0">
                <a:ln>
                  <a:noFill/>
                </a:ln>
                <a:solidFill>
                  <a:srgbClr val="E8BA36"/>
                </a:solidFill>
                <a:effectLst/>
                <a:latin typeface="JetBrains Mono"/>
              </a:rPr>
              <a:t>{</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BBB529"/>
                </a:solidFill>
                <a:effectLst/>
                <a:latin typeface="JetBrains Mono"/>
              </a:rPr>
              <a:t>@Override</a:t>
            </a:r>
            <a:br>
              <a:rPr kumimoji="0" lang="en-US" altLang="en-US" sz="700" b="0" i="0" u="none" strike="noStrike" cap="none" normalizeH="0" baseline="0" dirty="0">
                <a:ln>
                  <a:noFill/>
                </a:ln>
                <a:solidFill>
                  <a:srgbClr val="BBB529"/>
                </a:solidFill>
                <a:effectLst/>
                <a:latin typeface="JetBrains Mono"/>
              </a:rPr>
            </a:br>
            <a:r>
              <a:rPr kumimoji="0" lang="en-US" altLang="en-US" sz="700" b="0" i="0" u="none" strike="noStrike" cap="none" normalizeH="0" baseline="0" dirty="0">
                <a:ln>
                  <a:noFill/>
                </a:ln>
                <a:solidFill>
                  <a:srgbClr val="BBB529"/>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void </a:t>
            </a:r>
            <a:r>
              <a:rPr kumimoji="0" lang="en-US" altLang="en-US" sz="700" b="0" i="0" u="none" strike="noStrike" cap="none" normalizeH="0" baseline="0" dirty="0">
                <a:ln>
                  <a:noFill/>
                </a:ln>
                <a:solidFill>
                  <a:srgbClr val="FFC66D"/>
                </a:solidFill>
                <a:effectLst/>
                <a:latin typeface="JetBrains Mono"/>
              </a:rPr>
              <a:t>execute</a:t>
            </a:r>
            <a:r>
              <a:rPr kumimoji="0" lang="en-US" altLang="en-US" sz="700" b="0" i="0" u="none" strike="noStrike" cap="none" normalizeH="0" baseline="0" dirty="0">
                <a:ln>
                  <a:noFill/>
                </a:ln>
                <a:solidFill>
                  <a:srgbClr val="E8BA36"/>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System.</a:t>
            </a:r>
            <a:r>
              <a:rPr kumimoji="0" lang="en-US" altLang="en-US" sz="700" b="0" i="1" u="none" strike="noStrike" cap="none" normalizeH="0" baseline="0" dirty="0" err="1">
                <a:ln>
                  <a:noFill/>
                </a:ln>
                <a:solidFill>
                  <a:srgbClr val="9876AA"/>
                </a:solidFill>
                <a:effectLst/>
                <a:latin typeface="JetBrains Mono"/>
              </a:rPr>
              <a:t>out</a:t>
            </a:r>
            <a:r>
              <a:rPr kumimoji="0" lang="en-US" altLang="en-US" sz="700" b="0" i="0" u="none" strike="noStrike" cap="none" normalizeH="0" baseline="0" dirty="0" err="1">
                <a:ln>
                  <a:noFill/>
                </a:ln>
                <a:solidFill>
                  <a:srgbClr val="A9B7C6"/>
                </a:solidFill>
                <a:effectLst/>
                <a:latin typeface="JetBrains Mono"/>
              </a:rPr>
              <a:t>.println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6A8759"/>
                </a:solidFill>
                <a:effectLst/>
                <a:latin typeface="JetBrains Mono"/>
              </a:rPr>
              <a:t>"Light is now OFF"</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E8BA36"/>
                </a:solidFill>
                <a:effectLst/>
                <a:latin typeface="JetBrains Mono"/>
              </a:rPr>
              <a:t>}</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A6C9834-5DB8-F34B-3761-BDED44F00FE6}"/>
              </a:ext>
            </a:extLst>
          </p:cNvPr>
          <p:cNvSpPr>
            <a:spLocks noChangeArrowheads="1"/>
          </p:cNvSpPr>
          <p:nvPr/>
        </p:nvSpPr>
        <p:spPr bwMode="auto">
          <a:xfrm>
            <a:off x="9124659" y="4088227"/>
            <a:ext cx="2304256" cy="1169551"/>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CC7832"/>
                </a:solidFill>
                <a:effectLst/>
                <a:latin typeface="JetBrains Mono"/>
              </a:rPr>
              <a:t>package </a:t>
            </a:r>
            <a:r>
              <a:rPr kumimoji="0" lang="en-US" altLang="en-US" sz="700" b="0" i="0" u="none" strike="noStrike" cap="none" normalizeH="0" baseline="0" dirty="0">
                <a:ln>
                  <a:noFill/>
                </a:ln>
                <a:solidFill>
                  <a:srgbClr val="A9B7C6"/>
                </a:solidFill>
                <a:effectLst/>
                <a:latin typeface="JetBrains Mono"/>
              </a:rPr>
              <a:t>ca.bcit.comp2601.lab10</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0" u="none" strike="noStrike" cap="none" normalizeH="0" baseline="0" dirty="0">
                <a:ln>
                  <a:noFill/>
                </a:ln>
                <a:solidFill>
                  <a:srgbClr val="CC7832"/>
                </a:solidFill>
                <a:effectLst/>
                <a:latin typeface="JetBrains Mono"/>
              </a:rPr>
            </a:br>
            <a:br>
              <a:rPr kumimoji="0" lang="en-US" altLang="en-US" sz="700" b="0" i="1" u="none" strike="noStrike" cap="none" normalizeH="0" baseline="0" dirty="0">
                <a:ln>
                  <a:noFill/>
                </a:ln>
                <a:solidFill>
                  <a:srgbClr val="629755"/>
                </a:solidFill>
                <a:effectLst/>
                <a:latin typeface="JetBrains Mono"/>
              </a:rPr>
            </a:br>
            <a:r>
              <a:rPr kumimoji="0" lang="en-US" altLang="en-US" sz="700" b="0" i="0" u="none" strike="noStrike" cap="none" normalizeH="0" baseline="0" dirty="0">
                <a:ln>
                  <a:noFill/>
                </a:ln>
                <a:solidFill>
                  <a:srgbClr val="CC7832"/>
                </a:solidFill>
                <a:effectLst/>
                <a:latin typeface="JetBrains Mono"/>
              </a:rPr>
              <a:t>public class </a:t>
            </a:r>
            <a:r>
              <a:rPr kumimoji="0" lang="en-US" altLang="en-US" sz="700" b="0" i="0" u="none" strike="noStrike" cap="none" normalizeH="0" baseline="0" dirty="0" err="1">
                <a:ln>
                  <a:noFill/>
                </a:ln>
                <a:solidFill>
                  <a:srgbClr val="A9B7C6"/>
                </a:solidFill>
                <a:effectLst/>
                <a:latin typeface="JetBrains Mono"/>
              </a:rPr>
              <a:t>LightOnCommand</a:t>
            </a:r>
            <a:r>
              <a:rPr kumimoji="0" lang="en-US" altLang="en-US" sz="700" b="0" i="0" u="none" strike="noStrike" cap="none" normalizeH="0" baseline="0" dirty="0">
                <a:ln>
                  <a:noFill/>
                </a:ln>
                <a:solidFill>
                  <a:srgbClr val="A9B7C6"/>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implements </a:t>
            </a:r>
            <a:r>
              <a:rPr kumimoji="0" lang="en-US" altLang="en-US" sz="700" b="0" i="0" u="none" strike="noStrike" cap="none" normalizeH="0" baseline="0" dirty="0">
                <a:ln>
                  <a:noFill/>
                </a:ln>
                <a:solidFill>
                  <a:srgbClr val="A9B7C6"/>
                </a:solidFill>
                <a:effectLst/>
                <a:latin typeface="JetBrains Mono"/>
              </a:rPr>
              <a:t>Command</a:t>
            </a:r>
            <a:r>
              <a:rPr kumimoji="0" lang="en-US" altLang="en-US" sz="700" b="0" i="0" u="none" strike="noStrike" cap="none" normalizeH="0" baseline="0" dirty="0">
                <a:ln>
                  <a:noFill/>
                </a:ln>
                <a:solidFill>
                  <a:srgbClr val="E8BA36"/>
                </a:solidFill>
                <a:effectLst/>
                <a:latin typeface="JetBrains Mono"/>
              </a:rPr>
              <a:t>{</a:t>
            </a:r>
            <a:br>
              <a:rPr kumimoji="0" lang="en-US" altLang="en-US" sz="700" b="0" i="0" u="none" strike="noStrike" cap="none" normalizeH="0" baseline="0" dirty="0">
                <a:ln>
                  <a:noFill/>
                </a:ln>
                <a:solidFill>
                  <a:srgbClr val="E8BA36"/>
                </a:solidFill>
                <a:effectLst/>
                <a:latin typeface="JetBrains Mono"/>
              </a:rPr>
            </a:b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BBB529"/>
                </a:solidFill>
                <a:effectLst/>
                <a:latin typeface="JetBrains Mono"/>
              </a:rPr>
              <a:t>@Override</a:t>
            </a:r>
            <a:br>
              <a:rPr kumimoji="0" lang="en-US" altLang="en-US" sz="700" b="0" i="0" u="none" strike="noStrike" cap="none" normalizeH="0" baseline="0" dirty="0">
                <a:ln>
                  <a:noFill/>
                </a:ln>
                <a:solidFill>
                  <a:srgbClr val="BBB529"/>
                </a:solidFill>
                <a:effectLst/>
                <a:latin typeface="JetBrains Mono"/>
              </a:rPr>
            </a:br>
            <a:r>
              <a:rPr kumimoji="0" lang="en-US" altLang="en-US" sz="700" b="0" i="0" u="none" strike="noStrike" cap="none" normalizeH="0" baseline="0" dirty="0">
                <a:ln>
                  <a:noFill/>
                </a:ln>
                <a:solidFill>
                  <a:srgbClr val="BBB529"/>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void </a:t>
            </a:r>
            <a:r>
              <a:rPr kumimoji="0" lang="en-US" altLang="en-US" sz="700" b="0" i="0" u="none" strike="noStrike" cap="none" normalizeH="0" baseline="0" dirty="0">
                <a:ln>
                  <a:noFill/>
                </a:ln>
                <a:solidFill>
                  <a:srgbClr val="FFC66D"/>
                </a:solidFill>
                <a:effectLst/>
                <a:latin typeface="JetBrains Mono"/>
              </a:rPr>
              <a:t>execute</a:t>
            </a:r>
            <a:r>
              <a:rPr kumimoji="0" lang="en-US" altLang="en-US" sz="700" b="0" i="0" u="none" strike="noStrike" cap="none" normalizeH="0" baseline="0" dirty="0">
                <a:ln>
                  <a:noFill/>
                </a:ln>
                <a:solidFill>
                  <a:srgbClr val="E8BA36"/>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System.</a:t>
            </a:r>
            <a:r>
              <a:rPr kumimoji="0" lang="en-US" altLang="en-US" sz="700" b="0" i="1" u="none" strike="noStrike" cap="none" normalizeH="0" baseline="0" dirty="0" err="1">
                <a:ln>
                  <a:noFill/>
                </a:ln>
                <a:solidFill>
                  <a:srgbClr val="9876AA"/>
                </a:solidFill>
                <a:effectLst/>
                <a:latin typeface="JetBrains Mono"/>
              </a:rPr>
              <a:t>out</a:t>
            </a:r>
            <a:r>
              <a:rPr kumimoji="0" lang="en-US" altLang="en-US" sz="700" b="0" i="0" u="none" strike="noStrike" cap="none" normalizeH="0" baseline="0" dirty="0" err="1">
                <a:ln>
                  <a:noFill/>
                </a:ln>
                <a:solidFill>
                  <a:srgbClr val="A9B7C6"/>
                </a:solidFill>
                <a:effectLst/>
                <a:latin typeface="JetBrains Mono"/>
              </a:rPr>
              <a:t>.println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6A8759"/>
                </a:solidFill>
                <a:effectLst/>
                <a:latin typeface="JetBrains Mono"/>
              </a:rPr>
              <a:t>"Light is now ON"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E8BA36"/>
                </a:solidFill>
                <a:effectLst/>
                <a:latin typeface="JetBrains Mono"/>
              </a:rPr>
              <a:t>}</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F086EE9F-0D0A-35ED-DD1B-047C23334DC3}"/>
              </a:ext>
            </a:extLst>
          </p:cNvPr>
          <p:cNvSpPr>
            <a:spLocks noChangeArrowheads="1"/>
          </p:cNvSpPr>
          <p:nvPr/>
        </p:nvSpPr>
        <p:spPr bwMode="auto">
          <a:xfrm>
            <a:off x="9124659" y="2852936"/>
            <a:ext cx="2304256" cy="1169551"/>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CC7832"/>
                </a:solidFill>
                <a:effectLst/>
                <a:latin typeface="JetBrains Mono"/>
              </a:rPr>
              <a:t>package </a:t>
            </a:r>
            <a:r>
              <a:rPr kumimoji="0" lang="en-US" altLang="en-US" sz="700" b="0" i="0" u="none" strike="noStrike" cap="none" normalizeH="0" baseline="0" dirty="0">
                <a:ln>
                  <a:noFill/>
                </a:ln>
                <a:solidFill>
                  <a:srgbClr val="A9B7C6"/>
                </a:solidFill>
                <a:effectLst/>
                <a:latin typeface="JetBrains Mono"/>
              </a:rPr>
              <a:t>ca.bcit.comp2601.lab10</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1" u="none" strike="noStrike" cap="none" normalizeH="0" baseline="0" dirty="0">
                <a:ln>
                  <a:noFill/>
                </a:ln>
                <a:solidFill>
                  <a:srgbClr val="629755"/>
                </a:solidFill>
                <a:effectLst/>
                <a:latin typeface="JetBrains Mono"/>
              </a:rPr>
            </a:br>
            <a:r>
              <a:rPr kumimoji="0" lang="en-US" altLang="en-US" sz="700" b="0" i="0" u="none" strike="noStrike" cap="none" normalizeH="0" baseline="0" dirty="0">
                <a:ln>
                  <a:noFill/>
                </a:ln>
                <a:solidFill>
                  <a:srgbClr val="CC7832"/>
                </a:solidFill>
                <a:effectLst/>
                <a:latin typeface="JetBrains Mono"/>
              </a:rPr>
              <a:t>public class </a:t>
            </a:r>
            <a:r>
              <a:rPr kumimoji="0" lang="en-US" altLang="en-US" sz="700" b="0" i="0" u="none" strike="noStrike" cap="none" normalizeH="0" baseline="0" dirty="0" err="1">
                <a:ln>
                  <a:noFill/>
                </a:ln>
                <a:solidFill>
                  <a:srgbClr val="A9B7C6"/>
                </a:solidFill>
                <a:effectLst/>
                <a:latin typeface="JetBrains Mono"/>
              </a:rPr>
              <a:t>MusicOffCommand</a:t>
            </a:r>
            <a:r>
              <a:rPr kumimoji="0" lang="en-US" altLang="en-US" sz="700" b="0" i="0" u="none" strike="noStrike" cap="none" normalizeH="0" baseline="0" dirty="0">
                <a:ln>
                  <a:noFill/>
                </a:ln>
                <a:solidFill>
                  <a:srgbClr val="A9B7C6"/>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implements </a:t>
            </a:r>
            <a:r>
              <a:rPr kumimoji="0" lang="en-US" altLang="en-US" sz="700" b="0" i="0" u="none" strike="noStrike" cap="none" normalizeH="0" baseline="0" dirty="0">
                <a:ln>
                  <a:noFill/>
                </a:ln>
                <a:solidFill>
                  <a:srgbClr val="A9B7C6"/>
                </a:solidFill>
                <a:effectLst/>
                <a:latin typeface="JetBrains Mono"/>
              </a:rPr>
              <a:t>Command</a:t>
            </a:r>
            <a:r>
              <a:rPr kumimoji="0" lang="en-US" altLang="en-US" sz="700" b="0" i="0" u="none" strike="noStrike" cap="none" normalizeH="0" baseline="0" dirty="0">
                <a:ln>
                  <a:noFill/>
                </a:ln>
                <a:solidFill>
                  <a:srgbClr val="E8BA36"/>
                </a:solidFill>
                <a:effectLst/>
                <a:latin typeface="JetBrains Mono"/>
              </a:rPr>
              <a:t>{</a:t>
            </a:r>
            <a:br>
              <a:rPr kumimoji="0" lang="en-US" altLang="en-US" sz="700" b="0" i="0" u="none" strike="noStrike" cap="none" normalizeH="0" baseline="0" dirty="0">
                <a:ln>
                  <a:noFill/>
                </a:ln>
                <a:solidFill>
                  <a:srgbClr val="E8BA36"/>
                </a:solidFill>
                <a:effectLst/>
                <a:latin typeface="JetBrains Mono"/>
              </a:rPr>
            </a:b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BBB529"/>
                </a:solidFill>
                <a:effectLst/>
                <a:latin typeface="JetBrains Mono"/>
              </a:rPr>
              <a:t>@Override</a:t>
            </a:r>
            <a:br>
              <a:rPr kumimoji="0" lang="en-US" altLang="en-US" sz="700" b="0" i="0" u="none" strike="noStrike" cap="none" normalizeH="0" baseline="0" dirty="0">
                <a:ln>
                  <a:noFill/>
                </a:ln>
                <a:solidFill>
                  <a:srgbClr val="BBB529"/>
                </a:solidFill>
                <a:effectLst/>
                <a:latin typeface="JetBrains Mono"/>
              </a:rPr>
            </a:br>
            <a:r>
              <a:rPr kumimoji="0" lang="en-US" altLang="en-US" sz="700" b="0" i="0" u="none" strike="noStrike" cap="none" normalizeH="0" baseline="0" dirty="0">
                <a:ln>
                  <a:noFill/>
                </a:ln>
                <a:solidFill>
                  <a:srgbClr val="BBB529"/>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void </a:t>
            </a:r>
            <a:r>
              <a:rPr kumimoji="0" lang="en-US" altLang="en-US" sz="700" b="0" i="0" u="none" strike="noStrike" cap="none" normalizeH="0" baseline="0" dirty="0">
                <a:ln>
                  <a:noFill/>
                </a:ln>
                <a:solidFill>
                  <a:srgbClr val="FFC66D"/>
                </a:solidFill>
                <a:effectLst/>
                <a:latin typeface="JetBrains Mono"/>
              </a:rPr>
              <a:t>execute</a:t>
            </a:r>
            <a:r>
              <a:rPr kumimoji="0" lang="en-US" altLang="en-US" sz="700" b="0" i="0" u="none" strike="noStrike" cap="none" normalizeH="0" baseline="0" dirty="0">
                <a:ln>
                  <a:noFill/>
                </a:ln>
                <a:solidFill>
                  <a:srgbClr val="E8BA36"/>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System.</a:t>
            </a:r>
            <a:r>
              <a:rPr kumimoji="0" lang="en-US" altLang="en-US" sz="700" b="0" i="1" u="none" strike="noStrike" cap="none" normalizeH="0" baseline="0" dirty="0" err="1">
                <a:ln>
                  <a:noFill/>
                </a:ln>
                <a:solidFill>
                  <a:srgbClr val="9876AA"/>
                </a:solidFill>
                <a:effectLst/>
                <a:latin typeface="JetBrains Mono"/>
              </a:rPr>
              <a:t>out</a:t>
            </a:r>
            <a:r>
              <a:rPr kumimoji="0" lang="en-US" altLang="en-US" sz="700" b="0" i="0" u="none" strike="noStrike" cap="none" normalizeH="0" baseline="0" dirty="0" err="1">
                <a:ln>
                  <a:noFill/>
                </a:ln>
                <a:solidFill>
                  <a:srgbClr val="A9B7C6"/>
                </a:solidFill>
                <a:effectLst/>
                <a:latin typeface="JetBrains Mono"/>
              </a:rPr>
              <a:t>.println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6A8759"/>
                </a:solidFill>
                <a:effectLst/>
                <a:latin typeface="JetBrains Mono"/>
              </a:rPr>
              <a:t>"Music is now OFF"</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System.</a:t>
            </a:r>
            <a:r>
              <a:rPr kumimoji="0" lang="en-US" altLang="en-US" sz="700" b="0" i="1" u="none" strike="noStrike" cap="none" normalizeH="0" baseline="0" dirty="0" err="1">
                <a:ln>
                  <a:noFill/>
                </a:ln>
                <a:solidFill>
                  <a:srgbClr val="9876AA"/>
                </a:solidFill>
                <a:effectLst/>
                <a:latin typeface="JetBrains Mono"/>
              </a:rPr>
              <a:t>out</a:t>
            </a:r>
            <a:r>
              <a:rPr kumimoji="0" lang="en-US" altLang="en-US" sz="700" b="0" i="0" u="none" strike="noStrike" cap="none" normalizeH="0" baseline="0" dirty="0" err="1">
                <a:ln>
                  <a:noFill/>
                </a:ln>
                <a:solidFill>
                  <a:srgbClr val="A9B7C6"/>
                </a:solidFill>
                <a:effectLst/>
                <a:latin typeface="JetBrains Mono"/>
              </a:rPr>
              <a:t>.println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6A8759"/>
                </a:solidFill>
                <a:effectLst/>
                <a:latin typeface="JetBrains Mono"/>
              </a:rPr>
              <a:t>"Volume Set to 0"</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E8BA36"/>
                </a:solidFill>
                <a:effectLst/>
                <a:latin typeface="JetBrains Mono"/>
              </a:rPr>
              <a:t>}</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8CE1447-3EBB-B189-E5A6-4CC36FCDF3F2}"/>
              </a:ext>
            </a:extLst>
          </p:cNvPr>
          <p:cNvSpPr>
            <a:spLocks noChangeArrowheads="1"/>
          </p:cNvSpPr>
          <p:nvPr/>
        </p:nvSpPr>
        <p:spPr bwMode="auto">
          <a:xfrm>
            <a:off x="9124659" y="5320079"/>
            <a:ext cx="2304256" cy="1277273"/>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CC7832"/>
                </a:solidFill>
                <a:effectLst/>
                <a:latin typeface="JetBrains Mono"/>
              </a:rPr>
              <a:t>package </a:t>
            </a:r>
            <a:r>
              <a:rPr kumimoji="0" lang="en-US" altLang="en-US" sz="700" b="0" i="0" u="none" strike="noStrike" cap="none" normalizeH="0" baseline="0" dirty="0">
                <a:ln>
                  <a:noFill/>
                </a:ln>
                <a:solidFill>
                  <a:srgbClr val="A9B7C6"/>
                </a:solidFill>
                <a:effectLst/>
                <a:latin typeface="JetBrains Mono"/>
              </a:rPr>
              <a:t>ca.bcit.comp2601.lab10</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0" u="none" strike="noStrike" cap="none" normalizeH="0" baseline="0" dirty="0">
                <a:ln>
                  <a:noFill/>
                </a:ln>
                <a:solidFill>
                  <a:srgbClr val="CC7832"/>
                </a:solidFill>
                <a:effectLst/>
                <a:latin typeface="JetBrains Mono"/>
              </a:rPr>
            </a:br>
            <a:br>
              <a:rPr kumimoji="0" lang="en-US" altLang="en-US" sz="700" b="0" i="1" u="none" strike="noStrike" cap="none" normalizeH="0" baseline="0" dirty="0">
                <a:ln>
                  <a:noFill/>
                </a:ln>
                <a:solidFill>
                  <a:srgbClr val="629755"/>
                </a:solidFill>
                <a:effectLst/>
                <a:latin typeface="JetBrains Mono"/>
              </a:rPr>
            </a:br>
            <a:r>
              <a:rPr kumimoji="0" lang="en-US" altLang="en-US" sz="700" b="0" i="0" u="none" strike="noStrike" cap="none" normalizeH="0" baseline="0" dirty="0">
                <a:ln>
                  <a:noFill/>
                </a:ln>
                <a:solidFill>
                  <a:srgbClr val="CC7832"/>
                </a:solidFill>
                <a:effectLst/>
                <a:latin typeface="JetBrains Mono"/>
              </a:rPr>
              <a:t>public class </a:t>
            </a:r>
            <a:r>
              <a:rPr kumimoji="0" lang="en-US" altLang="en-US" sz="700" b="0" i="0" u="none" strike="noStrike" cap="none" normalizeH="0" baseline="0" dirty="0" err="1">
                <a:ln>
                  <a:noFill/>
                </a:ln>
                <a:solidFill>
                  <a:srgbClr val="A9B7C6"/>
                </a:solidFill>
                <a:effectLst/>
                <a:latin typeface="JetBrains Mono"/>
              </a:rPr>
              <a:t>MusicOnCommand</a:t>
            </a:r>
            <a:r>
              <a:rPr kumimoji="0" lang="en-US" altLang="en-US" sz="700" b="0" i="0" u="none" strike="noStrike" cap="none" normalizeH="0" baseline="0" dirty="0">
                <a:ln>
                  <a:noFill/>
                </a:ln>
                <a:solidFill>
                  <a:srgbClr val="A9B7C6"/>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implements </a:t>
            </a:r>
            <a:r>
              <a:rPr kumimoji="0" lang="en-US" altLang="en-US" sz="700" b="0" i="0" u="none" strike="noStrike" cap="none" normalizeH="0" baseline="0" dirty="0">
                <a:ln>
                  <a:noFill/>
                </a:ln>
                <a:solidFill>
                  <a:srgbClr val="A9B7C6"/>
                </a:solidFill>
                <a:effectLst/>
                <a:latin typeface="JetBrains Mono"/>
              </a:rPr>
              <a:t>Command</a:t>
            </a:r>
            <a:r>
              <a:rPr kumimoji="0" lang="en-US" altLang="en-US" sz="700" b="0" i="0" u="none" strike="noStrike" cap="none" normalizeH="0" baseline="0" dirty="0">
                <a:ln>
                  <a:noFill/>
                </a:ln>
                <a:solidFill>
                  <a:srgbClr val="E8BA36"/>
                </a:solidFill>
                <a:effectLst/>
                <a:latin typeface="JetBrains Mono"/>
              </a:rPr>
              <a:t>{</a:t>
            </a:r>
            <a:br>
              <a:rPr kumimoji="0" lang="en-US" altLang="en-US" sz="700" b="0" i="0" u="none" strike="noStrike" cap="none" normalizeH="0" baseline="0" dirty="0">
                <a:ln>
                  <a:noFill/>
                </a:ln>
                <a:solidFill>
                  <a:srgbClr val="E8BA36"/>
                </a:solidFill>
                <a:effectLst/>
                <a:latin typeface="JetBrains Mono"/>
              </a:rPr>
            </a:b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BBB529"/>
                </a:solidFill>
                <a:effectLst/>
                <a:latin typeface="JetBrains Mono"/>
              </a:rPr>
              <a:t>@Override</a:t>
            </a:r>
            <a:br>
              <a:rPr kumimoji="0" lang="en-US" altLang="en-US" sz="700" b="0" i="0" u="none" strike="noStrike" cap="none" normalizeH="0" baseline="0" dirty="0">
                <a:ln>
                  <a:noFill/>
                </a:ln>
                <a:solidFill>
                  <a:srgbClr val="BBB529"/>
                </a:solidFill>
                <a:effectLst/>
                <a:latin typeface="JetBrains Mono"/>
              </a:rPr>
            </a:br>
            <a:r>
              <a:rPr kumimoji="0" lang="en-US" altLang="en-US" sz="700" b="0" i="0" u="none" strike="noStrike" cap="none" normalizeH="0" baseline="0" dirty="0">
                <a:ln>
                  <a:noFill/>
                </a:ln>
                <a:solidFill>
                  <a:srgbClr val="BBB529"/>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void </a:t>
            </a:r>
            <a:r>
              <a:rPr kumimoji="0" lang="en-US" altLang="en-US" sz="700" b="0" i="0" u="none" strike="noStrike" cap="none" normalizeH="0" baseline="0" dirty="0">
                <a:ln>
                  <a:noFill/>
                </a:ln>
                <a:solidFill>
                  <a:srgbClr val="FFC66D"/>
                </a:solidFill>
                <a:effectLst/>
                <a:latin typeface="JetBrains Mono"/>
              </a:rPr>
              <a:t>execute</a:t>
            </a:r>
            <a:r>
              <a:rPr kumimoji="0" lang="en-US" altLang="en-US" sz="700" b="0" i="0" u="none" strike="noStrike" cap="none" normalizeH="0" baseline="0" dirty="0">
                <a:ln>
                  <a:noFill/>
                </a:ln>
                <a:solidFill>
                  <a:srgbClr val="E8BA36"/>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System.</a:t>
            </a:r>
            <a:r>
              <a:rPr kumimoji="0" lang="en-US" altLang="en-US" sz="700" b="0" i="1" u="none" strike="noStrike" cap="none" normalizeH="0" baseline="0" dirty="0" err="1">
                <a:ln>
                  <a:noFill/>
                </a:ln>
                <a:solidFill>
                  <a:srgbClr val="9876AA"/>
                </a:solidFill>
                <a:effectLst/>
                <a:latin typeface="JetBrains Mono"/>
              </a:rPr>
              <a:t>out</a:t>
            </a:r>
            <a:r>
              <a:rPr kumimoji="0" lang="en-US" altLang="en-US" sz="700" b="0" i="0" u="none" strike="noStrike" cap="none" normalizeH="0" baseline="0" dirty="0" err="1">
                <a:ln>
                  <a:noFill/>
                </a:ln>
                <a:solidFill>
                  <a:srgbClr val="A9B7C6"/>
                </a:solidFill>
                <a:effectLst/>
                <a:latin typeface="JetBrains Mono"/>
              </a:rPr>
              <a:t>.println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6A8759"/>
                </a:solidFill>
                <a:effectLst/>
                <a:latin typeface="JetBrains Mono"/>
              </a:rPr>
              <a:t>"Music is now ON"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System.</a:t>
            </a:r>
            <a:r>
              <a:rPr kumimoji="0" lang="en-US" altLang="en-US" sz="700" b="0" i="1" u="none" strike="noStrike" cap="none" normalizeH="0" baseline="0" dirty="0" err="1">
                <a:ln>
                  <a:noFill/>
                </a:ln>
                <a:solidFill>
                  <a:srgbClr val="9876AA"/>
                </a:solidFill>
                <a:effectLst/>
                <a:latin typeface="JetBrains Mono"/>
              </a:rPr>
              <a:t>out</a:t>
            </a:r>
            <a:r>
              <a:rPr kumimoji="0" lang="en-US" altLang="en-US" sz="700" b="0" i="0" u="none" strike="noStrike" cap="none" normalizeH="0" baseline="0" dirty="0" err="1">
                <a:ln>
                  <a:noFill/>
                </a:ln>
                <a:solidFill>
                  <a:srgbClr val="A9B7C6"/>
                </a:solidFill>
                <a:effectLst/>
                <a:latin typeface="JetBrains Mono"/>
              </a:rPr>
              <a:t>.println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6A8759"/>
                </a:solidFill>
                <a:effectLst/>
                <a:latin typeface="JetBrains Mono"/>
              </a:rPr>
              <a:t>"Volume Set to 5"</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E8BA36"/>
                </a:solidFill>
                <a:effectLst/>
                <a:latin typeface="JetBrains Mono"/>
              </a:rPr>
              <a:t>}</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992790F1-78EB-AAC8-277F-0A2BDB7BE70B}"/>
              </a:ext>
            </a:extLst>
          </p:cNvPr>
          <p:cNvSpPr>
            <a:spLocks noChangeArrowheads="1"/>
          </p:cNvSpPr>
          <p:nvPr/>
        </p:nvSpPr>
        <p:spPr bwMode="auto">
          <a:xfrm>
            <a:off x="6244339" y="2411591"/>
            <a:ext cx="2808312" cy="4185761"/>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CC7832"/>
                </a:solidFill>
                <a:effectLst/>
                <a:latin typeface="JetBrains Mono"/>
              </a:rPr>
              <a:t>package </a:t>
            </a:r>
            <a:r>
              <a:rPr kumimoji="0" lang="en-US" altLang="en-US" sz="700" b="0" i="0" u="none" strike="noStrike" cap="none" normalizeH="0" baseline="0" dirty="0">
                <a:ln>
                  <a:noFill/>
                </a:ln>
                <a:solidFill>
                  <a:srgbClr val="A9B7C6"/>
                </a:solidFill>
                <a:effectLst/>
                <a:latin typeface="JetBrains Mono"/>
              </a:rPr>
              <a:t>ca.bcit.comp2601.lab10</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import </a:t>
            </a:r>
            <a:r>
              <a:rPr kumimoji="0" lang="en-US" altLang="en-US" sz="700" b="0" i="0" u="none" strike="noStrike" cap="none" normalizeH="0" baseline="0" dirty="0" err="1">
                <a:ln>
                  <a:noFill/>
                </a:ln>
                <a:solidFill>
                  <a:srgbClr val="A9B7C6"/>
                </a:solidFill>
                <a:effectLst/>
                <a:latin typeface="JetBrains Mono"/>
              </a:rPr>
              <a:t>java.util.HashMap</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import </a:t>
            </a:r>
            <a:r>
              <a:rPr kumimoji="0" lang="en-US" altLang="en-US" sz="700" b="0" i="0" u="none" strike="noStrike" cap="none" normalizeH="0" baseline="0" dirty="0" err="1">
                <a:ln>
                  <a:noFill/>
                </a:ln>
                <a:solidFill>
                  <a:srgbClr val="A9B7C6"/>
                </a:solidFill>
                <a:effectLst/>
                <a:latin typeface="JetBrains Mono"/>
              </a:rPr>
              <a:t>java.util.Map</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0" u="none" strike="noStrike" cap="none" normalizeH="0" baseline="0" dirty="0">
                <a:ln>
                  <a:noFill/>
                </a:ln>
                <a:solidFill>
                  <a:srgbClr val="CC7832"/>
                </a:solidFill>
                <a:effectLst/>
                <a:latin typeface="JetBrains Mono"/>
              </a:rPr>
            </a:br>
            <a:r>
              <a:rPr kumimoji="0" lang="en-US" altLang="en-US" sz="700" b="0" i="1" u="none" strike="noStrike" cap="none" normalizeH="0" baseline="0" dirty="0">
                <a:ln>
                  <a:noFill/>
                </a:ln>
                <a:solidFill>
                  <a:srgbClr val="629755"/>
                </a:solidFill>
                <a:effectLst/>
                <a:latin typeface="JetBrains Mono"/>
              </a:rPr>
              <a:t>/**</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Invoker class, which holds command object and invokes method</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br>
              <a:rPr kumimoji="0" lang="en-US" altLang="en-US" sz="700" b="0" i="1" u="none" strike="noStrike" cap="none" normalizeH="0" baseline="0" dirty="0">
                <a:ln>
                  <a:noFill/>
                </a:ln>
                <a:solidFill>
                  <a:srgbClr val="629755"/>
                </a:solidFill>
                <a:effectLst/>
                <a:latin typeface="JetBrains Mono"/>
              </a:rPr>
            </a:br>
            <a:r>
              <a:rPr kumimoji="0" lang="en-US" altLang="en-US" sz="700" b="0" i="0" u="none" strike="noStrike" cap="none" normalizeH="0" baseline="0" dirty="0">
                <a:ln>
                  <a:noFill/>
                </a:ln>
                <a:solidFill>
                  <a:srgbClr val="CC7832"/>
                </a:solidFill>
                <a:effectLst/>
                <a:latin typeface="JetBrains Mono"/>
              </a:rPr>
              <a:t>public class </a:t>
            </a:r>
            <a:r>
              <a:rPr kumimoji="0" lang="en-US" altLang="en-US" sz="700" b="0" i="0" u="none" strike="noStrike" cap="none" normalizeH="0" baseline="0" dirty="0" err="1">
                <a:ln>
                  <a:noFill/>
                </a:ln>
                <a:solidFill>
                  <a:srgbClr val="A9B7C6"/>
                </a:solidFill>
                <a:effectLst/>
                <a:latin typeface="JetBrains Mono"/>
              </a:rPr>
              <a:t>ControlDevice</a:t>
            </a:r>
            <a:r>
              <a:rPr kumimoji="0" lang="en-US" altLang="en-US" sz="700" b="0" i="0" u="none" strike="noStrike" cap="none" normalizeH="0" baseline="0" dirty="0">
                <a:ln>
                  <a:noFill/>
                </a:ln>
                <a:solidFill>
                  <a:srgbClr val="A9B7C6"/>
                </a:solidFill>
                <a:effectLst/>
                <a:latin typeface="JetBrains Mono"/>
              </a:rPr>
              <a:t> </a:t>
            </a:r>
            <a:r>
              <a:rPr kumimoji="0" lang="en-US" altLang="en-US" sz="700" b="0" i="0" u="none" strike="noStrike" cap="none" normalizeH="0" baseline="0" dirty="0">
                <a:ln>
                  <a:noFill/>
                </a:ln>
                <a:solidFill>
                  <a:srgbClr val="E8BA36"/>
                </a:solidFill>
                <a:effectLst/>
                <a:latin typeface="JetBrains Mono"/>
              </a:rPr>
              <a:t>{</a:t>
            </a:r>
            <a:br>
              <a:rPr kumimoji="0" lang="en-US" altLang="en-US" sz="700" b="0" i="0" u="none" strike="noStrike" cap="none" normalizeH="0" baseline="0" dirty="0">
                <a:ln>
                  <a:noFill/>
                </a:ln>
                <a:solidFill>
                  <a:srgbClr val="E8BA36"/>
                </a:solidFill>
                <a:effectLst/>
                <a:latin typeface="JetBrains Mono"/>
              </a:rPr>
            </a:br>
            <a:r>
              <a:rPr kumimoji="0" lang="en-US" altLang="en-US" sz="700" b="0" i="0" u="none" strike="noStrike" cap="none" normalizeH="0" baseline="0" dirty="0">
                <a:ln>
                  <a:noFill/>
                </a:ln>
                <a:solidFill>
                  <a:srgbClr val="E8BA36"/>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private </a:t>
            </a:r>
            <a:r>
              <a:rPr kumimoji="0" lang="en-US" altLang="en-US" sz="700" b="0" i="0" u="none" strike="noStrike" cap="none" normalizeH="0" baseline="0" dirty="0">
                <a:ln>
                  <a:noFill/>
                </a:ln>
                <a:solidFill>
                  <a:srgbClr val="A9B7C6"/>
                </a:solidFill>
                <a:effectLst/>
                <a:latin typeface="JetBrains Mono"/>
              </a:rPr>
              <a:t>Map </a:t>
            </a:r>
            <a:r>
              <a:rPr kumimoji="0" lang="en-US" altLang="en-US" sz="700" b="0" i="0" u="none" strike="noStrike" cap="none" normalizeH="0" baseline="0" dirty="0" err="1">
                <a:ln>
                  <a:noFill/>
                </a:ln>
                <a:solidFill>
                  <a:srgbClr val="9876AA"/>
                </a:solidFill>
                <a:effectLst/>
                <a:latin typeface="JetBrains Mono"/>
              </a:rPr>
              <a:t>menuItems</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1" u="none" strike="noStrike" cap="none" normalizeH="0" baseline="0" dirty="0">
                <a:ln>
                  <a:noFill/>
                </a:ln>
                <a:solidFill>
                  <a:srgbClr val="629755"/>
                </a:solidFill>
                <a:effectLst/>
                <a:latin typeface="JetBrains Mono"/>
              </a:rPr>
              <a:t>/**</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Default Constructor, initializes the </a:t>
            </a:r>
            <a:r>
              <a:rPr kumimoji="0" lang="en-US" altLang="en-US" sz="700" b="0" i="1" u="none" strike="noStrike" cap="none" normalizeH="0" baseline="0" dirty="0" err="1">
                <a:ln>
                  <a:noFill/>
                </a:ln>
                <a:solidFill>
                  <a:srgbClr val="629755"/>
                </a:solidFill>
                <a:effectLst/>
                <a:latin typeface="JetBrains Mono"/>
              </a:rPr>
              <a:t>menuItem</a:t>
            </a:r>
            <a:r>
              <a:rPr kumimoji="0" lang="en-US" altLang="en-US" sz="700" b="0" i="1" u="none" strike="noStrike" cap="none" normalizeH="0" baseline="0" dirty="0">
                <a:ln>
                  <a:noFill/>
                </a:ln>
                <a:solidFill>
                  <a:srgbClr val="629755"/>
                </a:solidFill>
                <a:effectLst/>
                <a:latin typeface="JetBrains Mono"/>
              </a:rPr>
              <a:t> map</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a:t>
            </a:r>
            <a:r>
              <a:rPr kumimoji="0" lang="en-US" altLang="en-US" sz="700" b="0" i="0" u="none" strike="noStrike" cap="none" normalizeH="0" baseline="0" dirty="0" err="1">
                <a:ln>
                  <a:noFill/>
                </a:ln>
                <a:solidFill>
                  <a:srgbClr val="FFC66D"/>
                </a:solidFill>
                <a:effectLst/>
                <a:latin typeface="JetBrains Mono"/>
              </a:rPr>
              <a:t>ControlDevice</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0" u="none" strike="noStrike" cap="none" normalizeH="0" baseline="0" dirty="0" err="1">
                <a:ln>
                  <a:noFill/>
                </a:ln>
                <a:solidFill>
                  <a:srgbClr val="9876AA"/>
                </a:solidFill>
                <a:effectLst/>
                <a:latin typeface="JetBrains Mono"/>
              </a:rPr>
              <a:t>menuItems</a:t>
            </a:r>
            <a:r>
              <a:rPr kumimoji="0" lang="en-US" altLang="en-US" sz="700" b="0" i="0" u="none" strike="noStrike" cap="none" normalizeH="0" baseline="0" dirty="0">
                <a:ln>
                  <a:noFill/>
                </a:ln>
                <a:solidFill>
                  <a:srgbClr val="9876AA"/>
                </a:solidFill>
                <a:effectLst/>
                <a:latin typeface="JetBrains Mono"/>
              </a:rPr>
              <a:t> </a:t>
            </a:r>
            <a:r>
              <a:rPr kumimoji="0" lang="en-US" altLang="en-US" sz="700" b="0" i="0" u="none" strike="noStrike" cap="none" normalizeH="0" baseline="0" dirty="0">
                <a:ln>
                  <a:noFill/>
                </a:ln>
                <a:solidFill>
                  <a:srgbClr val="A9B7C6"/>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new </a:t>
            </a:r>
            <a:r>
              <a:rPr kumimoji="0" lang="en-US" altLang="en-US" sz="700" b="0" i="0" u="none" strike="noStrike" cap="none" normalizeH="0" baseline="0" dirty="0">
                <a:ln>
                  <a:noFill/>
                </a:ln>
                <a:solidFill>
                  <a:srgbClr val="A9B7C6"/>
                </a:solidFill>
                <a:effectLst/>
                <a:latin typeface="JetBrains Mono"/>
              </a:rPr>
              <a:t>HashMap</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1" u="none" strike="noStrike" cap="none" normalizeH="0" baseline="0" dirty="0">
                <a:ln>
                  <a:noFill/>
                </a:ln>
                <a:solidFill>
                  <a:srgbClr val="629755"/>
                </a:solidFill>
                <a:effectLst/>
                <a:latin typeface="JetBrains Mono"/>
              </a:rPr>
              <a:t>/**</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Populates </a:t>
            </a:r>
            <a:r>
              <a:rPr kumimoji="0" lang="en-US" altLang="en-US" sz="700" b="0" i="1" u="none" strike="noStrike" cap="none" normalizeH="0" baseline="0" dirty="0" err="1">
                <a:ln>
                  <a:noFill/>
                </a:ln>
                <a:solidFill>
                  <a:srgbClr val="629755"/>
                </a:solidFill>
                <a:effectLst/>
                <a:latin typeface="JetBrains Mono"/>
              </a:rPr>
              <a:t>menuItems</a:t>
            </a:r>
            <a:r>
              <a:rPr kumimoji="0" lang="en-US" altLang="en-US" sz="700" b="0" i="1" u="none" strike="noStrike" cap="none" normalizeH="0" baseline="0" dirty="0">
                <a:ln>
                  <a:noFill/>
                </a:ln>
                <a:solidFill>
                  <a:srgbClr val="629755"/>
                </a:solidFill>
                <a:effectLst/>
                <a:latin typeface="JetBrains Mono"/>
              </a:rPr>
              <a:t> with desired commands</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a:t>
            </a:r>
            <a:r>
              <a:rPr kumimoji="0" lang="en-US" altLang="en-US" sz="700" b="1" i="1" u="none" strike="noStrike" cap="none" normalizeH="0" baseline="0" dirty="0">
                <a:ln>
                  <a:noFill/>
                </a:ln>
                <a:solidFill>
                  <a:srgbClr val="629755"/>
                </a:solidFill>
                <a:effectLst/>
                <a:latin typeface="JetBrains Mono"/>
              </a:rPr>
              <a:t>@param </a:t>
            </a:r>
            <a:r>
              <a:rPr kumimoji="0" lang="en-US" altLang="en-US" sz="700" b="0" i="1" u="none" strike="noStrike" cap="none" normalizeH="0" baseline="0" dirty="0">
                <a:ln>
                  <a:noFill/>
                </a:ln>
                <a:solidFill>
                  <a:srgbClr val="8A653B"/>
                </a:solidFill>
                <a:effectLst/>
                <a:latin typeface="JetBrains Mono"/>
              </a:rPr>
              <a:t>operation </a:t>
            </a:r>
            <a:r>
              <a:rPr kumimoji="0" lang="en-US" altLang="en-US" sz="700" b="0" i="1" u="none" strike="noStrike" cap="none" normalizeH="0" baseline="0" dirty="0">
                <a:ln>
                  <a:noFill/>
                </a:ln>
                <a:solidFill>
                  <a:srgbClr val="629755"/>
                </a:solidFill>
                <a:effectLst/>
                <a:latin typeface="JetBrains Mono"/>
              </a:rPr>
              <a:t>command trigger name</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a:t>
            </a:r>
            <a:r>
              <a:rPr kumimoji="0" lang="en-US" altLang="en-US" sz="700" b="1" i="1" u="none" strike="noStrike" cap="none" normalizeH="0" baseline="0" dirty="0">
                <a:ln>
                  <a:noFill/>
                </a:ln>
                <a:solidFill>
                  <a:srgbClr val="629755"/>
                </a:solidFill>
                <a:effectLst/>
                <a:latin typeface="JetBrains Mono"/>
              </a:rPr>
              <a:t>@param </a:t>
            </a:r>
            <a:r>
              <a:rPr kumimoji="0" lang="en-US" altLang="en-US" sz="700" b="0" i="1" u="none" strike="noStrike" cap="none" normalizeH="0" baseline="0" dirty="0" err="1">
                <a:ln>
                  <a:noFill/>
                </a:ln>
                <a:solidFill>
                  <a:srgbClr val="8A653B"/>
                </a:solidFill>
                <a:effectLst/>
                <a:latin typeface="JetBrains Mono"/>
              </a:rPr>
              <a:t>cmd</a:t>
            </a:r>
            <a:r>
              <a:rPr kumimoji="0" lang="en-US" altLang="en-US" sz="700" b="0" i="1" u="none" strike="noStrike" cap="none" normalizeH="0" baseline="0" dirty="0">
                <a:ln>
                  <a:noFill/>
                </a:ln>
                <a:solidFill>
                  <a:srgbClr val="8A653B"/>
                </a:solidFill>
                <a:effectLst/>
                <a:latin typeface="JetBrains Mono"/>
              </a:rPr>
              <a:t> </a:t>
            </a:r>
            <a:r>
              <a:rPr kumimoji="0" lang="en-US" altLang="en-US" sz="700" b="0" i="1" u="none" strike="noStrike" cap="none" normalizeH="0" baseline="0" dirty="0">
                <a:ln>
                  <a:noFill/>
                </a:ln>
                <a:solidFill>
                  <a:srgbClr val="629755"/>
                </a:solidFill>
                <a:effectLst/>
                <a:latin typeface="JetBrains Mono"/>
              </a:rPr>
              <a:t>command to execute</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void </a:t>
            </a:r>
            <a:r>
              <a:rPr kumimoji="0" lang="en-US" altLang="en-US" sz="700" b="0" i="0" u="none" strike="noStrike" cap="none" normalizeH="0" baseline="0" dirty="0" err="1">
                <a:ln>
                  <a:noFill/>
                </a:ln>
                <a:solidFill>
                  <a:srgbClr val="FFC66D"/>
                </a:solidFill>
                <a:effectLst/>
                <a:latin typeface="JetBrains Mono"/>
              </a:rPr>
              <a:t>setCommand</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A9B7C6"/>
                </a:solidFill>
                <a:effectLst/>
                <a:latin typeface="JetBrains Mono"/>
              </a:rPr>
              <a:t>String operation</a:t>
            </a: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A9B7C6"/>
                </a:solidFill>
                <a:effectLst/>
                <a:latin typeface="JetBrains Mono"/>
              </a:rPr>
              <a:t>Command </a:t>
            </a:r>
            <a:r>
              <a:rPr kumimoji="0" lang="en-US" altLang="en-US" sz="700" b="0" i="0" u="none" strike="noStrike" cap="none" normalizeH="0" baseline="0" dirty="0" err="1">
                <a:ln>
                  <a:noFill/>
                </a:ln>
                <a:solidFill>
                  <a:srgbClr val="A9B7C6"/>
                </a:solidFill>
                <a:effectLst/>
                <a:latin typeface="JetBrains Mono"/>
              </a:rPr>
              <a:t>cmd</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0" u="none" strike="noStrike" cap="none" normalizeH="0" baseline="0" dirty="0" err="1">
                <a:ln>
                  <a:noFill/>
                </a:ln>
                <a:solidFill>
                  <a:srgbClr val="9876AA"/>
                </a:solidFill>
                <a:effectLst/>
                <a:latin typeface="JetBrains Mono"/>
              </a:rPr>
              <a:t>menuItems</a:t>
            </a:r>
            <a:r>
              <a:rPr kumimoji="0" lang="en-US" altLang="en-US" sz="700" b="0" i="0" u="none" strike="noStrike" cap="none" normalizeH="0" baseline="0" dirty="0" err="1">
                <a:ln>
                  <a:noFill/>
                </a:ln>
                <a:solidFill>
                  <a:srgbClr val="A9B7C6"/>
                </a:solidFill>
                <a:effectLst/>
                <a:latin typeface="JetBrains Mono"/>
              </a:rPr>
              <a:t>.put</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A9B7C6"/>
                </a:solidFill>
                <a:effectLst/>
                <a:latin typeface="JetBrains Mono"/>
              </a:rPr>
              <a:t>operation</a:t>
            </a: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cmd</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1" u="none" strike="noStrike" cap="none" normalizeH="0" baseline="0" dirty="0">
                <a:ln>
                  <a:noFill/>
                </a:ln>
                <a:solidFill>
                  <a:srgbClr val="629755"/>
                </a:solidFill>
                <a:effectLst/>
                <a:latin typeface="JetBrains Mono"/>
              </a:rPr>
              <a:t>/**</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Executes a command from the </a:t>
            </a:r>
            <a:r>
              <a:rPr kumimoji="0" lang="en-US" altLang="en-US" sz="700" b="0" i="1" u="none" strike="noStrike" cap="none" normalizeH="0" baseline="0" dirty="0" err="1">
                <a:ln>
                  <a:noFill/>
                </a:ln>
                <a:solidFill>
                  <a:srgbClr val="629755"/>
                </a:solidFill>
                <a:effectLst/>
                <a:latin typeface="JetBrains Mono"/>
              </a:rPr>
              <a:t>menuItems</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 </a:t>
            </a:r>
            <a:r>
              <a:rPr kumimoji="0" lang="en-US" altLang="en-US" sz="700" b="1" i="1" u="none" strike="noStrike" cap="none" normalizeH="0" baseline="0" dirty="0">
                <a:ln>
                  <a:noFill/>
                </a:ln>
                <a:solidFill>
                  <a:srgbClr val="629755"/>
                </a:solidFill>
                <a:effectLst/>
                <a:latin typeface="JetBrains Mono"/>
              </a:rPr>
              <a:t>@param </a:t>
            </a:r>
            <a:r>
              <a:rPr kumimoji="0" lang="en-US" altLang="en-US" sz="700" b="0" i="1" u="none" strike="noStrike" cap="none" normalizeH="0" baseline="0" dirty="0">
                <a:ln>
                  <a:noFill/>
                </a:ln>
                <a:solidFill>
                  <a:srgbClr val="8A653B"/>
                </a:solidFill>
                <a:effectLst/>
                <a:latin typeface="JetBrains Mono"/>
              </a:rPr>
              <a:t>operation </a:t>
            </a:r>
            <a:r>
              <a:rPr kumimoji="0" lang="en-US" altLang="en-US" sz="700" b="0" i="1" u="none" strike="noStrike" cap="none" normalizeH="0" baseline="0" dirty="0">
                <a:ln>
                  <a:noFill/>
                </a:ln>
                <a:solidFill>
                  <a:srgbClr val="629755"/>
                </a:solidFill>
                <a:effectLst/>
                <a:latin typeface="JetBrains Mono"/>
              </a:rPr>
              <a:t>name of the operation to execute</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br>
              <a:rPr kumimoji="0" lang="en-US" altLang="en-US" sz="700" b="0" i="1" u="none" strike="noStrike" cap="none" normalizeH="0" baseline="0" dirty="0">
                <a:ln>
                  <a:noFill/>
                </a:ln>
                <a:solidFill>
                  <a:srgbClr val="629755"/>
                </a:solidFill>
                <a:effectLst/>
                <a:latin typeface="JetBrains Mono"/>
              </a:rPr>
            </a:br>
            <a:r>
              <a:rPr kumimoji="0" lang="en-US" altLang="en-US" sz="700" b="0" i="1" u="none" strike="noStrike" cap="none" normalizeH="0" baseline="0" dirty="0">
                <a:ln>
                  <a:noFill/>
                </a:ln>
                <a:solidFill>
                  <a:srgbClr val="629755"/>
                </a:solidFill>
                <a:effectLst/>
                <a:latin typeface="JetBrains Mono"/>
              </a:rPr>
              <a:t>    </a:t>
            </a:r>
            <a:r>
              <a:rPr kumimoji="0" lang="en-US" altLang="en-US" sz="700" b="0" i="0" u="none" strike="noStrike" cap="none" normalizeH="0" baseline="0" dirty="0">
                <a:ln>
                  <a:noFill/>
                </a:ln>
                <a:solidFill>
                  <a:srgbClr val="CC7832"/>
                </a:solidFill>
                <a:effectLst/>
                <a:latin typeface="JetBrains Mono"/>
              </a:rPr>
              <a:t>public void </a:t>
            </a:r>
            <a:r>
              <a:rPr kumimoji="0" lang="en-US" altLang="en-US" sz="700" b="0" i="0" u="none" strike="noStrike" cap="none" normalizeH="0" baseline="0" dirty="0" err="1">
                <a:ln>
                  <a:noFill/>
                </a:ln>
                <a:solidFill>
                  <a:srgbClr val="FFC66D"/>
                </a:solidFill>
                <a:effectLst/>
                <a:latin typeface="JetBrains Mono"/>
              </a:rPr>
              <a:t>runCommand</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A9B7C6"/>
                </a:solidFill>
                <a:effectLst/>
                <a:latin typeface="JetBrains Mono"/>
              </a:rPr>
              <a:t>String operation</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54A857"/>
                </a:solidFill>
                <a:effectLst/>
                <a:latin typeface="JetBrains Mono"/>
              </a:rPr>
              <a:t>        </a:t>
            </a:r>
            <a:r>
              <a:rPr kumimoji="0" lang="en-US" altLang="en-US" sz="700" b="0" i="0" u="none" strike="noStrike" cap="none" normalizeH="0" baseline="0" dirty="0">
                <a:ln>
                  <a:noFill/>
                </a:ln>
                <a:solidFill>
                  <a:srgbClr val="A9B7C6"/>
                </a:solidFill>
                <a:effectLst/>
                <a:latin typeface="JetBrains Mono"/>
              </a:rPr>
              <a:t>Command c</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A9B7C6"/>
                </a:solidFill>
                <a:effectLst/>
                <a:latin typeface="JetBrains Mono"/>
              </a:rPr>
              <a:t>c = </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A9B7C6"/>
                </a:solidFill>
                <a:effectLst/>
                <a:latin typeface="JetBrains Mono"/>
              </a:rPr>
              <a:t>Command</a:t>
            </a:r>
            <a:r>
              <a:rPr kumimoji="0" lang="en-US" altLang="en-US" sz="700" b="0" i="0" u="none" strike="noStrike" cap="none" normalizeH="0" baseline="0" dirty="0">
                <a:ln>
                  <a:noFill/>
                </a:ln>
                <a:solidFill>
                  <a:srgbClr val="E8BA36"/>
                </a:solidFill>
                <a:effectLst/>
                <a:latin typeface="JetBrains Mono"/>
              </a:rPr>
              <a:t>) </a:t>
            </a:r>
            <a:r>
              <a:rPr kumimoji="0" lang="en-US" altLang="en-US" sz="700" b="0" i="0" u="none" strike="noStrike" cap="none" normalizeH="0" baseline="0" dirty="0" err="1">
                <a:ln>
                  <a:noFill/>
                </a:ln>
                <a:solidFill>
                  <a:srgbClr val="9876AA"/>
                </a:solidFill>
                <a:effectLst/>
                <a:latin typeface="JetBrains Mono"/>
              </a:rPr>
              <a:t>menuItems</a:t>
            </a:r>
            <a:r>
              <a:rPr kumimoji="0" lang="en-US" altLang="en-US" sz="700" b="0" i="0" u="none" strike="noStrike" cap="none" normalizeH="0" baseline="0" dirty="0" err="1">
                <a:ln>
                  <a:noFill/>
                </a:ln>
                <a:solidFill>
                  <a:srgbClr val="A9B7C6"/>
                </a:solidFill>
                <a:effectLst/>
                <a:latin typeface="JetBrains Mono"/>
              </a:rPr>
              <a:t>.get</a:t>
            </a:r>
            <a:r>
              <a:rPr kumimoji="0" lang="en-US" altLang="en-US" sz="700" b="0" i="0" u="none" strike="noStrike" cap="none" normalizeH="0" baseline="0" dirty="0">
                <a:ln>
                  <a:noFill/>
                </a:ln>
                <a:solidFill>
                  <a:srgbClr val="54A857"/>
                </a:solidFill>
                <a:effectLst/>
                <a:latin typeface="JetBrains Mono"/>
              </a:rPr>
              <a:t>(</a:t>
            </a:r>
            <a:r>
              <a:rPr kumimoji="0" lang="en-US" altLang="en-US" sz="700" b="0" i="0" u="none" strike="noStrike" cap="none" normalizeH="0" baseline="0" dirty="0">
                <a:ln>
                  <a:noFill/>
                </a:ln>
                <a:solidFill>
                  <a:srgbClr val="A9B7C6"/>
                </a:solidFill>
                <a:effectLst/>
                <a:latin typeface="JetBrains Mono"/>
              </a:rPr>
              <a:t>operation</a:t>
            </a:r>
            <a:r>
              <a:rPr kumimoji="0" lang="en-US" altLang="en-US" sz="700" b="0" i="0" u="none" strike="noStrike" cap="none" normalizeH="0" baseline="0" dirty="0">
                <a:ln>
                  <a:noFill/>
                </a:ln>
                <a:solidFill>
                  <a:srgbClr val="54A857"/>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err="1">
                <a:ln>
                  <a:noFill/>
                </a:ln>
                <a:solidFill>
                  <a:srgbClr val="A9B7C6"/>
                </a:solidFill>
                <a:effectLst/>
                <a:latin typeface="JetBrains Mono"/>
              </a:rPr>
              <a:t>c.execute</a:t>
            </a:r>
            <a:r>
              <a:rPr kumimoji="0" lang="en-US" altLang="en-US" sz="700" b="0" i="0" u="none" strike="noStrike" cap="none" normalizeH="0" baseline="0" dirty="0">
                <a:ln>
                  <a:noFill/>
                </a:ln>
                <a:solidFill>
                  <a:srgbClr val="E8BA36"/>
                </a:solidFill>
                <a:effectLst/>
                <a:latin typeface="JetBrains Mono"/>
              </a:rPr>
              <a:t>()</a:t>
            </a:r>
            <a:r>
              <a:rPr kumimoji="0" lang="en-US" altLang="en-US" sz="700" b="0" i="0" u="none" strike="noStrike" cap="none" normalizeH="0" baseline="0" dirty="0">
                <a:ln>
                  <a:noFill/>
                </a:ln>
                <a:solidFill>
                  <a:srgbClr val="CC7832"/>
                </a:solidFill>
                <a:effectLst/>
                <a:latin typeface="JetBrains Mono"/>
              </a:rPr>
              <a:t>;</a:t>
            </a:r>
            <a:br>
              <a:rPr kumimoji="0" lang="en-US" altLang="en-US" sz="700" b="0" i="0" u="none" strike="noStrike" cap="none" normalizeH="0" baseline="0" dirty="0">
                <a:ln>
                  <a:noFill/>
                </a:ln>
                <a:solidFill>
                  <a:srgbClr val="CC7832"/>
                </a:solidFill>
                <a:effectLst/>
                <a:latin typeface="JetBrains Mono"/>
              </a:rPr>
            </a:br>
            <a:r>
              <a:rPr kumimoji="0" lang="en-US" altLang="en-US" sz="700" b="0" i="0" u="none" strike="noStrike" cap="none" normalizeH="0" baseline="0" dirty="0">
                <a:ln>
                  <a:noFill/>
                </a:ln>
                <a:solidFill>
                  <a:srgbClr val="CC7832"/>
                </a:solidFill>
                <a:effectLst/>
                <a:latin typeface="JetBrains Mono"/>
              </a:rPr>
              <a:t>    </a:t>
            </a:r>
            <a:r>
              <a:rPr kumimoji="0" lang="en-US" altLang="en-US" sz="700" b="0" i="0" u="none" strike="noStrike" cap="none" normalizeH="0" baseline="0" dirty="0">
                <a:ln>
                  <a:noFill/>
                </a:ln>
                <a:solidFill>
                  <a:srgbClr val="54A857"/>
                </a:solidFill>
                <a:effectLst/>
                <a:latin typeface="JetBrains Mono"/>
              </a:rPr>
              <a:t>}</a:t>
            </a:r>
            <a:br>
              <a:rPr kumimoji="0" lang="en-US" altLang="en-US" sz="700" b="0" i="0" u="none" strike="noStrike" cap="none" normalizeH="0" baseline="0" dirty="0">
                <a:ln>
                  <a:noFill/>
                </a:ln>
                <a:solidFill>
                  <a:srgbClr val="54A857"/>
                </a:solidFill>
                <a:effectLst/>
                <a:latin typeface="JetBrains Mono"/>
              </a:rPr>
            </a:br>
            <a:r>
              <a:rPr kumimoji="0" lang="en-US" altLang="en-US" sz="700" b="0" i="0" u="none" strike="noStrike" cap="none" normalizeH="0" baseline="0" dirty="0">
                <a:ln>
                  <a:noFill/>
                </a:ln>
                <a:solidFill>
                  <a:srgbClr val="E8BA36"/>
                </a:solidFill>
                <a:effectLst/>
                <a:latin typeface="JetBrains Mono"/>
              </a:rPr>
              <a:t>}</a:t>
            </a:r>
            <a:br>
              <a:rPr kumimoji="0" lang="en-US" altLang="en-US" sz="700" b="0" i="0" u="none" strike="noStrike" cap="none" normalizeH="0" baseline="0" dirty="0">
                <a:ln>
                  <a:noFill/>
                </a:ln>
                <a:solidFill>
                  <a:srgbClr val="E8BA36"/>
                </a:solidFill>
                <a:effectLst/>
                <a:latin typeface="JetBrains Mono"/>
              </a:rPr>
            </a:b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DC8BF733-C0BC-1AD9-C92F-D6C3ED47492E}"/>
              </a:ext>
            </a:extLst>
          </p:cNvPr>
          <p:cNvSpPr>
            <a:spLocks noChangeArrowheads="1"/>
          </p:cNvSpPr>
          <p:nvPr/>
        </p:nvSpPr>
        <p:spPr bwMode="auto">
          <a:xfrm>
            <a:off x="6244339" y="1697152"/>
            <a:ext cx="2789137" cy="646331"/>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a:ln>
                  <a:noFill/>
                </a:ln>
                <a:solidFill>
                  <a:srgbClr val="A9B7C6"/>
                </a:solidFill>
                <a:effectLst/>
                <a:latin typeface="JetBrains Mono"/>
              </a:rPr>
              <a:t>ca.bcit.comp2601.lab10</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err="1">
                <a:ln>
                  <a:noFill/>
                </a:ln>
                <a:solidFill>
                  <a:srgbClr val="A9B7C6"/>
                </a:solidFill>
                <a:effectLst/>
                <a:latin typeface="JetBrains Mono"/>
              </a:rPr>
              <a:t>RemoteControl</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extends </a:t>
            </a:r>
            <a:r>
              <a:rPr kumimoji="0" lang="en-US" altLang="en-US" sz="900" b="0" i="0" u="none" strike="noStrike" cap="none" normalizeH="0" baseline="0" dirty="0" err="1">
                <a:ln>
                  <a:noFill/>
                </a:ln>
                <a:solidFill>
                  <a:srgbClr val="A9B7C6"/>
                </a:solidFill>
                <a:effectLst/>
                <a:latin typeface="JetBrains Mono"/>
              </a:rPr>
              <a:t>ControlDevice</a:t>
            </a:r>
            <a:r>
              <a:rPr kumimoji="0" lang="en-US" altLang="en-US" sz="900" b="0" i="0" u="none" strike="noStrike" cap="none" normalizeH="0" baseline="0" dirty="0">
                <a:ln>
                  <a:noFill/>
                </a:ln>
                <a:solidFill>
                  <a:srgbClr val="E8BA36"/>
                </a:solidFill>
                <a:effectLst/>
                <a:latin typeface="JetBrains Mono"/>
              </a:rPr>
              <a:t>{</a:t>
            </a:r>
            <a:br>
              <a:rPr kumimoji="0" lang="en-US" altLang="en-US" sz="900" b="0" i="0" u="none" strike="noStrike" cap="none" normalizeH="0" baseline="0" dirty="0">
                <a:ln>
                  <a:noFill/>
                </a:ln>
                <a:solidFill>
                  <a:srgbClr val="E8BA36"/>
                </a:solidFill>
                <a:effectLst/>
                <a:latin typeface="JetBrains Mono"/>
              </a:rPr>
            </a:br>
            <a:r>
              <a:rPr kumimoji="0" lang="en-US" altLang="en-US" sz="900" b="0" i="0" u="none" strike="noStrike" cap="none" normalizeH="0" baseline="0" dirty="0">
                <a:ln>
                  <a:noFill/>
                </a:ln>
                <a:solidFill>
                  <a:srgbClr val="E8BA3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9BA5C603-BA93-05FF-7E0E-0BCC446D6B47}"/>
              </a:ext>
            </a:extLst>
          </p:cNvPr>
          <p:cNvSpPr>
            <a:spLocks noChangeArrowheads="1"/>
          </p:cNvSpPr>
          <p:nvPr/>
        </p:nvSpPr>
        <p:spPr bwMode="auto">
          <a:xfrm>
            <a:off x="6244339" y="260648"/>
            <a:ext cx="2789138" cy="1338828"/>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a:ln>
                  <a:noFill/>
                </a:ln>
                <a:solidFill>
                  <a:srgbClr val="A9B7C6"/>
                </a:solidFill>
                <a:effectLst/>
                <a:latin typeface="JetBrains Mono"/>
              </a:rPr>
              <a:t>ca.bcit.comp2601.lab10</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err="1">
                <a:ln>
                  <a:noFill/>
                </a:ln>
                <a:solidFill>
                  <a:srgbClr val="A9B7C6"/>
                </a:solidFill>
                <a:effectLst/>
                <a:latin typeface="JetBrains Mono"/>
              </a:rPr>
              <a:t>VoiceControl</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extends </a:t>
            </a:r>
            <a:r>
              <a:rPr kumimoji="0" lang="en-US" altLang="en-US" sz="900" b="0" i="0" u="none" strike="noStrike" cap="none" normalizeH="0" baseline="0" dirty="0" err="1">
                <a:ln>
                  <a:noFill/>
                </a:ln>
                <a:solidFill>
                  <a:srgbClr val="A9B7C6"/>
                </a:solidFill>
                <a:effectLst/>
                <a:latin typeface="JetBrains Mono"/>
              </a:rPr>
              <a:t>ControlDevice</a:t>
            </a:r>
            <a:r>
              <a:rPr kumimoji="0" lang="en-US" altLang="en-US" sz="900" b="0" i="0" u="none" strike="noStrike" cap="none" normalizeH="0" baseline="0" dirty="0">
                <a:ln>
                  <a:noFill/>
                </a:ln>
                <a:solidFill>
                  <a:srgbClr val="E8BA36"/>
                </a:solidFill>
                <a:effectLst/>
                <a:latin typeface="JetBrains Mono"/>
              </a:rPr>
              <a:t>{</a:t>
            </a:r>
            <a:br>
              <a:rPr kumimoji="0" lang="en-US" altLang="en-US" sz="900" b="0" i="0" u="none" strike="noStrike" cap="none" normalizeH="0" baseline="0" dirty="0">
                <a:ln>
                  <a:noFill/>
                </a:ln>
                <a:solidFill>
                  <a:srgbClr val="E8BA36"/>
                </a:solidFill>
                <a:effectLst/>
                <a:latin typeface="JetBrains Mono"/>
              </a:rPr>
            </a:br>
            <a:r>
              <a:rPr kumimoji="0" lang="en-US" altLang="en-US" sz="900" b="0" i="0" u="none" strike="noStrike" cap="none" normalizeH="0" baseline="0" dirty="0">
                <a:ln>
                  <a:noFill/>
                </a:ln>
                <a:solidFill>
                  <a:srgbClr val="E8BA3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private final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9876AA"/>
                </a:solidFill>
                <a:effectLst/>
                <a:latin typeface="JetBrains Mono"/>
              </a:rPr>
              <a:t>deviceName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public </a:t>
            </a:r>
            <a:r>
              <a:rPr kumimoji="0" lang="en-US" altLang="en-US" sz="900" b="0" i="0" u="none" strike="noStrike" cap="none" normalizeH="0" baseline="0" dirty="0" err="1">
                <a:ln>
                  <a:noFill/>
                </a:ln>
                <a:solidFill>
                  <a:srgbClr val="FFC66D"/>
                </a:solidFill>
                <a:effectLst/>
                <a:latin typeface="JetBrains Mono"/>
              </a:rPr>
              <a:t>VoiceControl</a:t>
            </a:r>
            <a:r>
              <a:rPr kumimoji="0" lang="en-US" altLang="en-US" sz="900" b="0" i="0" u="none" strike="noStrike" cap="none" normalizeH="0" baseline="0" dirty="0">
                <a:ln>
                  <a:noFill/>
                </a:ln>
                <a:solidFill>
                  <a:srgbClr val="E8BA36"/>
                </a:solidFill>
                <a:effectLst/>
                <a:latin typeface="JetBrains Mono"/>
              </a:rPr>
              <a:t>(final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A9B7C6"/>
                </a:solidFill>
                <a:effectLst/>
                <a:latin typeface="JetBrains Mono"/>
              </a:rPr>
              <a:t>deviceName</a:t>
            </a:r>
            <a:r>
              <a:rPr kumimoji="0" lang="en-US" altLang="en-US" sz="900" b="0" i="0" u="none" strike="noStrike" cap="none" normalizeH="0" baseline="0" dirty="0">
                <a:ln>
                  <a:noFill/>
                </a:ln>
                <a:solidFill>
                  <a:srgbClr val="E8BA36"/>
                </a:solidFill>
                <a:effectLst/>
                <a:latin typeface="JetBrains Mono"/>
              </a:rPr>
              <a:t>) </a:t>
            </a:r>
            <a:r>
              <a:rPr kumimoji="0" lang="en-US" altLang="en-US" sz="900" b="0" i="0" u="none" strike="noStrike" cap="none" normalizeH="0" baseline="0" dirty="0">
                <a:ln>
                  <a:noFill/>
                </a:ln>
                <a:solidFill>
                  <a:srgbClr val="54A857"/>
                </a:solidFill>
                <a:effectLst/>
                <a:latin typeface="JetBrains Mono"/>
              </a:rPr>
              <a:t>{</a:t>
            </a:r>
            <a:br>
              <a:rPr kumimoji="0" lang="en-US" altLang="en-US" sz="900" b="0" i="0" u="none" strike="noStrike" cap="none" normalizeH="0" baseline="0" dirty="0">
                <a:ln>
                  <a:noFill/>
                </a:ln>
                <a:solidFill>
                  <a:srgbClr val="54A857"/>
                </a:solidFill>
                <a:effectLst/>
                <a:latin typeface="JetBrains Mono"/>
              </a:rPr>
            </a:br>
            <a:r>
              <a:rPr kumimoji="0" lang="en-US" altLang="en-US" sz="900" b="0" i="0" u="none" strike="noStrike" cap="none" normalizeH="0" baseline="0" dirty="0">
                <a:ln>
                  <a:noFill/>
                </a:ln>
                <a:solidFill>
                  <a:srgbClr val="54A857"/>
                </a:solidFill>
                <a:effectLst/>
                <a:latin typeface="JetBrains Mono"/>
              </a:rPr>
              <a:t>        </a:t>
            </a:r>
            <a:r>
              <a:rPr kumimoji="0" lang="en-US" altLang="en-US" sz="900" b="0" i="0" u="none" strike="noStrike" cap="none" normalizeH="0" baseline="0" dirty="0" err="1">
                <a:ln>
                  <a:noFill/>
                </a:ln>
                <a:solidFill>
                  <a:srgbClr val="CC7832"/>
                </a:solidFill>
                <a:effectLst/>
                <a:latin typeface="JetBrains Mono"/>
              </a:rPr>
              <a:t>this</a:t>
            </a:r>
            <a:r>
              <a:rPr kumimoji="0" lang="en-US" altLang="en-US" sz="900" b="0" i="0" u="none" strike="noStrike" cap="none" normalizeH="0" baseline="0" dirty="0" err="1">
                <a:ln>
                  <a:noFill/>
                </a:ln>
                <a:solidFill>
                  <a:srgbClr val="A9B7C6"/>
                </a:solidFill>
                <a:effectLst/>
                <a:latin typeface="JetBrains Mono"/>
              </a:rPr>
              <a:t>.</a:t>
            </a:r>
            <a:r>
              <a:rPr kumimoji="0" lang="en-US" altLang="en-US" sz="900" b="0" i="0" u="none" strike="noStrike" cap="none" normalizeH="0" baseline="0" dirty="0" err="1">
                <a:ln>
                  <a:noFill/>
                </a:ln>
                <a:solidFill>
                  <a:srgbClr val="9876AA"/>
                </a:solidFill>
                <a:effectLst/>
                <a:latin typeface="JetBrains Mono"/>
              </a:rPr>
              <a:t>deviceName</a:t>
            </a:r>
            <a:r>
              <a:rPr kumimoji="0" lang="en-US" altLang="en-US" sz="900" b="0" i="0" u="none" strike="noStrike" cap="none" normalizeH="0" baseline="0" dirty="0">
                <a:ln>
                  <a:noFill/>
                </a:ln>
                <a:solidFill>
                  <a:srgbClr val="9876AA"/>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deviceName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54A857"/>
                </a:solidFill>
                <a:effectLst/>
                <a:latin typeface="JetBrains Mono"/>
              </a:rPr>
              <a:t>}</a:t>
            </a:r>
            <a:br>
              <a:rPr kumimoji="0" lang="en-US" altLang="en-US" sz="900" b="0" i="0" u="none" strike="noStrike" cap="none" normalizeH="0" baseline="0" dirty="0">
                <a:ln>
                  <a:noFill/>
                </a:ln>
                <a:solidFill>
                  <a:srgbClr val="54A857"/>
                </a:solidFill>
                <a:effectLst/>
                <a:latin typeface="JetBrains Mono"/>
              </a:rPr>
            </a:br>
            <a:r>
              <a:rPr kumimoji="0" lang="en-US" altLang="en-US" sz="900" b="0" i="0" u="none" strike="noStrike" cap="none" normalizeH="0" baseline="0" dirty="0">
                <a:ln>
                  <a:noFill/>
                </a:ln>
                <a:solidFill>
                  <a:srgbClr val="E8BA3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3B1A9052-2001-F984-DFF4-C35A50B21399}"/>
              </a:ext>
            </a:extLst>
          </p:cNvPr>
          <p:cNvSpPr>
            <a:spLocks noChangeArrowheads="1"/>
          </p:cNvSpPr>
          <p:nvPr/>
        </p:nvSpPr>
        <p:spPr bwMode="auto">
          <a:xfrm>
            <a:off x="2423592" y="1934537"/>
            <a:ext cx="3719736" cy="4662815"/>
          </a:xfrm>
          <a:prstGeom prst="rect">
            <a:avLst/>
          </a:prstGeom>
          <a:solidFill>
            <a:srgbClr val="2B2B2B"/>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a:ln>
                  <a:noFill/>
                </a:ln>
                <a:solidFill>
                  <a:srgbClr val="A9B7C6"/>
                </a:solidFill>
                <a:effectLst/>
                <a:latin typeface="JetBrains Mono"/>
              </a:rPr>
              <a:t>ca.bcit.comp2601.lab10</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1" u="none" strike="noStrike" cap="none" normalizeH="0" baseline="0" dirty="0">
                <a:ln>
                  <a:noFill/>
                </a:ln>
                <a:solidFill>
                  <a:srgbClr val="629755"/>
                </a:solidFill>
                <a:effectLst/>
                <a:latin typeface="JetBrains Mono"/>
              </a:rPr>
              <a:t>/**</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Java program to implement simplified version of the "command" design pattern.</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a:ln>
                  <a:noFill/>
                </a:ln>
                <a:solidFill>
                  <a:srgbClr val="A9B7C6"/>
                </a:solidFill>
                <a:effectLst/>
                <a:latin typeface="JetBrains Mono"/>
              </a:rPr>
              <a:t>Client </a:t>
            </a:r>
            <a:r>
              <a:rPr kumimoji="0" lang="en-US" altLang="en-US" sz="900" b="0" i="0" u="none" strike="noStrike" cap="none" normalizeH="0" baseline="0" dirty="0">
                <a:ln>
                  <a:noFill/>
                </a:ln>
                <a:solidFill>
                  <a:srgbClr val="E8BA36"/>
                </a:solidFill>
                <a:effectLst/>
                <a:latin typeface="JetBrains Mono"/>
              </a:rPr>
              <a:t>{</a:t>
            </a:r>
            <a:br>
              <a:rPr kumimoji="0" lang="en-US" altLang="en-US" sz="900" b="0" i="0" u="none" strike="noStrike" cap="none" normalizeH="0" baseline="0" dirty="0">
                <a:ln>
                  <a:noFill/>
                </a:ln>
                <a:solidFill>
                  <a:srgbClr val="E8BA36"/>
                </a:solidFill>
                <a:effectLst/>
                <a:latin typeface="JetBrains Mono"/>
              </a:rPr>
            </a:br>
            <a:br>
              <a:rPr kumimoji="0" lang="en-US" altLang="en-US" sz="900" b="0" i="0" u="none" strike="noStrike" cap="none" normalizeH="0" baseline="0" dirty="0">
                <a:ln>
                  <a:noFill/>
                </a:ln>
                <a:solidFill>
                  <a:srgbClr val="E8BA36"/>
                </a:solidFill>
                <a:effectLst/>
                <a:latin typeface="JetBrains Mono"/>
              </a:rPr>
            </a:br>
            <a:r>
              <a:rPr kumimoji="0" lang="en-US" altLang="en-US" sz="900" b="0" i="0" u="none" strike="noStrike" cap="none" normalizeH="0" baseline="0" dirty="0">
                <a:ln>
                  <a:noFill/>
                </a:ln>
                <a:solidFill>
                  <a:srgbClr val="E8BA3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static void </a:t>
            </a:r>
            <a:r>
              <a:rPr kumimoji="0" lang="en-US" altLang="en-US" sz="900" b="0" i="0" u="none" strike="noStrike" cap="none" normalizeH="0" baseline="0" dirty="0">
                <a:ln>
                  <a:noFill/>
                </a:ln>
                <a:solidFill>
                  <a:srgbClr val="FFC66D"/>
                </a:solidFill>
                <a:effectLst/>
                <a:latin typeface="JetBrains Mono"/>
              </a:rPr>
              <a:t>main</a:t>
            </a:r>
            <a:r>
              <a:rPr kumimoji="0" lang="en-US" altLang="en-US" sz="900" b="0" i="0" u="none" strike="noStrike" cap="none" normalizeH="0" baseline="0" dirty="0">
                <a:ln>
                  <a:noFill/>
                </a:ln>
                <a:solidFill>
                  <a:srgbClr val="E8BA36"/>
                </a:solidFill>
                <a:effectLst/>
                <a:latin typeface="JetBrains Mono"/>
              </a:rPr>
              <a:t>(final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A9B7C6"/>
                </a:solidFill>
                <a:effectLst/>
                <a:latin typeface="JetBrains Mono"/>
              </a:rPr>
              <a:t>args</a:t>
            </a:r>
            <a:r>
              <a:rPr kumimoji="0" lang="en-US" altLang="en-US" sz="900" b="0" i="0" u="none" strike="noStrike" cap="none" normalizeH="0" baseline="0" dirty="0">
                <a:ln>
                  <a:noFill/>
                </a:ln>
                <a:solidFill>
                  <a:srgbClr val="E8BA36"/>
                </a:solidFill>
                <a:effectLst/>
                <a:latin typeface="JetBrains Mono"/>
              </a:rPr>
              <a:t>[]) </a:t>
            </a:r>
            <a:r>
              <a:rPr kumimoji="0" lang="en-US" altLang="en-US" sz="900" b="0" i="0" u="none" strike="noStrike" cap="none" normalizeH="0" baseline="0" dirty="0">
                <a:ln>
                  <a:noFill/>
                </a:ln>
                <a:solidFill>
                  <a:srgbClr val="54A857"/>
                </a:solidFill>
                <a:effectLst/>
                <a:latin typeface="JetBrains Mono"/>
              </a:rPr>
              <a:t>{</a:t>
            </a:r>
            <a:br>
              <a:rPr kumimoji="0" lang="en-US" altLang="en-US" sz="900" b="0" i="0" u="none" strike="noStrike" cap="none" normalizeH="0" baseline="0" dirty="0">
                <a:ln>
                  <a:noFill/>
                </a:ln>
                <a:solidFill>
                  <a:srgbClr val="54A857"/>
                </a:solidFill>
                <a:effectLst/>
                <a:latin typeface="JetBrains Mono"/>
              </a:rPr>
            </a:br>
            <a:br>
              <a:rPr kumimoji="0" lang="en-US" altLang="en-US" sz="900" b="0" i="0" u="none" strike="noStrike" cap="none" normalizeH="0" baseline="0" dirty="0">
                <a:ln>
                  <a:noFill/>
                </a:ln>
                <a:solidFill>
                  <a:srgbClr val="54A857"/>
                </a:solidFill>
                <a:effectLst/>
                <a:latin typeface="JetBrains Mono"/>
              </a:rPr>
            </a:br>
            <a:r>
              <a:rPr kumimoji="0" lang="en-US" altLang="en-US" sz="900" b="0" i="0" u="none" strike="noStrike" cap="none" normalizeH="0" baseline="0" dirty="0">
                <a:ln>
                  <a:noFill/>
                </a:ln>
                <a:solidFill>
                  <a:srgbClr val="54A857"/>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Client creates Invoker object, command object and configure them</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ControlDevice</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CC7832"/>
                </a:solidFill>
                <a:effectLst/>
                <a:latin typeface="JetBrains Mono"/>
              </a:rPr>
              <a:t>new </a:t>
            </a:r>
            <a:r>
              <a:rPr kumimoji="0" lang="en-US" altLang="en-US" sz="900" b="0" i="0" u="none" strike="noStrike" cap="none" normalizeH="0" baseline="0" dirty="0" err="1">
                <a:ln>
                  <a:noFill/>
                </a:ln>
                <a:solidFill>
                  <a:srgbClr val="A9B7C6"/>
                </a:solidFill>
                <a:effectLst/>
                <a:latin typeface="JetBrains Mono"/>
              </a:rPr>
              <a:t>VoiceControl</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"Alexa"</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On"</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err="1">
                <a:ln>
                  <a:noFill/>
                </a:ln>
                <a:solidFill>
                  <a:srgbClr val="A9B7C6"/>
                </a:solidFill>
                <a:effectLst/>
                <a:latin typeface="JetBrains Mono"/>
              </a:rPr>
              <a:t>LightOnCommand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Off"</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err="1">
                <a:ln>
                  <a:noFill/>
                </a:ln>
                <a:solidFill>
                  <a:srgbClr val="A9B7C6"/>
                </a:solidFill>
                <a:effectLst/>
                <a:latin typeface="JetBrains Mono"/>
              </a:rPr>
              <a:t>LightOffCommand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"Music On"</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err="1">
                <a:ln>
                  <a:noFill/>
                </a:ln>
                <a:solidFill>
                  <a:srgbClr val="A9B7C6"/>
                </a:solidFill>
                <a:effectLst/>
                <a:latin typeface="JetBrains Mono"/>
              </a:rPr>
              <a:t>MusicOnCommand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"Music Off"</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err="1">
                <a:ln>
                  <a:noFill/>
                </a:ln>
                <a:solidFill>
                  <a:srgbClr val="A9B7C6"/>
                </a:solidFill>
                <a:effectLst/>
                <a:latin typeface="JetBrains Mono"/>
              </a:rPr>
              <a:t>MusicOffCommand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//Invoker invokes command</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On"</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Off"</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"Music On"</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voiceControl.runCommand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"Music Off"</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Client creates Invoker object, command object and configure them</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ControlDevice</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remoteControl</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CC7832"/>
                </a:solidFill>
                <a:effectLst/>
                <a:latin typeface="JetBrains Mono"/>
              </a:rPr>
              <a:t>new </a:t>
            </a:r>
            <a:r>
              <a:rPr kumimoji="0" lang="en-US" altLang="en-US" sz="900" b="0" i="0" u="none" strike="noStrike" cap="none" normalizeH="0" baseline="0" dirty="0" err="1">
                <a:ln>
                  <a:noFill/>
                </a:ln>
                <a:solidFill>
                  <a:srgbClr val="A9B7C6"/>
                </a:solidFill>
                <a:effectLst/>
                <a:latin typeface="JetBrains Mono"/>
              </a:rPr>
              <a:t>RemoteControl</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remoteControl.setCommand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On"</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err="1">
                <a:ln>
                  <a:noFill/>
                </a:ln>
                <a:solidFill>
                  <a:srgbClr val="A9B7C6"/>
                </a:solidFill>
                <a:effectLst/>
                <a:latin typeface="JetBrains Mono"/>
              </a:rPr>
              <a:t>LightOnCommand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remoteControl.setCommand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Off"</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err="1">
                <a:ln>
                  <a:noFill/>
                </a:ln>
                <a:solidFill>
                  <a:srgbClr val="A9B7C6"/>
                </a:solidFill>
                <a:effectLst/>
                <a:latin typeface="JetBrains Mono"/>
              </a:rPr>
              <a:t>LightOffCommand</a:t>
            </a:r>
            <a:r>
              <a:rPr kumimoji="0" lang="en-US" altLang="en-US" sz="900" b="0" i="0" u="none" strike="noStrike" cap="none" normalizeH="0" baseline="0" dirty="0">
                <a:ln>
                  <a:noFill/>
                </a:ln>
                <a:solidFill>
                  <a:srgbClr val="54A857"/>
                </a:solidFill>
                <a:effectLst/>
                <a:latin typeface="JetBrains Mono"/>
              </a:rPr>
              <a:t>()</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//Invoker invokes command</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remoteControl.runCommand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On"</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remoteControl.runCommand</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"Light Off"</a:t>
            </a:r>
            <a:r>
              <a:rPr kumimoji="0" lang="en-US" altLang="en-US" sz="900" b="0" i="0" u="none" strike="noStrike" cap="none" normalizeH="0" baseline="0" dirty="0">
                <a:ln>
                  <a:noFill/>
                </a:ln>
                <a:solidFill>
                  <a:srgbClr val="E8BA3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54A857"/>
                </a:solidFill>
                <a:effectLst/>
                <a:latin typeface="JetBrains Mono"/>
              </a:rPr>
              <a:t>}</a:t>
            </a:r>
            <a:br>
              <a:rPr kumimoji="0" lang="en-US" altLang="en-US" sz="900" b="0" i="0" u="none" strike="noStrike" cap="none" normalizeH="0" baseline="0" dirty="0">
                <a:ln>
                  <a:noFill/>
                </a:ln>
                <a:solidFill>
                  <a:srgbClr val="54A857"/>
                </a:solidFill>
                <a:effectLst/>
                <a:latin typeface="JetBrains Mono"/>
              </a:rPr>
            </a:br>
            <a:r>
              <a:rPr kumimoji="0" lang="en-US" altLang="en-US" sz="900" b="0" i="0" u="none" strike="noStrike" cap="none" normalizeH="0" baseline="0" dirty="0">
                <a:ln>
                  <a:noFill/>
                </a:ln>
                <a:solidFill>
                  <a:srgbClr val="E8BA3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109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4">
            <a:extLst>
              <a:ext uri="{FF2B5EF4-FFF2-40B4-BE49-F238E27FC236}">
                <a16:creationId xmlns:a16="http://schemas.microsoft.com/office/drawing/2014/main" id="{D13DBE33-971C-46C9-9337-1E2C3A15CB73}"/>
              </a:ext>
            </a:extLst>
          </p:cNvPr>
          <p:cNvSpPr txBox="1">
            <a:spLocks/>
          </p:cNvSpPr>
          <p:nvPr/>
        </p:nvSpPr>
        <p:spPr>
          <a:xfrm>
            <a:off x="767408" y="1700808"/>
            <a:ext cx="10729192" cy="4176464"/>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Char char="●"/>
              <a:defRPr sz="1800" b="0" i="0" u="none" strike="noStrike" cap="none">
                <a:solidFill>
                  <a:schemeClr val="lt2"/>
                </a:solidFill>
                <a:latin typeface="Arial"/>
                <a:ea typeface="Arial"/>
                <a:cs typeface="Arial"/>
                <a:sym typeface="Arial"/>
              </a:defRPr>
            </a:lvl1pPr>
            <a:lvl2pPr marR="0" lvl="1"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2pPr>
            <a:lvl3pPr marR="0" lvl="2"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3pPr>
            <a:lvl4pPr marR="0" lvl="3"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4pPr>
            <a:lvl5pPr marR="0" lvl="4"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5pPr>
            <a:lvl6pPr marR="0" lvl="5"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6pPr>
            <a:lvl7pPr marR="0" lvl="6"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7pPr>
            <a:lvl8pPr marR="0" lvl="7"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8pPr>
            <a:lvl9pPr marR="0" lvl="8" algn="l" rtl="0">
              <a:lnSpc>
                <a:spcPct val="115000"/>
              </a:lnSpc>
              <a:spcBef>
                <a:spcPts val="0"/>
              </a:spcBef>
              <a:spcAft>
                <a:spcPts val="1600"/>
              </a:spcAft>
              <a:buClr>
                <a:schemeClr val="lt2"/>
              </a:buClr>
              <a:buChar char="■"/>
              <a:defRPr sz="1400" b="0" i="0" u="none" strike="noStrike" cap="none">
                <a:solidFill>
                  <a:schemeClr val="lt2"/>
                </a:solidFill>
                <a:latin typeface="Arial"/>
                <a:ea typeface="Arial"/>
                <a:cs typeface="Arial"/>
                <a:sym typeface="Arial"/>
              </a:defRPr>
            </a:lvl9pPr>
          </a:lstStyle>
          <a:p>
            <a:pPr>
              <a:buNone/>
            </a:pPr>
            <a:r>
              <a:rPr lang="en-US" sz="1500" b="1" dirty="0">
                <a:solidFill>
                  <a:schemeClr val="bg1"/>
                </a:solidFill>
              </a:rPr>
              <a:t>Quiz:</a:t>
            </a:r>
            <a:br>
              <a:rPr lang="en-US" sz="1500" dirty="0">
                <a:solidFill>
                  <a:schemeClr val="bg1"/>
                </a:solidFill>
              </a:rPr>
            </a:br>
            <a:r>
              <a:rPr lang="en-US" sz="1500" dirty="0">
                <a:solidFill>
                  <a:schemeClr val="bg1"/>
                </a:solidFill>
              </a:rPr>
              <a:t>1. </a:t>
            </a:r>
            <a:r>
              <a:rPr lang="en-US" sz="1400" dirty="0">
                <a:solidFill>
                  <a:schemeClr val="bg1"/>
                </a:solidFill>
              </a:rPr>
              <a:t>Why would it be a good idea to use the command design pattern instead of button subclasses?</a:t>
            </a:r>
            <a:br>
              <a:rPr lang="en-US" sz="1400" dirty="0">
                <a:solidFill>
                  <a:schemeClr val="bg1"/>
                </a:solidFill>
              </a:rPr>
            </a:br>
            <a:r>
              <a:rPr lang="en-US" sz="1400" dirty="0">
                <a:solidFill>
                  <a:schemeClr val="bg1"/>
                </a:solidFill>
              </a:rPr>
              <a:t>The use of subclasses would violate the single responsibility principle since it’s not the responsibility of a button to save or load files.</a:t>
            </a:r>
            <a:br>
              <a:rPr lang="en-US" sz="1400" dirty="0">
                <a:solidFill>
                  <a:schemeClr val="bg1"/>
                </a:solidFill>
              </a:rPr>
            </a:br>
            <a:r>
              <a:rPr lang="en-US" sz="1400" dirty="0">
                <a:solidFill>
                  <a:schemeClr val="bg1"/>
                </a:solidFill>
              </a:rPr>
              <a:t>Also, the save and load actions might be executed from different sources such as shortcuts or other buttons.</a:t>
            </a:r>
            <a:br>
              <a:rPr lang="en-US" sz="1400" dirty="0">
                <a:solidFill>
                  <a:schemeClr val="bg1"/>
                </a:solidFill>
              </a:rPr>
            </a:br>
            <a:br>
              <a:rPr lang="en-US" sz="1400" dirty="0">
                <a:solidFill>
                  <a:schemeClr val="bg1"/>
                </a:solidFill>
              </a:rPr>
            </a:br>
            <a:r>
              <a:rPr lang="en-US" sz="1400" dirty="0">
                <a:solidFill>
                  <a:schemeClr val="bg1"/>
                </a:solidFill>
              </a:rPr>
              <a:t>2. Why do we need to use an interface to implement commands?</a:t>
            </a:r>
            <a:br>
              <a:rPr lang="en-US" sz="1400" dirty="0">
                <a:solidFill>
                  <a:schemeClr val="bg1"/>
                </a:solidFill>
              </a:rPr>
            </a:br>
            <a:r>
              <a:rPr lang="en-US" sz="1400" dirty="0">
                <a:solidFill>
                  <a:schemeClr val="bg1"/>
                </a:solidFill>
              </a:rPr>
              <a:t>The invoker needs a common method name to call the action. An interface is ideal for this situation.</a:t>
            </a:r>
            <a:br>
              <a:rPr lang="en-US" sz="1400" dirty="0">
                <a:solidFill>
                  <a:schemeClr val="bg1"/>
                </a:solidFill>
              </a:rPr>
            </a:br>
            <a:endParaRPr lang="en-US" sz="1400" dirty="0">
              <a:solidFill>
                <a:schemeClr val="bg1"/>
              </a:solidFill>
            </a:endParaRPr>
          </a:p>
        </p:txBody>
      </p:sp>
      <p:sp>
        <p:nvSpPr>
          <p:cNvPr id="8" name="Title 1">
            <a:extLst>
              <a:ext uri="{FF2B5EF4-FFF2-40B4-BE49-F238E27FC236}">
                <a16:creationId xmlns:a16="http://schemas.microsoft.com/office/drawing/2014/main" id="{44FDD3D8-D31F-7B30-E256-E76609B7ADAD}"/>
              </a:ext>
            </a:extLst>
          </p:cNvPr>
          <p:cNvSpPr>
            <a:spLocks noGrp="1"/>
          </p:cNvSpPr>
          <p:nvPr>
            <p:ph type="title"/>
          </p:nvPr>
        </p:nvSpPr>
        <p:spPr>
          <a:xfrm>
            <a:off x="767408" y="404664"/>
            <a:ext cx="4320480" cy="737513"/>
          </a:xfrm>
        </p:spPr>
        <p:txBody>
          <a:bodyPr>
            <a:noAutofit/>
          </a:bodyPr>
          <a:lstStyle/>
          <a:p>
            <a:r>
              <a:rPr lang="en-US" sz="5500" dirty="0">
                <a:solidFill>
                  <a:schemeClr val="bg1"/>
                </a:solidFill>
              </a:rPr>
              <a:t>Command Lab </a:t>
            </a:r>
            <a:br>
              <a:rPr lang="en-US" sz="5500" dirty="0">
                <a:solidFill>
                  <a:schemeClr val="bg1"/>
                </a:solidFill>
              </a:rPr>
            </a:br>
            <a:r>
              <a:rPr lang="en-US" sz="2000" dirty="0">
                <a:solidFill>
                  <a:schemeClr val="bg1">
                    <a:lumMod val="85000"/>
                  </a:schemeClr>
                </a:solidFill>
              </a:rPr>
              <a:t>Solution</a:t>
            </a:r>
            <a:endParaRPr lang="en-CA" sz="2000" dirty="0">
              <a:solidFill>
                <a:schemeClr val="bg1">
                  <a:lumMod val="85000"/>
                </a:schemeClr>
              </a:solidFill>
            </a:endParaRPr>
          </a:p>
        </p:txBody>
      </p:sp>
    </p:spTree>
    <p:extLst>
      <p:ext uri="{BB962C8B-B14F-4D97-AF65-F5344CB8AC3E}">
        <p14:creationId xmlns:p14="http://schemas.microsoft.com/office/powerpoint/2010/main" val="311989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12796</TotalTime>
  <Words>2102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45 Light</vt:lpstr>
      <vt:lpstr>JetBrains Mono</vt:lpstr>
      <vt:lpstr>Office Theme</vt:lpstr>
      <vt:lpstr>PowerPoint Presentation</vt:lpstr>
      <vt:lpstr>Command</vt:lpstr>
      <vt:lpstr>Command in Action</vt:lpstr>
      <vt:lpstr>Command Lab and Quiz</vt:lpstr>
      <vt:lpstr>Command Lab  Solution</vt:lpstr>
      <vt:lpstr>Command Lab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Guilherme Trevisan</dc:creator>
  <cp:lastModifiedBy>Guilherme Trevisan</cp:lastModifiedBy>
  <cp:revision>124</cp:revision>
  <dcterms:created xsi:type="dcterms:W3CDTF">2019-04-08T19:04:10Z</dcterms:created>
  <dcterms:modified xsi:type="dcterms:W3CDTF">2022-11-27T19:16:15Z</dcterms:modified>
</cp:coreProperties>
</file>