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2"/>
    <p:restoredTop sz="94215"/>
  </p:normalViewPr>
  <p:slideViewPr>
    <p:cSldViewPr snapToGrid="0" snapToObjects="1">
      <p:cViewPr>
        <p:scale>
          <a:sx n="80" d="100"/>
          <a:sy n="80" d="100"/>
        </p:scale>
        <p:origin x="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56AC-2573-994D-85D7-CC03DFF0C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821D9-0C00-E642-81F5-CB0844E8F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9D97-F3BD-6443-BDD9-B71F856C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9CDC-3820-6B49-A866-C92DC20B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63EF-C0E7-2546-8434-8A0852B3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FF39-6E83-1F4B-AB49-B4324D12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A0276-F617-1148-B6AB-344B211BB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FE685-7B9B-F64F-A444-24349E11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2642-3EAC-344C-8857-E152106D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4296-C528-C84D-BA1D-3B04938D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C4CFA-029C-CC4C-B8D2-7FA17ADA0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D0780-BE4D-EF45-931A-70664B23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CED3-071A-E945-8CC2-EB4E4D84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60BF-0B3F-6047-9CF5-C7223A4D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3A98-C26A-B445-8B48-878B0A59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C52B-13C6-274D-B665-4452D9BD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85C9-E70B-5543-AAC0-1460EE0F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4B00-595D-1C41-A77B-23C1EB03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D03A-E293-EF4B-AAE9-772DF6A9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F1DEF-6093-9F44-B9B2-9A49EEAC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4E2D-8BD6-DD49-8151-DC44E89F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60801-3039-FA4F-9DB8-4104A877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E787-D6B4-4C46-906E-A6C496E2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F77D-699D-CC45-95E3-E6A98194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7457-E04F-F44B-AF63-CF8D7118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5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FE70-E458-D04A-BFA5-9FFEB280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F05D-8476-4741-8362-5742409A4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F30F1-314B-6547-807C-ADEA44C36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64DD9-DE49-5F4A-A75D-D68E73FF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E1E34-D8C4-B348-8CF8-F5613DEF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ADF-E0D3-CE42-B90C-B2684BB6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BB01-9062-BC41-8606-9AE576C2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CF04-0D19-E947-BCFF-41A73D08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EC8A8-BDCC-8444-92D9-5EF57C5F0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5DB82-FCDE-4C48-9563-D9120FD8A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BF391-ED37-6540-A3E5-5DE7DEE1C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0EC2D-C810-D34E-8AC9-6E175C16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8CD6F-2420-8C4D-B516-8C31A74C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9832A-ADA0-6D49-8C0D-B96E6639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0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F5EA-72F5-C941-BB47-9320A162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0D9F3-863C-C842-A80C-17C65F0E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A49AF-A66B-6645-91C8-7F30CE1D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1FEA7-A9D4-2643-942D-F485C2C1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39E4A-5D69-EB4C-A83D-DA0782F7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66548-0925-2640-88E7-2980BB9D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F2A45-DC0C-3447-942E-5DFFCC44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34CA-58B3-C148-8563-CEB0D97D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E726-1BF6-C449-883C-63482499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DE5FA-8453-8142-AF2C-A293D16EC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6A346-5B51-CC41-8B32-BA2D6AA1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1EF9-FBE2-D245-BE9A-B6284390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27A1-CAC3-C34E-8EF5-24F9E50A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609D-4874-E54D-AE20-9724E0EA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44EF3-C3B1-E740-92DE-3DA580636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5731A-B89D-C54D-ABD2-C498AE0CE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EE9E-D61F-DE4F-B023-7A3EE26C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1FEB-C091-4448-8D71-CF6AA412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C8651-14AE-014E-991E-3DD20DA3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C943-A7C7-C44F-9BEF-850D87B7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316F-459A-4B4E-86E8-A1E0CD06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0B36-7EDA-6B4E-8E5E-FA490857E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2FE8-2FFC-384D-8168-94035D8F492D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6D74-7D1C-6047-9FE1-12EAFA40E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4DDF2-CD2F-0144-A488-C26679FB7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8331-7B32-2A47-BD85-54212AC1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safacts.org/visualizations/coronavirus-covid-19-spread-map/" TargetMode="External"/><Relationship Id="rId2" Type="http://schemas.openxmlformats.org/officeDocument/2006/relationships/hyperlink" Target="https://catalog.data.gov/dataset/county-transportation-profiles/resource/bbdcc6c4-7448-4b83-a001-42863b81367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a.gov/airports/planning_capacity/passenger_allcargo_stats/passenger/" TargetMode="External"/><Relationship Id="rId5" Type="http://schemas.openxmlformats.org/officeDocument/2006/relationships/hyperlink" Target="https://usa.ipums.org/usa-%20action/variables/group?id=demog" TargetMode="External"/><Relationship Id="rId4" Type="http://schemas.openxmlformats.org/officeDocument/2006/relationships/hyperlink" Target="https://www.census.gov/programs-surveys/geography/library/reference/county-adjacency-fi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C133-6ED9-B748-BF38-3AA8E8AA4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Transportation and COVID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AA8E8-EF1C-FF4C-B96C-EF60D8367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Trevor McLemore</a:t>
            </a:r>
          </a:p>
        </p:txBody>
      </p:sp>
    </p:spTree>
    <p:extLst>
      <p:ext uri="{BB962C8B-B14F-4D97-AF65-F5344CB8AC3E}">
        <p14:creationId xmlns:p14="http://schemas.microsoft.com/office/powerpoint/2010/main" val="323376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clearly better to have fewer deaths in neighboring counties. </a:t>
            </a:r>
            <a:br>
              <a:rPr lang="en-US" sz="2400" dirty="0"/>
            </a:br>
            <a:r>
              <a:rPr lang="en-US" sz="2400" dirty="0"/>
              <a:t>I expected neighboring cases to have as strong an effect on deaths, but was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b="0" dirty="0"/>
              <a:t>The high group has on avg 11426 more cases per county</a:t>
            </a:r>
          </a:p>
          <a:p>
            <a:r>
              <a:rPr lang="en-US" sz="1300" b="0" dirty="0"/>
              <a:t>The high group has on avg 161 percent as many cases as the low group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300" b="0" dirty="0"/>
              <a:t>The high group has on avg 502 more deaths per county</a:t>
            </a:r>
          </a:p>
          <a:p>
            <a:r>
              <a:rPr lang="en-US" sz="1300" b="0" dirty="0"/>
              <a:t>The high group has on avg 292 percent as many deaths as the low group 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23B88AB1-FAAB-F540-B779-FCBEF25F06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09275"/>
            <a:ext cx="5157787" cy="3476188"/>
          </a:xfrm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50D027B0-BE64-A044-A386-8C6B67BDFF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49191"/>
            <a:ext cx="5183188" cy="3596356"/>
          </a:xfrm>
        </p:spPr>
      </p:pic>
    </p:spTree>
    <p:extLst>
      <p:ext uri="{BB962C8B-B14F-4D97-AF65-F5344CB8AC3E}">
        <p14:creationId xmlns:p14="http://schemas.microsoft.com/office/powerpoint/2010/main" val="386612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H0: The density of cases/deaths is no different if the neighboring counties have more, or fewer businesses per capita. (alpha = 0.05)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p=1.47 x 10**-11</a:t>
            </a:r>
          </a:p>
          <a:p>
            <a:r>
              <a:rPr lang="en-US" b="0" dirty="0"/>
              <a:t>22638 Mean COVID cases for high business per capita group</a:t>
            </a:r>
          </a:p>
          <a:p>
            <a:r>
              <a:rPr lang="en-US" b="0" dirty="0"/>
              <a:t>26517 Mean COVID cases for low business per capita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p=1.76 x 10**-29</a:t>
            </a:r>
          </a:p>
          <a:p>
            <a:r>
              <a:rPr lang="en-US" b="0" dirty="0"/>
              <a:t>420 Mean COVID deaths for high business per capita group</a:t>
            </a:r>
          </a:p>
          <a:p>
            <a:r>
              <a:rPr lang="en-US" b="0" dirty="0"/>
              <a:t>606 Mean COVID deaths for low business per capita group</a:t>
            </a: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2AC77261-9906-904D-A4FC-622DF995E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79048"/>
            <a:ext cx="5157787" cy="3336642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C67F8E98-2CEC-AC40-B8F1-DAEB78A5DC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22924"/>
            <a:ext cx="5183188" cy="3448889"/>
          </a:xfrm>
        </p:spPr>
      </p:pic>
    </p:spTree>
    <p:extLst>
      <p:ext uri="{BB962C8B-B14F-4D97-AF65-F5344CB8AC3E}">
        <p14:creationId xmlns:p14="http://schemas.microsoft.com/office/powerpoint/2010/main" val="209441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better to have more businesses per capita. </a:t>
            </a:r>
            <a:br>
              <a:rPr lang="en-US" sz="2400" dirty="0"/>
            </a:br>
            <a:r>
              <a:rPr lang="en-US" sz="2400" dirty="0"/>
              <a:t>Especially safeguarding against deaths. I suspect that’s demographic related (not </a:t>
            </a:r>
            <a:r>
              <a:rPr lang="en-US" sz="2400" dirty="0" err="1"/>
              <a:t>iid</a:t>
            </a:r>
            <a:r>
              <a:rPr lang="en-US" sz="2400" dirty="0"/>
              <a:t>).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b="0" dirty="0"/>
              <a:t>The high group has on avg 3879 less cases per county</a:t>
            </a:r>
          </a:p>
          <a:p>
            <a:r>
              <a:rPr lang="en-US" sz="1300" b="0" dirty="0"/>
              <a:t>The high group has on avg 85 percent as many cases as the low group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300" b="0" dirty="0"/>
              <a:t>The high group has on avg 186 less deaths per county</a:t>
            </a:r>
          </a:p>
          <a:p>
            <a:r>
              <a:rPr lang="en-US" sz="1300" b="0" dirty="0"/>
              <a:t>The high group has on avg 69 percent as many deaths as the low group 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FBF4B4E-68A8-BF45-8F59-41F740206B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88570"/>
            <a:ext cx="5157787" cy="3517597"/>
          </a:xfrm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EA0A0948-A91E-1E44-AC3C-DD7060149C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56120"/>
            <a:ext cx="5183188" cy="3582497"/>
          </a:xfrm>
        </p:spPr>
      </p:pic>
    </p:spTree>
    <p:extLst>
      <p:ext uri="{BB962C8B-B14F-4D97-AF65-F5344CB8AC3E}">
        <p14:creationId xmlns:p14="http://schemas.microsoft.com/office/powerpoint/2010/main" val="49373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H0: The density of cases/deaths is no different if the neighboring counties have more, or fewer the residents working. (alpha = 0.05)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p=2.22 x 10**-6</a:t>
            </a:r>
          </a:p>
          <a:p>
            <a:r>
              <a:rPr lang="en-US" b="0" dirty="0"/>
              <a:t>23094 Mean COVID cases for high employment group</a:t>
            </a:r>
          </a:p>
          <a:p>
            <a:r>
              <a:rPr lang="en-US" b="0" dirty="0"/>
              <a:t>26031 Mean COVID cases for low employment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p=3.40 x 10**-24</a:t>
            </a:r>
          </a:p>
          <a:p>
            <a:r>
              <a:rPr lang="en-US" b="0" dirty="0"/>
              <a:t>402 Mean COVID deaths for high employment group</a:t>
            </a:r>
          </a:p>
          <a:p>
            <a:r>
              <a:rPr lang="en-US" b="0" dirty="0"/>
              <a:t>622 Mean COVID deaths for low employment group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06F6B2CB-1C5B-D84E-A9C0-E2785BF806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44326"/>
            <a:ext cx="5157787" cy="3406085"/>
          </a:xfrm>
        </p:spPr>
      </p:pic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E5D89B61-3306-BC49-BF37-84BE0E4EA2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99932"/>
            <a:ext cx="5183188" cy="3494874"/>
          </a:xfrm>
        </p:spPr>
      </p:pic>
    </p:spTree>
    <p:extLst>
      <p:ext uri="{BB962C8B-B14F-4D97-AF65-F5344CB8AC3E}">
        <p14:creationId xmlns:p14="http://schemas.microsoft.com/office/powerpoint/2010/main" val="360504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better to be employed. We’re almost certainly capturing wealth effects from omitted variables.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b="0" dirty="0"/>
              <a:t>The high group has on avg 2937 less cases per county</a:t>
            </a:r>
          </a:p>
          <a:p>
            <a:r>
              <a:rPr lang="en-US" sz="1300" b="0" dirty="0"/>
              <a:t>The high group has on avg 89 percent as many cases as the low group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300" b="0" dirty="0"/>
              <a:t>The high group has on avg 220 less deaths per county</a:t>
            </a:r>
          </a:p>
          <a:p>
            <a:r>
              <a:rPr lang="en-US" sz="1300" b="0" dirty="0"/>
              <a:t>The high group has on avg 65 percent as many deaths as the low group 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4ED6BBE5-CEB6-A040-B023-AAFA023E41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73309"/>
            <a:ext cx="5157787" cy="3548119"/>
          </a:xfrm>
        </p:spPr>
      </p:pic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7704982A-B55D-3A4B-B654-24CE8D7AEA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52923"/>
            <a:ext cx="5183188" cy="3588891"/>
          </a:xfrm>
        </p:spPr>
      </p:pic>
    </p:spTree>
    <p:extLst>
      <p:ext uri="{BB962C8B-B14F-4D97-AF65-F5344CB8AC3E}">
        <p14:creationId xmlns:p14="http://schemas.microsoft.com/office/powerpoint/2010/main" val="383021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H0: The density of cases/deaths is no different if the neighboring counties have more, or fewer of working people working from home. (alpha = 0.05)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p=6.59 x 10**-27</a:t>
            </a:r>
          </a:p>
          <a:p>
            <a:r>
              <a:rPr lang="en-US" b="0" dirty="0"/>
              <a:t>21785 Mean COVID cases for high work from home group</a:t>
            </a:r>
          </a:p>
          <a:p>
            <a:r>
              <a:rPr lang="en-US" b="0" dirty="0"/>
              <a:t>27358 Mean COVID cases for low work from home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p=6.60 x 10**-57</a:t>
            </a:r>
          </a:p>
          <a:p>
            <a:r>
              <a:rPr lang="en-US" b="0" dirty="0"/>
              <a:t>327 Mean COVID deaths for high work from home group</a:t>
            </a:r>
          </a:p>
          <a:p>
            <a:r>
              <a:rPr lang="en-US" b="0" dirty="0"/>
              <a:t>646 Mean COVID deaths for low work from home group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FA41E317-1715-8F43-AD80-50058F7152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60424"/>
            <a:ext cx="5157787" cy="3373890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36B86D89-3A4D-DF43-B0D9-38DBA2CC9C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31668"/>
            <a:ext cx="5183188" cy="3431401"/>
          </a:xfrm>
        </p:spPr>
      </p:pic>
    </p:spTree>
    <p:extLst>
      <p:ext uri="{BB962C8B-B14F-4D97-AF65-F5344CB8AC3E}">
        <p14:creationId xmlns:p14="http://schemas.microsoft.com/office/powerpoint/2010/main" val="32573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better to have a higher fraction of people working from home. </a:t>
            </a:r>
            <a:br>
              <a:rPr lang="en-US" sz="2400" dirty="0"/>
            </a:br>
            <a:r>
              <a:rPr lang="en-US" sz="2400" dirty="0"/>
              <a:t>The impact is much bigger protecting against death (maybe testing is inadequate?)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b="0" dirty="0"/>
              <a:t>The high group has on avg 5573 less cases per county</a:t>
            </a:r>
          </a:p>
          <a:p>
            <a:r>
              <a:rPr lang="en-US" sz="1300" b="0" dirty="0"/>
              <a:t>The high group has on avg 80 percent as many cases as the low group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300" b="0" dirty="0"/>
              <a:t>The high group has on avg 319 less deaths per county</a:t>
            </a:r>
          </a:p>
          <a:p>
            <a:r>
              <a:rPr lang="en-US" sz="1300" b="0" dirty="0"/>
              <a:t>The high group has on avg 51 percent as many deaths as the low group </a:t>
            </a:r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97789FE9-4966-8E4F-8580-CF58BEC398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59110"/>
            <a:ext cx="5157787" cy="3576518"/>
          </a:xfrm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15B44744-2478-EC43-A3FC-8D5F09456D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92215"/>
            <a:ext cx="5183188" cy="3510307"/>
          </a:xfrm>
        </p:spPr>
      </p:pic>
    </p:spTree>
    <p:extLst>
      <p:ext uri="{BB962C8B-B14F-4D97-AF65-F5344CB8AC3E}">
        <p14:creationId xmlns:p14="http://schemas.microsoft.com/office/powerpoint/2010/main" val="358082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H0: The density of cases/deaths is no different if the neighboring counties have more, or fewer of working people taking public transit. (alpha = 0.05)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p=5.24 x 10**-6</a:t>
            </a:r>
          </a:p>
          <a:p>
            <a:r>
              <a:rPr lang="en-US" b="0" dirty="0"/>
              <a:t>23247 Mean COVID cases for high public transit group</a:t>
            </a:r>
          </a:p>
          <a:p>
            <a:r>
              <a:rPr lang="en-US" b="0" dirty="0"/>
              <a:t>25878 Mean COVID cases for low public transit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p=0.388 (can’t reject)</a:t>
            </a:r>
          </a:p>
          <a:p>
            <a:r>
              <a:rPr lang="en-US" b="0" dirty="0"/>
              <a:t>508 Mean COVID deaths for high public transit group</a:t>
            </a:r>
          </a:p>
          <a:p>
            <a:r>
              <a:rPr lang="en-US" b="0" dirty="0"/>
              <a:t>516 Mean COVID deaths for low public transit group</a:t>
            </a:r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B4C106FE-2B71-194D-B82A-3F96F0EAE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51658"/>
            <a:ext cx="5157787" cy="3391421"/>
          </a:xfrm>
        </p:spPr>
      </p:pic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3961942C-10DE-9B49-84CC-ACF3FE40B9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20724"/>
            <a:ext cx="5183188" cy="3453290"/>
          </a:xfrm>
        </p:spPr>
      </p:pic>
    </p:spTree>
    <p:extLst>
      <p:ext uri="{BB962C8B-B14F-4D97-AF65-F5344CB8AC3E}">
        <p14:creationId xmlns:p14="http://schemas.microsoft.com/office/powerpoint/2010/main" val="59986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Higher public transit counties spread COVID slightly less (counterintuitive)</a:t>
            </a:r>
            <a:br>
              <a:rPr lang="en-US" sz="2400" dirty="0"/>
            </a:br>
            <a:r>
              <a:rPr lang="en-US" sz="2400" dirty="0"/>
              <a:t>This could be demographic related or maybe public transit takes steps to prevent spread and increase tests where a rideshare culture doesn’t.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b="0" dirty="0"/>
              <a:t>The high group has on avg 2631 less cases per county</a:t>
            </a:r>
          </a:p>
          <a:p>
            <a:r>
              <a:rPr lang="en-US" sz="1300" b="0" dirty="0"/>
              <a:t>The high group has on avg 90 percent as many cases as the low group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300" b="0" dirty="0">
                <a:solidFill>
                  <a:srgbClr val="FF0000"/>
                </a:solidFill>
              </a:rPr>
              <a:t>NOT SIGNIFICANT: The high group has on avg 8 less deaths per county </a:t>
            </a:r>
          </a:p>
          <a:p>
            <a:r>
              <a:rPr lang="en-US" sz="1300" b="0" dirty="0">
                <a:solidFill>
                  <a:srgbClr val="FF0000"/>
                </a:solidFill>
              </a:rPr>
              <a:t>The high group has on avg 98 percent as many deaths as the low group 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ABC5CD13-1416-264E-B7E7-2B69A41A00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70572"/>
            <a:ext cx="5157787" cy="3553593"/>
          </a:xfrm>
        </p:spPr>
      </p:pic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3734F92D-C0EC-0D44-9FA1-7BFE84B545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48907"/>
            <a:ext cx="5183188" cy="3596923"/>
          </a:xfrm>
        </p:spPr>
      </p:pic>
    </p:spTree>
    <p:extLst>
      <p:ext uri="{BB962C8B-B14F-4D97-AF65-F5344CB8AC3E}">
        <p14:creationId xmlns:p14="http://schemas.microsoft.com/office/powerpoint/2010/main" val="268304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B4848-BD00-7B48-9955-4E35A43C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F3E0-2BA4-A04A-A6C7-D9BD0FD4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Considerations:</a:t>
            </a:r>
          </a:p>
          <a:p>
            <a:pPr lvl="1"/>
            <a:r>
              <a:rPr lang="en-US" dirty="0"/>
              <a:t>Case variable has very uneven testing between Mar and Jul</a:t>
            </a:r>
          </a:p>
          <a:p>
            <a:pPr lvl="1"/>
            <a:r>
              <a:rPr lang="en-US" dirty="0"/>
              <a:t>Policy reactions change commuting behaviors and risks (not identically distributed)</a:t>
            </a:r>
          </a:p>
          <a:p>
            <a:pPr lvl="1"/>
            <a:r>
              <a:rPr lang="en-US" dirty="0"/>
              <a:t>Some variables had highly dependent reactions in both directions such as case density in neighboring counties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Essentially all my results were EDA. Requires further evaluation and controls.</a:t>
            </a:r>
          </a:p>
        </p:txBody>
      </p:sp>
    </p:spTree>
    <p:extLst>
      <p:ext uri="{BB962C8B-B14F-4D97-AF65-F5344CB8AC3E}">
        <p14:creationId xmlns:p14="http://schemas.microsoft.com/office/powerpoint/2010/main" val="40959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C813-F028-494B-9750-04B0B517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Do transportation infrastructure and type of commute effect the amount of COVID cases and deaths?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02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B4848-BD00-7B48-9955-4E35A43C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F3E0-2BA4-A04A-A6C7-D9BD0FD4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Research:</a:t>
            </a:r>
          </a:p>
          <a:p>
            <a:pPr lvl="1"/>
            <a:r>
              <a:rPr lang="en-US" dirty="0"/>
              <a:t>The enplanement data (airport traffic and connections)</a:t>
            </a:r>
          </a:p>
          <a:p>
            <a:pPr lvl="1"/>
            <a:r>
              <a:rPr lang="en-US" dirty="0"/>
              <a:t>Demographic buckets to establish links between cases and deaths</a:t>
            </a:r>
          </a:p>
          <a:p>
            <a:pPr lvl="1"/>
            <a:r>
              <a:rPr lang="en-US" dirty="0"/>
              <a:t>Time series (delayed effects of deaths, Bayesian updating,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Regressions and interactions</a:t>
            </a:r>
          </a:p>
          <a:p>
            <a:r>
              <a:rPr lang="en-US" dirty="0"/>
              <a:t>Did I answer the effect of transportation infrastructure and type of commute on COVID cases?</a:t>
            </a:r>
          </a:p>
          <a:p>
            <a:pPr lvl="1"/>
            <a:r>
              <a:rPr lang="en-US" dirty="0"/>
              <a:t>No, but I have better, more targeted questions</a:t>
            </a:r>
          </a:p>
        </p:txBody>
      </p:sp>
    </p:spTree>
    <p:extLst>
      <p:ext uri="{BB962C8B-B14F-4D97-AF65-F5344CB8AC3E}">
        <p14:creationId xmlns:p14="http://schemas.microsoft.com/office/powerpoint/2010/main" val="301226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B4848-BD00-7B48-9955-4E35A43C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F3E0-2BA4-A04A-A6C7-D9BD0FD4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Sources:</a:t>
            </a:r>
          </a:p>
          <a:p>
            <a:pPr lvl="1"/>
            <a:r>
              <a:rPr lang="en-US" dirty="0">
                <a:hlinkClick r:id="rId2"/>
              </a:rPr>
              <a:t>County Transportation Profiles</a:t>
            </a:r>
            <a:endParaRPr lang="en-US" dirty="0"/>
          </a:p>
          <a:p>
            <a:pPr lvl="2"/>
            <a:r>
              <a:rPr lang="en-US" dirty="0" err="1"/>
              <a:t>Catalog.data.gov</a:t>
            </a:r>
            <a:r>
              <a:rPr lang="en-US" dirty="0"/>
              <a:t> csv updated 03 Aug 2020</a:t>
            </a:r>
          </a:p>
          <a:p>
            <a:pPr lvl="1"/>
            <a:r>
              <a:rPr lang="en-US" dirty="0">
                <a:hlinkClick r:id="rId3"/>
              </a:rPr>
              <a:t>USA Facts Corona Virus Cases and Deaths</a:t>
            </a:r>
            <a:endParaRPr lang="en-US" dirty="0"/>
          </a:p>
          <a:p>
            <a:pPr lvl="2"/>
            <a:r>
              <a:rPr lang="en-US" dirty="0" err="1"/>
              <a:t>Usafacts.org</a:t>
            </a:r>
            <a:r>
              <a:rPr lang="en-US" dirty="0"/>
              <a:t> </a:t>
            </a:r>
            <a:r>
              <a:rPr lang="en-US" dirty="0" err="1"/>
              <a:t>csvs</a:t>
            </a:r>
            <a:r>
              <a:rPr lang="en-US" dirty="0"/>
              <a:t> updated daily (pulled on 26 Oct 2020)</a:t>
            </a:r>
          </a:p>
          <a:p>
            <a:pPr lvl="1"/>
            <a:r>
              <a:rPr lang="en-US" dirty="0">
                <a:hlinkClick r:id="rId4"/>
              </a:rPr>
              <a:t>County Adjacency File</a:t>
            </a:r>
            <a:endParaRPr lang="en-US" dirty="0"/>
          </a:p>
          <a:p>
            <a:pPr lvl="2"/>
            <a:r>
              <a:rPr lang="en-US" dirty="0" err="1"/>
              <a:t>Census.gov</a:t>
            </a:r>
            <a:r>
              <a:rPr lang="en-US" dirty="0"/>
              <a:t> txt updated 2010</a:t>
            </a:r>
          </a:p>
          <a:p>
            <a:pPr lvl="1"/>
            <a:r>
              <a:rPr lang="en-US" dirty="0">
                <a:hlinkClick r:id="rId5"/>
              </a:rPr>
              <a:t>County Demographic Data</a:t>
            </a:r>
            <a:r>
              <a:rPr lang="en-US" dirty="0"/>
              <a:t> (didn’t end up using)</a:t>
            </a:r>
          </a:p>
          <a:p>
            <a:pPr lvl="2"/>
            <a:r>
              <a:rPr lang="en-US" dirty="0" err="1"/>
              <a:t>Ipums.org</a:t>
            </a:r>
            <a:r>
              <a:rPr lang="en-US" dirty="0"/>
              <a:t> csv can choose any census date, or variable</a:t>
            </a:r>
          </a:p>
          <a:p>
            <a:pPr lvl="1"/>
            <a:r>
              <a:rPr lang="en-US" dirty="0">
                <a:hlinkClick r:id="rId6"/>
              </a:rPr>
              <a:t>Airport Enplanement Data</a:t>
            </a:r>
            <a:r>
              <a:rPr lang="en-US" dirty="0"/>
              <a:t> (didn’t end up using)</a:t>
            </a:r>
          </a:p>
          <a:p>
            <a:pPr lvl="2"/>
            <a:r>
              <a:rPr lang="en-US" dirty="0" err="1"/>
              <a:t>FAA.gov</a:t>
            </a:r>
            <a:r>
              <a:rPr lang="en-US" dirty="0"/>
              <a:t> csv updated 29 Oct 2020</a:t>
            </a:r>
          </a:p>
        </p:txBody>
      </p:sp>
    </p:spTree>
    <p:extLst>
      <p:ext uri="{BB962C8B-B14F-4D97-AF65-F5344CB8AC3E}">
        <p14:creationId xmlns:p14="http://schemas.microsoft.com/office/powerpoint/2010/main" val="75127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B426BC-D965-7542-BB05-963BE030D1EE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632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Dependent Variables Explored:</a:t>
            </a:r>
          </a:p>
          <a:p>
            <a:pPr lvl="1"/>
            <a:r>
              <a:rPr lang="en-US" sz="2000" dirty="0"/>
              <a:t>Cases per million</a:t>
            </a:r>
          </a:p>
          <a:p>
            <a:pPr lvl="1"/>
            <a:r>
              <a:rPr lang="en-US" sz="2000" dirty="0"/>
              <a:t>Deaths per million</a:t>
            </a:r>
          </a:p>
          <a:p>
            <a:r>
              <a:rPr lang="en-US" sz="2400" dirty="0"/>
              <a:t>Independent Variables Explored:</a:t>
            </a:r>
          </a:p>
          <a:p>
            <a:pPr lvl="1"/>
            <a:r>
              <a:rPr lang="en-US" sz="2000" dirty="0"/>
              <a:t>Neighboring county cases per million</a:t>
            </a:r>
          </a:p>
          <a:p>
            <a:pPr lvl="1"/>
            <a:r>
              <a:rPr lang="en-US" sz="2000" dirty="0"/>
              <a:t>Neighboring county deaths per million</a:t>
            </a:r>
          </a:p>
          <a:p>
            <a:pPr lvl="1"/>
            <a:r>
              <a:rPr lang="en-US" sz="2000" dirty="0"/>
              <a:t>Business density</a:t>
            </a:r>
          </a:p>
          <a:p>
            <a:pPr lvl="1"/>
            <a:r>
              <a:rPr lang="en-US" sz="2000" dirty="0"/>
              <a:t>Fraction of residents working</a:t>
            </a:r>
          </a:p>
          <a:p>
            <a:pPr lvl="1"/>
            <a:r>
              <a:rPr lang="en-US" sz="2000" dirty="0"/>
              <a:t>Fraction of workers working from home</a:t>
            </a:r>
          </a:p>
          <a:p>
            <a:pPr lvl="1"/>
            <a:r>
              <a:rPr lang="en-US" sz="2000" dirty="0"/>
              <a:t>Fraction of resident workers commuting by transit</a:t>
            </a:r>
          </a:p>
          <a:p>
            <a:pPr lvl="1"/>
            <a:r>
              <a:rPr lang="en-US" sz="2000" dirty="0"/>
              <a:t>Workers commuting in from other counties as a fraction of that county’s workforce</a:t>
            </a:r>
          </a:p>
          <a:p>
            <a:pPr lvl="1"/>
            <a:r>
              <a:rPr lang="en-US" sz="2000" dirty="0"/>
              <a:t>Fraction of workers commuting out</a:t>
            </a:r>
          </a:p>
          <a:p>
            <a:pPr lvl="1"/>
            <a:r>
              <a:rPr lang="en-US" sz="2000" dirty="0"/>
              <a:t>Fraction of resident workers commuting within the county</a:t>
            </a:r>
          </a:p>
          <a:p>
            <a:pPr lvl="1"/>
            <a:r>
              <a:rPr lang="en-US" sz="2000" dirty="0"/>
              <a:t>Number of Docks</a:t>
            </a:r>
          </a:p>
        </p:txBody>
      </p:sp>
    </p:spTree>
    <p:extLst>
      <p:ext uri="{BB962C8B-B14F-4D97-AF65-F5344CB8AC3E}">
        <p14:creationId xmlns:p14="http://schemas.microsoft.com/office/powerpoint/2010/main" val="40100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A8C-469B-B347-82CD-6EA557B8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we Use a Welch T Test to test the difference in cases, or deaths between counties?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3960-8A43-724B-A8B6-786CCFADA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No, looks like Poisson; Not a Normal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E8652CEC-4B5C-7743-9C36-6011FDEA8A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505075"/>
            <a:ext cx="5157787" cy="36073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54B8C-CA10-634A-A599-091FD4F9D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No, looks like Exponential Decay; Not a Normal</a:t>
            </a:r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64FA6C39-19B5-8D4A-9A0C-B1589790E5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41211"/>
            <a:ext cx="5183188" cy="3612315"/>
          </a:xfrm>
        </p:spPr>
      </p:pic>
    </p:spTree>
    <p:extLst>
      <p:ext uri="{BB962C8B-B14F-4D97-AF65-F5344CB8AC3E}">
        <p14:creationId xmlns:p14="http://schemas.microsoft.com/office/powerpoint/2010/main" val="409199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H0: The density of cases/deaths is no different if the neighboring counties have more, or fewer cases. (alpha = 0.05)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p=3.28 x 10**-265</a:t>
            </a:r>
          </a:p>
          <a:p>
            <a:r>
              <a:rPr lang="en-US" b="0" dirty="0"/>
              <a:t>33288 Mean COVID cases for high neighboring county case group</a:t>
            </a:r>
          </a:p>
          <a:p>
            <a:r>
              <a:rPr lang="en-US" b="0" dirty="0"/>
              <a:t>15831 Mean COVID cases for low neighboring county case group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97469DF-A28B-814B-9E26-6AB52C14E5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46773"/>
            <a:ext cx="5157787" cy="34011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p=9.17 x 10**-90</a:t>
            </a:r>
          </a:p>
          <a:p>
            <a:r>
              <a:rPr lang="en-US" b="0" dirty="0"/>
              <a:t>693 Mean COVID deaths for high neighboring county case group</a:t>
            </a:r>
          </a:p>
          <a:p>
            <a:r>
              <a:rPr lang="en-US" b="0" dirty="0"/>
              <a:t>331 Mean COVID deaths for low neighboring county case group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2BD59498-B6D6-EC4C-A2EC-83FD066BC0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31488"/>
            <a:ext cx="5183188" cy="3431761"/>
          </a:xfrm>
        </p:spPr>
      </p:pic>
    </p:spTree>
    <p:extLst>
      <p:ext uri="{BB962C8B-B14F-4D97-AF65-F5344CB8AC3E}">
        <p14:creationId xmlns:p14="http://schemas.microsoft.com/office/powerpoint/2010/main" val="144647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clearly better to have fewer cases in neighboring counties.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b="0" dirty="0"/>
              <a:t>The high group has on avg 17457 more cases per county</a:t>
            </a:r>
          </a:p>
          <a:p>
            <a:r>
              <a:rPr lang="en-US" sz="1300" b="0" dirty="0"/>
              <a:t>The high group has on avg 210 percent as many cases as the low group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300" b="0" dirty="0"/>
              <a:t>The high group has on avg 362 more deaths per county</a:t>
            </a:r>
          </a:p>
          <a:p>
            <a:r>
              <a:rPr lang="en-US" sz="1300" b="0" dirty="0"/>
              <a:t>The high group has on avg 209 percent as many deaths as the low group </a:t>
            </a:r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DF316335-7486-4E43-B66A-28176DA1B3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91025"/>
            <a:ext cx="5157787" cy="3512688"/>
          </a:xfrm>
        </p:spPr>
      </p:pic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240B8953-0581-F64D-BAAD-E0F873C18B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47075"/>
            <a:ext cx="5183188" cy="3600587"/>
          </a:xfrm>
        </p:spPr>
      </p:pic>
    </p:spTree>
    <p:extLst>
      <p:ext uri="{BB962C8B-B14F-4D97-AF65-F5344CB8AC3E}">
        <p14:creationId xmlns:p14="http://schemas.microsoft.com/office/powerpoint/2010/main" val="304440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Heteroskedasticity: Higher variance for higher counts of neighboring cases.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24" name="Content Placeholder 23" descr="Chart, scatter chart&#10;&#10;Description automatically generated">
            <a:extLst>
              <a:ext uri="{FF2B5EF4-FFF2-40B4-BE49-F238E27FC236}">
                <a16:creationId xmlns:a16="http://schemas.microsoft.com/office/drawing/2014/main" id="{9D0E621C-1658-A240-8C00-E216F16EA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4821" y="1235243"/>
            <a:ext cx="7242357" cy="4932785"/>
          </a:xfrm>
        </p:spPr>
      </p:pic>
    </p:spTree>
    <p:extLst>
      <p:ext uri="{BB962C8B-B14F-4D97-AF65-F5344CB8AC3E}">
        <p14:creationId xmlns:p14="http://schemas.microsoft.com/office/powerpoint/2010/main" val="376902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4C0A-A94E-384E-A2C3-3F89975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H0: The density of cases/deaths is no different if the neighboring counties have more, or fewer deaths. (alpha = 0.05)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1337-4B57-CB43-AA83-04E8D1C0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p=2.71 x 10**-110</a:t>
            </a:r>
          </a:p>
          <a:p>
            <a:r>
              <a:rPr lang="en-US" b="0" dirty="0"/>
              <a:t>30273 Mean COVID cases for high neighboring county deaths group</a:t>
            </a:r>
          </a:p>
          <a:p>
            <a:r>
              <a:rPr lang="en-US" b="0" dirty="0"/>
              <a:t>18847 Mean COVID cases for low neighboring county deaths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67674-5386-A24F-8BEE-CF737FA2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p=4.15 x 10**-181</a:t>
            </a:r>
          </a:p>
          <a:p>
            <a:r>
              <a:rPr lang="en-US" b="0" dirty="0"/>
              <a:t>763 Mean COVID deaths for high neighboring county deaths group</a:t>
            </a:r>
          </a:p>
          <a:p>
            <a:r>
              <a:rPr lang="en-US" b="0" dirty="0"/>
              <a:t>261 Mean COVID deaths for low neighboring county deaths group</a:t>
            </a: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25BE1044-F929-9348-BE9C-E841712C94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40922"/>
            <a:ext cx="5157787" cy="3412893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6552A833-8D44-D642-B3B5-28C8D301DB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44695"/>
            <a:ext cx="5183188" cy="3405347"/>
          </a:xfrm>
        </p:spPr>
      </p:pic>
    </p:spTree>
    <p:extLst>
      <p:ext uri="{BB962C8B-B14F-4D97-AF65-F5344CB8AC3E}">
        <p14:creationId xmlns:p14="http://schemas.microsoft.com/office/powerpoint/2010/main" val="72794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1288</Words>
  <Application>Microsoft Macintosh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Transportation and COVID</vt:lpstr>
      <vt:lpstr>PowerPoint Presentation</vt:lpstr>
      <vt:lpstr>PowerPoint Presentation</vt:lpstr>
      <vt:lpstr>PowerPoint Presentation</vt:lpstr>
      <vt:lpstr>Can we Use a Welch T Test to test the difference in cases, or deaths between counties?</vt:lpstr>
      <vt:lpstr>H0: The density of cases/deaths is no different if the neighboring counties have more, or fewer cases. (alpha = 0.05)</vt:lpstr>
      <vt:lpstr>It’s clearly better to have fewer cases in neighboring counties. </vt:lpstr>
      <vt:lpstr>Heteroskedasticity: Higher variance for higher counts of neighboring cases. </vt:lpstr>
      <vt:lpstr>H0: The density of cases/deaths is no different if the neighboring counties have more, or fewer deaths. (alpha = 0.05)</vt:lpstr>
      <vt:lpstr>It’s clearly better to have fewer deaths in neighboring counties.  I expected neighboring cases to have as strong an effect on deaths, but was wrong</vt:lpstr>
      <vt:lpstr>H0: The density of cases/deaths is no different if the neighboring counties have more, or fewer businesses per capita. (alpha = 0.05)</vt:lpstr>
      <vt:lpstr>It’s better to have more businesses per capita.  Especially safeguarding against deaths. I suspect that’s demographic related (not iid).</vt:lpstr>
      <vt:lpstr>H0: The density of cases/deaths is no different if the neighboring counties have more, or fewer the residents working. (alpha = 0.05)</vt:lpstr>
      <vt:lpstr>It’s better to be employed. We’re almost certainly capturing wealth effects from omitted variables.</vt:lpstr>
      <vt:lpstr>H0: The density of cases/deaths is no different if the neighboring counties have more, or fewer of working people working from home. (alpha = 0.05)</vt:lpstr>
      <vt:lpstr>It’s better to have a higher fraction of people working from home.  The impact is much bigger protecting against death (maybe testing is inadequate?)</vt:lpstr>
      <vt:lpstr>H0: The density of cases/deaths is no different if the neighboring counties have more, or fewer of working people taking public transit. (alpha = 0.05)</vt:lpstr>
      <vt:lpstr>Higher public transit counties spread COVID slightly less (counterintuitive) This could be demographic related or maybe public transit takes steps to prevent spread and increase tests where a rideshare culture doesn’t.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and COVID</dc:title>
  <dc:creator>Trevor Mclemore</dc:creator>
  <cp:lastModifiedBy>Trevor Mclemore</cp:lastModifiedBy>
  <cp:revision>26</cp:revision>
  <dcterms:created xsi:type="dcterms:W3CDTF">2020-10-30T18:02:37Z</dcterms:created>
  <dcterms:modified xsi:type="dcterms:W3CDTF">2020-10-31T00:46:39Z</dcterms:modified>
</cp:coreProperties>
</file>