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83"/>
    <p:restoredTop sz="94609"/>
  </p:normalViewPr>
  <p:slideViewPr>
    <p:cSldViewPr snapToGrid="0" snapToObjects="1">
      <p:cViewPr varScale="1">
        <p:scale>
          <a:sx n="85" d="100"/>
          <a:sy n="85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34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6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3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1/13/21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2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604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7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8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8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9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93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AF2B5-D31D-5A41-A99C-59A3DA96D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564" y="-860219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dirty="0"/>
              <a:t>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C2EF3-2729-2141-BF25-FDB4FBA85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97" y="1852812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RL for Global Domination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3DA09-F1DE-447A-A26A-8606ABBD6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0" r="18062" b="2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99F47C7-FC20-FB4C-A259-57AEFD45E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177" y="2890826"/>
            <a:ext cx="3050424" cy="3967174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2F7964B-587D-ED4A-A531-5E7125AFD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502" y="2871098"/>
            <a:ext cx="3065593" cy="3986902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81D1210-0864-1A48-A094-0C6FC5F92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577" y="2801269"/>
            <a:ext cx="3119278" cy="40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7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004320FF-932A-2043-8630-42AD0E2E8656}"/>
              </a:ext>
            </a:extLst>
          </p:cNvPr>
          <p:cNvSpPr txBox="1">
            <a:spLocks/>
          </p:cNvSpPr>
          <p:nvPr/>
        </p:nvSpPr>
        <p:spPr>
          <a:xfrm>
            <a:off x="4919482" y="95553"/>
            <a:ext cx="6342076" cy="97771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atin typeface="+mj-lt"/>
                <a:ea typeface="+mj-ea"/>
                <a:cs typeface="+mj-cs"/>
              </a:rPr>
              <a:t>Data Methods</a:t>
            </a:r>
          </a:p>
        </p:txBody>
      </p:sp>
      <p:sp>
        <p:nvSpPr>
          <p:cNvPr id="12" name="Subtitle 13">
            <a:extLst>
              <a:ext uri="{FF2B5EF4-FFF2-40B4-BE49-F238E27FC236}">
                <a16:creationId xmlns:a16="http://schemas.microsoft.com/office/drawing/2014/main" id="{73F77B8A-7398-714A-B1FB-A1B52382AAE2}"/>
              </a:ext>
            </a:extLst>
          </p:cNvPr>
          <p:cNvSpPr txBox="1">
            <a:spLocks/>
          </p:cNvSpPr>
          <p:nvPr/>
        </p:nvSpPr>
        <p:spPr>
          <a:xfrm>
            <a:off x="4919482" y="1076281"/>
            <a:ext cx="3848429" cy="51398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13">
            <a:extLst>
              <a:ext uri="{FF2B5EF4-FFF2-40B4-BE49-F238E27FC236}">
                <a16:creationId xmlns:a16="http://schemas.microsoft.com/office/drawing/2014/main" id="{B76EC0B3-E548-E440-A3E1-A32C77EF00FF}"/>
              </a:ext>
            </a:extLst>
          </p:cNvPr>
          <p:cNvSpPr txBox="1">
            <a:spLocks/>
          </p:cNvSpPr>
          <p:nvPr/>
        </p:nvSpPr>
        <p:spPr>
          <a:xfrm>
            <a:off x="1722916" y="1601586"/>
            <a:ext cx="8305504" cy="51398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Player Risk Simulations</a:t>
            </a: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behavior competes against 4 randomly selected behaviors</a:t>
            </a: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game simulation 100 times for each test behavior</a:t>
            </a: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track win/loss</a:t>
            </a: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turns to win</a:t>
            </a: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turns until eliminated</a:t>
            </a: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strategies using t-tests</a:t>
            </a: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is IID!</a:t>
            </a: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2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004320FF-932A-2043-8630-42AD0E2E8656}"/>
              </a:ext>
            </a:extLst>
          </p:cNvPr>
          <p:cNvSpPr txBox="1">
            <a:spLocks/>
          </p:cNvSpPr>
          <p:nvPr/>
        </p:nvSpPr>
        <p:spPr>
          <a:xfrm>
            <a:off x="4919482" y="95553"/>
            <a:ext cx="6342076" cy="97771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2" name="Subtitle 13">
            <a:extLst>
              <a:ext uri="{FF2B5EF4-FFF2-40B4-BE49-F238E27FC236}">
                <a16:creationId xmlns:a16="http://schemas.microsoft.com/office/drawing/2014/main" id="{73F77B8A-7398-714A-B1FB-A1B52382AAE2}"/>
              </a:ext>
            </a:extLst>
          </p:cNvPr>
          <p:cNvSpPr txBox="1">
            <a:spLocks/>
          </p:cNvSpPr>
          <p:nvPr/>
        </p:nvSpPr>
        <p:spPr>
          <a:xfrm>
            <a:off x="4919482" y="1076281"/>
            <a:ext cx="3848429" cy="51398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13">
            <a:extLst>
              <a:ext uri="{FF2B5EF4-FFF2-40B4-BE49-F238E27FC236}">
                <a16:creationId xmlns:a16="http://schemas.microsoft.com/office/drawing/2014/main" id="{B76EC0B3-E548-E440-A3E1-A32C77EF00FF}"/>
              </a:ext>
            </a:extLst>
          </p:cNvPr>
          <p:cNvSpPr txBox="1">
            <a:spLocks/>
          </p:cNvSpPr>
          <p:nvPr/>
        </p:nvSpPr>
        <p:spPr>
          <a:xfrm>
            <a:off x="3716607" y="1718151"/>
            <a:ext cx="11753242" cy="51398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BEHAVIOR			GAMES WON</a:t>
            </a: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“united states, random”	40%			</a:t>
            </a: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“pacific islands, defensive”	30%			</a:t>
            </a: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“isolationist, defensive”	20%			</a:t>
            </a: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“random, random”		19%			</a:t>
            </a: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“connecter, aggressive”	4%			</a:t>
            </a: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“network, defensive”		6%			</a:t>
            </a:r>
          </a:p>
        </p:txBody>
      </p:sp>
    </p:spTree>
    <p:extLst>
      <p:ext uri="{BB962C8B-B14F-4D97-AF65-F5344CB8AC3E}">
        <p14:creationId xmlns:p14="http://schemas.microsoft.com/office/powerpoint/2010/main" val="135755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004320FF-932A-2043-8630-42AD0E2E8656}"/>
              </a:ext>
            </a:extLst>
          </p:cNvPr>
          <p:cNvSpPr txBox="1">
            <a:spLocks/>
          </p:cNvSpPr>
          <p:nvPr/>
        </p:nvSpPr>
        <p:spPr>
          <a:xfrm>
            <a:off x="4919482" y="95553"/>
            <a:ext cx="6342076" cy="97771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atin typeface="+mj-lt"/>
                <a:ea typeface="+mj-ea"/>
                <a:cs typeface="+mj-cs"/>
              </a:rPr>
              <a:t>Future Steps</a:t>
            </a:r>
          </a:p>
        </p:txBody>
      </p:sp>
      <p:sp>
        <p:nvSpPr>
          <p:cNvPr id="12" name="Subtitle 13">
            <a:extLst>
              <a:ext uri="{FF2B5EF4-FFF2-40B4-BE49-F238E27FC236}">
                <a16:creationId xmlns:a16="http://schemas.microsoft.com/office/drawing/2014/main" id="{73F77B8A-7398-714A-B1FB-A1B52382AAE2}"/>
              </a:ext>
            </a:extLst>
          </p:cNvPr>
          <p:cNvSpPr txBox="1">
            <a:spLocks/>
          </p:cNvSpPr>
          <p:nvPr/>
        </p:nvSpPr>
        <p:spPr>
          <a:xfrm>
            <a:off x="4919482" y="1076281"/>
            <a:ext cx="3848429" cy="51398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13">
            <a:extLst>
              <a:ext uri="{FF2B5EF4-FFF2-40B4-BE49-F238E27FC236}">
                <a16:creationId xmlns:a16="http://schemas.microsoft.com/office/drawing/2014/main" id="{B76EC0B3-E548-E440-A3E1-A32C77EF00FF}"/>
              </a:ext>
            </a:extLst>
          </p:cNvPr>
          <p:cNvSpPr txBox="1">
            <a:spLocks/>
          </p:cNvSpPr>
          <p:nvPr/>
        </p:nvSpPr>
        <p:spPr>
          <a:xfrm>
            <a:off x="1722916" y="1601586"/>
            <a:ext cx="8305504" cy="51398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up a pure reinforcement framework for the game.</a:t>
            </a: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Evolutionary algorithms to determine the best strategy for general play.</a:t>
            </a: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this model online so people can see animations of their favorites strategies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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0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46" y="1057523"/>
            <a:ext cx="5009716" cy="474692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179" y="834887"/>
            <a:ext cx="5308821" cy="511025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3427" y="1200647"/>
            <a:ext cx="4675366" cy="44717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E4BCE11F-3A5A-2D44-A873-626F2D1B4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891" y="2026972"/>
            <a:ext cx="3283888" cy="1660655"/>
          </a:xfrm>
        </p:spPr>
        <p:txBody>
          <a:bodyPr anchor="t">
            <a:norm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board game map is not the best visualization for analysis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127EC688-5ED9-AE4F-B1EF-584DBA651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13" y="66635"/>
            <a:ext cx="5054573" cy="3323381"/>
          </a:xfrm>
          <a:prstGeom prst="rect">
            <a:avLst/>
          </a:prstGeom>
        </p:spPr>
      </p:pic>
      <p:pic>
        <p:nvPicPr>
          <p:cNvPr id="19" name="Picture 18" descr="A picture containing sky&#10;&#10;Description automatically generated">
            <a:extLst>
              <a:ext uri="{FF2B5EF4-FFF2-40B4-BE49-F238E27FC236}">
                <a16:creationId xmlns:a16="http://schemas.microsoft.com/office/drawing/2014/main" id="{E08EEEB2-6093-2D43-BA73-D88E2A7C1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13" y="3623767"/>
            <a:ext cx="5054573" cy="3171744"/>
          </a:xfrm>
          <a:prstGeom prst="rect">
            <a:avLst/>
          </a:prstGeom>
        </p:spPr>
      </p:pic>
      <p:sp>
        <p:nvSpPr>
          <p:cNvPr id="25" name="Subtitle 13">
            <a:extLst>
              <a:ext uri="{FF2B5EF4-FFF2-40B4-BE49-F238E27FC236}">
                <a16:creationId xmlns:a16="http://schemas.microsoft.com/office/drawing/2014/main" id="{913B7952-23A3-FC4A-BE58-F40E53761666}"/>
              </a:ext>
            </a:extLst>
          </p:cNvPr>
          <p:cNvSpPr txBox="1">
            <a:spLocks/>
          </p:cNvSpPr>
          <p:nvPr/>
        </p:nvSpPr>
        <p:spPr>
          <a:xfrm>
            <a:off x="1730590" y="4271839"/>
            <a:ext cx="3283888" cy="81630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So, we turn it into a graph!</a:t>
            </a:r>
          </a:p>
        </p:txBody>
      </p:sp>
      <p:sp>
        <p:nvSpPr>
          <p:cNvPr id="20" name="Curved Right Arrow 19">
            <a:extLst>
              <a:ext uri="{FF2B5EF4-FFF2-40B4-BE49-F238E27FC236}">
                <a16:creationId xmlns:a16="http://schemas.microsoft.com/office/drawing/2014/main" id="{B6E53FA7-643D-6B4B-ABA6-32BBB4EA5566}"/>
              </a:ext>
            </a:extLst>
          </p:cNvPr>
          <p:cNvSpPr/>
          <p:nvPr/>
        </p:nvSpPr>
        <p:spPr>
          <a:xfrm>
            <a:off x="5210216" y="1728325"/>
            <a:ext cx="1176297" cy="3481314"/>
          </a:xfrm>
          <a:prstGeom prst="curved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6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E4BCE11F-3A5A-2D44-A873-626F2D1B4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8999"/>
            <a:ext cx="3283888" cy="1660655"/>
          </a:xfrm>
        </p:spPr>
        <p:txBody>
          <a:bodyPr anchor="t">
            <a:norm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small battles, the attacker is only at an advantage when outnumbering the defender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EECD46E-C217-5746-9266-0F101CB5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983" y="579664"/>
            <a:ext cx="8629030" cy="5698671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E762376B-F5B9-6D44-9509-FFA50264BE3E}"/>
              </a:ext>
            </a:extLst>
          </p:cNvPr>
          <p:cNvSpPr txBox="1">
            <a:spLocks/>
          </p:cNvSpPr>
          <p:nvPr/>
        </p:nvSpPr>
        <p:spPr>
          <a:xfrm>
            <a:off x="265411" y="2566013"/>
            <a:ext cx="4524024" cy="157618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Battle Analysis</a:t>
            </a:r>
          </a:p>
        </p:txBody>
      </p:sp>
    </p:spTree>
    <p:extLst>
      <p:ext uri="{BB962C8B-B14F-4D97-AF65-F5344CB8AC3E}">
        <p14:creationId xmlns:p14="http://schemas.microsoft.com/office/powerpoint/2010/main" val="44146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E4BCE11F-3A5A-2D44-A873-626F2D1B4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5308096"/>
            <a:ext cx="6953250" cy="862394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/>
              <a:t>Small battles have a high chance of the attacker losing a die to roll so they quickly lose any advantage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8AE25EE-E4B0-D844-B6E3-BEF31C9E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66" y="1500660"/>
            <a:ext cx="2560320" cy="1689811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1FCFCA4-63E0-4345-9C40-EC233B99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13" y="1488128"/>
            <a:ext cx="2559915" cy="1702343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76ED67F-2934-8443-B339-9D2C2983A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860" y="1488128"/>
            <a:ext cx="2559915" cy="1695943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E762376B-F5B9-6D44-9509-FFA50264BE3E}"/>
              </a:ext>
            </a:extLst>
          </p:cNvPr>
          <p:cNvSpPr txBox="1">
            <a:spLocks/>
          </p:cNvSpPr>
          <p:nvPr/>
        </p:nvSpPr>
        <p:spPr>
          <a:xfrm>
            <a:off x="4706620" y="4792609"/>
            <a:ext cx="4524024" cy="157618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Battle Analysis</a:t>
            </a:r>
          </a:p>
        </p:txBody>
      </p:sp>
      <p:sp>
        <p:nvSpPr>
          <p:cNvPr id="24" name="Subtitle 13">
            <a:extLst>
              <a:ext uri="{FF2B5EF4-FFF2-40B4-BE49-F238E27FC236}">
                <a16:creationId xmlns:a16="http://schemas.microsoft.com/office/drawing/2014/main" id="{4BD2A3A3-A72B-E44C-BB18-74BD9B3AA0F7}"/>
              </a:ext>
            </a:extLst>
          </p:cNvPr>
          <p:cNvSpPr txBox="1">
            <a:spLocks/>
          </p:cNvSpPr>
          <p:nvPr/>
        </p:nvSpPr>
        <p:spPr>
          <a:xfrm>
            <a:off x="2646992" y="3285290"/>
            <a:ext cx="1300725" cy="48507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400" dirty="0"/>
              <a:t>1 vs 1</a:t>
            </a:r>
          </a:p>
        </p:txBody>
      </p:sp>
      <p:sp>
        <p:nvSpPr>
          <p:cNvPr id="26" name="Subtitle 13">
            <a:extLst>
              <a:ext uri="{FF2B5EF4-FFF2-40B4-BE49-F238E27FC236}">
                <a16:creationId xmlns:a16="http://schemas.microsoft.com/office/drawing/2014/main" id="{7D9C104D-B9D8-5146-854A-AF1B06653AA9}"/>
              </a:ext>
            </a:extLst>
          </p:cNvPr>
          <p:cNvSpPr txBox="1">
            <a:spLocks/>
          </p:cNvSpPr>
          <p:nvPr/>
        </p:nvSpPr>
        <p:spPr>
          <a:xfrm>
            <a:off x="5585142" y="3296133"/>
            <a:ext cx="1300725" cy="48507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400" dirty="0"/>
              <a:t>2 vs 2</a:t>
            </a:r>
          </a:p>
        </p:txBody>
      </p:sp>
      <p:sp>
        <p:nvSpPr>
          <p:cNvPr id="28" name="Subtitle 13">
            <a:extLst>
              <a:ext uri="{FF2B5EF4-FFF2-40B4-BE49-F238E27FC236}">
                <a16:creationId xmlns:a16="http://schemas.microsoft.com/office/drawing/2014/main" id="{F17CBD76-ADA7-9249-B941-91F143BD6867}"/>
              </a:ext>
            </a:extLst>
          </p:cNvPr>
          <p:cNvSpPr txBox="1">
            <a:spLocks/>
          </p:cNvSpPr>
          <p:nvPr/>
        </p:nvSpPr>
        <p:spPr>
          <a:xfrm>
            <a:off x="8244285" y="3285289"/>
            <a:ext cx="1300725" cy="48507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400" dirty="0"/>
              <a:t>3 vs 3</a:t>
            </a:r>
          </a:p>
        </p:txBody>
      </p:sp>
    </p:spTree>
    <p:extLst>
      <p:ext uri="{BB962C8B-B14F-4D97-AF65-F5344CB8AC3E}">
        <p14:creationId xmlns:p14="http://schemas.microsoft.com/office/powerpoint/2010/main" val="53763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E4BCE11F-3A5A-2D44-A873-626F2D1B4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5308096"/>
            <a:ext cx="6953250" cy="862394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/>
              <a:t>At 5 vs 5, the advantage of increased attack dice outweighs the tie going to the defender.</a:t>
            </a:r>
          </a:p>
        </p:txBody>
      </p:sp>
      <p:pic>
        <p:nvPicPr>
          <p:cNvPr id="7" name="Picture 6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107E36E7-52AA-904D-A761-045FBA9A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03" y="1240489"/>
            <a:ext cx="4541158" cy="2997164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C3005099-410B-154A-9089-FE27F805E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92" y="1240489"/>
            <a:ext cx="4524024" cy="2997164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E762376B-F5B9-6D44-9509-FFA50264BE3E}"/>
              </a:ext>
            </a:extLst>
          </p:cNvPr>
          <p:cNvSpPr txBox="1">
            <a:spLocks/>
          </p:cNvSpPr>
          <p:nvPr/>
        </p:nvSpPr>
        <p:spPr>
          <a:xfrm>
            <a:off x="4706620" y="4792609"/>
            <a:ext cx="4524024" cy="157618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Battle Analysis</a:t>
            </a:r>
          </a:p>
        </p:txBody>
      </p:sp>
      <p:sp>
        <p:nvSpPr>
          <p:cNvPr id="22" name="Subtitle 13">
            <a:extLst>
              <a:ext uri="{FF2B5EF4-FFF2-40B4-BE49-F238E27FC236}">
                <a16:creationId xmlns:a16="http://schemas.microsoft.com/office/drawing/2014/main" id="{2075648C-5B53-774E-9C8A-E285EA9BC985}"/>
              </a:ext>
            </a:extLst>
          </p:cNvPr>
          <p:cNvSpPr txBox="1">
            <a:spLocks/>
          </p:cNvSpPr>
          <p:nvPr/>
        </p:nvSpPr>
        <p:spPr>
          <a:xfrm>
            <a:off x="2863341" y="4307536"/>
            <a:ext cx="1300725" cy="48507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400" dirty="0"/>
              <a:t>4 vs 4</a:t>
            </a:r>
          </a:p>
        </p:txBody>
      </p:sp>
      <p:sp>
        <p:nvSpPr>
          <p:cNvPr id="24" name="Subtitle 13">
            <a:extLst>
              <a:ext uri="{FF2B5EF4-FFF2-40B4-BE49-F238E27FC236}">
                <a16:creationId xmlns:a16="http://schemas.microsoft.com/office/drawing/2014/main" id="{114CCDCD-20F2-7048-9E70-A066DF5864A9}"/>
              </a:ext>
            </a:extLst>
          </p:cNvPr>
          <p:cNvSpPr txBox="1">
            <a:spLocks/>
          </p:cNvSpPr>
          <p:nvPr/>
        </p:nvSpPr>
        <p:spPr>
          <a:xfrm>
            <a:off x="7872929" y="4307535"/>
            <a:ext cx="1300725" cy="48507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400" dirty="0"/>
              <a:t>5 vs 5</a:t>
            </a:r>
          </a:p>
        </p:txBody>
      </p:sp>
    </p:spTree>
    <p:extLst>
      <p:ext uri="{BB962C8B-B14F-4D97-AF65-F5344CB8AC3E}">
        <p14:creationId xmlns:p14="http://schemas.microsoft.com/office/powerpoint/2010/main" val="23411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E6CE8109-19F9-494A-9E8F-982F36EBF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62" y="-11605"/>
            <a:ext cx="10377836" cy="6869605"/>
          </a:xfrm>
          <a:prstGeom prst="rect">
            <a:avLst/>
          </a:prstGeom>
        </p:spPr>
      </p:pic>
      <p:sp>
        <p:nvSpPr>
          <p:cNvPr id="59" name="Freeform: Shape 47">
            <a:extLst>
              <a:ext uri="{FF2B5EF4-FFF2-40B4-BE49-F238E27FC236}">
                <a16:creationId xmlns:a16="http://schemas.microsoft.com/office/drawing/2014/main" id="{14543B09-440D-4F57-BCB0-A4FCC922D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584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49">
            <a:extLst>
              <a:ext uri="{FF2B5EF4-FFF2-40B4-BE49-F238E27FC236}">
                <a16:creationId xmlns:a16="http://schemas.microsoft.com/office/drawing/2014/main" id="{0EE80047-1219-42E8-86D3-94F512050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709530"/>
            <a:ext cx="5448246" cy="5148470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" name="Freeform: Shape 51">
            <a:extLst>
              <a:ext uri="{FF2B5EF4-FFF2-40B4-BE49-F238E27FC236}">
                <a16:creationId xmlns:a16="http://schemas.microsoft.com/office/drawing/2014/main" id="{E83B29B1-18A6-4A7A-A498-90E521667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959" y="2256518"/>
            <a:ext cx="4930889" cy="4601483"/>
          </a:xfrm>
          <a:custGeom>
            <a:avLst/>
            <a:gdLst>
              <a:gd name="connsiteX0" fmla="*/ 2486925 w 4930889"/>
              <a:gd name="connsiteY0" fmla="*/ 1243 h 4601483"/>
              <a:gd name="connsiteX1" fmla="*/ 3569374 w 4930889"/>
              <a:gd name="connsiteY1" fmla="*/ 324181 h 4601483"/>
              <a:gd name="connsiteX2" fmla="*/ 4856238 w 4930889"/>
              <a:gd name="connsiteY2" fmla="*/ 1766524 h 4601483"/>
              <a:gd name="connsiteX3" fmla="*/ 4930889 w 4930889"/>
              <a:gd name="connsiteY3" fmla="*/ 1950930 h 4601483"/>
              <a:gd name="connsiteX4" fmla="*/ 4930888 w 4930889"/>
              <a:gd name="connsiteY4" fmla="*/ 3928933 h 4601483"/>
              <a:gd name="connsiteX5" fmla="*/ 4836868 w 4930889"/>
              <a:gd name="connsiteY5" fmla="*/ 4118750 h 4601483"/>
              <a:gd name="connsiteX6" fmla="*/ 4475082 w 4930889"/>
              <a:gd name="connsiteY6" fmla="*/ 4521220 h 4601483"/>
              <a:gd name="connsiteX7" fmla="*/ 4350095 w 4930889"/>
              <a:gd name="connsiteY7" fmla="*/ 4601483 h 4601483"/>
              <a:gd name="connsiteX8" fmla="*/ 997316 w 4930889"/>
              <a:gd name="connsiteY8" fmla="*/ 4601483 h 4601483"/>
              <a:gd name="connsiteX9" fmla="*/ 892840 w 4930889"/>
              <a:gd name="connsiteY9" fmla="*/ 4484501 h 4601483"/>
              <a:gd name="connsiteX10" fmla="*/ 407191 w 4930889"/>
              <a:gd name="connsiteY10" fmla="*/ 3560852 h 4601483"/>
              <a:gd name="connsiteX11" fmla="*/ 201279 w 4930889"/>
              <a:gd name="connsiteY11" fmla="*/ 1442391 h 4601483"/>
              <a:gd name="connsiteX12" fmla="*/ 2486925 w 4930889"/>
              <a:gd name="connsiteY12" fmla="*/ 1243 h 460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E4BCE11F-3A5A-2D44-A873-626F2D1B4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5049" y="4087466"/>
            <a:ext cx="3848429" cy="67863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very large battles, the kill ratio of 1.18 for 3 vs 2 dice gives the attacker a clear advantage.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9F5F630-1271-AC47-8B52-A75CCE73E6D1}"/>
              </a:ext>
            </a:extLst>
          </p:cNvPr>
          <p:cNvSpPr txBox="1">
            <a:spLocks/>
          </p:cNvSpPr>
          <p:nvPr/>
        </p:nvSpPr>
        <p:spPr>
          <a:xfrm>
            <a:off x="8247496" y="3429000"/>
            <a:ext cx="4524024" cy="157618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Battle Analysis</a:t>
            </a:r>
          </a:p>
        </p:txBody>
      </p:sp>
    </p:spTree>
    <p:extLst>
      <p:ext uri="{BB962C8B-B14F-4D97-AF65-F5344CB8AC3E}">
        <p14:creationId xmlns:p14="http://schemas.microsoft.com/office/powerpoint/2010/main" val="365547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10D566-716D-4E48-9495-7225FCD8C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vert="horz" lIns="109728" tIns="109728" rIns="109728" bIns="91440" rtlCol="0" anchor="t">
            <a:norm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3ADFC2C-C5DE-F347-BB78-2ED71AF2CF14}"/>
              </a:ext>
            </a:extLst>
          </p:cNvPr>
          <p:cNvSpPr txBox="1">
            <a:spLocks/>
          </p:cNvSpPr>
          <p:nvPr/>
        </p:nvSpPr>
        <p:spPr>
          <a:xfrm>
            <a:off x="4958052" y="-264930"/>
            <a:ext cx="2868128" cy="97771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atin typeface="+mj-lt"/>
                <a:ea typeface="+mj-ea"/>
                <a:cs typeface="+mj-cs"/>
              </a:rPr>
              <a:t>Simulation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0C0B386-6151-1847-8EAD-6A51E2765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81" y="712787"/>
            <a:ext cx="9819670" cy="614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004320FF-932A-2043-8630-42AD0E2E8656}"/>
              </a:ext>
            </a:extLst>
          </p:cNvPr>
          <p:cNvSpPr txBox="1">
            <a:spLocks/>
          </p:cNvSpPr>
          <p:nvPr/>
        </p:nvSpPr>
        <p:spPr>
          <a:xfrm>
            <a:off x="4919482" y="98564"/>
            <a:ext cx="6342076" cy="97771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atin typeface="+mj-lt"/>
                <a:ea typeface="+mj-ea"/>
                <a:cs typeface="+mj-cs"/>
              </a:rPr>
              <a:t>Behaviors (Territory Selection)</a:t>
            </a:r>
          </a:p>
        </p:txBody>
      </p:sp>
      <p:sp>
        <p:nvSpPr>
          <p:cNvPr id="12" name="Subtitle 13">
            <a:extLst>
              <a:ext uri="{FF2B5EF4-FFF2-40B4-BE49-F238E27FC236}">
                <a16:creationId xmlns:a16="http://schemas.microsoft.com/office/drawing/2014/main" id="{73F77B8A-7398-714A-B1FB-A1B52382AAE2}"/>
              </a:ext>
            </a:extLst>
          </p:cNvPr>
          <p:cNvSpPr txBox="1">
            <a:spLocks/>
          </p:cNvSpPr>
          <p:nvPr/>
        </p:nvSpPr>
        <p:spPr>
          <a:xfrm>
            <a:off x="4919482" y="1076281"/>
            <a:ext cx="3848429" cy="51398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Isolationist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Connecter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United States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South America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Pacific Islands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Africa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Europe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Middle East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004320FF-932A-2043-8630-42AD0E2E8656}"/>
              </a:ext>
            </a:extLst>
          </p:cNvPr>
          <p:cNvSpPr txBox="1">
            <a:spLocks/>
          </p:cNvSpPr>
          <p:nvPr/>
        </p:nvSpPr>
        <p:spPr>
          <a:xfrm>
            <a:off x="4919482" y="98564"/>
            <a:ext cx="6342076" cy="97771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atin typeface="+mj-lt"/>
                <a:ea typeface="+mj-ea"/>
                <a:cs typeface="+mj-cs"/>
              </a:rPr>
              <a:t>Behaviors (Troop Placement)</a:t>
            </a:r>
          </a:p>
        </p:txBody>
      </p:sp>
      <p:sp>
        <p:nvSpPr>
          <p:cNvPr id="12" name="Subtitle 13">
            <a:extLst>
              <a:ext uri="{FF2B5EF4-FFF2-40B4-BE49-F238E27FC236}">
                <a16:creationId xmlns:a16="http://schemas.microsoft.com/office/drawing/2014/main" id="{73F77B8A-7398-714A-B1FB-A1B52382AAE2}"/>
              </a:ext>
            </a:extLst>
          </p:cNvPr>
          <p:cNvSpPr txBox="1">
            <a:spLocks/>
          </p:cNvSpPr>
          <p:nvPr/>
        </p:nvSpPr>
        <p:spPr>
          <a:xfrm>
            <a:off x="4919482" y="1076281"/>
            <a:ext cx="3848429" cy="51398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Aggressive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Defensive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8473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34221E"/>
      </a:dk2>
      <a:lt2>
        <a:srgbClr val="E2E2E8"/>
      </a:lt2>
      <a:accent1>
        <a:srgbClr val="A1A570"/>
      </a:accent1>
      <a:accent2>
        <a:srgbClr val="B19F7D"/>
      </a:accent2>
      <a:accent3>
        <a:srgbClr val="94A77F"/>
      </a:accent3>
      <a:accent4>
        <a:srgbClr val="74A9A6"/>
      </a:accent4>
      <a:accent5>
        <a:srgbClr val="7EA4B9"/>
      </a:accent5>
      <a:accent6>
        <a:srgbClr val="7F8DBA"/>
      </a:accent6>
      <a:hlink>
        <a:srgbClr val="6E69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311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Meiryo</vt:lpstr>
      <vt:lpstr>Corbel</vt:lpstr>
      <vt:lpstr>SketchLinesVTI</vt:lpstr>
      <vt:lpstr>RISK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</dc:title>
  <dc:creator>Trevor D Mclemore</dc:creator>
  <cp:lastModifiedBy>Trevor D Mclemore</cp:lastModifiedBy>
  <cp:revision>10</cp:revision>
  <dcterms:created xsi:type="dcterms:W3CDTF">2021-01-13T19:49:32Z</dcterms:created>
  <dcterms:modified xsi:type="dcterms:W3CDTF">2021-01-13T21:32:25Z</dcterms:modified>
</cp:coreProperties>
</file>