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75" r:id="rId4"/>
    <p:sldId id="276" r:id="rId5"/>
    <p:sldId id="272" r:id="rId6"/>
    <p:sldId id="277" r:id="rId7"/>
    <p:sldId id="278" r:id="rId8"/>
    <p:sldId id="258" r:id="rId9"/>
    <p:sldId id="259" r:id="rId10"/>
    <p:sldId id="260" r:id="rId11"/>
    <p:sldId id="261" r:id="rId12"/>
    <p:sldId id="262" r:id="rId13"/>
    <p:sldId id="27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A8790-81D6-450C-9888-403838E3AEA7}" v="111" dt="2021-08-03T03:56:10.681"/>
    <p1510:client id="{95B7807F-322C-3E4A-9247-331999763D30}" v="215" dt="2021-08-03T18:32:11.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5727ff602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5727ff60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47be366c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47be366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47be366c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47be366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695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47be366c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47be366c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886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8313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47be366c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47be366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47be366c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47be366c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5727ff60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5727ff60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5727ff60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5727ff60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heesoo37/120-years-of-olympic-history-athletes-and-results?select=noc_regions.csv"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jpeg"/><Relationship Id="rId5" Type="http://schemas.openxmlformats.org/officeDocument/2006/relationships/hyperlink" Target="https://pypi.org/project/wbgapi/" TargetMode="External"/><Relationship Id="rId4" Type="http://schemas.openxmlformats.org/officeDocument/2006/relationships/hyperlink" Target="http://www.sports-reference.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ypi.org/project/world-trade-data/"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16" y="0"/>
            <a:ext cx="9140967" cy="5143500"/>
          </a:xfrm>
          <a:prstGeom prst="rect">
            <a:avLst/>
          </a:prstGeom>
          <a:noFill/>
          <a:ln>
            <a:noFill/>
          </a:ln>
        </p:spPr>
      </p:pic>
      <p:sp>
        <p:nvSpPr>
          <p:cNvPr id="55" name="Google Shape;55;p13"/>
          <p:cNvSpPr txBox="1">
            <a:spLocks noGrp="1"/>
          </p:cNvSpPr>
          <p:nvPr>
            <p:ph type="ctrTitle"/>
          </p:nvPr>
        </p:nvSpPr>
        <p:spPr>
          <a:xfrm>
            <a:off x="-205175" y="30125"/>
            <a:ext cx="5032800" cy="2302800"/>
          </a:xfrm>
          <a:prstGeom prst="rect">
            <a:avLst/>
          </a:prstGeom>
        </p:spPr>
        <p:txBody>
          <a:bodyPr spcFirstLastPara="1" wrap="square" lIns="91425" tIns="91425" rIns="91425" bIns="91425" anchor="b" anchorCtr="0">
            <a:noAutofit/>
          </a:bodyPr>
          <a:lstStyle/>
          <a:p>
            <a:pPr marL="38100" marR="38100" lvl="0" indent="0" algn="ctr" rtl="0">
              <a:lnSpc>
                <a:spcPct val="150000"/>
              </a:lnSpc>
              <a:spcBef>
                <a:spcPts val="0"/>
              </a:spcBef>
              <a:spcAft>
                <a:spcPts val="0"/>
              </a:spcAft>
              <a:buNone/>
            </a:pPr>
            <a:r>
              <a:rPr lang="en-GB" sz="2600" b="1">
                <a:solidFill>
                  <a:srgbClr val="741B47"/>
                </a:solidFill>
                <a:highlight>
                  <a:srgbClr val="FFFFFF"/>
                </a:highlight>
                <a:latin typeface="Bree Serif"/>
                <a:ea typeface="Bree Serif"/>
                <a:cs typeface="Bree Serif"/>
                <a:sym typeface="Bree Serif"/>
              </a:rPr>
              <a:t>How Brazil was affected by hosting</a:t>
            </a:r>
            <a:endParaRPr sz="2600" b="1">
              <a:solidFill>
                <a:srgbClr val="741B47"/>
              </a:solidFill>
              <a:highlight>
                <a:srgbClr val="FFFFFF"/>
              </a:highlight>
              <a:latin typeface="Bree Serif"/>
              <a:ea typeface="Bree Serif"/>
              <a:cs typeface="Bree Serif"/>
              <a:sym typeface="Bree Serif"/>
            </a:endParaRPr>
          </a:p>
          <a:p>
            <a:pPr marL="38100" marR="38100" lvl="0" indent="0" algn="ctr" rtl="0">
              <a:lnSpc>
                <a:spcPct val="150000"/>
              </a:lnSpc>
              <a:spcBef>
                <a:spcPts val="0"/>
              </a:spcBef>
              <a:spcAft>
                <a:spcPts val="0"/>
              </a:spcAft>
              <a:buNone/>
            </a:pPr>
            <a:r>
              <a:rPr lang="en-GB" sz="2600" b="1">
                <a:solidFill>
                  <a:srgbClr val="741B47"/>
                </a:solidFill>
                <a:highlight>
                  <a:srgbClr val="FFFFFF"/>
                </a:highlight>
                <a:latin typeface="Bree Serif"/>
                <a:ea typeface="Bree Serif"/>
                <a:cs typeface="Bree Serif"/>
                <a:sym typeface="Bree Serif"/>
              </a:rPr>
              <a:t>the 2016 Summer Olympics</a:t>
            </a:r>
            <a:endParaRPr sz="2600" b="1">
              <a:solidFill>
                <a:srgbClr val="741B47"/>
              </a:solidFill>
              <a:highlight>
                <a:srgbClr val="FFFFFF"/>
              </a:highlight>
              <a:latin typeface="Bree Serif"/>
              <a:ea typeface="Bree Serif"/>
              <a:cs typeface="Bree Serif"/>
              <a:sym typeface="Bree Serif"/>
            </a:endParaRPr>
          </a:p>
          <a:p>
            <a:pPr marL="0" lvl="0" indent="0" algn="ctr" rtl="0">
              <a:spcBef>
                <a:spcPts val="0"/>
              </a:spcBef>
              <a:spcAft>
                <a:spcPts val="0"/>
              </a:spcAft>
              <a:buNone/>
            </a:pPr>
            <a:endParaRPr sz="2600">
              <a:solidFill>
                <a:srgbClr val="1D1C1D"/>
              </a:solidFill>
              <a:highlight>
                <a:srgbClr val="FFFFFF"/>
              </a:highlight>
            </a:endParaRPr>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73824" y="243856"/>
            <a:ext cx="8331847" cy="469375"/>
          </a:xfrm>
          <a:prstGeom prst="rect">
            <a:avLst/>
          </a:prstGeom>
        </p:spPr>
        <p:txBody>
          <a:bodyPr spcFirstLastPara="1" wrap="square" lIns="91425" tIns="91425" rIns="91425" bIns="91425" anchor="t" anchorCtr="0">
            <a:noAutofit/>
          </a:bodyPr>
          <a:lstStyle/>
          <a:p>
            <a:r>
              <a:rPr lang="en-US" sz="2400" b="1">
                <a:latin typeface="Times New Roman" panose="02020603050405020304" pitchFamily="18" charset="0"/>
                <a:cs typeface="Times New Roman" panose="02020603050405020304" pitchFamily="18" charset="0"/>
              </a:rPr>
              <a:t>Yearly Export and Import Trend for Brazil.</a:t>
            </a:r>
            <a:br>
              <a:rPr lang="en-US" sz="2400" b="1">
                <a:latin typeface="Times New Roman" panose="02020603050405020304" pitchFamily="18" charset="0"/>
                <a:cs typeface="Times New Roman" panose="02020603050405020304" pitchFamily="18" charset="0"/>
              </a:rPr>
            </a:br>
            <a:endParaRPr sz="2400" b="1">
              <a:latin typeface="Times New Roman" panose="02020603050405020304" pitchFamily="18" charset="0"/>
              <a:cs typeface="Times New Roman" panose="02020603050405020304" pitchFamily="18" charset="0"/>
            </a:endParaRPr>
          </a:p>
        </p:txBody>
      </p:sp>
      <p:pic>
        <p:nvPicPr>
          <p:cNvPr id="3" name="Picture 2" descr="Chart, line chart&#10;&#10;Description automatically generated">
            <a:extLst>
              <a:ext uri="{FF2B5EF4-FFF2-40B4-BE49-F238E27FC236}">
                <a16:creationId xmlns:a16="http://schemas.microsoft.com/office/drawing/2014/main" id="{ED938FCA-E33D-2A4F-BDBC-47D63781CFFF}"/>
              </a:ext>
            </a:extLst>
          </p:cNvPr>
          <p:cNvPicPr>
            <a:picLocks noChangeAspect="1"/>
          </p:cNvPicPr>
          <p:nvPr/>
        </p:nvPicPr>
        <p:blipFill>
          <a:blip r:embed="rId3"/>
          <a:stretch>
            <a:fillRect/>
          </a:stretch>
        </p:blipFill>
        <p:spPr>
          <a:xfrm>
            <a:off x="18288" y="1281998"/>
            <a:ext cx="8988552" cy="3457135"/>
          </a:xfrm>
          <a:prstGeom prst="rect">
            <a:avLst/>
          </a:prstGeom>
        </p:spPr>
      </p:pic>
      <p:sp>
        <p:nvSpPr>
          <p:cNvPr id="4" name="TextBox 3">
            <a:extLst>
              <a:ext uri="{FF2B5EF4-FFF2-40B4-BE49-F238E27FC236}">
                <a16:creationId xmlns:a16="http://schemas.microsoft.com/office/drawing/2014/main" id="{D42639F2-8F29-8C4E-9E7D-4B6CC6E4FC1F}"/>
              </a:ext>
            </a:extLst>
          </p:cNvPr>
          <p:cNvSpPr txBox="1"/>
          <p:nvPr/>
        </p:nvSpPr>
        <p:spPr>
          <a:xfrm>
            <a:off x="473824" y="786384"/>
            <a:ext cx="8331847" cy="52322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Time period: from years preceding the year Brazil won the bid to host games to the most recent year with trade data available from WITS after hosting Olympics.</a:t>
            </a:r>
          </a:p>
        </p:txBody>
      </p:sp>
      <p:sp>
        <p:nvSpPr>
          <p:cNvPr id="5" name="TextBox 4">
            <a:extLst>
              <a:ext uri="{FF2B5EF4-FFF2-40B4-BE49-F238E27FC236}">
                <a16:creationId xmlns:a16="http://schemas.microsoft.com/office/drawing/2014/main" id="{4A89EE81-2A38-6244-ACFD-F78243A8F604}"/>
              </a:ext>
            </a:extLst>
          </p:cNvPr>
          <p:cNvSpPr txBox="1"/>
          <p:nvPr/>
        </p:nvSpPr>
        <p:spPr>
          <a:xfrm>
            <a:off x="338328" y="4739133"/>
            <a:ext cx="7781297" cy="307777"/>
          </a:xfrm>
          <a:prstGeom prst="rect">
            <a:avLst/>
          </a:prstGeom>
          <a:noFill/>
        </p:spPr>
        <p:txBody>
          <a:bodyPr wrap="none" rtlCol="0">
            <a:spAutoFit/>
          </a:bodyPr>
          <a:lstStyle/>
          <a:p>
            <a:r>
              <a:rPr lang="en-US"/>
              <a:t> </a:t>
            </a:r>
            <a:r>
              <a:rPr lang="en-US">
                <a:latin typeface="Times New Roman" panose="02020603050405020304" pitchFamily="18" charset="0"/>
                <a:cs typeface="Times New Roman" panose="02020603050405020304" pitchFamily="18" charset="0"/>
              </a:rPr>
              <a:t>Trend tendency over time shows increase in Trade after year of winning the bid to host Olympics - 2009.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10312" y="380619"/>
            <a:ext cx="2757332" cy="665018"/>
          </a:xfrm>
          <a:prstGeom prst="rect">
            <a:avLst/>
          </a:prstGeom>
        </p:spPr>
        <p:txBody>
          <a:bodyPr spcFirstLastPara="1" wrap="square" lIns="91425" tIns="91425" rIns="91425" bIns="91425" anchor="t" anchorCtr="0">
            <a:normAutofit fontScale="90000"/>
          </a:bodyPr>
          <a:lstStyle/>
          <a:p>
            <a:r>
              <a:rPr lang="en-US" sz="2000" b="1">
                <a:latin typeface="Times New Roman" panose="02020603050405020304" pitchFamily="18" charset="0"/>
                <a:cs typeface="Times New Roman" panose="02020603050405020304" pitchFamily="18" charset="0"/>
              </a:rPr>
              <a:t>Investigate Trade Growth</a:t>
            </a:r>
            <a:br>
              <a:rPr lang="en-US" b="1"/>
            </a:br>
            <a:endParaRPr/>
          </a:p>
        </p:txBody>
      </p:sp>
      <p:sp>
        <p:nvSpPr>
          <p:cNvPr id="85" name="Google Shape;85;p18"/>
          <p:cNvSpPr txBox="1">
            <a:spLocks noGrp="1"/>
          </p:cNvSpPr>
          <p:nvPr>
            <p:ph type="body" idx="1"/>
          </p:nvPr>
        </p:nvSpPr>
        <p:spPr>
          <a:xfrm>
            <a:off x="311700" y="1152475"/>
            <a:ext cx="2861268" cy="3291509"/>
          </a:xfrm>
          <a:prstGeom prst="rect">
            <a:avLst/>
          </a:prstGeom>
        </p:spPr>
        <p:txBody>
          <a:bodyPr spcFirstLastPara="1" wrap="square" lIns="91425" tIns="91425" rIns="91425" bIns="91425" anchor="t" anchorCtr="0">
            <a:normAutofit fontScale="85000" lnSpcReduction="20000"/>
          </a:bodyPr>
          <a:lstStyle/>
          <a:p>
            <a:pPr marL="114300" indent="0">
              <a:buNone/>
            </a:pPr>
            <a:r>
              <a:rPr lang="en-US" sz="1600">
                <a:latin typeface="Times New Roman" panose="02020603050405020304" pitchFamily="18" charset="0"/>
                <a:cs typeface="Times New Roman" panose="02020603050405020304" pitchFamily="18" charset="0"/>
              </a:rPr>
              <a:t>Average Trade values were calculated to estimate the average increase in Trade:</a:t>
            </a:r>
          </a:p>
          <a:p>
            <a:pPr marL="114300" indent="0">
              <a:buNone/>
            </a:pPr>
            <a:endParaRPr lang="en-US" sz="160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In the period 2009-2016 Import increased by 126.8%, Export by 78.9% in comparison to 2002-2009.</a:t>
            </a:r>
          </a:p>
          <a:p>
            <a:pPr>
              <a:buFont typeface="Courier New" panose="02070309020205020404" pitchFamily="49" charset="0"/>
              <a:buChar char="o"/>
            </a:pPr>
            <a:r>
              <a:rPr lang="en-US" sz="1600">
                <a:latin typeface="Times New Roman"/>
                <a:cs typeface="Times New Roman"/>
              </a:rPr>
              <a:t>In the period 2016-2019 Trade stays at the obtained increased levels: Import increased by 83.5%, Export by 79.8% comparing to the average Trade values before 2009.</a:t>
            </a:r>
          </a:p>
          <a:p>
            <a:pPr marL="0" lvl="0" indent="0" algn="l" rtl="0">
              <a:spcBef>
                <a:spcPts val="0"/>
              </a:spcBef>
              <a:spcAft>
                <a:spcPts val="1200"/>
              </a:spcAft>
              <a:buNone/>
            </a:pPr>
            <a:endParaRPr/>
          </a:p>
        </p:txBody>
      </p:sp>
      <p:pic>
        <p:nvPicPr>
          <p:cNvPr id="3" name="Picture 2" descr="Chart, bar chart&#10;&#10;Description automatically generated">
            <a:extLst>
              <a:ext uri="{FF2B5EF4-FFF2-40B4-BE49-F238E27FC236}">
                <a16:creationId xmlns:a16="http://schemas.microsoft.com/office/drawing/2014/main" id="{9B6B98D6-C914-DD42-8D02-8D18584FE1AA}"/>
              </a:ext>
            </a:extLst>
          </p:cNvPr>
          <p:cNvPicPr>
            <a:picLocks noChangeAspect="1"/>
          </p:cNvPicPr>
          <p:nvPr/>
        </p:nvPicPr>
        <p:blipFill>
          <a:blip r:embed="rId3"/>
          <a:stretch>
            <a:fillRect/>
          </a:stretch>
        </p:blipFill>
        <p:spPr>
          <a:xfrm>
            <a:off x="3190452" y="380619"/>
            <a:ext cx="5843016" cy="43822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681643" y="263807"/>
            <a:ext cx="8059216" cy="487994"/>
          </a:xfrm>
          <a:prstGeom prst="rect">
            <a:avLst/>
          </a:prstGeom>
        </p:spPr>
        <p:txBody>
          <a:bodyPr spcFirstLastPara="1" wrap="square" lIns="91425" tIns="91425" rIns="91425" bIns="91425" anchor="t" anchorCtr="0">
            <a:noAutofit/>
          </a:bodyPr>
          <a:lstStyle/>
          <a:p>
            <a:pPr lvl="0"/>
            <a:r>
              <a:rPr lang="en-US" sz="2400" b="1">
                <a:latin typeface="Times New Roman" panose="02020603050405020304" pitchFamily="18" charset="0"/>
                <a:cs typeface="Times New Roman" panose="02020603050405020304" pitchFamily="18" charset="0"/>
              </a:rPr>
              <a:t>Average Export Trade over time including separate years</a:t>
            </a:r>
            <a:endParaRPr sz="2400" b="1">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681642" y="726860"/>
            <a:ext cx="7689273" cy="869181"/>
          </a:xfrm>
          <a:prstGeom prst="rect">
            <a:avLst/>
          </a:prstGeom>
        </p:spPr>
        <p:txBody>
          <a:bodyPr spcFirstLastPara="1" wrap="square" lIns="91425" tIns="91425" rIns="91425" bIns="91425" anchor="t" anchorCtr="0">
            <a:normAutofit fontScale="70000" lnSpcReduction="20000"/>
          </a:bodyPr>
          <a:lstStyle/>
          <a:p>
            <a:r>
              <a:rPr lang="en-US" sz="1500">
                <a:latin typeface="Times New Roman" panose="02020603050405020304" pitchFamily="18" charset="0"/>
                <a:cs typeface="Times New Roman" panose="02020603050405020304" pitchFamily="18" charset="0"/>
              </a:rPr>
              <a:t>Chart shows in more details how hosting Olympics affects Export trade. </a:t>
            </a:r>
          </a:p>
          <a:p>
            <a:pPr lvl="1"/>
            <a:r>
              <a:rPr lang="en-US" sz="1500">
                <a:latin typeface="Times New Roman" panose="02020603050405020304" pitchFamily="18" charset="0"/>
                <a:cs typeface="Times New Roman" panose="02020603050405020304" pitchFamily="18" charset="0"/>
              </a:rPr>
              <a:t>The year before winning the bid 2008 it jumps up, winning the bid year 2009 - goes down.</a:t>
            </a:r>
          </a:p>
          <a:p>
            <a:pPr lvl="1"/>
            <a:r>
              <a:rPr lang="en-US" sz="1500">
                <a:latin typeface="Times New Roman" panose="02020603050405020304" pitchFamily="18" charset="0"/>
                <a:cs typeface="Times New Roman" panose="02020603050405020304" pitchFamily="18" charset="0"/>
              </a:rPr>
              <a:t>Significant permanent trade increase comparing to trade level before 2008 is seen after winning the bid.</a:t>
            </a:r>
          </a:p>
          <a:p>
            <a:pPr lvl="1"/>
            <a:r>
              <a:rPr lang="en-US" sz="1500">
                <a:latin typeface="Times New Roman" panose="02020603050405020304" pitchFamily="18" charset="0"/>
                <a:cs typeface="Times New Roman" panose="02020603050405020304" pitchFamily="18" charset="0"/>
              </a:rPr>
              <a:t>Trade goes a little down at the year of hosting 2016 and stays at the obtained high level after hosting the Olympics.</a:t>
            </a:r>
          </a:p>
        </p:txBody>
      </p:sp>
      <p:pic>
        <p:nvPicPr>
          <p:cNvPr id="3" name="Picture 2" descr="A picture containing timeline&#10;&#10;Description automatically generated">
            <a:extLst>
              <a:ext uri="{FF2B5EF4-FFF2-40B4-BE49-F238E27FC236}">
                <a16:creationId xmlns:a16="http://schemas.microsoft.com/office/drawing/2014/main" id="{B450E81A-1363-0842-8471-549F07EA3606}"/>
              </a:ext>
            </a:extLst>
          </p:cNvPr>
          <p:cNvPicPr>
            <a:picLocks noChangeAspect="1"/>
          </p:cNvPicPr>
          <p:nvPr/>
        </p:nvPicPr>
        <p:blipFill>
          <a:blip r:embed="rId3"/>
          <a:stretch>
            <a:fillRect/>
          </a:stretch>
        </p:blipFill>
        <p:spPr>
          <a:xfrm>
            <a:off x="300095" y="1529543"/>
            <a:ext cx="8503089" cy="35429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BB41-0298-2C44-91EB-A7D8C1F53CCC}"/>
              </a:ext>
            </a:extLst>
          </p:cNvPr>
          <p:cNvSpPr>
            <a:spLocks noGrp="1"/>
          </p:cNvSpPr>
          <p:nvPr>
            <p:ph type="title"/>
          </p:nvPr>
        </p:nvSpPr>
        <p:spPr>
          <a:xfrm>
            <a:off x="764770" y="445025"/>
            <a:ext cx="8067529" cy="572700"/>
          </a:xfrm>
        </p:spPr>
        <p:txBody>
          <a:bodyPr>
            <a:normAutofit/>
          </a:bodyPr>
          <a:lstStyle/>
          <a:p>
            <a:r>
              <a:rPr lang="en-US" sz="2400" b="1">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3385AA53-DB09-7D48-8A8D-44DBE110DA93}"/>
              </a:ext>
            </a:extLst>
          </p:cNvPr>
          <p:cNvSpPr>
            <a:spLocks noGrp="1"/>
          </p:cNvSpPr>
          <p:nvPr>
            <p:ph type="body" idx="1"/>
          </p:nvPr>
        </p:nvSpPr>
        <p:spPr>
          <a:xfrm>
            <a:off x="623455" y="1152475"/>
            <a:ext cx="7705898" cy="3303147"/>
          </a:xfrm>
        </p:spPr>
        <p:txBody>
          <a:bodyPr>
            <a:noAutofit/>
          </a:bodyPr>
          <a:lstStyle/>
          <a:p>
            <a:r>
              <a:rPr lang="en-US">
                <a:latin typeface="Times New Roman" panose="02020603050405020304" pitchFamily="18" charset="0"/>
                <a:cs typeface="Times New Roman" panose="02020603050405020304" pitchFamily="18" charset="0"/>
              </a:rPr>
              <a:t>From the available data we can see that Brazil experienced Trade Growth after hosting the Olympics.</a:t>
            </a:r>
          </a:p>
          <a:p>
            <a:r>
              <a:rPr lang="en-US">
                <a:latin typeface="Times New Roman" panose="02020603050405020304" pitchFamily="18" charset="0"/>
                <a:cs typeface="Times New Roman" panose="02020603050405020304" pitchFamily="18" charset="0"/>
              </a:rPr>
              <a:t>To be more precise, Trade Growth starts from the time when Brazil was on the verge of winning the bid to host the Olympics - year 2008.</a:t>
            </a:r>
          </a:p>
          <a:p>
            <a:r>
              <a:rPr lang="en-US">
                <a:latin typeface="Times New Roman" panose="02020603050405020304" pitchFamily="18" charset="0"/>
                <a:cs typeface="Times New Roman" panose="02020603050405020304" pitchFamily="18" charset="0"/>
              </a:rPr>
              <a:t>Average change in trade by periods shows Trade increase in 2009-2016 comparing to previous years and stays at the same high level after 2016.</a:t>
            </a:r>
          </a:p>
          <a:p>
            <a:r>
              <a:rPr lang="en-US">
                <a:latin typeface="Times New Roman" panose="02020603050405020304" pitchFamily="18" charset="0"/>
                <a:cs typeface="Times New Roman" panose="02020603050405020304" pitchFamily="18" charset="0"/>
              </a:rPr>
              <a:t>It is not obvious from our analysis though what would happen to Trade tendency without actual hosting the Olympics. It might be that just bidding to host Olympics is enough for country to experience significant and permanent growth in Trade.</a:t>
            </a:r>
          </a:p>
        </p:txBody>
      </p:sp>
    </p:spTree>
    <p:extLst>
      <p:ext uri="{BB962C8B-B14F-4D97-AF65-F5344CB8AC3E}">
        <p14:creationId xmlns:p14="http://schemas.microsoft.com/office/powerpoint/2010/main" val="380384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744062"/>
            <a:ext cx="3752481" cy="2046828"/>
          </a:xfrm>
        </p:spPr>
        <p:txBody>
          <a:bodyPr spcFirstLastPara="1" wrap="square" lIns="91425" tIns="91425" rIns="91425" bIns="91425" anchor="b" anchorCtr="0">
            <a:noAutofit/>
          </a:bodyPr>
          <a:lstStyle/>
          <a:p>
            <a:pPr marL="457200" algn="l">
              <a:lnSpc>
                <a:spcPct val="90000"/>
              </a:lnSpc>
            </a:pPr>
            <a:r>
              <a:rPr lang="en-GB" sz="2400" b="1">
                <a:latin typeface="Times New Roman"/>
                <a:cs typeface="Times New Roman"/>
              </a:rPr>
              <a:t>Olympics 2016 impact on Brazil.</a:t>
            </a:r>
            <a:br>
              <a:rPr lang="en-GB" sz="2400" b="1">
                <a:latin typeface="Times New Roman"/>
                <a:cs typeface="Times New Roman"/>
              </a:rPr>
            </a:br>
            <a:br>
              <a:rPr lang="en-GB" sz="2400" b="1">
                <a:latin typeface="Times New Roman"/>
                <a:cs typeface="Times New Roman"/>
              </a:rPr>
            </a:br>
            <a:r>
              <a:rPr lang="en-GB" sz="2400" b="1">
                <a:latin typeface="Times New Roman"/>
                <a:cs typeface="Times New Roman"/>
              </a:rPr>
              <a:t>Analysis from different perspectives</a:t>
            </a:r>
          </a:p>
        </p:txBody>
      </p:sp>
      <p:sp>
        <p:nvSpPr>
          <p:cNvPr id="62" name="Google Shape;62;p14"/>
          <p:cNvSpPr txBox="1">
            <a:spLocks noGrp="1"/>
          </p:cNvSpPr>
          <p:nvPr>
            <p:ph type="body" idx="2"/>
          </p:nvPr>
        </p:nvSpPr>
        <p:spPr>
          <a:xfrm>
            <a:off x="4939500" y="724075"/>
            <a:ext cx="3837000" cy="3695100"/>
          </a:xfrm>
        </p:spPr>
        <p:txBody>
          <a:bodyPr spcFirstLastPara="1" wrap="square" lIns="91425" tIns="91425" rIns="91425" bIns="91425" anchor="ctr" anchorCtr="0">
            <a:normAutofit/>
          </a:bodyPr>
          <a:lstStyle/>
          <a:p>
            <a:pPr marL="457200" lvl="0" indent="-381000" rtl="0">
              <a:spcBef>
                <a:spcPts val="0"/>
              </a:spcBef>
              <a:spcAft>
                <a:spcPts val="0"/>
              </a:spcAft>
              <a:buSzPts val="2400"/>
              <a:buChar char="✓"/>
            </a:pPr>
            <a:r>
              <a:rPr lang="en-GB"/>
              <a:t>National Pride: Number of Medals</a:t>
            </a:r>
          </a:p>
          <a:p>
            <a:pPr marL="457200" lvl="0" indent="-381000" rtl="0">
              <a:spcBef>
                <a:spcPts val="0"/>
              </a:spcBef>
              <a:spcAft>
                <a:spcPts val="0"/>
              </a:spcAft>
              <a:buSzPts val="2400"/>
              <a:buChar char="✓"/>
            </a:pPr>
            <a:r>
              <a:rPr lang="en-GB"/>
              <a:t>International Trade</a:t>
            </a:r>
          </a:p>
          <a:p>
            <a:pPr marL="457200" lvl="0" indent="-381000" rtl="0">
              <a:spcBef>
                <a:spcPts val="0"/>
              </a:spcBef>
              <a:spcAft>
                <a:spcPts val="0"/>
              </a:spcAft>
              <a:buSzPts val="2400"/>
              <a:buChar char="✓"/>
            </a:pPr>
            <a:r>
              <a:rPr lang="en-GB"/>
              <a:t>Economic Health: GDP, Inflation and CPI, debt</a:t>
            </a:r>
          </a:p>
          <a:p>
            <a:pPr marL="457200" lvl="0" indent="-381000" rtl="0">
              <a:spcBef>
                <a:spcPts val="0"/>
              </a:spcBef>
              <a:spcAft>
                <a:spcPts val="0"/>
              </a:spcAft>
              <a:buSzPts val="2400"/>
              <a:buChar char="✓"/>
            </a:pPr>
            <a:r>
              <a:rPr lang="en-GB"/>
              <a:t>Society: crime rates</a:t>
            </a:r>
          </a:p>
          <a:p>
            <a:pPr marL="457200" lvl="0" indent="-381000" rtl="0">
              <a:spcBef>
                <a:spcPts val="0"/>
              </a:spcBef>
              <a:spcAft>
                <a:spcPts val="0"/>
              </a:spcAft>
              <a:buSzPts val="2400"/>
              <a:buChar char="✓"/>
            </a:pPr>
            <a:r>
              <a:rPr lang="en-GB"/>
              <a:t>Wellbeing for citizens: Happiness Rankings</a:t>
            </a:r>
          </a:p>
          <a:p>
            <a:pPr marL="457200" lvl="0" indent="0" rtl="0">
              <a:spcBef>
                <a:spcPts val="1200"/>
              </a:spcBef>
              <a:spcAft>
                <a:spcPts val="1200"/>
              </a:spcAft>
              <a:buSzPts val="688"/>
              <a:buNone/>
            </a:pP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2" name="Title 1">
            <a:extLst>
              <a:ext uri="{FF2B5EF4-FFF2-40B4-BE49-F238E27FC236}">
                <a16:creationId xmlns:a16="http://schemas.microsoft.com/office/drawing/2014/main" id="{36E3E607-0796-4758-ACAA-AA3440A69668}"/>
              </a:ext>
            </a:extLst>
          </p:cNvPr>
          <p:cNvSpPr>
            <a:spLocks noGrp="1"/>
          </p:cNvSpPr>
          <p:nvPr>
            <p:ph type="title"/>
          </p:nvPr>
        </p:nvSpPr>
        <p:spPr>
          <a:xfrm>
            <a:off x="367500" y="606829"/>
            <a:ext cx="3073969" cy="954107"/>
          </a:xfrm>
        </p:spPr>
        <p:txBody>
          <a:bodyPr>
            <a:noAutofit/>
          </a:bodyPr>
          <a:lstStyle/>
          <a:p>
            <a:pPr algn="l"/>
            <a:r>
              <a:rPr lang="en-US" sz="2400" b="1">
                <a:solidFill>
                  <a:schemeClr val="tx1"/>
                </a:solidFill>
                <a:latin typeface="Times New Roman" panose="02020603050405020304" pitchFamily="18" charset="0"/>
                <a:cs typeface="Times New Roman" panose="02020603050405020304" pitchFamily="18" charset="0"/>
              </a:rPr>
              <a:t>National Pride:</a:t>
            </a:r>
            <a:br>
              <a:rPr lang="en-US" sz="2400" b="1">
                <a:solidFill>
                  <a:schemeClr val="tx1"/>
                </a:solidFill>
                <a:latin typeface="Times New Roman" panose="02020603050405020304" pitchFamily="18" charset="0"/>
                <a:cs typeface="Times New Roman" panose="02020603050405020304" pitchFamily="18" charset="0"/>
              </a:rPr>
            </a:br>
            <a:r>
              <a:rPr lang="en-US" sz="2400" b="1">
                <a:solidFill>
                  <a:schemeClr val="tx1"/>
                </a:solidFill>
                <a:latin typeface="Times New Roman" panose="02020603050405020304" pitchFamily="18" charset="0"/>
                <a:cs typeface="Times New Roman" panose="02020603050405020304" pitchFamily="18" charset="0"/>
              </a:rPr>
              <a:t>Number of Medals</a:t>
            </a:r>
            <a:endParaRPr lang="en-US" sz="2400">
              <a:latin typeface="Times New Roman" panose="02020603050405020304" pitchFamily="18" charset="0"/>
              <a:cs typeface="Times New Roman" panose="02020603050405020304" pitchFamily="18" charset="0"/>
            </a:endParaRPr>
          </a:p>
        </p:txBody>
      </p:sp>
      <p:sp>
        <p:nvSpPr>
          <p:cNvPr id="67" name="Google Shape;67;p15"/>
          <p:cNvSpPr txBox="1"/>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p>
            <a:pPr marL="114300" lvl="0">
              <a:lnSpc>
                <a:spcPct val="105000"/>
              </a:lnSpc>
              <a:spcAft>
                <a:spcPts val="600"/>
              </a:spcAft>
              <a:buClr>
                <a:schemeClr val="dk2"/>
              </a:buClr>
              <a:buSzPts val="1800"/>
            </a:pPr>
            <a:r>
              <a:rPr lang="en-US" sz="1800" b="0" i="0" u="none" strike="noStrike" cap="none">
                <a:solidFill>
                  <a:schemeClr val="dk2"/>
                </a:solidFill>
                <a:latin typeface="Times New Roman" panose="02020603050405020304" pitchFamily="18" charset="0"/>
                <a:cs typeface="Times New Roman" panose="02020603050405020304" pitchFamily="18" charset="0"/>
                <a:sym typeface="Arial"/>
              </a:rPr>
              <a:t>Assumption</a:t>
            </a:r>
          </a:p>
          <a:p>
            <a:pPr marL="114300" lvl="0">
              <a:lnSpc>
                <a:spcPct val="105000"/>
              </a:lnSpc>
              <a:spcAft>
                <a:spcPts val="600"/>
              </a:spcAft>
              <a:buClr>
                <a:schemeClr val="dk2"/>
              </a:buClr>
              <a:buSzPts val="1800"/>
            </a:pPr>
            <a:endParaRPr lang="en-US" sz="1600" b="0" i="0" u="none" strike="noStrike" cap="none">
              <a:solidFill>
                <a:schemeClr val="dk2"/>
              </a:solidFill>
              <a:latin typeface="Arial"/>
              <a:ea typeface="Arial"/>
              <a:cs typeface="Arial"/>
              <a:sym typeface="Arial"/>
            </a:endParaRPr>
          </a:p>
          <a:p>
            <a:pPr marL="457200" indent="-342900">
              <a:lnSpc>
                <a:spcPct val="105000"/>
              </a:lnSpc>
              <a:spcAft>
                <a:spcPts val="600"/>
              </a:spcAft>
              <a:buClr>
                <a:schemeClr val="dk2"/>
              </a:buClr>
              <a:buSzPts val="1800"/>
              <a:buFont typeface="Arial"/>
              <a:buChar char="●"/>
            </a:pPr>
            <a:r>
              <a:rPr lang="en-US">
                <a:latin typeface="Times New Roman" panose="02020603050405020304" pitchFamily="18" charset="0"/>
                <a:cs typeface="Times New Roman" panose="02020603050405020304" pitchFamily="18" charset="0"/>
              </a:rPr>
              <a:t>We assume that Athletes of hosting country have more familiarity with home field, receive greater support from home crowd, have easier qualification criteria, thus more participation is anticipated.</a:t>
            </a:r>
            <a:endParaRPr lang="en-US" b="0" i="0" u="none" strike="noStrike" cap="none">
              <a:solidFill>
                <a:schemeClr val="dk2"/>
              </a:solidFill>
              <a:latin typeface="Times New Roman" panose="02020603050405020304" pitchFamily="18" charset="0"/>
              <a:cs typeface="Times New Roman" panose="02020603050405020304" pitchFamily="18" charset="0"/>
              <a:sym typeface="Arial"/>
            </a:endParaRPr>
          </a:p>
          <a:p>
            <a:pPr marL="457200" indent="-342900">
              <a:lnSpc>
                <a:spcPct val="105000"/>
              </a:lnSpc>
              <a:spcAft>
                <a:spcPts val="600"/>
              </a:spcAft>
              <a:buClr>
                <a:schemeClr val="dk2"/>
              </a:buClr>
              <a:buSzPts val="1800"/>
              <a:buFont typeface="Arial"/>
              <a:buChar char="●"/>
            </a:pPr>
            <a:r>
              <a:rPr lang="en-US">
                <a:latin typeface="Times New Roman" panose="02020603050405020304" pitchFamily="18" charset="0"/>
                <a:cs typeface="Times New Roman" panose="02020603050405020304" pitchFamily="18" charset="0"/>
              </a:rPr>
              <a:t>Considering all these factors we are expecting increase in number of Medals Brazil won in Rio 2016 comparing to the number of medals Brazil usually wins.</a:t>
            </a:r>
          </a:p>
          <a:p>
            <a:pPr marL="457200" lvl="0" indent="-342900">
              <a:lnSpc>
                <a:spcPct val="105000"/>
              </a:lnSpc>
              <a:spcAft>
                <a:spcPts val="600"/>
              </a:spcAft>
              <a:buClr>
                <a:schemeClr val="dk2"/>
              </a:buClr>
              <a:buSzPts val="1800"/>
              <a:buFont typeface="Arial"/>
              <a:buChar char="●"/>
            </a:pPr>
            <a:endParaRPr lang="en-US" b="0" i="0" u="none" strike="noStrike" cap="none">
              <a:solidFill>
                <a:schemeClr val="dk2"/>
              </a:solidFill>
              <a:latin typeface="Arial"/>
              <a:ea typeface="Arial"/>
              <a:cs typeface="Arial"/>
              <a:sym typeface="Arial"/>
            </a:endParaRPr>
          </a:p>
        </p:txBody>
      </p:sp>
      <p:sp>
        <p:nvSpPr>
          <p:cNvPr id="2" name="TextBox 1">
            <a:extLst>
              <a:ext uri="{FF2B5EF4-FFF2-40B4-BE49-F238E27FC236}">
                <a16:creationId xmlns:a16="http://schemas.microsoft.com/office/drawing/2014/main" id="{4772AB62-9A58-9E43-AFE5-2D8FE96154BD}"/>
              </a:ext>
            </a:extLst>
          </p:cNvPr>
          <p:cNvSpPr txBox="1"/>
          <p:nvPr/>
        </p:nvSpPr>
        <p:spPr>
          <a:xfrm>
            <a:off x="367500" y="1911096"/>
            <a:ext cx="2935224" cy="954107"/>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How hosting the Olympics impacted number of total medals and gold medals Brazil won that year.</a:t>
            </a:r>
          </a:p>
          <a:p>
            <a:endParaRPr lang="en-US"/>
          </a:p>
        </p:txBody>
      </p:sp>
    </p:spTree>
    <p:extLst>
      <p:ext uri="{BB962C8B-B14F-4D97-AF65-F5344CB8AC3E}">
        <p14:creationId xmlns:p14="http://schemas.microsoft.com/office/powerpoint/2010/main" val="174647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8" name="Title 1">
            <a:extLst>
              <a:ext uri="{FF2B5EF4-FFF2-40B4-BE49-F238E27FC236}">
                <a16:creationId xmlns:a16="http://schemas.microsoft.com/office/drawing/2014/main" id="{A172A36C-9DEB-4B3B-B84C-E5807D32935A}"/>
              </a:ext>
            </a:extLst>
          </p:cNvPr>
          <p:cNvSpPr>
            <a:spLocks noGrp="1"/>
          </p:cNvSpPr>
          <p:nvPr>
            <p:ph type="title"/>
          </p:nvPr>
        </p:nvSpPr>
        <p:spPr>
          <a:xfrm>
            <a:off x="265500" y="365761"/>
            <a:ext cx="3837000" cy="1252727"/>
          </a:xfrm>
        </p:spPr>
        <p:txBody>
          <a:bodyPr>
            <a:normAutofit/>
          </a:bodyPr>
          <a:lstStyle/>
          <a:p>
            <a:pPr algn="l"/>
            <a:r>
              <a:rPr lang="en-US" altLang="en-US" sz="2700" b="1">
                <a:solidFill>
                  <a:schemeClr val="tx1"/>
                </a:solidFill>
                <a:latin typeface="Times New Roman" panose="02020603050405020304" pitchFamily="18" charset="0"/>
                <a:cs typeface="Times New Roman" panose="02020603050405020304" pitchFamily="18" charset="0"/>
              </a:rPr>
              <a:t>Data Source</a:t>
            </a:r>
            <a:br>
              <a:rPr lang="en-US" altLang="en-US" sz="4400" b="1">
                <a:solidFill>
                  <a:schemeClr val="tx1"/>
                </a:solidFill>
                <a:latin typeface="inherit"/>
              </a:rPr>
            </a:br>
            <a:endParaRPr lang="en-US"/>
          </a:p>
        </p:txBody>
      </p:sp>
      <p:sp>
        <p:nvSpPr>
          <p:cNvPr id="82" name="Text Placeholder 3">
            <a:extLst>
              <a:ext uri="{FF2B5EF4-FFF2-40B4-BE49-F238E27FC236}">
                <a16:creationId xmlns:a16="http://schemas.microsoft.com/office/drawing/2014/main" id="{05A63D5C-1128-42EA-8F34-4117E53661D7}"/>
              </a:ext>
            </a:extLst>
          </p:cNvPr>
          <p:cNvSpPr>
            <a:spLocks noGrp="1"/>
          </p:cNvSpPr>
          <p:nvPr>
            <p:ph type="body" idx="2"/>
          </p:nvPr>
        </p:nvSpPr>
        <p:spPr>
          <a:xfrm>
            <a:off x="4939500" y="724075"/>
            <a:ext cx="3837000" cy="3695100"/>
          </a:xfrm>
        </p:spPr>
        <p:txBody>
          <a:bodyPr>
            <a:normAutofit fontScale="92500" lnSpcReduction="10000"/>
          </a:bodyPr>
          <a:lstStyle/>
          <a:p>
            <a:r>
              <a:rPr lang="en-US" sz="1600">
                <a:latin typeface="Times New Roman" panose="02020603050405020304" pitchFamily="18" charset="0"/>
                <a:cs typeface="Times New Roman" panose="02020603050405020304" pitchFamily="18" charset="0"/>
              </a:rPr>
              <a:t>Dataset on the modern Olympic Games, including all the Games from Athens 1896 to Rio 2016.</a:t>
            </a:r>
            <a:endParaRPr lang="en-US">
              <a:latin typeface="Times New Roman" panose="02020603050405020304" pitchFamily="18" charset="0"/>
              <a:cs typeface="Times New Roman" panose="02020603050405020304" pitchFamily="18" charset="0"/>
            </a:endParaRPr>
          </a:p>
          <a:p>
            <a:pPr lvl="1"/>
            <a:r>
              <a:rPr lang="en-US" sz="1300" u="sng">
                <a:latin typeface="Times New Roman" panose="02020603050405020304" pitchFamily="18" charset="0"/>
                <a:cs typeface="Times New Roman" panose="02020603050405020304" pitchFamily="18" charset="0"/>
                <a:hlinkClick r:id="rId3"/>
              </a:rPr>
              <a:t>https://www.kaggle.com/heesoo37/120-years-of-olympic-history-athletes-and-results?select=noc_regions.csv</a:t>
            </a:r>
            <a:endParaRPr lang="en-US" sz="1300" u="sng">
              <a:latin typeface="Times New Roman" panose="02020603050405020304" pitchFamily="18" charset="0"/>
              <a:cs typeface="Times New Roman" panose="02020603050405020304" pitchFamily="18" charset="0"/>
            </a:endParaRPr>
          </a:p>
          <a:p>
            <a:pPr lvl="1"/>
            <a:r>
              <a:rPr lang="en-US" sz="1300">
                <a:latin typeface="Times New Roman" panose="02020603050405020304" pitchFamily="18" charset="0"/>
                <a:cs typeface="Times New Roman" panose="02020603050405020304" pitchFamily="18" charset="0"/>
              </a:rPr>
              <a:t>This dataset was scraped from </a:t>
            </a:r>
            <a:r>
              <a:rPr lang="en-US" sz="1300" u="sng">
                <a:latin typeface="Times New Roman" panose="02020603050405020304" pitchFamily="18" charset="0"/>
                <a:cs typeface="Times New Roman" panose="02020603050405020304" pitchFamily="18" charset="0"/>
                <a:hlinkClick r:id="rId4"/>
              </a:rPr>
              <a:t>www.sports-reference.com</a:t>
            </a:r>
            <a:r>
              <a:rPr lang="en-US" sz="1300">
                <a:latin typeface="Times New Roman" panose="02020603050405020304" pitchFamily="18" charset="0"/>
                <a:cs typeface="Times New Roman" panose="02020603050405020304" pitchFamily="18" charset="0"/>
              </a:rPr>
              <a:t> in May 2018.</a:t>
            </a:r>
          </a:p>
          <a:p>
            <a:pPr lvl="1"/>
            <a:r>
              <a:rPr lang="en-US" sz="1300">
                <a:latin typeface="Times New Roman" panose="02020603050405020304" pitchFamily="18" charset="0"/>
                <a:cs typeface="Times New Roman" panose="02020603050405020304" pitchFamily="18" charset="0"/>
              </a:rPr>
              <a:t>The csv file contains 271116 rows and 15 columns. Each row corresponds to an individual athlete competing in an individual Olympic event.</a:t>
            </a:r>
          </a:p>
          <a:p>
            <a:r>
              <a:rPr lang="en-US" sz="1500">
                <a:latin typeface="Times New Roman" panose="02020603050405020304" pitchFamily="18" charset="0"/>
                <a:cs typeface="Times New Roman" panose="02020603050405020304" pitchFamily="18" charset="0"/>
              </a:rPr>
              <a:t>World Bank's data API to get GDP data.</a:t>
            </a:r>
          </a:p>
          <a:p>
            <a:pPr lvl="1"/>
            <a:r>
              <a:rPr lang="en-US" sz="1200">
                <a:latin typeface="Times New Roman" panose="02020603050405020304" pitchFamily="18" charset="0"/>
                <a:cs typeface="Times New Roman" panose="02020603050405020304" pitchFamily="18" charset="0"/>
              </a:rPr>
              <a:t>WBGAPI python package to work with data was installed and used.</a:t>
            </a:r>
          </a:p>
          <a:p>
            <a:pPr lvl="1"/>
            <a:r>
              <a:rPr lang="en-US" sz="1200" u="sng">
                <a:latin typeface="Times New Roman" panose="02020603050405020304" pitchFamily="18" charset="0"/>
                <a:cs typeface="Times New Roman" panose="02020603050405020304" pitchFamily="18" charset="0"/>
                <a:hlinkClick r:id="rId5"/>
              </a:rPr>
              <a:t>https://pypi.org/project/wbgapi/</a:t>
            </a:r>
            <a:endParaRPr lang="en-US" sz="1200">
              <a:latin typeface="Times New Roman" panose="02020603050405020304" pitchFamily="18" charset="0"/>
              <a:cs typeface="Times New Roman" panose="02020603050405020304" pitchFamily="18" charset="0"/>
            </a:endParaRPr>
          </a:p>
          <a:p>
            <a:pPr lvl="1"/>
            <a:r>
              <a:rPr lang="en-US" sz="1200">
                <a:latin typeface="Times New Roman" panose="02020603050405020304" pitchFamily="18" charset="0"/>
                <a:cs typeface="Times New Roman" panose="02020603050405020304" pitchFamily="18" charset="0"/>
              </a:rPr>
              <a:t>pip install </a:t>
            </a:r>
            <a:r>
              <a:rPr lang="en-US" sz="1200" err="1">
                <a:latin typeface="Times New Roman" panose="02020603050405020304" pitchFamily="18" charset="0"/>
                <a:cs typeface="Times New Roman" panose="02020603050405020304" pitchFamily="18" charset="0"/>
              </a:rPr>
              <a:t>wbgapi</a:t>
            </a:r>
            <a:r>
              <a:rPr lang="en-US" sz="120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58AB8C8B-2F29-3540-9E38-6E86BB30C460}"/>
              </a:ext>
            </a:extLst>
          </p:cNvPr>
          <p:cNvPicPr>
            <a:picLocks noChangeAspect="1"/>
          </p:cNvPicPr>
          <p:nvPr/>
        </p:nvPicPr>
        <p:blipFill>
          <a:blip r:embed="rId6"/>
          <a:stretch>
            <a:fillRect/>
          </a:stretch>
        </p:blipFill>
        <p:spPr>
          <a:xfrm>
            <a:off x="367500" y="992124"/>
            <a:ext cx="1385315" cy="1037447"/>
          </a:xfrm>
          <a:prstGeom prst="rect">
            <a:avLst/>
          </a:prstGeom>
        </p:spPr>
      </p:pic>
    </p:spTree>
    <p:extLst>
      <p:ext uri="{BB962C8B-B14F-4D97-AF65-F5344CB8AC3E}">
        <p14:creationId xmlns:p14="http://schemas.microsoft.com/office/powerpoint/2010/main" val="166127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B7B5186-862E-4B25-AD9C-4BC186E5C75A}"/>
              </a:ext>
            </a:extLst>
          </p:cNvPr>
          <p:cNvSpPr>
            <a:spLocks noGrp="1"/>
          </p:cNvSpPr>
          <p:nvPr>
            <p:ph type="title"/>
          </p:nvPr>
        </p:nvSpPr>
        <p:spPr>
          <a:xfrm>
            <a:off x="332670" y="368547"/>
            <a:ext cx="2788947" cy="1285685"/>
          </a:xfrm>
        </p:spPr>
        <p:txBody>
          <a:bodyPr>
            <a:noAutofit/>
          </a:bodyPr>
          <a:lstStyle/>
          <a:p>
            <a:r>
              <a:rPr lang="en-US" sz="1800" b="1">
                <a:latin typeface="Times New Roman" panose="02020603050405020304" pitchFamily="18" charset="0"/>
                <a:cs typeface="Times New Roman" panose="02020603050405020304" pitchFamily="18" charset="0"/>
              </a:rPr>
              <a:t>Total and Gold number of Medals Brazil won throughout the history of Olympics.</a:t>
            </a:r>
            <a:endParaRPr lang="en-US" sz="1800">
              <a:latin typeface="Times New Roman" panose="02020603050405020304" pitchFamily="18" charset="0"/>
              <a:cs typeface="Times New Roman" panose="02020603050405020304" pitchFamily="18" charset="0"/>
            </a:endParaRPr>
          </a:p>
        </p:txBody>
      </p:sp>
      <p:pic>
        <p:nvPicPr>
          <p:cNvPr id="7" name="Picture 6" descr="Chart&#10;&#10;Description automatically generated">
            <a:extLst>
              <a:ext uri="{FF2B5EF4-FFF2-40B4-BE49-F238E27FC236}">
                <a16:creationId xmlns:a16="http://schemas.microsoft.com/office/drawing/2014/main" id="{ABF00D98-8555-A148-AB11-D7799D169301}"/>
              </a:ext>
            </a:extLst>
          </p:cNvPr>
          <p:cNvPicPr>
            <a:picLocks noChangeAspect="1"/>
          </p:cNvPicPr>
          <p:nvPr/>
        </p:nvPicPr>
        <p:blipFill>
          <a:blip r:embed="rId2"/>
          <a:stretch>
            <a:fillRect/>
          </a:stretch>
        </p:blipFill>
        <p:spPr>
          <a:xfrm>
            <a:off x="3458095" y="250228"/>
            <a:ext cx="5542887" cy="2771444"/>
          </a:xfrm>
          <a:prstGeom prst="rect">
            <a:avLst/>
          </a:prstGeom>
        </p:spPr>
      </p:pic>
      <p:sp>
        <p:nvSpPr>
          <p:cNvPr id="8" name="TextBox 7">
            <a:extLst>
              <a:ext uri="{FF2B5EF4-FFF2-40B4-BE49-F238E27FC236}">
                <a16:creationId xmlns:a16="http://schemas.microsoft.com/office/drawing/2014/main" id="{470CD964-FB18-5342-AAB7-C74B429D0E67}"/>
              </a:ext>
            </a:extLst>
          </p:cNvPr>
          <p:cNvSpPr txBox="1"/>
          <p:nvPr/>
        </p:nvSpPr>
        <p:spPr>
          <a:xfrm>
            <a:off x="241068" y="2305786"/>
            <a:ext cx="3591099" cy="3013902"/>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Hosting Year 2016:</a:t>
            </a:r>
          </a:p>
          <a:p>
            <a:endParaRPr lang="en-US">
              <a:latin typeface="Times New Roman" panose="02020603050405020304" pitchFamily="18" charset="0"/>
              <a:cs typeface="Times New Roman" panose="02020603050405020304" pitchFamily="18" charset="0"/>
            </a:endParaRPr>
          </a:p>
          <a:p>
            <a:pPr marL="457200" lvl="1" indent="-342900">
              <a:lnSpc>
                <a:spcPct val="95000"/>
              </a:lnSpc>
              <a:buClr>
                <a:schemeClr val="dk2"/>
              </a:buClr>
              <a:buSzPts val="1800"/>
              <a:buFont typeface="Arial"/>
              <a:buChar char="●"/>
            </a:pPr>
            <a:r>
              <a:rPr lang="en-US" sz="1100">
                <a:solidFill>
                  <a:schemeClr val="dk2"/>
                </a:solidFill>
                <a:latin typeface="Times New Roman" panose="02020603050405020304" pitchFamily="18" charset="0"/>
                <a:cs typeface="Times New Roman" panose="02020603050405020304" pitchFamily="18" charset="0"/>
              </a:rPr>
              <a:t>Total number of Medals is higher than in any other previous games: 19 medals total.</a:t>
            </a:r>
          </a:p>
          <a:p>
            <a:pPr marL="285750" lvl="1" indent="-171450">
              <a:lnSpc>
                <a:spcPct val="95000"/>
              </a:lnSpc>
              <a:buClr>
                <a:schemeClr val="dk2"/>
              </a:buClr>
              <a:buSzPts val="1800"/>
              <a:buFont typeface="Courier New" panose="02070309020205020404" pitchFamily="49" charset="0"/>
              <a:buChar char="o"/>
            </a:pPr>
            <a:r>
              <a:rPr lang="en-US" sz="1100">
                <a:solidFill>
                  <a:schemeClr val="dk2"/>
                </a:solidFill>
                <a:latin typeface="Times New Roman" panose="02020603050405020304" pitchFamily="18" charset="0"/>
                <a:cs typeface="Times New Roman" panose="02020603050405020304" pitchFamily="18" charset="0"/>
              </a:rPr>
              <a:t>The average for years with highest Medal Count (1996-2012) is 14.3;</a:t>
            </a:r>
          </a:p>
          <a:p>
            <a:pPr marL="285750" lvl="1" indent="-171450">
              <a:lnSpc>
                <a:spcPct val="95000"/>
              </a:lnSpc>
              <a:buClr>
                <a:schemeClr val="dk2"/>
              </a:buClr>
              <a:buSzPts val="1800"/>
              <a:buFont typeface="Courier New" panose="02070309020205020404" pitchFamily="49" charset="0"/>
              <a:buChar char="o"/>
            </a:pPr>
            <a:r>
              <a:rPr lang="en-US" sz="1100">
                <a:solidFill>
                  <a:schemeClr val="dk2"/>
                </a:solidFill>
                <a:latin typeface="Times New Roman" panose="02020603050405020304" pitchFamily="18" charset="0"/>
                <a:cs typeface="Times New Roman" panose="02020603050405020304" pitchFamily="18" charset="0"/>
              </a:rPr>
              <a:t>The average for all other years (&lt;1996) is 2.75 total medals. </a:t>
            </a:r>
          </a:p>
          <a:p>
            <a:pPr marL="114300" lvl="1">
              <a:lnSpc>
                <a:spcPct val="95000"/>
              </a:lnSpc>
              <a:buClr>
                <a:schemeClr val="dk2"/>
              </a:buClr>
              <a:buSzPts val="1800"/>
            </a:pPr>
            <a:endParaRPr lang="en-US" sz="1100">
              <a:solidFill>
                <a:schemeClr val="dk2"/>
              </a:solidFill>
              <a:latin typeface="Times New Roman" panose="02020603050405020304" pitchFamily="18" charset="0"/>
              <a:cs typeface="Times New Roman" panose="02020603050405020304" pitchFamily="18" charset="0"/>
            </a:endParaRPr>
          </a:p>
          <a:p>
            <a:pPr marL="114300" lvl="1">
              <a:lnSpc>
                <a:spcPct val="95000"/>
              </a:lnSpc>
              <a:buClr>
                <a:schemeClr val="dk2"/>
              </a:buClr>
              <a:buSzPts val="1800"/>
            </a:pPr>
            <a:endParaRPr lang="en-US" sz="1100">
              <a:solidFill>
                <a:schemeClr val="dk2"/>
              </a:solidFill>
              <a:latin typeface="Times New Roman" panose="02020603050405020304" pitchFamily="18" charset="0"/>
              <a:cs typeface="Times New Roman" panose="02020603050405020304" pitchFamily="18" charset="0"/>
            </a:endParaRPr>
          </a:p>
          <a:p>
            <a:pPr marL="457200" lvl="1" indent="-342900">
              <a:lnSpc>
                <a:spcPct val="95000"/>
              </a:lnSpc>
              <a:buClr>
                <a:schemeClr val="dk2"/>
              </a:buClr>
              <a:buSzPts val="1800"/>
              <a:buFont typeface="Arial"/>
              <a:buChar char="●"/>
            </a:pPr>
            <a:r>
              <a:rPr lang="en-US" sz="1100">
                <a:solidFill>
                  <a:schemeClr val="dk2"/>
                </a:solidFill>
                <a:latin typeface="Times New Roman" panose="02020603050405020304" pitchFamily="18" charset="0"/>
                <a:cs typeface="Times New Roman" panose="02020603050405020304" pitchFamily="18" charset="0"/>
              </a:rPr>
              <a:t>Total number of Gold Medals is higher than in any other previous games: 7 gold medals.</a:t>
            </a:r>
          </a:p>
          <a:p>
            <a:pPr marL="285750" lvl="2" indent="-171450">
              <a:lnSpc>
                <a:spcPct val="95000"/>
              </a:lnSpc>
              <a:buClr>
                <a:schemeClr val="dk2"/>
              </a:buClr>
              <a:buSzPts val="1800"/>
              <a:buFont typeface="Courier New" panose="02070309020205020404" pitchFamily="49" charset="0"/>
              <a:buChar char="o"/>
            </a:pPr>
            <a:r>
              <a:rPr lang="en-US" sz="1100">
                <a:solidFill>
                  <a:schemeClr val="dk2"/>
                </a:solidFill>
                <a:latin typeface="Times New Roman" panose="02020603050405020304" pitchFamily="18" charset="0"/>
                <a:cs typeface="Times New Roman" panose="02020603050405020304" pitchFamily="18" charset="0"/>
              </a:rPr>
              <a:t>The next highest number is 5 Gold Medals in 2004;</a:t>
            </a:r>
          </a:p>
          <a:p>
            <a:pPr marL="285750" lvl="2" indent="-171450">
              <a:lnSpc>
                <a:spcPct val="95000"/>
              </a:lnSpc>
              <a:buClr>
                <a:schemeClr val="dk2"/>
              </a:buClr>
              <a:buSzPts val="1800"/>
              <a:buFont typeface="Courier New" panose="02070309020205020404" pitchFamily="49" charset="0"/>
              <a:buChar char="o"/>
            </a:pPr>
            <a:r>
              <a:rPr lang="en-US" sz="1100">
                <a:solidFill>
                  <a:schemeClr val="dk2"/>
                </a:solidFill>
                <a:latin typeface="Times New Roman" panose="02020603050405020304" pitchFamily="18" charset="0"/>
                <a:cs typeface="Times New Roman" panose="02020603050405020304" pitchFamily="18" charset="0"/>
              </a:rPr>
              <a:t>For all other games the average number is 1.7 gold medals.</a:t>
            </a:r>
          </a:p>
          <a:p>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13" name="Picture 12" descr="Chart&#10;&#10;Description automatically generated with medium confidence">
            <a:extLst>
              <a:ext uri="{FF2B5EF4-FFF2-40B4-BE49-F238E27FC236}">
                <a16:creationId xmlns:a16="http://schemas.microsoft.com/office/drawing/2014/main" id="{561899A9-87A3-3946-B7E3-CBF0D58C95B9}"/>
              </a:ext>
            </a:extLst>
          </p:cNvPr>
          <p:cNvPicPr>
            <a:picLocks noChangeAspect="1"/>
          </p:cNvPicPr>
          <p:nvPr/>
        </p:nvPicPr>
        <p:blipFill>
          <a:blip r:embed="rId3"/>
          <a:stretch>
            <a:fillRect/>
          </a:stretch>
        </p:blipFill>
        <p:spPr>
          <a:xfrm>
            <a:off x="4497185" y="2899771"/>
            <a:ext cx="4488874" cy="2244437"/>
          </a:xfrm>
          <a:prstGeom prst="rect">
            <a:avLst/>
          </a:prstGeom>
        </p:spPr>
      </p:pic>
    </p:spTree>
    <p:extLst>
      <p:ext uri="{BB962C8B-B14F-4D97-AF65-F5344CB8AC3E}">
        <p14:creationId xmlns:p14="http://schemas.microsoft.com/office/powerpoint/2010/main" val="294252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B60C-6135-9042-BEC2-A2824E837EC9}"/>
              </a:ext>
            </a:extLst>
          </p:cNvPr>
          <p:cNvSpPr>
            <a:spLocks noGrp="1"/>
          </p:cNvSpPr>
          <p:nvPr>
            <p:ph type="title"/>
          </p:nvPr>
        </p:nvSpPr>
        <p:spPr>
          <a:xfrm>
            <a:off x="311700" y="205071"/>
            <a:ext cx="8520600" cy="572700"/>
          </a:xfrm>
        </p:spPr>
        <p:txBody>
          <a:bodyPr>
            <a:normAutofit fontScale="90000"/>
          </a:bodyPr>
          <a:lstStyle/>
          <a:p>
            <a:r>
              <a:rPr lang="en-US" sz="2700" b="1">
                <a:latin typeface="Times New Roman" panose="02020603050405020304" pitchFamily="18" charset="0"/>
                <a:cs typeface="Times New Roman" panose="02020603050405020304" pitchFamily="18" charset="0"/>
              </a:rPr>
              <a:t>Investigating correlation between Number of Medals and GDP</a:t>
            </a:r>
            <a:endParaRPr lang="en-US"/>
          </a:p>
        </p:txBody>
      </p:sp>
      <p:sp>
        <p:nvSpPr>
          <p:cNvPr id="3" name="Text Placeholder 2">
            <a:extLst>
              <a:ext uri="{FF2B5EF4-FFF2-40B4-BE49-F238E27FC236}">
                <a16:creationId xmlns:a16="http://schemas.microsoft.com/office/drawing/2014/main" id="{99B1EF26-D60F-9E47-8D84-65D9207A7B6D}"/>
              </a:ext>
            </a:extLst>
          </p:cNvPr>
          <p:cNvSpPr>
            <a:spLocks noGrp="1"/>
          </p:cNvSpPr>
          <p:nvPr>
            <p:ph type="body" idx="1"/>
          </p:nvPr>
        </p:nvSpPr>
        <p:spPr>
          <a:xfrm>
            <a:off x="311699" y="750140"/>
            <a:ext cx="8383413" cy="351001"/>
          </a:xfrm>
        </p:spPr>
        <p:txBody>
          <a:bodyPr>
            <a:noAutofit/>
          </a:bodyPr>
          <a:lstStyle/>
          <a:p>
            <a:pPr>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A possible factor of Medal Count increase could be the increase of GDP (or GDP per capita)</a:t>
            </a:r>
          </a:p>
        </p:txBody>
      </p:sp>
      <p:pic>
        <p:nvPicPr>
          <p:cNvPr id="5" name="Picture 4" descr="Chart, scatter chart, bubble chart&#10;&#10;Description automatically generated">
            <a:extLst>
              <a:ext uri="{FF2B5EF4-FFF2-40B4-BE49-F238E27FC236}">
                <a16:creationId xmlns:a16="http://schemas.microsoft.com/office/drawing/2014/main" id="{DF627362-6111-034E-9577-984979EDC592}"/>
              </a:ext>
            </a:extLst>
          </p:cNvPr>
          <p:cNvPicPr>
            <a:picLocks noChangeAspect="1"/>
          </p:cNvPicPr>
          <p:nvPr/>
        </p:nvPicPr>
        <p:blipFill>
          <a:blip r:embed="rId3"/>
          <a:stretch>
            <a:fillRect/>
          </a:stretch>
        </p:blipFill>
        <p:spPr>
          <a:xfrm>
            <a:off x="134229" y="1191182"/>
            <a:ext cx="5259764" cy="2832180"/>
          </a:xfrm>
          <a:prstGeom prst="rect">
            <a:avLst/>
          </a:prstGeom>
        </p:spPr>
      </p:pic>
      <p:pic>
        <p:nvPicPr>
          <p:cNvPr id="15" name="Picture 14" descr="Chart, scatter chart&#10;&#10;Description automatically generated">
            <a:extLst>
              <a:ext uri="{FF2B5EF4-FFF2-40B4-BE49-F238E27FC236}">
                <a16:creationId xmlns:a16="http://schemas.microsoft.com/office/drawing/2014/main" id="{7A44D0F5-9A30-0F4E-880B-584829C1ABB8}"/>
              </a:ext>
            </a:extLst>
          </p:cNvPr>
          <p:cNvPicPr>
            <a:picLocks noChangeAspect="1"/>
          </p:cNvPicPr>
          <p:nvPr/>
        </p:nvPicPr>
        <p:blipFill>
          <a:blip r:embed="rId4"/>
          <a:stretch>
            <a:fillRect/>
          </a:stretch>
        </p:blipFill>
        <p:spPr>
          <a:xfrm>
            <a:off x="5321955" y="1252826"/>
            <a:ext cx="3764072" cy="1864447"/>
          </a:xfrm>
          <a:prstGeom prst="rect">
            <a:avLst/>
          </a:prstGeom>
        </p:spPr>
      </p:pic>
      <p:sp>
        <p:nvSpPr>
          <p:cNvPr id="16" name="TextBox 15">
            <a:extLst>
              <a:ext uri="{FF2B5EF4-FFF2-40B4-BE49-F238E27FC236}">
                <a16:creationId xmlns:a16="http://schemas.microsoft.com/office/drawing/2014/main" id="{201DDE1B-A36E-9D4B-9CCE-A302BCC49D55}"/>
              </a:ext>
            </a:extLst>
          </p:cNvPr>
          <p:cNvSpPr txBox="1"/>
          <p:nvPr/>
        </p:nvSpPr>
        <p:spPr>
          <a:xfrm>
            <a:off x="437150" y="4023362"/>
            <a:ext cx="7751689" cy="983346"/>
          </a:xfrm>
          <a:prstGeom prst="rect">
            <a:avLst/>
          </a:prstGeom>
          <a:noFill/>
        </p:spPr>
        <p:txBody>
          <a:bodyPr wrap="square" lIns="91440" tIns="45720" rIns="91440" bIns="45720" rtlCol="0" anchor="t">
            <a:spAutoFit/>
          </a:bodyPr>
          <a:lstStyle/>
          <a:p>
            <a:r>
              <a:rPr lang="en-US" sz="1200">
                <a:latin typeface="Times New Roman"/>
                <a:cs typeface="Times New Roman"/>
              </a:rPr>
              <a:t>Relationship between Total Medals vs GDP per capita and Linear Regression Model.</a:t>
            </a:r>
          </a:p>
          <a:p>
            <a:endParaRPr lang="en-US" sz="1200">
              <a:latin typeface="Times New Roman" panose="02020603050405020304" pitchFamily="18" charset="0"/>
              <a:cs typeface="Times New Roman" panose="02020603050405020304" pitchFamily="18" charset="0"/>
            </a:endParaRPr>
          </a:p>
          <a:p>
            <a:pPr marL="457200" indent="-342900">
              <a:lnSpc>
                <a:spcPct val="105000"/>
              </a:lnSpc>
              <a:buClr>
                <a:schemeClr val="dk2"/>
              </a:buClr>
              <a:buSzPts val="1800"/>
              <a:buFont typeface="Courier New" panose="02070309020205020404" pitchFamily="49" charset="0"/>
              <a:buChar char="o"/>
            </a:pPr>
            <a:r>
              <a:rPr lang="en-US" sz="1100">
                <a:solidFill>
                  <a:schemeClr val="dk2"/>
                </a:solidFill>
                <a:latin typeface="Times New Roman" panose="02020603050405020304" pitchFamily="18" charset="0"/>
                <a:cs typeface="Times New Roman" panose="02020603050405020304" pitchFamily="18" charset="0"/>
              </a:rPr>
              <a:t>Linear Regression Model and R-value = 0.85 shows that there is a strong correlation between GDP per capita and Medals Count.</a:t>
            </a:r>
          </a:p>
          <a:p>
            <a:pPr marL="457200" lvl="1" indent="-342900">
              <a:lnSpc>
                <a:spcPct val="105000"/>
              </a:lnSpc>
              <a:buClr>
                <a:schemeClr val="dk2"/>
              </a:buClr>
              <a:buSzPts val="1800"/>
              <a:buFont typeface="Courier New" panose="02070309020205020404" pitchFamily="49" charset="0"/>
              <a:buChar char="o"/>
            </a:pPr>
            <a:r>
              <a:rPr lang="en-US" sz="1100">
                <a:solidFill>
                  <a:schemeClr val="dk2"/>
                </a:solidFill>
                <a:latin typeface="Times New Roman" panose="02020603050405020304" pitchFamily="18" charset="0"/>
                <a:cs typeface="Times New Roman" panose="02020603050405020304" pitchFamily="18" charset="0"/>
              </a:rPr>
              <a:t>However, the GDP itself does not explain the highest number of Medals in 2016. </a:t>
            </a:r>
            <a:endParaRPr lang="en-US"/>
          </a:p>
        </p:txBody>
      </p:sp>
    </p:spTree>
    <p:extLst>
      <p:ext uri="{BB962C8B-B14F-4D97-AF65-F5344CB8AC3E}">
        <p14:creationId xmlns:p14="http://schemas.microsoft.com/office/powerpoint/2010/main" val="299423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85AB-7AB1-114E-AEC0-E41BE173A34A}"/>
              </a:ext>
            </a:extLst>
          </p:cNvPr>
          <p:cNvSpPr>
            <a:spLocks noGrp="1"/>
          </p:cNvSpPr>
          <p:nvPr>
            <p:ph type="title"/>
          </p:nvPr>
        </p:nvSpPr>
        <p:spPr>
          <a:xfrm>
            <a:off x="822960" y="445025"/>
            <a:ext cx="8009340" cy="572700"/>
          </a:xfrm>
        </p:spPr>
        <p:txBody>
          <a:bodyPr>
            <a:normAutofit fontScale="90000"/>
          </a:bodyPr>
          <a:lstStyle/>
          <a:p>
            <a:r>
              <a:rPr lang="en-US" sz="2700" b="1">
                <a:latin typeface="Times New Roman" panose="02020603050405020304" pitchFamily="18" charset="0"/>
                <a:cs typeface="Times New Roman" panose="02020603050405020304" pitchFamily="18" charset="0"/>
              </a:rPr>
              <a:t>Conclusion</a:t>
            </a:r>
            <a:br>
              <a:rPr lang="en-US" b="1">
                <a:latin typeface="+mj-lt"/>
              </a:rPr>
            </a:br>
            <a:endParaRPr lang="en-US">
              <a:latin typeface="+mj-lt"/>
            </a:endParaRPr>
          </a:p>
        </p:txBody>
      </p:sp>
      <p:sp>
        <p:nvSpPr>
          <p:cNvPr id="3" name="Text Placeholder 2">
            <a:extLst>
              <a:ext uri="{FF2B5EF4-FFF2-40B4-BE49-F238E27FC236}">
                <a16:creationId xmlns:a16="http://schemas.microsoft.com/office/drawing/2014/main" id="{0A8AD392-6B08-1749-8564-47C0C45DD578}"/>
              </a:ext>
            </a:extLst>
          </p:cNvPr>
          <p:cNvSpPr>
            <a:spLocks noGrp="1"/>
          </p:cNvSpPr>
          <p:nvPr>
            <p:ph type="body" idx="1"/>
          </p:nvPr>
        </p:nvSpPr>
        <p:spPr>
          <a:xfrm>
            <a:off x="461335" y="1152475"/>
            <a:ext cx="8009340" cy="3610718"/>
          </a:xfrm>
        </p:spPr>
        <p:txBody>
          <a:bodyPr/>
          <a:lstStyle/>
          <a:p>
            <a:r>
              <a:rPr lang="en-US">
                <a:latin typeface="Times New Roman" panose="02020603050405020304" pitchFamily="18" charset="0"/>
                <a:cs typeface="Times New Roman" panose="02020603050405020304" pitchFamily="18" charset="0"/>
              </a:rPr>
              <a:t>Our findings show that Brazil won its highest number of total and gold medals in the year of hosting the Olympics.</a:t>
            </a:r>
          </a:p>
          <a:p>
            <a:r>
              <a:rPr lang="en-US">
                <a:latin typeface="Times New Roman" panose="02020603050405020304" pitchFamily="18" charset="0"/>
                <a:cs typeface="Times New Roman" panose="02020603050405020304" pitchFamily="18" charset="0"/>
              </a:rPr>
              <a:t>Linear Regression Model for Number of Medals and GDP over Olympics years revealed that there is a strong correlation between Number of Medals and GDP per capita.</a:t>
            </a:r>
          </a:p>
          <a:p>
            <a:r>
              <a:rPr lang="en-US">
                <a:latin typeface="Times New Roman" panose="02020603050405020304" pitchFamily="18" charset="0"/>
                <a:cs typeface="Times New Roman" panose="02020603050405020304" pitchFamily="18" charset="0"/>
              </a:rPr>
              <a:t>However, GDP level in 2016 does not explain the highest Number of Medals Brazil won that year.</a:t>
            </a:r>
          </a:p>
          <a:p>
            <a:r>
              <a:rPr lang="en-US">
                <a:latin typeface="Times New Roman" panose="02020603050405020304" pitchFamily="18" charset="0"/>
                <a:cs typeface="Times New Roman" panose="02020603050405020304" pitchFamily="18" charset="0"/>
              </a:rPr>
              <a:t>Thus, we can conclude that it's hosting the Olympics that caused Brazil to win more medals this year than in any other year before.</a:t>
            </a:r>
          </a:p>
          <a:p>
            <a:endParaRPr lang="en-US"/>
          </a:p>
        </p:txBody>
      </p:sp>
    </p:spTree>
    <p:extLst>
      <p:ext uri="{BB962C8B-B14F-4D97-AF65-F5344CB8AC3E}">
        <p14:creationId xmlns:p14="http://schemas.microsoft.com/office/powerpoint/2010/main" val="423296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2" name="Title 1">
            <a:extLst>
              <a:ext uri="{FF2B5EF4-FFF2-40B4-BE49-F238E27FC236}">
                <a16:creationId xmlns:a16="http://schemas.microsoft.com/office/drawing/2014/main" id="{36E3E607-0796-4758-ACAA-AA3440A69668}"/>
              </a:ext>
            </a:extLst>
          </p:cNvPr>
          <p:cNvSpPr>
            <a:spLocks noGrp="1"/>
          </p:cNvSpPr>
          <p:nvPr>
            <p:ph type="title"/>
          </p:nvPr>
        </p:nvSpPr>
        <p:spPr>
          <a:xfrm>
            <a:off x="440574" y="340822"/>
            <a:ext cx="3275216" cy="1999604"/>
          </a:xfrm>
        </p:spPr>
        <p:txBody>
          <a:bodyPr>
            <a:normAutofit/>
          </a:bodyPr>
          <a:lstStyle/>
          <a:p>
            <a:pPr algn="l"/>
            <a:r>
              <a:rPr lang="en-GB" sz="2400" b="1">
                <a:latin typeface="Times New Roman" panose="02020603050405020304" pitchFamily="18" charset="0"/>
                <a:cs typeface="Times New Roman" panose="02020603050405020304" pitchFamily="18" charset="0"/>
              </a:rPr>
              <a:t>International Trade</a:t>
            </a:r>
            <a:br>
              <a:rPr lang="en-GB" sz="2400">
                <a:latin typeface="Times New Roman" panose="02020603050405020304" pitchFamily="18" charset="0"/>
                <a:cs typeface="Times New Roman" panose="02020603050405020304" pitchFamily="18" charset="0"/>
              </a:rPr>
            </a:br>
            <a:br>
              <a:rPr lang="en-US" sz="2400">
                <a:solidFill>
                  <a:schemeClr val="dk2"/>
                </a:solidFill>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sp>
        <p:nvSpPr>
          <p:cNvPr id="67" name="Google Shape;67;p15"/>
          <p:cNvSpPr txBox="1"/>
          <p:nvPr/>
        </p:nvSpPr>
        <p:spPr>
          <a:xfrm>
            <a:off x="5039253" y="586193"/>
            <a:ext cx="3837000" cy="3695100"/>
          </a:xfrm>
          <a:prstGeom prst="rect">
            <a:avLst/>
          </a:prstGeom>
          <a:noFill/>
          <a:ln>
            <a:noFill/>
          </a:ln>
        </p:spPr>
        <p:txBody>
          <a:bodyPr spcFirstLastPara="1" wrap="square" lIns="91425" tIns="91425" rIns="91425" bIns="91425" anchor="ctr" anchorCtr="0">
            <a:normAutofit/>
          </a:bodyPr>
          <a:lstStyle/>
          <a:p>
            <a:pPr marL="114300" lvl="0">
              <a:lnSpc>
                <a:spcPct val="105000"/>
              </a:lnSpc>
              <a:spcAft>
                <a:spcPts val="600"/>
              </a:spcAft>
              <a:buClr>
                <a:schemeClr val="dk2"/>
              </a:buClr>
              <a:buSzPts val="1800"/>
            </a:pPr>
            <a:r>
              <a:rPr lang="en-US" sz="1800" b="0" i="0" u="none" strike="noStrike" cap="none">
                <a:solidFill>
                  <a:schemeClr val="dk2"/>
                </a:solidFill>
                <a:latin typeface="Times New Roman" panose="02020603050405020304" pitchFamily="18" charset="0"/>
                <a:cs typeface="Times New Roman" panose="02020603050405020304" pitchFamily="18" charset="0"/>
                <a:sym typeface="Arial"/>
              </a:rPr>
              <a:t>Assumption</a:t>
            </a:r>
          </a:p>
          <a:p>
            <a:pPr marL="114300" lvl="0">
              <a:lnSpc>
                <a:spcPct val="105000"/>
              </a:lnSpc>
              <a:spcAft>
                <a:spcPts val="600"/>
              </a:spcAft>
              <a:buClr>
                <a:schemeClr val="dk2"/>
              </a:buClr>
              <a:buSzPts val="1800"/>
            </a:pPr>
            <a:endParaRPr lang="en-US" b="0" i="0" u="none" strike="noStrike" cap="none">
              <a:solidFill>
                <a:schemeClr val="dk2"/>
              </a:solidFill>
              <a:latin typeface="Arial"/>
              <a:ea typeface="Arial"/>
              <a:cs typeface="Arial"/>
              <a:sym typeface="Arial"/>
            </a:endParaRPr>
          </a:p>
          <a:p>
            <a:pPr marL="457200" lvl="0" indent="-342900">
              <a:lnSpc>
                <a:spcPct val="105000"/>
              </a:lnSpc>
              <a:spcAft>
                <a:spcPts val="600"/>
              </a:spcAft>
              <a:buClr>
                <a:schemeClr val="dk2"/>
              </a:buClr>
              <a:buSzPts val="1800"/>
              <a:buFont typeface="Arial"/>
              <a:buChar char="●"/>
            </a:pPr>
            <a:r>
              <a:rPr lang="en-US" b="0" i="0" u="none" strike="noStrike" cap="none">
                <a:solidFill>
                  <a:schemeClr val="dk2"/>
                </a:solidFill>
                <a:latin typeface="Times New Roman" panose="02020603050405020304" pitchFamily="18" charset="0"/>
                <a:cs typeface="Times New Roman" panose="02020603050405020304" pitchFamily="18" charset="0"/>
                <a:sym typeface="Arial"/>
              </a:rPr>
              <a:t>While bidding </a:t>
            </a:r>
            <a:r>
              <a:rPr lang="en-US">
                <a:solidFill>
                  <a:schemeClr val="dk2"/>
                </a:solidFill>
                <a:latin typeface="Times New Roman" panose="02020603050405020304" pitchFamily="18" charset="0"/>
                <a:cs typeface="Times New Roman" panose="02020603050405020304" pitchFamily="18" charset="0"/>
              </a:rPr>
              <a:t>to</a:t>
            </a:r>
            <a:r>
              <a:rPr lang="en-US" b="0" i="0" u="none" strike="noStrike" cap="none">
                <a:solidFill>
                  <a:schemeClr val="dk2"/>
                </a:solidFill>
                <a:latin typeface="Times New Roman" panose="02020603050405020304" pitchFamily="18" charset="0"/>
                <a:cs typeface="Times New Roman" panose="02020603050405020304" pitchFamily="18" charset="0"/>
                <a:sym typeface="Arial"/>
              </a:rPr>
              <a:t> host the Olympics, it is implied that country reduces restrictions on the international exchange of goods.</a:t>
            </a:r>
          </a:p>
          <a:p>
            <a:pPr marL="457200" lvl="0" indent="-342900">
              <a:lnSpc>
                <a:spcPct val="105000"/>
              </a:lnSpc>
              <a:spcAft>
                <a:spcPts val="600"/>
              </a:spcAft>
              <a:buClr>
                <a:schemeClr val="dk2"/>
              </a:buClr>
              <a:buSzPts val="1800"/>
              <a:buFont typeface="Arial"/>
              <a:buChar char="●"/>
            </a:pPr>
            <a:r>
              <a:rPr lang="en-US" b="0" i="0" u="none" strike="noStrike" cap="none">
                <a:solidFill>
                  <a:schemeClr val="dk2"/>
                </a:solidFill>
                <a:latin typeface="Times New Roman" panose="02020603050405020304" pitchFamily="18" charset="0"/>
                <a:cs typeface="Times New Roman" panose="02020603050405020304" pitchFamily="18" charset="0"/>
                <a:sym typeface="Arial"/>
              </a:rPr>
              <a:t>We are assuming that such strategy should lead to considerable positive change in Brazil international trade.</a:t>
            </a:r>
          </a:p>
        </p:txBody>
      </p:sp>
      <p:sp>
        <p:nvSpPr>
          <p:cNvPr id="2" name="TextBox 1">
            <a:extLst>
              <a:ext uri="{FF2B5EF4-FFF2-40B4-BE49-F238E27FC236}">
                <a16:creationId xmlns:a16="http://schemas.microsoft.com/office/drawing/2014/main" id="{CEE61D5C-FB82-0C42-9EBE-C96FDEB8B167}"/>
              </a:ext>
            </a:extLst>
          </p:cNvPr>
          <p:cNvSpPr txBox="1"/>
          <p:nvPr/>
        </p:nvSpPr>
        <p:spPr>
          <a:xfrm>
            <a:off x="440574" y="2064411"/>
            <a:ext cx="3424844" cy="738664"/>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How hosting the Olympics impacted Brazil international trade.</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8" name="Title 1">
            <a:extLst>
              <a:ext uri="{FF2B5EF4-FFF2-40B4-BE49-F238E27FC236}">
                <a16:creationId xmlns:a16="http://schemas.microsoft.com/office/drawing/2014/main" id="{A172A36C-9DEB-4B3B-B84C-E5807D32935A}"/>
              </a:ext>
            </a:extLst>
          </p:cNvPr>
          <p:cNvSpPr>
            <a:spLocks noGrp="1"/>
          </p:cNvSpPr>
          <p:nvPr>
            <p:ph type="title"/>
          </p:nvPr>
        </p:nvSpPr>
        <p:spPr>
          <a:xfrm>
            <a:off x="401477" y="707450"/>
            <a:ext cx="4079809" cy="1379913"/>
          </a:xfrm>
        </p:spPr>
        <p:txBody>
          <a:bodyPr>
            <a:normAutofit/>
          </a:bodyPr>
          <a:lstStyle/>
          <a:p>
            <a:pPr algn="l"/>
            <a:r>
              <a:rPr lang="en-US" altLang="en-US" sz="2400" b="1">
                <a:solidFill>
                  <a:schemeClr val="tx1"/>
                </a:solidFill>
                <a:latin typeface="Times New Roman" panose="02020603050405020304" pitchFamily="18" charset="0"/>
                <a:cs typeface="Times New Roman" panose="02020603050405020304" pitchFamily="18" charset="0"/>
              </a:rPr>
              <a:t>Data Source</a:t>
            </a:r>
            <a:br>
              <a:rPr lang="en-US" altLang="en-US" sz="4400" b="1">
                <a:solidFill>
                  <a:schemeClr val="tx1"/>
                </a:solidFill>
                <a:latin typeface="inherit"/>
              </a:rPr>
            </a:br>
            <a:endParaRPr lang="en-US"/>
          </a:p>
        </p:txBody>
      </p:sp>
      <p:sp>
        <p:nvSpPr>
          <p:cNvPr id="82" name="Text Placeholder 3">
            <a:extLst>
              <a:ext uri="{FF2B5EF4-FFF2-40B4-BE49-F238E27FC236}">
                <a16:creationId xmlns:a16="http://schemas.microsoft.com/office/drawing/2014/main" id="{05A63D5C-1128-42EA-8F34-4117E53661D7}"/>
              </a:ext>
            </a:extLst>
          </p:cNvPr>
          <p:cNvSpPr>
            <a:spLocks noGrp="1"/>
          </p:cNvSpPr>
          <p:nvPr>
            <p:ph type="body" idx="2"/>
          </p:nvPr>
        </p:nvSpPr>
        <p:spPr>
          <a:xfrm>
            <a:off x="4955402" y="424817"/>
            <a:ext cx="3837000" cy="3695100"/>
          </a:xfrm>
        </p:spPr>
        <p:txBody>
          <a:bodyPr>
            <a:normAutofit/>
          </a:bodyPr>
          <a:lstStyle/>
          <a:p>
            <a:r>
              <a:rPr lang="en-US" sz="1400">
                <a:latin typeface="Times New Roman" panose="02020603050405020304" pitchFamily="18" charset="0"/>
                <a:cs typeface="Times New Roman" panose="02020603050405020304" pitchFamily="18" charset="0"/>
              </a:rPr>
              <a:t>World Integrated Trade Solution (WITS) API to get Trade Data.</a:t>
            </a:r>
          </a:p>
          <a:p>
            <a:r>
              <a:rPr lang="en-US" sz="1400">
                <a:latin typeface="Times New Roman" panose="02020603050405020304" pitchFamily="18" charset="0"/>
                <a:cs typeface="Times New Roman" panose="02020603050405020304" pitchFamily="18" charset="0"/>
              </a:rPr>
              <a:t>In partnerships with</a:t>
            </a:r>
          </a:p>
          <a:p>
            <a:pPr lvl="1"/>
            <a:r>
              <a:rPr lang="en-US" sz="1100">
                <a:latin typeface="Times New Roman" panose="02020603050405020304" pitchFamily="18" charset="0"/>
                <a:cs typeface="Times New Roman" panose="02020603050405020304" pitchFamily="18" charset="0"/>
              </a:rPr>
              <a:t>UNCTAD (United Nations Conference on Trade and Development);</a:t>
            </a:r>
          </a:p>
          <a:p>
            <a:pPr lvl="1"/>
            <a:r>
              <a:rPr lang="en-US" sz="1100">
                <a:latin typeface="Times New Roman" panose="02020603050405020304" pitchFamily="18" charset="0"/>
                <a:cs typeface="Times New Roman" panose="02020603050405020304" pitchFamily="18" charset="0"/>
              </a:rPr>
              <a:t>World Bank;</a:t>
            </a:r>
          </a:p>
          <a:p>
            <a:pPr lvl="1"/>
            <a:r>
              <a:rPr lang="en-US" sz="1100">
                <a:latin typeface="Times New Roman" panose="02020603050405020304" pitchFamily="18" charset="0"/>
                <a:cs typeface="Times New Roman" panose="02020603050405020304" pitchFamily="18" charset="0"/>
              </a:rPr>
              <a:t>WTO OMC.</a:t>
            </a:r>
          </a:p>
          <a:p>
            <a:r>
              <a:rPr lang="en-US" sz="1400">
                <a:latin typeface="Times New Roman" panose="02020603050405020304" pitchFamily="18" charset="0"/>
                <a:cs typeface="Times New Roman" panose="02020603050405020304" pitchFamily="18" charset="0"/>
              </a:rPr>
              <a:t>Python package to work with WITS API</a:t>
            </a:r>
          </a:p>
          <a:p>
            <a:pPr lvl="1"/>
            <a:r>
              <a:rPr lang="en-US" sz="1100" u="sng">
                <a:latin typeface="Times New Roman" panose="02020603050405020304" pitchFamily="18" charset="0"/>
                <a:cs typeface="Times New Roman" panose="02020603050405020304" pitchFamily="18" charset="0"/>
                <a:hlinkClick r:id="rId3"/>
              </a:rPr>
              <a:t>https://pypi.org/project/world-trade-data/</a:t>
            </a:r>
            <a:endParaRPr lang="en-US" sz="1100">
              <a:latin typeface="Times New Roman" panose="02020603050405020304" pitchFamily="18" charset="0"/>
              <a:cs typeface="Times New Roman" panose="02020603050405020304" pitchFamily="18" charset="0"/>
            </a:endParaRPr>
          </a:p>
          <a:p>
            <a:pPr lvl="1"/>
            <a:r>
              <a:rPr lang="en-US" sz="1100">
                <a:latin typeface="Times New Roman" panose="02020603050405020304" pitchFamily="18" charset="0"/>
                <a:cs typeface="Times New Roman" panose="02020603050405020304" pitchFamily="18" charset="0"/>
              </a:rPr>
              <a:t>pip install </a:t>
            </a:r>
            <a:r>
              <a:rPr lang="en-US" sz="1100" err="1">
                <a:latin typeface="Times New Roman" panose="02020603050405020304" pitchFamily="18" charset="0"/>
                <a:cs typeface="Times New Roman" panose="02020603050405020304" pitchFamily="18" charset="0"/>
              </a:rPr>
              <a:t>world_trade_data</a:t>
            </a:r>
            <a:endParaRPr lang="en-US" sz="110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C3468D61-8D7B-D24F-922F-1DF3D139E7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77" y="1627846"/>
            <a:ext cx="7874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9FD70181-6EDB-0144-9A21-58EF32A26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075" y="1627845"/>
            <a:ext cx="6985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AFAAC64-6E9B-5B4B-9CB8-4E12EF1DB8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475" y="1634712"/>
            <a:ext cx="685800" cy="609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How Brazil was affected by hosting the 2016 Summer Olympics </vt:lpstr>
      <vt:lpstr>Olympics 2016 impact on Brazil.  Analysis from different perspectives</vt:lpstr>
      <vt:lpstr>National Pride: Number of Medals</vt:lpstr>
      <vt:lpstr>Data Source </vt:lpstr>
      <vt:lpstr>Total and Gold number of Medals Brazil won throughout the history of Olympics.</vt:lpstr>
      <vt:lpstr>Investigating correlation between Number of Medals and GDP</vt:lpstr>
      <vt:lpstr>Conclusion </vt:lpstr>
      <vt:lpstr>International Trade  </vt:lpstr>
      <vt:lpstr>Data Source </vt:lpstr>
      <vt:lpstr>Yearly Export and Import Trend for Brazil. </vt:lpstr>
      <vt:lpstr>Investigate Trade Growth </vt:lpstr>
      <vt:lpstr>Average Export Trade over time including separate years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Brazil was affected by hosting the 2016 Summer Olympics </dc:title>
  <dc:subject/>
  <dc:creator/>
  <cp:keywords/>
  <dc:description/>
  <cp:revision>2</cp:revision>
  <dcterms:modified xsi:type="dcterms:W3CDTF">2021-08-03T18:33:39Z</dcterms:modified>
  <cp:category/>
</cp:coreProperties>
</file>