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ldx" ContentType="application/vnd.openxmlformats-officedocument.presentationml.slide"/>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75" r:id="rId4"/>
    <p:sldId id="276" r:id="rId5"/>
    <p:sldId id="272" r:id="rId6"/>
    <p:sldId id="277" r:id="rId7"/>
    <p:sldId id="278" r:id="rId8"/>
    <p:sldId id="258" r:id="rId9"/>
    <p:sldId id="259" r:id="rId10"/>
    <p:sldId id="260" r:id="rId11"/>
    <p:sldId id="261" r:id="rId12"/>
    <p:sldId id="262" r:id="rId13"/>
    <p:sldId id="279" r:id="rId14"/>
    <p:sldId id="303" r:id="rId15"/>
    <p:sldId id="305" r:id="rId16"/>
    <p:sldId id="306" r:id="rId17"/>
    <p:sldId id="307" r:id="rId18"/>
    <p:sldId id="308" r:id="rId19"/>
    <p:sldId id="309" r:id="rId20"/>
    <p:sldId id="310" r:id="rId21"/>
    <p:sldId id="311" r:id="rId22"/>
    <p:sldId id="312" r:id="rId23"/>
    <p:sldId id="313" r:id="rId24"/>
    <p:sldId id="314" r:id="rId25"/>
    <p:sldId id="281" r:id="rId26"/>
    <p:sldId id="282" r:id="rId27"/>
    <p:sldId id="283" r:id="rId28"/>
    <p:sldId id="284" r:id="rId29"/>
    <p:sldId id="285" r:id="rId30"/>
    <p:sldId id="315" r:id="rId31"/>
    <p:sldId id="264" r:id="rId32"/>
    <p:sldId id="265" r:id="rId33"/>
    <p:sldId id="266" r:id="rId34"/>
    <p:sldId id="267" r:id="rId35"/>
    <p:sldId id="316" r:id="rId36"/>
    <p:sldId id="263" r:id="rId37"/>
    <p:sldId id="268" r:id="rId38"/>
    <p:sldId id="269" r:id="rId39"/>
    <p:sldId id="271"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A8790-81D6-450C-9888-403838E3AEA7}" v="111" dt="2021-08-03T03:56:10.681"/>
    <p1510:client id="{95B7807F-322C-3E4A-9247-331999763D30}" v="115" dt="2021-08-03T03:45:11.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82"/>
    <p:restoredTop sz="94685"/>
  </p:normalViewPr>
  <p:slideViewPr>
    <p:cSldViewPr snapToGrid="0">
      <p:cViewPr varScale="1">
        <p:scale>
          <a:sx n="107" d="100"/>
          <a:sy n="107"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5727ff60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5727ff60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1AA242-C041-7B45-A1D0-4DC8C01DCED1}" type="slidenum">
              <a:rPr lang="en-US" smtClean="0"/>
              <a:t>20</a:t>
            </a:fld>
            <a:endParaRPr lang="en-US"/>
          </a:p>
        </p:txBody>
      </p:sp>
    </p:spTree>
    <p:extLst>
      <p:ext uri="{BB962C8B-B14F-4D97-AF65-F5344CB8AC3E}">
        <p14:creationId xmlns:p14="http://schemas.microsoft.com/office/powerpoint/2010/main" val="3043976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5727ff60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5727ff60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5727ff602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5727ff602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5727ff602_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5727ff602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5727ff602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5727ff602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5727ff602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5727ff602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5727ff602_4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5727ff602_4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5727ff60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5727ff60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47be366c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47be366c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47be366c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47be366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5727ff602_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5727ff602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5727ff60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5727ff60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5727ff60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5727ff60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47be366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47be366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69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47be366c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47be366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88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831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47be366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47be366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47be366c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47be366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727ff60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727ff60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727ff60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727ff60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EF6796-169E-4984-946E-B1ED100AEF9C}"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803D5-34AE-43F9-BED0-1235E45A20DF}" type="slidenum">
              <a:rPr lang="en-US" smtClean="0"/>
              <a:t>‹#›</a:t>
            </a:fld>
            <a:endParaRPr lang="en-US"/>
          </a:p>
        </p:txBody>
      </p:sp>
    </p:spTree>
    <p:extLst>
      <p:ext uri="{BB962C8B-B14F-4D97-AF65-F5344CB8AC3E}">
        <p14:creationId xmlns:p14="http://schemas.microsoft.com/office/powerpoint/2010/main" val="39373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PowerPoint_Slide.sldx"/><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heesoo37/120-years-of-olympic-history-athletes-and-results?select=noc_regions.csv"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jpg"/><Relationship Id="rId5" Type="http://schemas.openxmlformats.org/officeDocument/2006/relationships/hyperlink" Target="https://pypi.org/project/wbgapi/" TargetMode="External"/><Relationship Id="rId4" Type="http://schemas.openxmlformats.org/officeDocument/2006/relationships/hyperlink" Target="http://www.sports-referenc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world-trade-data/"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033" y="58510"/>
            <a:ext cx="9140967" cy="5143500"/>
          </a:xfrm>
          <a:prstGeom prst="rect">
            <a:avLst/>
          </a:prstGeom>
          <a:noFill/>
          <a:ln>
            <a:noFill/>
          </a:ln>
        </p:spPr>
      </p:pic>
      <p:sp>
        <p:nvSpPr>
          <p:cNvPr id="55" name="Google Shape;55;p13"/>
          <p:cNvSpPr txBox="1">
            <a:spLocks noGrp="1"/>
          </p:cNvSpPr>
          <p:nvPr>
            <p:ph type="ctrTitle"/>
          </p:nvPr>
        </p:nvSpPr>
        <p:spPr>
          <a:xfrm>
            <a:off x="311700" y="294057"/>
            <a:ext cx="6238422" cy="964783"/>
          </a:xfrm>
          <a:prstGeom prst="rect">
            <a:avLst/>
          </a:prstGeom>
        </p:spPr>
        <p:txBody>
          <a:bodyPr spcFirstLastPara="1" wrap="square" lIns="91425" tIns="91425" rIns="91425" bIns="91425" anchor="b" anchorCtr="0">
            <a:noAutofit/>
          </a:bodyPr>
          <a:lstStyle/>
          <a:p>
            <a:pPr marL="38100" marR="38100" lvl="0" indent="0" algn="ctr" rtl="0">
              <a:lnSpc>
                <a:spcPct val="150000"/>
              </a:lnSpc>
              <a:spcBef>
                <a:spcPts val="0"/>
              </a:spcBef>
              <a:spcAft>
                <a:spcPts val="0"/>
              </a:spcAft>
              <a:buNone/>
            </a:pPr>
            <a:r>
              <a:rPr lang="en-GB" sz="2600" b="1" dirty="0">
                <a:solidFill>
                  <a:srgbClr val="741B47"/>
                </a:solidFill>
                <a:highlight>
                  <a:srgbClr val="FFFFFF"/>
                </a:highlight>
                <a:latin typeface="Times New Roman" panose="02020603050405020304" pitchFamily="18" charset="0"/>
                <a:ea typeface="Bree Serif"/>
                <a:cs typeface="Times New Roman" panose="02020603050405020304" pitchFamily="18" charset="0"/>
                <a:sym typeface="Bree Serif"/>
              </a:rPr>
              <a:t>How Brazil Was Affected By Hosting</a:t>
            </a:r>
            <a:br>
              <a:rPr lang="en-GB" sz="2600" b="1" dirty="0">
                <a:solidFill>
                  <a:srgbClr val="741B47"/>
                </a:solidFill>
                <a:highlight>
                  <a:srgbClr val="FFFFFF"/>
                </a:highlight>
                <a:latin typeface="Bree Serif"/>
                <a:ea typeface="Bree Serif"/>
                <a:cs typeface="Times New Roman" panose="02020603050405020304" pitchFamily="18" charset="0"/>
                <a:sym typeface="Bree Serif"/>
              </a:rPr>
            </a:br>
            <a:r>
              <a:rPr lang="en-GB" sz="2600" b="1" dirty="0">
                <a:solidFill>
                  <a:srgbClr val="741B47"/>
                </a:solidFill>
                <a:highlight>
                  <a:srgbClr val="FFFFFF"/>
                </a:highlight>
                <a:latin typeface="Bree Serif"/>
                <a:ea typeface="Bree Serif"/>
                <a:cs typeface="Bree Serif"/>
                <a:sym typeface="Bree Serif"/>
              </a:rPr>
              <a:t> </a:t>
            </a:r>
            <a:r>
              <a:rPr lang="en-GB" sz="2600" b="1" dirty="0">
                <a:solidFill>
                  <a:srgbClr val="741B47"/>
                </a:solidFill>
                <a:highlight>
                  <a:srgbClr val="FFFFFF"/>
                </a:highlight>
                <a:latin typeface="Times New Roman" panose="02020603050405020304" pitchFamily="18" charset="0"/>
                <a:ea typeface="Bree Serif"/>
                <a:cs typeface="Times New Roman" panose="02020603050405020304" pitchFamily="18" charset="0"/>
                <a:sym typeface="Bree Serif"/>
              </a:rPr>
              <a:t>The 2016 Summer Olympics</a:t>
            </a:r>
            <a:endParaRPr sz="2600" dirty="0">
              <a:solidFill>
                <a:srgbClr val="1D1C1D"/>
              </a:solidFill>
              <a:highlight>
                <a:srgbClr val="FFFFFF"/>
              </a:highlight>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 name="TextBox 5">
            <a:extLst>
              <a:ext uri="{FF2B5EF4-FFF2-40B4-BE49-F238E27FC236}">
                <a16:creationId xmlns:a16="http://schemas.microsoft.com/office/drawing/2014/main" id="{E7C64153-4645-4D06-BF65-25E345726DD2}"/>
              </a:ext>
            </a:extLst>
          </p:cNvPr>
          <p:cNvSpPr txBox="1"/>
          <p:nvPr/>
        </p:nvSpPr>
        <p:spPr>
          <a:xfrm>
            <a:off x="865094" y="2630260"/>
            <a:ext cx="4706470" cy="1569660"/>
          </a:xfrm>
          <a:prstGeom prst="rect">
            <a:avLst/>
          </a:prstGeom>
          <a:noFill/>
        </p:spPr>
        <p:txBody>
          <a:bodyPr wrap="square">
            <a:spAutoFit/>
          </a:bodyPr>
          <a:lstStyle/>
          <a:p>
            <a:r>
              <a:rPr lang="en-US" sz="2400" b="1" dirty="0">
                <a:solidFill>
                  <a:srgbClr val="741B47"/>
                </a:solidFill>
                <a:highlight>
                  <a:srgbClr val="FFFFFF"/>
                </a:highlight>
                <a:latin typeface="Times New Roman" panose="02020603050405020304" pitchFamily="18" charset="0"/>
                <a:cs typeface="Times New Roman" panose="02020603050405020304" pitchFamily="18" charset="0"/>
              </a:rPr>
              <a:t>Presented By :</a:t>
            </a:r>
          </a:p>
          <a:p>
            <a:r>
              <a:rPr lang="en-US" sz="1800" b="1" dirty="0">
                <a:solidFill>
                  <a:srgbClr val="741B47"/>
                </a:solidFill>
                <a:highlight>
                  <a:srgbClr val="FFFFFF"/>
                </a:highlight>
                <a:latin typeface="Times New Roman" panose="02020603050405020304" pitchFamily="18" charset="0"/>
                <a:cs typeface="Times New Roman" panose="02020603050405020304" pitchFamily="18" charset="0"/>
              </a:rPr>
              <a:t>Galyna</a:t>
            </a:r>
          </a:p>
          <a:p>
            <a:r>
              <a:rPr lang="en-US" sz="1800" b="1" dirty="0">
                <a:solidFill>
                  <a:srgbClr val="741B47"/>
                </a:solidFill>
                <a:highlight>
                  <a:srgbClr val="FFFFFF"/>
                </a:highlight>
                <a:latin typeface="Times New Roman" panose="02020603050405020304" pitchFamily="18" charset="0"/>
                <a:cs typeface="Times New Roman" panose="02020603050405020304" pitchFamily="18" charset="0"/>
              </a:rPr>
              <a:t>Jasper</a:t>
            </a:r>
          </a:p>
          <a:p>
            <a:r>
              <a:rPr lang="en-US" sz="1800" b="1" dirty="0">
                <a:solidFill>
                  <a:srgbClr val="741B47"/>
                </a:solidFill>
                <a:highlight>
                  <a:srgbClr val="FFFFFF"/>
                </a:highlight>
                <a:latin typeface="Times New Roman" panose="02020603050405020304" pitchFamily="18" charset="0"/>
                <a:cs typeface="Times New Roman" panose="02020603050405020304" pitchFamily="18" charset="0"/>
              </a:rPr>
              <a:t>Trevor</a:t>
            </a:r>
          </a:p>
          <a:p>
            <a:r>
              <a:rPr lang="en-US" sz="1800" b="1" dirty="0">
                <a:solidFill>
                  <a:srgbClr val="741B47"/>
                </a:solidFill>
                <a:highlight>
                  <a:srgbClr val="FFFFFF"/>
                </a:highlight>
                <a:latin typeface="Times New Roman" panose="02020603050405020304" pitchFamily="18" charset="0"/>
                <a:cs typeface="Times New Roman" panose="02020603050405020304" pitchFamily="18" charset="0"/>
              </a:rPr>
              <a:t>Priya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73824" y="243856"/>
            <a:ext cx="8331847" cy="469375"/>
          </a:xfrm>
          <a:prstGeom prst="rect">
            <a:avLst/>
          </a:prstGeom>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Yearly Export and Import Trend for Brazil.</a:t>
            </a:r>
            <a:br>
              <a:rPr lang="en-US" sz="2400" b="1" dirty="0">
                <a:latin typeface="Times New Roman" panose="02020603050405020304" pitchFamily="18" charset="0"/>
                <a:cs typeface="Times New Roman" panose="02020603050405020304" pitchFamily="18" charset="0"/>
              </a:rPr>
            </a:br>
            <a:endParaRPr sz="2400" b="1" dirty="0">
              <a:latin typeface="Times New Roman" panose="02020603050405020304" pitchFamily="18" charset="0"/>
              <a:cs typeface="Times New Roman" panose="02020603050405020304" pitchFamily="18" charset="0"/>
            </a:endParaRPr>
          </a:p>
        </p:txBody>
      </p:sp>
      <p:pic>
        <p:nvPicPr>
          <p:cNvPr id="3" name="Picture 2" descr="Chart, line chart&#10;&#10;Description automatically generated">
            <a:extLst>
              <a:ext uri="{FF2B5EF4-FFF2-40B4-BE49-F238E27FC236}">
                <a16:creationId xmlns:a16="http://schemas.microsoft.com/office/drawing/2014/main" id="{ED938FCA-E33D-2A4F-BDBC-47D63781CFFF}"/>
              </a:ext>
            </a:extLst>
          </p:cNvPr>
          <p:cNvPicPr>
            <a:picLocks noChangeAspect="1"/>
          </p:cNvPicPr>
          <p:nvPr/>
        </p:nvPicPr>
        <p:blipFill>
          <a:blip r:embed="rId3"/>
          <a:stretch>
            <a:fillRect/>
          </a:stretch>
        </p:blipFill>
        <p:spPr>
          <a:xfrm>
            <a:off x="18288" y="1281998"/>
            <a:ext cx="8988552" cy="3457135"/>
          </a:xfrm>
          <a:prstGeom prst="rect">
            <a:avLst/>
          </a:prstGeom>
        </p:spPr>
      </p:pic>
      <p:sp>
        <p:nvSpPr>
          <p:cNvPr id="4" name="TextBox 3">
            <a:extLst>
              <a:ext uri="{FF2B5EF4-FFF2-40B4-BE49-F238E27FC236}">
                <a16:creationId xmlns:a16="http://schemas.microsoft.com/office/drawing/2014/main" id="{D42639F2-8F29-8C4E-9E7D-4B6CC6E4FC1F}"/>
              </a:ext>
            </a:extLst>
          </p:cNvPr>
          <p:cNvSpPr txBox="1"/>
          <p:nvPr/>
        </p:nvSpPr>
        <p:spPr>
          <a:xfrm>
            <a:off x="473824" y="786384"/>
            <a:ext cx="8331847"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Time period: from years preceding the year Brazil won the bid to host games to the most recent year with trade data available from WITS after hosting Olympics.</a:t>
            </a:r>
          </a:p>
        </p:txBody>
      </p:sp>
      <p:sp>
        <p:nvSpPr>
          <p:cNvPr id="5" name="TextBox 4">
            <a:extLst>
              <a:ext uri="{FF2B5EF4-FFF2-40B4-BE49-F238E27FC236}">
                <a16:creationId xmlns:a16="http://schemas.microsoft.com/office/drawing/2014/main" id="{4A89EE81-2A38-6244-ACFD-F78243A8F604}"/>
              </a:ext>
            </a:extLst>
          </p:cNvPr>
          <p:cNvSpPr txBox="1"/>
          <p:nvPr/>
        </p:nvSpPr>
        <p:spPr>
          <a:xfrm>
            <a:off x="338328" y="4739133"/>
            <a:ext cx="7781297" cy="307777"/>
          </a:xfrm>
          <a:prstGeom prst="rect">
            <a:avLst/>
          </a:prstGeom>
          <a:noFill/>
        </p:spPr>
        <p:txBody>
          <a:bodyPr wrap="none" rtlCol="0">
            <a:spAutoFit/>
          </a:bodyPr>
          <a:lstStyle/>
          <a:p>
            <a:r>
              <a:rPr lang="en-US" dirty="0"/>
              <a:t> </a:t>
            </a:r>
            <a:r>
              <a:rPr lang="en-US" dirty="0">
                <a:latin typeface="Times New Roman" panose="02020603050405020304" pitchFamily="18" charset="0"/>
                <a:cs typeface="Times New Roman" panose="02020603050405020304" pitchFamily="18" charset="0"/>
              </a:rPr>
              <a:t>Trend tendency over time shows increase in Trade after year of winning the bid to host Olympics - 2009.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10312" y="380619"/>
            <a:ext cx="2757332" cy="665018"/>
          </a:xfrm>
          <a:prstGeom prst="rect">
            <a:avLst/>
          </a:prstGeom>
        </p:spPr>
        <p:txBody>
          <a:bodyPr spcFirstLastPara="1" wrap="square" lIns="91425" tIns="91425" rIns="91425" bIns="91425" anchor="t" anchorCtr="0">
            <a:normAutofit fontScale="90000"/>
          </a:bodyPr>
          <a:lstStyle/>
          <a:p>
            <a:r>
              <a:rPr lang="en-US" sz="2000" b="1" dirty="0">
                <a:latin typeface="Times New Roman" panose="02020603050405020304" pitchFamily="18" charset="0"/>
                <a:cs typeface="Times New Roman" panose="02020603050405020304" pitchFamily="18" charset="0"/>
              </a:rPr>
              <a:t>Investigate Trade Growth</a:t>
            </a:r>
            <a:br>
              <a:rPr lang="en-US" b="1" dirty="0"/>
            </a:br>
            <a:endParaRPr dirty="0"/>
          </a:p>
        </p:txBody>
      </p:sp>
      <p:sp>
        <p:nvSpPr>
          <p:cNvPr id="85" name="Google Shape;85;p18"/>
          <p:cNvSpPr txBox="1">
            <a:spLocks noGrp="1"/>
          </p:cNvSpPr>
          <p:nvPr>
            <p:ph type="body" idx="1"/>
          </p:nvPr>
        </p:nvSpPr>
        <p:spPr>
          <a:xfrm>
            <a:off x="311700" y="1152475"/>
            <a:ext cx="2861268" cy="3291509"/>
          </a:xfrm>
          <a:prstGeom prst="rect">
            <a:avLst/>
          </a:prstGeom>
        </p:spPr>
        <p:txBody>
          <a:bodyPr spcFirstLastPara="1" wrap="square" lIns="91425" tIns="91425" rIns="91425" bIns="91425" anchor="t" anchorCtr="0">
            <a:normAutofit fontScale="85000" lnSpcReduction="20000"/>
          </a:bodyPr>
          <a:lstStyle/>
          <a:p>
            <a:pPr marL="114300" indent="0">
              <a:buNone/>
            </a:pPr>
            <a:r>
              <a:rPr lang="en-US" sz="1600" dirty="0">
                <a:latin typeface="Times New Roman" panose="02020603050405020304" pitchFamily="18" charset="0"/>
                <a:cs typeface="Times New Roman" panose="02020603050405020304" pitchFamily="18" charset="0"/>
              </a:rPr>
              <a:t>Average Trade values were calculated to estimate the average increase in Trade:</a:t>
            </a:r>
          </a:p>
          <a:p>
            <a:pPr marL="114300" indent="0">
              <a:buNone/>
            </a:pPr>
            <a:endParaRPr lang="en-US" sz="16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 the period 2009-2016 Import increased by 126.8%, Export by 78.9% in comparison to 2002-2009.</a:t>
            </a:r>
          </a:p>
          <a:p>
            <a:pPr>
              <a:buFont typeface="Courier New" panose="02070309020205020404" pitchFamily="49" charset="0"/>
              <a:buChar char="o"/>
            </a:pPr>
            <a:r>
              <a:rPr lang="en-US" sz="1600" dirty="0">
                <a:latin typeface="Times New Roman"/>
                <a:cs typeface="Times New Roman"/>
              </a:rPr>
              <a:t>In the period 2016-2019 Trade stays at the obtained increased levels: Import increased by 83.5%, Export by 79.8% comparing to the average Trade values before 2009.</a:t>
            </a:r>
          </a:p>
          <a:p>
            <a:pPr marL="0" lvl="0" indent="0" algn="l" rtl="0">
              <a:spcBef>
                <a:spcPts val="0"/>
              </a:spcBef>
              <a:spcAft>
                <a:spcPts val="1200"/>
              </a:spcAft>
              <a:buNone/>
            </a:pPr>
            <a:endParaRPr dirty="0"/>
          </a:p>
        </p:txBody>
      </p:sp>
      <p:pic>
        <p:nvPicPr>
          <p:cNvPr id="3" name="Picture 2" descr="Chart, bar chart&#10;&#10;Description automatically generated">
            <a:extLst>
              <a:ext uri="{FF2B5EF4-FFF2-40B4-BE49-F238E27FC236}">
                <a16:creationId xmlns:a16="http://schemas.microsoft.com/office/drawing/2014/main" id="{9B6B98D6-C914-DD42-8D02-8D18584FE1AA}"/>
              </a:ext>
            </a:extLst>
          </p:cNvPr>
          <p:cNvPicPr>
            <a:picLocks noChangeAspect="1"/>
          </p:cNvPicPr>
          <p:nvPr/>
        </p:nvPicPr>
        <p:blipFill>
          <a:blip r:embed="rId3"/>
          <a:stretch>
            <a:fillRect/>
          </a:stretch>
        </p:blipFill>
        <p:spPr>
          <a:xfrm>
            <a:off x="3190452" y="380619"/>
            <a:ext cx="5843016" cy="43822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681643" y="263807"/>
            <a:ext cx="8059216" cy="487994"/>
          </a:xfrm>
          <a:prstGeom prst="rect">
            <a:avLst/>
          </a:prstGeom>
        </p:spPr>
        <p:txBody>
          <a:bodyPr spcFirstLastPara="1" wrap="square" lIns="91425" tIns="91425" rIns="91425" bIns="91425" anchor="t" anchorCtr="0">
            <a:noAutofit/>
          </a:bodyPr>
          <a:lstStyle/>
          <a:p>
            <a:pPr lvl="0"/>
            <a:r>
              <a:rPr lang="en-US" sz="2400" b="1" dirty="0">
                <a:latin typeface="Times New Roman" panose="02020603050405020304" pitchFamily="18" charset="0"/>
                <a:cs typeface="Times New Roman" panose="02020603050405020304" pitchFamily="18" charset="0"/>
              </a:rPr>
              <a:t>Average Export Trade over time including separate years</a:t>
            </a:r>
            <a:endParaRPr sz="2400" b="1"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681642" y="726860"/>
            <a:ext cx="7689273" cy="869181"/>
          </a:xfrm>
          <a:prstGeom prst="rect">
            <a:avLst/>
          </a:prstGeom>
        </p:spPr>
        <p:txBody>
          <a:bodyPr spcFirstLastPara="1" wrap="square" lIns="91425" tIns="91425" rIns="91425" bIns="91425" anchor="t" anchorCtr="0">
            <a:normAutofit fontScale="70000" lnSpcReduction="20000"/>
          </a:bodyPr>
          <a:lstStyle/>
          <a:p>
            <a:r>
              <a:rPr lang="en-US" sz="1500" dirty="0">
                <a:latin typeface="Times New Roman" panose="02020603050405020304" pitchFamily="18" charset="0"/>
                <a:cs typeface="Times New Roman" panose="02020603050405020304" pitchFamily="18" charset="0"/>
              </a:rPr>
              <a:t>Chart shows in more details how hosting Olympics affects Export trade. </a:t>
            </a:r>
          </a:p>
          <a:p>
            <a:pPr lvl="1"/>
            <a:r>
              <a:rPr lang="en-US" sz="1500" dirty="0">
                <a:latin typeface="Times New Roman" panose="02020603050405020304" pitchFamily="18" charset="0"/>
                <a:cs typeface="Times New Roman" panose="02020603050405020304" pitchFamily="18" charset="0"/>
              </a:rPr>
              <a:t>The year before winning the bid 2008 it jumps up, winning the bid year 2009 - goes down.</a:t>
            </a:r>
          </a:p>
          <a:p>
            <a:pPr lvl="1"/>
            <a:r>
              <a:rPr lang="en-US" sz="1500" dirty="0">
                <a:latin typeface="Times New Roman" panose="02020603050405020304" pitchFamily="18" charset="0"/>
                <a:cs typeface="Times New Roman" panose="02020603050405020304" pitchFamily="18" charset="0"/>
              </a:rPr>
              <a:t>Significant permanent trade increase comparing to trade level before 2008 is seen after winning the bid.</a:t>
            </a:r>
          </a:p>
          <a:p>
            <a:pPr lvl="1"/>
            <a:r>
              <a:rPr lang="en-US" sz="1500" dirty="0">
                <a:latin typeface="Times New Roman" panose="02020603050405020304" pitchFamily="18" charset="0"/>
                <a:cs typeface="Times New Roman" panose="02020603050405020304" pitchFamily="18" charset="0"/>
              </a:rPr>
              <a:t>Trade goes a little down at the year of hosting 2016 and stays at the obtained high level after hosting the Olympics.</a:t>
            </a:r>
          </a:p>
        </p:txBody>
      </p:sp>
      <p:pic>
        <p:nvPicPr>
          <p:cNvPr id="3" name="Picture 2" descr="A picture containing timeline&#10;&#10;Description automatically generated">
            <a:extLst>
              <a:ext uri="{FF2B5EF4-FFF2-40B4-BE49-F238E27FC236}">
                <a16:creationId xmlns:a16="http://schemas.microsoft.com/office/drawing/2014/main" id="{B450E81A-1363-0842-8471-549F07EA3606}"/>
              </a:ext>
            </a:extLst>
          </p:cNvPr>
          <p:cNvPicPr>
            <a:picLocks noChangeAspect="1"/>
          </p:cNvPicPr>
          <p:nvPr/>
        </p:nvPicPr>
        <p:blipFill>
          <a:blip r:embed="rId3"/>
          <a:stretch>
            <a:fillRect/>
          </a:stretch>
        </p:blipFill>
        <p:spPr>
          <a:xfrm>
            <a:off x="300095" y="1529543"/>
            <a:ext cx="8503089" cy="35429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BB41-0298-2C44-91EB-A7D8C1F53CCC}"/>
              </a:ext>
            </a:extLst>
          </p:cNvPr>
          <p:cNvSpPr>
            <a:spLocks noGrp="1"/>
          </p:cNvSpPr>
          <p:nvPr>
            <p:ph type="title"/>
          </p:nvPr>
        </p:nvSpPr>
        <p:spPr>
          <a:xfrm>
            <a:off x="764770" y="445025"/>
            <a:ext cx="8067529" cy="57270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3385AA53-DB09-7D48-8A8D-44DBE110DA93}"/>
              </a:ext>
            </a:extLst>
          </p:cNvPr>
          <p:cNvSpPr>
            <a:spLocks noGrp="1"/>
          </p:cNvSpPr>
          <p:nvPr>
            <p:ph type="body" idx="1"/>
          </p:nvPr>
        </p:nvSpPr>
        <p:spPr>
          <a:xfrm>
            <a:off x="623455" y="1152475"/>
            <a:ext cx="7705898" cy="3303147"/>
          </a:xfrm>
        </p:spPr>
        <p:txBody>
          <a:bodyPr>
            <a:noAutofit/>
          </a:bodyPr>
          <a:lstStyle/>
          <a:p>
            <a:r>
              <a:rPr lang="en-US" dirty="0">
                <a:latin typeface="Times New Roman" panose="02020603050405020304" pitchFamily="18" charset="0"/>
                <a:cs typeface="Times New Roman" panose="02020603050405020304" pitchFamily="18" charset="0"/>
              </a:rPr>
              <a:t>From the available data we can see that Brazil experienced Trade Growth after hosting the Olympics.</a:t>
            </a:r>
          </a:p>
          <a:p>
            <a:r>
              <a:rPr lang="en-US" dirty="0">
                <a:latin typeface="Times New Roman" panose="02020603050405020304" pitchFamily="18" charset="0"/>
                <a:cs typeface="Times New Roman" panose="02020603050405020304" pitchFamily="18" charset="0"/>
              </a:rPr>
              <a:t>To be more precise, Trade Growth starts from the time when Brazil was on the verge of winning the bid to host the Olympics - year 2008.</a:t>
            </a:r>
          </a:p>
          <a:p>
            <a:r>
              <a:rPr lang="en-US" dirty="0">
                <a:latin typeface="Times New Roman" panose="02020603050405020304" pitchFamily="18" charset="0"/>
                <a:cs typeface="Times New Roman" panose="02020603050405020304" pitchFamily="18" charset="0"/>
              </a:rPr>
              <a:t>Average change in trade by periods shows Trade increase in 2009-2016 comparing to previous years and stays at the same high level after 2016.</a:t>
            </a:r>
          </a:p>
          <a:p>
            <a:r>
              <a:rPr lang="en-US" dirty="0">
                <a:latin typeface="Times New Roman" panose="02020603050405020304" pitchFamily="18" charset="0"/>
                <a:cs typeface="Times New Roman" panose="02020603050405020304" pitchFamily="18" charset="0"/>
              </a:rPr>
              <a:t>It is not obvious from our analysis though what would happen to Trade tendency without actual hosting the Olympics. It might be that just bidding to host Olympics is enough for country to experience significant and permanent growth in Trade.</a:t>
            </a:r>
          </a:p>
        </p:txBody>
      </p:sp>
    </p:spTree>
    <p:extLst>
      <p:ext uri="{BB962C8B-B14F-4D97-AF65-F5344CB8AC3E}">
        <p14:creationId xmlns:p14="http://schemas.microsoft.com/office/powerpoint/2010/main" val="380384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D863728-0C77-5847-B129-9BBC0C7BE88E}"/>
              </a:ext>
            </a:extLst>
          </p:cNvPr>
          <p:cNvSpPr txBox="1"/>
          <p:nvPr/>
        </p:nvSpPr>
        <p:spPr>
          <a:xfrm>
            <a:off x="486697" y="471950"/>
            <a:ext cx="3664881" cy="1216741"/>
          </a:xfrm>
          <a:prstGeom prst="rect">
            <a:avLst/>
          </a:prstGeom>
        </p:spPr>
        <p:txBody>
          <a:bodyPr vert="horz" lIns="68580" tIns="34290" rIns="68580" bIns="34290" rtlCol="0" anchor="ctr">
            <a:normAutofit/>
          </a:bodyPr>
          <a:lstStyle/>
          <a:p>
            <a:pPr>
              <a:lnSpc>
                <a:spcPct val="90000"/>
              </a:lnSpc>
              <a:spcBef>
                <a:spcPct val="0"/>
              </a:spcBef>
              <a:spcAft>
                <a:spcPts val="450"/>
              </a:spcAft>
            </a:pPr>
            <a:r>
              <a:rPr lang="en-US" dirty="0">
                <a:latin typeface="Times New Roman" panose="02020603050405020304" pitchFamily="18" charset="0"/>
                <a:ea typeface="+mj-ea"/>
                <a:cs typeface="Times New Roman" panose="02020603050405020304" pitchFamily="18" charset="0"/>
              </a:rPr>
              <a:t>Questions considered about the 2016 Summer Olympics in Rio de Janeiro, Brazil.</a:t>
            </a:r>
          </a:p>
        </p:txBody>
      </p:sp>
      <p:sp>
        <p:nvSpPr>
          <p:cNvPr id="14" name="TextBox 13">
            <a:extLst>
              <a:ext uri="{FF2B5EF4-FFF2-40B4-BE49-F238E27FC236}">
                <a16:creationId xmlns:a16="http://schemas.microsoft.com/office/drawing/2014/main" id="{12CB3115-CB2E-224E-9740-CC79590EA8CA}"/>
              </a:ext>
            </a:extLst>
          </p:cNvPr>
          <p:cNvSpPr txBox="1"/>
          <p:nvPr/>
        </p:nvSpPr>
        <p:spPr>
          <a:xfrm>
            <a:off x="486698" y="1556952"/>
            <a:ext cx="3572497" cy="3110913"/>
          </a:xfrm>
          <a:prstGeom prst="rect">
            <a:avLst/>
          </a:prstGeom>
        </p:spPr>
        <p:txBody>
          <a:bodyPr vert="horz" lIns="68580" tIns="34290" rIns="68580" bIns="34290" rtlCol="0">
            <a:normAutofit/>
          </a:bodyPr>
          <a:lstStyle/>
          <a:p>
            <a:pPr indent="-171450">
              <a:lnSpc>
                <a:spcPct val="90000"/>
              </a:lnSpc>
              <a:spcAft>
                <a:spcPts val="450"/>
              </a:spcAft>
              <a:buClr>
                <a:schemeClr val="accent6"/>
              </a:buClr>
              <a:buSzPct val="90000"/>
              <a:buFont typeface="Arial" panose="020B0604020202020204" pitchFamily="34" charset="0"/>
              <a:buChar char="•"/>
            </a:pPr>
            <a:endParaRPr lang="en-US" sz="1200" dirty="0"/>
          </a:p>
          <a:p>
            <a:pPr marL="214313" indent="-171450">
              <a:lnSpc>
                <a:spcPct val="90000"/>
              </a:lnSpc>
              <a:spcAft>
                <a:spcPts val="450"/>
              </a:spcAft>
              <a:buClrTx/>
              <a:buSzPct val="90000"/>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Was Brazil’s economy affected by hosting the 2016 Summer Olympics in Rio de Janeiro?</a:t>
            </a:r>
          </a:p>
          <a:p>
            <a:pPr indent="-171450">
              <a:lnSpc>
                <a:spcPct val="90000"/>
              </a:lnSpc>
              <a:spcAft>
                <a:spcPts val="450"/>
              </a:spcAft>
              <a:buClr>
                <a:schemeClr val="accent6"/>
              </a:buClr>
              <a:buSzPct val="90000"/>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171450">
              <a:lnSpc>
                <a:spcPct val="90000"/>
              </a:lnSpc>
              <a:spcAft>
                <a:spcPts val="450"/>
              </a:spcAft>
              <a:buClrTx/>
              <a:buSzPct val="90000"/>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Was Brazil’s economy better or worse from hosting the 2016 Summer Olympics in Rio de Janeiro?</a:t>
            </a:r>
          </a:p>
          <a:p>
            <a:pPr marL="42863" indent="-171450">
              <a:lnSpc>
                <a:spcPct val="90000"/>
              </a:lnSpc>
              <a:spcAft>
                <a:spcPts val="450"/>
              </a:spcAft>
              <a:buClr>
                <a:schemeClr val="accent6"/>
              </a:buClr>
              <a:buSzPct val="90000"/>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171450">
              <a:lnSpc>
                <a:spcPct val="90000"/>
              </a:lnSpc>
              <a:spcAft>
                <a:spcPts val="450"/>
              </a:spcAft>
              <a:buClrTx/>
              <a:buSzPct val="90000"/>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In this study, we used economic data from two countries that hosted the Summer Olympics as controls: Greece (2004) and the United Kingdom (2012)</a:t>
            </a:r>
          </a:p>
          <a:p>
            <a:pPr marL="214313" indent="-171450">
              <a:lnSpc>
                <a:spcPct val="90000"/>
              </a:lnSpc>
              <a:spcAft>
                <a:spcPts val="450"/>
              </a:spcAft>
              <a:buClr>
                <a:schemeClr val="accent6"/>
              </a:buClr>
              <a:buSzPct val="90000"/>
              <a:buFont typeface="Arial" panose="020B0604020202020204" pitchFamily="34" charset="0"/>
              <a:buChar char="•"/>
            </a:pPr>
            <a:endParaRPr lang="en-US" sz="1200" dirty="0"/>
          </a:p>
          <a:p>
            <a:pPr marL="214313" indent="-171450">
              <a:lnSpc>
                <a:spcPct val="90000"/>
              </a:lnSpc>
              <a:spcAft>
                <a:spcPts val="450"/>
              </a:spcAft>
              <a:buClr>
                <a:schemeClr val="accent6"/>
              </a:buClr>
              <a:buSzPct val="90000"/>
              <a:buFont typeface="Arial" panose="020B0604020202020204" pitchFamily="34" charset="0"/>
              <a:buChar char="•"/>
            </a:pPr>
            <a:endParaRPr lang="en-US" sz="1200" dirty="0"/>
          </a:p>
        </p:txBody>
      </p:sp>
      <p:pic>
        <p:nvPicPr>
          <p:cNvPr id="1028" name="Picture 4" descr="Meet the mascots for the 2016 Summer Olympics in Rio | Sporting News  Australia">
            <a:extLst>
              <a:ext uri="{FF2B5EF4-FFF2-40B4-BE49-F238E27FC236}">
                <a16:creationId xmlns:a16="http://schemas.microsoft.com/office/drawing/2014/main" id="{18B42E61-D551-D04E-8439-E2785BF5D1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2422" y="1556952"/>
            <a:ext cx="3664881" cy="2934825"/>
          </a:xfrm>
          <a:prstGeom prst="rect">
            <a:avLst/>
          </a:prstGeom>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8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391305" y="1395248"/>
            <a:ext cx="6361387" cy="2862322"/>
          </a:xfrm>
          <a:prstGeom prst="rect">
            <a:avLst/>
          </a:prstGeom>
          <a:noFill/>
        </p:spPr>
        <p:txBody>
          <a:bodyPr wrap="square" rtlCol="0">
            <a:spAutoFit/>
          </a:bodyPr>
          <a:lstStyle/>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Gross Domestic Product or GDP is an important metric that can help policy makers and economists determine the overall health of a nation’s production and growth.</a:t>
            </a:r>
          </a:p>
          <a:p>
            <a:pPr marL="214313" indent="-214313">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Positive GDP growth in a country is a sign that unemployment is lower; wages are growing; and demand for products and services has increased.</a:t>
            </a:r>
          </a:p>
          <a:p>
            <a:pPr marL="214313" indent="-214313">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Negative GDP growth means that the country is heading towards a slowing in their economy and that a recession is approaching.</a:t>
            </a:r>
          </a:p>
        </p:txBody>
      </p:sp>
      <p:sp>
        <p:nvSpPr>
          <p:cNvPr id="4" name="TextBox 3">
            <a:extLst>
              <a:ext uri="{FF2B5EF4-FFF2-40B4-BE49-F238E27FC236}">
                <a16:creationId xmlns:a16="http://schemas.microsoft.com/office/drawing/2014/main" id="{C5ACD70D-7DE4-6B48-889A-72D468D2BDB4}"/>
              </a:ext>
            </a:extLst>
          </p:cNvPr>
          <p:cNvSpPr txBox="1"/>
          <p:nvPr/>
        </p:nvSpPr>
        <p:spPr>
          <a:xfrm>
            <a:off x="1320361" y="604921"/>
            <a:ext cx="6503276"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What is GDP and why is it an important metric?</a:t>
            </a:r>
          </a:p>
        </p:txBody>
      </p:sp>
    </p:spTree>
    <p:extLst>
      <p:ext uri="{BB962C8B-B14F-4D97-AF65-F5344CB8AC3E}">
        <p14:creationId xmlns:p14="http://schemas.microsoft.com/office/powerpoint/2010/main" val="31667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041400" y="203200"/>
            <a:ext cx="72390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Annual GDP for Brazil</a:t>
            </a:r>
          </a:p>
          <a:p>
            <a:endParaRPr lang="en-US" sz="1350" dirty="0"/>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Control Countries: Greece and the United Kingdom (UK)</a:t>
            </a: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Greece and the UK trend upward in GDP pre and post Olympic</a:t>
            </a: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Brazil’s GDP dropped 26.6% in 2015, but increased 14.9% in 2017</a:t>
            </a:r>
          </a:p>
        </p:txBody>
      </p:sp>
      <p:sp>
        <p:nvSpPr>
          <p:cNvPr id="2" name="TextBox 1">
            <a:extLst>
              <a:ext uri="{FF2B5EF4-FFF2-40B4-BE49-F238E27FC236}">
                <a16:creationId xmlns:a16="http://schemas.microsoft.com/office/drawing/2014/main" id="{2E262AD5-317F-DC45-962D-8D910BA218C1}"/>
              </a:ext>
            </a:extLst>
          </p:cNvPr>
          <p:cNvSpPr txBox="1"/>
          <p:nvPr/>
        </p:nvSpPr>
        <p:spPr>
          <a:xfrm>
            <a:off x="6926376" y="1964302"/>
            <a:ext cx="1418897" cy="196208"/>
          </a:xfrm>
          <a:prstGeom prst="rect">
            <a:avLst/>
          </a:prstGeom>
          <a:noFill/>
        </p:spPr>
        <p:txBody>
          <a:bodyPr wrap="square" rtlCol="0">
            <a:spAutoFit/>
          </a:bodyPr>
          <a:lstStyle/>
          <a:p>
            <a:pPr algn="ctr"/>
            <a:r>
              <a:rPr lang="en-US" sz="675" dirty="0"/>
              <a:t>Source: The World Bank API</a:t>
            </a:r>
          </a:p>
        </p:txBody>
      </p:sp>
      <p:pic>
        <p:nvPicPr>
          <p:cNvPr id="7" name="Picture 6" descr="Chart, bar chart&#10;&#10;Description automatically generated">
            <a:extLst>
              <a:ext uri="{FF2B5EF4-FFF2-40B4-BE49-F238E27FC236}">
                <a16:creationId xmlns:a16="http://schemas.microsoft.com/office/drawing/2014/main" id="{6EC49EFA-7BC6-384C-BC4B-87ED3845FF37}"/>
              </a:ext>
            </a:extLst>
          </p:cNvPr>
          <p:cNvPicPr>
            <a:picLocks noChangeAspect="1"/>
          </p:cNvPicPr>
          <p:nvPr/>
        </p:nvPicPr>
        <p:blipFill>
          <a:blip r:embed="rId2"/>
          <a:stretch>
            <a:fillRect/>
          </a:stretch>
        </p:blipFill>
        <p:spPr>
          <a:xfrm>
            <a:off x="0" y="1714501"/>
            <a:ext cx="9359970" cy="3637520"/>
          </a:xfrm>
          <a:prstGeom prst="rect">
            <a:avLst/>
          </a:prstGeom>
        </p:spPr>
      </p:pic>
    </p:spTree>
    <p:extLst>
      <p:ext uri="{BB962C8B-B14F-4D97-AF65-F5344CB8AC3E}">
        <p14:creationId xmlns:p14="http://schemas.microsoft.com/office/powerpoint/2010/main" val="221998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391305" y="1395247"/>
            <a:ext cx="6361387" cy="2793072"/>
          </a:xfrm>
          <a:prstGeom prst="rect">
            <a:avLst/>
          </a:prstGeom>
          <a:noFill/>
        </p:spPr>
        <p:txBody>
          <a:bodyPr wrap="square" rtlCol="0">
            <a:spAutoFit/>
          </a:bodyPr>
          <a:lstStyle/>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Gross Domestic Product (GDP) per capita is equal to the country’s GDP divided by its overall population.  This metric gauges the prosperity of the country based on its economic growth and often measured along with a country’s GDP.</a:t>
            </a:r>
          </a:p>
          <a:p>
            <a:endParaRPr lang="en-US"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GDP per capita shows how much each individual citizen contributes to the value of a country’s production (i.e. the production of goods and services).</a:t>
            </a:r>
          </a:p>
          <a:p>
            <a:pPr marL="214313" indent="-214313">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sz="1350"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320361" y="604921"/>
            <a:ext cx="6503276"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What is GDP per capita?</a:t>
            </a:r>
          </a:p>
        </p:txBody>
      </p:sp>
    </p:spTree>
    <p:extLst>
      <p:ext uri="{BB962C8B-B14F-4D97-AF65-F5344CB8AC3E}">
        <p14:creationId xmlns:p14="http://schemas.microsoft.com/office/powerpoint/2010/main" val="580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041400" y="203200"/>
            <a:ext cx="7239000" cy="140807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Annual GDP per Capita for Brazil</a:t>
            </a:r>
          </a:p>
          <a:p>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Brazil shows a decline of 27.2% in per capita GDP leading up to and after the Rio Summer Olympics, but increased 14% in 2017.</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Other nations trends upwards in their per capita GDP after the Summer Olympics.</a:t>
            </a:r>
          </a:p>
        </p:txBody>
      </p:sp>
      <p:pic>
        <p:nvPicPr>
          <p:cNvPr id="4" name="Picture 3" descr="Chart, bar chart&#10;&#10;Description automatically generated">
            <a:extLst>
              <a:ext uri="{FF2B5EF4-FFF2-40B4-BE49-F238E27FC236}">
                <a16:creationId xmlns:a16="http://schemas.microsoft.com/office/drawing/2014/main" id="{C973B520-8C45-034E-A76E-69240E12C7E8}"/>
              </a:ext>
            </a:extLst>
          </p:cNvPr>
          <p:cNvPicPr>
            <a:picLocks noChangeAspect="1"/>
          </p:cNvPicPr>
          <p:nvPr/>
        </p:nvPicPr>
        <p:blipFill>
          <a:blip r:embed="rId2"/>
          <a:stretch>
            <a:fillRect/>
          </a:stretch>
        </p:blipFill>
        <p:spPr>
          <a:xfrm>
            <a:off x="1162078" y="1332187"/>
            <a:ext cx="6997644" cy="4203670"/>
          </a:xfrm>
          <a:prstGeom prst="rect">
            <a:avLst/>
          </a:prstGeom>
        </p:spPr>
      </p:pic>
      <p:sp>
        <p:nvSpPr>
          <p:cNvPr id="5" name="TextBox 4">
            <a:extLst>
              <a:ext uri="{FF2B5EF4-FFF2-40B4-BE49-F238E27FC236}">
                <a16:creationId xmlns:a16="http://schemas.microsoft.com/office/drawing/2014/main" id="{A212C00E-BAA7-4246-8D64-A2FA59555F96}"/>
              </a:ext>
            </a:extLst>
          </p:cNvPr>
          <p:cNvSpPr txBox="1"/>
          <p:nvPr/>
        </p:nvSpPr>
        <p:spPr>
          <a:xfrm>
            <a:off x="6118224" y="1665233"/>
            <a:ext cx="1476314" cy="196208"/>
          </a:xfrm>
          <a:prstGeom prst="rect">
            <a:avLst/>
          </a:prstGeom>
          <a:noFill/>
        </p:spPr>
        <p:txBody>
          <a:bodyPr wrap="square" rtlCol="0">
            <a:spAutoFit/>
          </a:bodyPr>
          <a:lstStyle/>
          <a:p>
            <a:pPr algn="ctr"/>
            <a:r>
              <a:rPr lang="en-US" sz="675" dirty="0"/>
              <a:t>Source: The World Bank API</a:t>
            </a:r>
          </a:p>
        </p:txBody>
      </p:sp>
    </p:spTree>
    <p:extLst>
      <p:ext uri="{BB962C8B-B14F-4D97-AF65-F5344CB8AC3E}">
        <p14:creationId xmlns:p14="http://schemas.microsoft.com/office/powerpoint/2010/main" val="210556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391305" y="1521372"/>
            <a:ext cx="6361387" cy="2816156"/>
          </a:xfrm>
          <a:prstGeom prst="rect">
            <a:avLst/>
          </a:prstGeom>
          <a:noFill/>
        </p:spPr>
        <p:txBody>
          <a:bodyPr wrap="square" rtlCol="0">
            <a:spAutoFit/>
          </a:bodyPr>
          <a:lstStyle/>
          <a:p>
            <a:pPr marL="214313" indent="-21431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Consumer Price Inflation tracks the change in retail prices of goods and services that is consumed on a daily basis.</a:t>
            </a:r>
          </a:p>
          <a:p>
            <a:endParaRPr lang="en-US" sz="15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Consumer Price Inflation is used to identify periods of inflation and deflation.  It is often compared to the Producer Price Index (PPI), but is a good metric to see how an individual’s purchasing power has increased or declined over time.</a:t>
            </a:r>
          </a:p>
          <a:p>
            <a:pPr marL="214313" indent="-214313">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 general sense is that a rise in the level of prices may influence how the government of the country decides on their economic and monetary policies.</a:t>
            </a:r>
          </a:p>
          <a:p>
            <a:pPr marL="214313" indent="-214313">
              <a:buFont typeface="Arial" panose="020B0604020202020204" pitchFamily="34" charset="0"/>
              <a:buChar char="•"/>
            </a:pPr>
            <a:endParaRPr lang="en-US" sz="1350" dirty="0"/>
          </a:p>
          <a:p>
            <a:endParaRPr lang="en-US" sz="1350"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320361" y="604921"/>
            <a:ext cx="6503276" cy="738664"/>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What is Consumer Price Inflation or Consumer Price Index (CPI)?</a:t>
            </a:r>
          </a:p>
        </p:txBody>
      </p:sp>
    </p:spTree>
    <p:extLst>
      <p:ext uri="{BB962C8B-B14F-4D97-AF65-F5344CB8AC3E}">
        <p14:creationId xmlns:p14="http://schemas.microsoft.com/office/powerpoint/2010/main" val="290813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744062"/>
            <a:ext cx="3752481" cy="2046828"/>
          </a:xfrm>
        </p:spPr>
        <p:txBody>
          <a:bodyPr spcFirstLastPara="1" wrap="square" lIns="91425" tIns="91425" rIns="91425" bIns="91425" anchor="b" anchorCtr="0">
            <a:noAutofit/>
          </a:bodyPr>
          <a:lstStyle/>
          <a:p>
            <a:pPr marL="457200" algn="l">
              <a:lnSpc>
                <a:spcPct val="90000"/>
              </a:lnSpc>
            </a:pPr>
            <a:r>
              <a:rPr lang="en-GB" sz="2400" b="1" dirty="0">
                <a:latin typeface="Times New Roman"/>
                <a:cs typeface="Times New Roman"/>
              </a:rPr>
              <a:t>Olympics 2016 impact on Brazil.</a:t>
            </a:r>
            <a:br>
              <a:rPr lang="en-GB" sz="2400" b="1" dirty="0">
                <a:latin typeface="Times New Roman"/>
                <a:cs typeface="Times New Roman"/>
              </a:rPr>
            </a:br>
            <a:br>
              <a:rPr lang="en-GB" sz="2400" b="1" dirty="0">
                <a:latin typeface="Times New Roman"/>
                <a:cs typeface="Times New Roman"/>
              </a:rPr>
            </a:br>
            <a:r>
              <a:rPr lang="en-GB" sz="2400" b="1" dirty="0">
                <a:latin typeface="Times New Roman"/>
                <a:cs typeface="Times New Roman"/>
              </a:rPr>
              <a:t>Analysis from different perspectives</a:t>
            </a:r>
          </a:p>
        </p:txBody>
      </p:sp>
      <p:sp>
        <p:nvSpPr>
          <p:cNvPr id="62" name="Google Shape;62;p14"/>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457200" lvl="0" indent="-381000" rtl="0">
              <a:spcBef>
                <a:spcPts val="0"/>
              </a:spcBef>
              <a:spcAft>
                <a:spcPts val="0"/>
              </a:spcAft>
              <a:buSzPts val="2400"/>
              <a:buChar char="✓"/>
            </a:pPr>
            <a:r>
              <a:rPr lang="en-GB" dirty="0"/>
              <a:t>National Pride: Number of Medals</a:t>
            </a:r>
          </a:p>
          <a:p>
            <a:pPr marL="457200" lvl="0" indent="-381000" rtl="0">
              <a:spcBef>
                <a:spcPts val="0"/>
              </a:spcBef>
              <a:spcAft>
                <a:spcPts val="0"/>
              </a:spcAft>
              <a:buSzPts val="2400"/>
              <a:buChar char="✓"/>
            </a:pPr>
            <a:r>
              <a:rPr lang="en-GB" dirty="0"/>
              <a:t>International Trade</a:t>
            </a:r>
          </a:p>
          <a:p>
            <a:pPr marL="457200" lvl="0" indent="-381000" rtl="0">
              <a:spcBef>
                <a:spcPts val="0"/>
              </a:spcBef>
              <a:spcAft>
                <a:spcPts val="0"/>
              </a:spcAft>
              <a:buSzPts val="2400"/>
              <a:buChar char="✓"/>
            </a:pPr>
            <a:r>
              <a:rPr lang="en-GB" dirty="0"/>
              <a:t>Economic Health: GDP, Inflation and CPI, debt</a:t>
            </a:r>
          </a:p>
          <a:p>
            <a:pPr marL="457200" lvl="0" indent="-381000" rtl="0">
              <a:spcBef>
                <a:spcPts val="0"/>
              </a:spcBef>
              <a:spcAft>
                <a:spcPts val="0"/>
              </a:spcAft>
              <a:buSzPts val="2400"/>
              <a:buChar char="✓"/>
            </a:pPr>
            <a:r>
              <a:rPr lang="en-GB" dirty="0"/>
              <a:t>Society: crime rates</a:t>
            </a:r>
          </a:p>
          <a:p>
            <a:pPr marL="457200" lvl="0" indent="-381000" rtl="0">
              <a:spcBef>
                <a:spcPts val="0"/>
              </a:spcBef>
              <a:spcAft>
                <a:spcPts val="0"/>
              </a:spcAft>
              <a:buSzPts val="2400"/>
              <a:buChar char="✓"/>
            </a:pPr>
            <a:r>
              <a:rPr lang="en-GB" dirty="0"/>
              <a:t>Wellbeing for citizens: Happiness Rankings</a:t>
            </a:r>
          </a:p>
          <a:p>
            <a:pPr marL="457200" lvl="0" indent="0" rtl="0">
              <a:spcBef>
                <a:spcPts val="1200"/>
              </a:spcBef>
              <a:spcAft>
                <a:spcPts val="1200"/>
              </a:spcAft>
              <a:buSzPts val="688"/>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041400" y="203200"/>
            <a:ext cx="7239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Consumer Price Inflation for Brazil</a:t>
            </a:r>
          </a:p>
        </p:txBody>
      </p:sp>
      <p:pic>
        <p:nvPicPr>
          <p:cNvPr id="3" name="Picture 2" descr="Chart, bar chart&#10;&#10;Description automatically generated">
            <a:extLst>
              <a:ext uri="{FF2B5EF4-FFF2-40B4-BE49-F238E27FC236}">
                <a16:creationId xmlns:a16="http://schemas.microsoft.com/office/drawing/2014/main" id="{3158EFE5-9DD1-024C-9E0C-0AD687F071EF}"/>
              </a:ext>
            </a:extLst>
          </p:cNvPr>
          <p:cNvPicPr>
            <a:picLocks noChangeAspect="1"/>
          </p:cNvPicPr>
          <p:nvPr/>
        </p:nvPicPr>
        <p:blipFill>
          <a:blip r:embed="rId3"/>
          <a:stretch>
            <a:fillRect/>
          </a:stretch>
        </p:blipFill>
        <p:spPr>
          <a:xfrm>
            <a:off x="114300" y="1852222"/>
            <a:ext cx="8915400" cy="3429000"/>
          </a:xfrm>
          <a:prstGeom prst="rect">
            <a:avLst/>
          </a:prstGeom>
        </p:spPr>
      </p:pic>
      <p:sp>
        <p:nvSpPr>
          <p:cNvPr id="8" name="TextBox 7">
            <a:extLst>
              <a:ext uri="{FF2B5EF4-FFF2-40B4-BE49-F238E27FC236}">
                <a16:creationId xmlns:a16="http://schemas.microsoft.com/office/drawing/2014/main" id="{F39D06B5-40A6-9F40-A3A7-4AF8398BA08F}"/>
              </a:ext>
            </a:extLst>
          </p:cNvPr>
          <p:cNvSpPr txBox="1"/>
          <p:nvPr/>
        </p:nvSpPr>
        <p:spPr>
          <a:xfrm>
            <a:off x="1176981" y="676532"/>
            <a:ext cx="6969211"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Inflation decreased for the fiscal year of each nation during the Summer Olympic games. Greece declined 0.63%; UK declined 1.28%; and Brazil declined 0.29%</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Brazil had the most dramatic </a:t>
            </a:r>
            <a:r>
              <a:rPr lang="en-US" sz="1350" b="1" dirty="0">
                <a:latin typeface="Times New Roman" panose="02020603050405020304" pitchFamily="18" charset="0"/>
                <a:cs typeface="Times New Roman" panose="02020603050405020304" pitchFamily="18" charset="0"/>
              </a:rPr>
              <a:t>decrease</a:t>
            </a:r>
            <a:r>
              <a:rPr lang="en-US" sz="1350" dirty="0">
                <a:latin typeface="Times New Roman" panose="02020603050405020304" pitchFamily="18" charset="0"/>
                <a:cs typeface="Times New Roman" panose="02020603050405020304" pitchFamily="18" charset="0"/>
              </a:rPr>
              <a:t> in inflation the year </a:t>
            </a:r>
            <a:r>
              <a:rPr lang="en-US" sz="1350" b="1" dirty="0">
                <a:latin typeface="Times New Roman" panose="02020603050405020304" pitchFamily="18" charset="0"/>
                <a:cs typeface="Times New Roman" panose="02020603050405020304" pitchFamily="18" charset="0"/>
              </a:rPr>
              <a:t>after</a:t>
            </a:r>
            <a:r>
              <a:rPr lang="en-US" sz="1350" dirty="0">
                <a:latin typeface="Times New Roman" panose="02020603050405020304" pitchFamily="18" charset="0"/>
                <a:cs typeface="Times New Roman" panose="02020603050405020304" pitchFamily="18" charset="0"/>
              </a:rPr>
              <a:t> the Summer Olympic games at 5.29%</a:t>
            </a:r>
          </a:p>
        </p:txBody>
      </p:sp>
      <p:sp>
        <p:nvSpPr>
          <p:cNvPr id="9" name="Rectangle 8">
            <a:extLst>
              <a:ext uri="{FF2B5EF4-FFF2-40B4-BE49-F238E27FC236}">
                <a16:creationId xmlns:a16="http://schemas.microsoft.com/office/drawing/2014/main" id="{7C8CA070-0A94-5C47-9E4C-8DD935493ED4}"/>
              </a:ext>
            </a:extLst>
          </p:cNvPr>
          <p:cNvSpPr/>
          <p:nvPr/>
        </p:nvSpPr>
        <p:spPr>
          <a:xfrm>
            <a:off x="6901621" y="2062761"/>
            <a:ext cx="1160895" cy="196208"/>
          </a:xfrm>
          <a:prstGeom prst="rect">
            <a:avLst/>
          </a:prstGeom>
        </p:spPr>
        <p:txBody>
          <a:bodyPr wrap="none">
            <a:spAutoFit/>
          </a:bodyPr>
          <a:lstStyle/>
          <a:p>
            <a:r>
              <a:rPr lang="en-US" sz="675" dirty="0"/>
              <a:t>Source: The World Bank API</a:t>
            </a:r>
          </a:p>
        </p:txBody>
      </p:sp>
    </p:spTree>
    <p:extLst>
      <p:ext uri="{BB962C8B-B14F-4D97-AF65-F5344CB8AC3E}">
        <p14:creationId xmlns:p14="http://schemas.microsoft.com/office/powerpoint/2010/main" val="225560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391305" y="1521372"/>
            <a:ext cx="6361387" cy="3046988"/>
          </a:xfrm>
          <a:prstGeom prst="rect">
            <a:avLst/>
          </a:prstGeom>
          <a:noFill/>
        </p:spPr>
        <p:txBody>
          <a:bodyPr wrap="square" rtlCol="0">
            <a:spAutoFit/>
          </a:bodyPr>
          <a:lstStyle/>
          <a:p>
            <a:pPr marL="214313" indent="-21431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Industry added value measures how much industry and a country’s government contribute to a country’s GDP.</a:t>
            </a:r>
          </a:p>
          <a:p>
            <a:endParaRPr lang="en-US" sz="15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Industry added value takes into account the overall cost of business (employee compensation, taxes, production costs, etc...) in the calculation of Industry Added Value.</a:t>
            </a:r>
          </a:p>
          <a:p>
            <a:pPr marL="214313" indent="-214313">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An increase in the Industry Added Value helps economists and policy makers to measure the overall health business and governments are contributing to the economic health of a country.  The data business and governments receive can help them make adjust or make policy changes.</a:t>
            </a:r>
          </a:p>
          <a:p>
            <a:pPr marL="214313" indent="-214313">
              <a:buFont typeface="Arial" panose="020B0604020202020204" pitchFamily="34" charset="0"/>
              <a:buChar char="•"/>
            </a:pPr>
            <a:endParaRPr lang="en-US" sz="1350" dirty="0"/>
          </a:p>
          <a:p>
            <a:endParaRPr lang="en-US" sz="1350"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320361" y="604921"/>
            <a:ext cx="6503276"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What is Industry Added Value?</a:t>
            </a:r>
          </a:p>
        </p:txBody>
      </p:sp>
    </p:spTree>
    <p:extLst>
      <p:ext uri="{BB962C8B-B14F-4D97-AF65-F5344CB8AC3E}">
        <p14:creationId xmlns:p14="http://schemas.microsoft.com/office/powerpoint/2010/main" val="285277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C5FDE7-E892-2E49-A2B7-6C2FDB1C1C5B}"/>
              </a:ext>
            </a:extLst>
          </p:cNvPr>
          <p:cNvSpPr txBox="1"/>
          <p:nvPr/>
        </p:nvSpPr>
        <p:spPr>
          <a:xfrm>
            <a:off x="1041400" y="203200"/>
            <a:ext cx="7239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Industry Added Value for Brazil</a:t>
            </a:r>
          </a:p>
        </p:txBody>
      </p:sp>
      <p:sp>
        <p:nvSpPr>
          <p:cNvPr id="5" name="TextBox 4">
            <a:extLst>
              <a:ext uri="{FF2B5EF4-FFF2-40B4-BE49-F238E27FC236}">
                <a16:creationId xmlns:a16="http://schemas.microsoft.com/office/drawing/2014/main" id="{79574E4B-1135-764F-9921-4B18793D13C3}"/>
              </a:ext>
            </a:extLst>
          </p:cNvPr>
          <p:cNvSpPr txBox="1"/>
          <p:nvPr/>
        </p:nvSpPr>
        <p:spPr>
          <a:xfrm>
            <a:off x="971721" y="652842"/>
            <a:ext cx="7308679"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All nations experienced some decline in added value from industry the year leading up to hosting the Summer Olympics.</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Brazil experienced a decline in industry value added two years prior to the hosting the Summer Olympics (-1.11% in 2015 &amp; -1.01% in 2016) and a year after hosting the Summer Olympics.</a:t>
            </a:r>
          </a:p>
        </p:txBody>
      </p:sp>
      <p:pic>
        <p:nvPicPr>
          <p:cNvPr id="9" name="Picture 8" descr="Chart, bar chart&#10;&#10;Description automatically generated">
            <a:extLst>
              <a:ext uri="{FF2B5EF4-FFF2-40B4-BE49-F238E27FC236}">
                <a16:creationId xmlns:a16="http://schemas.microsoft.com/office/drawing/2014/main" id="{BA95ED97-43DC-5340-A308-C2861D70A05E}"/>
              </a:ext>
            </a:extLst>
          </p:cNvPr>
          <p:cNvPicPr>
            <a:picLocks noChangeAspect="1"/>
          </p:cNvPicPr>
          <p:nvPr/>
        </p:nvPicPr>
        <p:blipFill>
          <a:blip r:embed="rId2"/>
          <a:stretch>
            <a:fillRect/>
          </a:stretch>
        </p:blipFill>
        <p:spPr>
          <a:xfrm>
            <a:off x="238039" y="1760838"/>
            <a:ext cx="8915400" cy="3429000"/>
          </a:xfrm>
          <a:prstGeom prst="rect">
            <a:avLst/>
          </a:prstGeom>
        </p:spPr>
      </p:pic>
      <p:sp>
        <p:nvSpPr>
          <p:cNvPr id="11" name="TextBox 10">
            <a:extLst>
              <a:ext uri="{FF2B5EF4-FFF2-40B4-BE49-F238E27FC236}">
                <a16:creationId xmlns:a16="http://schemas.microsoft.com/office/drawing/2014/main" id="{9A8FF062-B915-DD44-985B-2C598905FFE9}"/>
              </a:ext>
            </a:extLst>
          </p:cNvPr>
          <p:cNvSpPr txBox="1"/>
          <p:nvPr/>
        </p:nvSpPr>
        <p:spPr>
          <a:xfrm>
            <a:off x="7039303" y="1948922"/>
            <a:ext cx="1241097" cy="196208"/>
          </a:xfrm>
          <a:prstGeom prst="rect">
            <a:avLst/>
          </a:prstGeom>
          <a:noFill/>
        </p:spPr>
        <p:txBody>
          <a:bodyPr wrap="square" rtlCol="0">
            <a:spAutoFit/>
          </a:bodyPr>
          <a:lstStyle/>
          <a:p>
            <a:r>
              <a:rPr lang="en-US" sz="675" dirty="0"/>
              <a:t>Source: The World Bank API</a:t>
            </a:r>
          </a:p>
        </p:txBody>
      </p:sp>
    </p:spTree>
    <p:extLst>
      <p:ext uri="{BB962C8B-B14F-4D97-AF65-F5344CB8AC3E}">
        <p14:creationId xmlns:p14="http://schemas.microsoft.com/office/powerpoint/2010/main" val="238941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25D71-0D1E-784B-99A4-F5CA6E03EAC9}"/>
              </a:ext>
            </a:extLst>
          </p:cNvPr>
          <p:cNvSpPr txBox="1"/>
          <p:nvPr/>
        </p:nvSpPr>
        <p:spPr>
          <a:xfrm>
            <a:off x="1391305" y="1119082"/>
            <a:ext cx="6361387" cy="4662815"/>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The 2016 Summer Olympics in Rio de Janeiro had some positive effects on the overall economy in Brazil.</a:t>
            </a:r>
          </a:p>
          <a:p>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Brazil’s GDP improved dramatically the year after the Olympics.  Other host countries saw modest gains in GDP.</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Citizens of Brazil saw their personal wealth increase after the Summer Olympics in Rio, but the increase was temporary.</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Brazil’s inflation was brought down during the Summer Olympics and saw a dramatic decrease in the year after the Olympics in Rio.</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The industrial and government sector didn’t seem to add much value to the overall GDP of Brazil.</a:t>
            </a:r>
          </a:p>
          <a:p>
            <a:pPr marL="214313" indent="-214313">
              <a:buFont typeface="Arial" panose="020B0604020202020204" pitchFamily="34" charset="0"/>
              <a:buChar char="•"/>
            </a:pPr>
            <a:endParaRPr lang="en-US" sz="135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Overall, any positive economic effect from Brazil hosting the Summer Olympics was only temporary.  Any lasting effects in the economy must come from fiscal and monetary policy decisions made by the Brazilian government.  Hosting the Olympics plays a small and temporary effect in their economy.</a:t>
            </a:r>
          </a:p>
          <a:p>
            <a:pPr marL="214313" indent="-214313">
              <a:buFont typeface="Arial" panose="020B0604020202020204" pitchFamily="34" charset="0"/>
              <a:buChar char="•"/>
            </a:pPr>
            <a:endParaRPr lang="en-US" sz="1350" dirty="0"/>
          </a:p>
          <a:p>
            <a:endParaRPr lang="en-US" sz="1350" dirty="0"/>
          </a:p>
          <a:p>
            <a:endParaRPr lang="en-US" sz="1350" dirty="0"/>
          </a:p>
        </p:txBody>
      </p:sp>
      <p:sp>
        <p:nvSpPr>
          <p:cNvPr id="4" name="TextBox 3">
            <a:extLst>
              <a:ext uri="{FF2B5EF4-FFF2-40B4-BE49-F238E27FC236}">
                <a16:creationId xmlns:a16="http://schemas.microsoft.com/office/drawing/2014/main" id="{C5ACD70D-7DE4-6B48-889A-72D468D2BDB4}"/>
              </a:ext>
            </a:extLst>
          </p:cNvPr>
          <p:cNvSpPr txBox="1"/>
          <p:nvPr/>
        </p:nvSpPr>
        <p:spPr>
          <a:xfrm>
            <a:off x="1391305" y="215683"/>
            <a:ext cx="6503276" cy="738664"/>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Analysis on how hosting the Summer Olympics affected Brazil.</a:t>
            </a:r>
          </a:p>
        </p:txBody>
      </p:sp>
    </p:spTree>
    <p:extLst>
      <p:ext uri="{BB962C8B-B14F-4D97-AF65-F5344CB8AC3E}">
        <p14:creationId xmlns:p14="http://schemas.microsoft.com/office/powerpoint/2010/main" val="2250430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ctrTitle"/>
          </p:nvPr>
        </p:nvSpPr>
        <p:spPr>
          <a:xfrm>
            <a:off x="368400" y="335350"/>
            <a:ext cx="8520600" cy="126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600">
                <a:solidFill>
                  <a:srgbClr val="741B47"/>
                </a:solidFill>
                <a:latin typeface="Times New Roman"/>
                <a:ea typeface="Times New Roman"/>
                <a:cs typeface="Times New Roman"/>
                <a:sym typeface="Times New Roman"/>
              </a:rPr>
              <a:t>How was Brazil’s </a:t>
            </a:r>
            <a:r>
              <a:rPr lang="en-GB" sz="2600" i="1" u="sng">
                <a:solidFill>
                  <a:srgbClr val="741B47"/>
                </a:solidFill>
                <a:latin typeface="Times New Roman"/>
                <a:ea typeface="Times New Roman"/>
                <a:cs typeface="Times New Roman"/>
                <a:sym typeface="Times New Roman"/>
              </a:rPr>
              <a:t>Crime Rate</a:t>
            </a:r>
            <a:r>
              <a:rPr lang="en-GB" sz="2600">
                <a:solidFill>
                  <a:srgbClr val="741B47"/>
                </a:solidFill>
                <a:latin typeface="Times New Roman"/>
                <a:ea typeface="Times New Roman"/>
                <a:cs typeface="Times New Roman"/>
                <a:sym typeface="Times New Roman"/>
              </a:rPr>
              <a:t> affected by hosting the 2016 Rio Olympics?</a:t>
            </a:r>
            <a:endParaRPr sz="2600">
              <a:solidFill>
                <a:srgbClr val="741B47"/>
              </a:solidFill>
              <a:latin typeface="Times New Roman"/>
              <a:ea typeface="Times New Roman"/>
              <a:cs typeface="Times New Roman"/>
              <a:sym typeface="Times New Roman"/>
            </a:endParaRPr>
          </a:p>
        </p:txBody>
      </p:sp>
      <p:sp>
        <p:nvSpPr>
          <p:cNvPr id="97" name="Google Shape;97;p20"/>
          <p:cNvSpPr txBox="1">
            <a:spLocks noGrp="1"/>
          </p:cNvSpPr>
          <p:nvPr>
            <p:ph type="subTitle" idx="1"/>
          </p:nvPr>
        </p:nvSpPr>
        <p:spPr>
          <a:xfrm>
            <a:off x="311700" y="1960100"/>
            <a:ext cx="8520600" cy="20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solidFill>
                  <a:srgbClr val="741B47"/>
                </a:solidFill>
                <a:latin typeface="Times New Roman"/>
                <a:ea typeface="Times New Roman"/>
                <a:cs typeface="Times New Roman"/>
                <a:sym typeface="Times New Roman"/>
              </a:rPr>
              <a:t>Assumption:</a:t>
            </a:r>
            <a:endParaRPr sz="2000" dirty="0">
              <a:solidFill>
                <a:srgbClr val="741B47"/>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rgbClr val="741B47"/>
              </a:solidFill>
              <a:latin typeface="Times New Roman"/>
              <a:ea typeface="Times New Roman"/>
              <a:cs typeface="Times New Roman"/>
              <a:sym typeface="Times New Roman"/>
            </a:endParaRPr>
          </a:p>
          <a:p>
            <a:pPr marL="0" lvl="0" indent="0" algn="l" rtl="0">
              <a:spcBef>
                <a:spcPts val="0"/>
              </a:spcBef>
              <a:spcAft>
                <a:spcPts val="0"/>
              </a:spcAft>
              <a:buNone/>
            </a:pPr>
            <a:r>
              <a:rPr lang="en-GB" sz="2000" dirty="0">
                <a:solidFill>
                  <a:srgbClr val="741B47"/>
                </a:solidFill>
                <a:latin typeface="Times New Roman"/>
                <a:ea typeface="Times New Roman"/>
                <a:cs typeface="Times New Roman"/>
                <a:sym typeface="Times New Roman"/>
              </a:rPr>
              <a:t>I’m assuming that with the increase in population due to hosting the Olympics, I suspect that the opportunity for crime will rise and we will see an increase in occurrences up to the year of the Olympics.</a:t>
            </a:r>
            <a:endParaRPr sz="2000" dirty="0">
              <a:solidFill>
                <a:srgbClr val="741B47"/>
              </a:solidFill>
              <a:latin typeface="Times New Roman"/>
              <a:ea typeface="Times New Roman"/>
              <a:cs typeface="Times New Roman"/>
              <a:sym typeface="Times New Roman"/>
            </a:endParaRPr>
          </a:p>
          <a:p>
            <a:pPr marL="457200" lvl="0" indent="0" algn="l" rtl="0">
              <a:spcBef>
                <a:spcPts val="0"/>
              </a:spcBef>
              <a:spcAft>
                <a:spcPts val="0"/>
              </a:spcAft>
              <a:buNone/>
            </a:pPr>
            <a:endParaRPr sz="2000" dirty="0"/>
          </a:p>
          <a:p>
            <a:pPr marL="457200" lvl="0" indent="0" algn="l" rtl="0">
              <a:spcBef>
                <a:spcPts val="0"/>
              </a:spcBef>
              <a:spcAft>
                <a:spcPts val="0"/>
              </a:spcAft>
              <a:buNone/>
            </a:pPr>
            <a:endParaRP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911" dirty="0">
                <a:solidFill>
                  <a:srgbClr val="741B47"/>
                </a:solidFill>
                <a:latin typeface="Times New Roman"/>
                <a:ea typeface="Times New Roman"/>
                <a:cs typeface="Times New Roman"/>
                <a:sym typeface="Times New Roman"/>
              </a:rPr>
              <a:t>My Data Sources:</a:t>
            </a:r>
            <a:endParaRPr sz="2911" dirty="0">
              <a:solidFill>
                <a:srgbClr val="741B47"/>
              </a:solidFill>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3" name="Google Shape;103;p21"/>
          <p:cNvSpPr txBox="1">
            <a:spLocks noGrp="1"/>
          </p:cNvSpPr>
          <p:nvPr>
            <p:ph type="body" idx="1"/>
          </p:nvPr>
        </p:nvSpPr>
        <p:spPr>
          <a:xfrm>
            <a:off x="311700" y="1152475"/>
            <a:ext cx="8520600" cy="382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41B47"/>
              </a:buClr>
              <a:buSzPts val="1800"/>
              <a:buFont typeface="Times New Roman"/>
              <a:buAutoNum type="arabicPeriod"/>
            </a:pPr>
            <a:endParaRPr dirty="0">
              <a:latin typeface="Times New Roman"/>
              <a:ea typeface="Times New Roman"/>
              <a:cs typeface="Times New Roman"/>
              <a:sym typeface="Times New Roman"/>
            </a:endParaRPr>
          </a:p>
          <a:p>
            <a:pPr marL="457200" lvl="0" indent="0" algn="l" rtl="0">
              <a:spcBef>
                <a:spcPts val="1200"/>
              </a:spcBef>
              <a:spcAft>
                <a:spcPts val="0"/>
              </a:spcAft>
              <a:buNone/>
            </a:pPr>
            <a:endParaRPr dirty="0">
              <a:latin typeface="Times New Roman"/>
              <a:ea typeface="Times New Roman"/>
              <a:cs typeface="Times New Roman"/>
              <a:sym typeface="Times New Roman"/>
            </a:endParaRPr>
          </a:p>
          <a:p>
            <a:pPr marL="914400" lvl="1" indent="-304800" algn="l" rtl="0">
              <a:spcBef>
                <a:spcPts val="1200"/>
              </a:spcBef>
              <a:spcAft>
                <a:spcPts val="0"/>
              </a:spcAft>
              <a:buClr>
                <a:srgbClr val="741B47"/>
              </a:buClr>
              <a:buSzPts val="1200"/>
              <a:buFont typeface="Times New Roman"/>
              <a:buAutoNum type="alphaLcPeriod"/>
            </a:pPr>
            <a:r>
              <a:rPr lang="en-GB" sz="1200" dirty="0">
                <a:solidFill>
                  <a:srgbClr val="741B47"/>
                </a:solidFill>
                <a:latin typeface="Times New Roman"/>
                <a:ea typeface="Times New Roman"/>
                <a:cs typeface="Times New Roman"/>
                <a:sym typeface="Times New Roman"/>
              </a:rPr>
              <a:t>Establishes a “Crime Index” which is “</a:t>
            </a:r>
            <a:r>
              <a:rPr lang="en-GB" sz="1200" dirty="0">
                <a:solidFill>
                  <a:srgbClr val="741B47"/>
                </a:solidFill>
                <a:highlight>
                  <a:srgbClr val="FFFFFF"/>
                </a:highlight>
                <a:latin typeface="Times New Roman"/>
                <a:ea typeface="Times New Roman"/>
                <a:cs typeface="Times New Roman"/>
                <a:sym typeface="Times New Roman"/>
              </a:rPr>
              <a:t>is an estimation of overall level of crime in a given city or a country.”</a:t>
            </a:r>
            <a:endParaRPr sz="1200" dirty="0">
              <a:solidFill>
                <a:srgbClr val="741B47"/>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rgbClr val="741B47"/>
              </a:buClr>
              <a:buSzPts val="1200"/>
              <a:buFont typeface="Times New Roman"/>
              <a:buAutoNum type="alphaLcPeriod"/>
            </a:pPr>
            <a:r>
              <a:rPr lang="en-GB" sz="1200" dirty="0">
                <a:solidFill>
                  <a:srgbClr val="741B47"/>
                </a:solidFill>
                <a:highlight>
                  <a:srgbClr val="FFFFFF"/>
                </a:highlight>
                <a:latin typeface="Times New Roman"/>
                <a:ea typeface="Times New Roman"/>
                <a:cs typeface="Times New Roman"/>
                <a:sym typeface="Times New Roman"/>
              </a:rPr>
              <a:t>Data is collected by survey from people who live in that city/country</a:t>
            </a:r>
            <a:endParaRPr sz="1200" dirty="0">
              <a:solidFill>
                <a:srgbClr val="741B47"/>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dirty="0">
              <a:solidFill>
                <a:srgbClr val="741B47"/>
              </a:solidFill>
              <a:latin typeface="Times New Roman"/>
              <a:ea typeface="Times New Roman"/>
              <a:cs typeface="Times New Roman"/>
              <a:sym typeface="Times New Roman"/>
            </a:endParaRPr>
          </a:p>
          <a:p>
            <a:pPr marL="457200" lvl="0" indent="-342900" algn="l" rtl="0">
              <a:spcBef>
                <a:spcPts val="1200"/>
              </a:spcBef>
              <a:spcAft>
                <a:spcPts val="0"/>
              </a:spcAft>
              <a:buClr>
                <a:srgbClr val="741B47"/>
              </a:buClr>
              <a:buSzPts val="1800"/>
              <a:buFont typeface="Times New Roman"/>
              <a:buAutoNum type="arabicPeriod"/>
            </a:pPr>
            <a:endParaRPr dirty="0">
              <a:solidFill>
                <a:srgbClr val="741B47"/>
              </a:solidFill>
              <a:latin typeface="Times New Roman"/>
              <a:ea typeface="Times New Roman"/>
              <a:cs typeface="Times New Roman"/>
              <a:sym typeface="Times New Roman"/>
            </a:endParaRPr>
          </a:p>
          <a:p>
            <a:pPr marL="457200" lvl="0" indent="0" algn="l" rtl="0">
              <a:spcBef>
                <a:spcPts val="1200"/>
              </a:spcBef>
              <a:spcAft>
                <a:spcPts val="0"/>
              </a:spcAft>
              <a:buNone/>
            </a:pPr>
            <a:endParaRPr dirty="0">
              <a:solidFill>
                <a:srgbClr val="741B47"/>
              </a:solidFill>
              <a:latin typeface="Times New Roman"/>
              <a:ea typeface="Times New Roman"/>
              <a:cs typeface="Times New Roman"/>
              <a:sym typeface="Times New Roman"/>
            </a:endParaRPr>
          </a:p>
          <a:p>
            <a:pPr marL="914400" lvl="1" indent="-304800" algn="l" rtl="0">
              <a:spcBef>
                <a:spcPts val="1200"/>
              </a:spcBef>
              <a:spcAft>
                <a:spcPts val="0"/>
              </a:spcAft>
              <a:buClr>
                <a:srgbClr val="741B47"/>
              </a:buClr>
              <a:buSzPts val="1200"/>
              <a:buFont typeface="Times New Roman"/>
              <a:buAutoNum type="alphaLcPeriod"/>
            </a:pPr>
            <a:r>
              <a:rPr lang="en-GB" sz="1200" dirty="0">
                <a:solidFill>
                  <a:srgbClr val="741B47"/>
                </a:solidFill>
                <a:latin typeface="Times New Roman"/>
                <a:ea typeface="Times New Roman"/>
                <a:cs typeface="Times New Roman"/>
                <a:sym typeface="Times New Roman"/>
              </a:rPr>
              <a:t>UNODC - United Nations Office of Drugs and Crime</a:t>
            </a:r>
            <a:endParaRPr sz="1200" dirty="0">
              <a:solidFill>
                <a:srgbClr val="741B47"/>
              </a:solidFill>
              <a:latin typeface="Times New Roman"/>
              <a:ea typeface="Times New Roman"/>
              <a:cs typeface="Times New Roman"/>
              <a:sym typeface="Times New Roman"/>
            </a:endParaRPr>
          </a:p>
          <a:p>
            <a:pPr marL="914400" lvl="1" indent="-304800" algn="l" rtl="0">
              <a:spcBef>
                <a:spcPts val="0"/>
              </a:spcBef>
              <a:spcAft>
                <a:spcPts val="0"/>
              </a:spcAft>
              <a:buClr>
                <a:srgbClr val="741B47"/>
              </a:buClr>
              <a:buSzPts val="1200"/>
              <a:buFont typeface="Times New Roman"/>
              <a:buAutoNum type="alphaLcPeriod"/>
            </a:pPr>
            <a:r>
              <a:rPr lang="en-GB" sz="1200" dirty="0">
                <a:solidFill>
                  <a:srgbClr val="741B47"/>
                </a:solidFill>
                <a:latin typeface="Times New Roman"/>
                <a:ea typeface="Times New Roman"/>
                <a:cs typeface="Times New Roman"/>
                <a:sym typeface="Times New Roman"/>
              </a:rPr>
              <a:t>“Data is collected from national authorities through the annual United Nations Crime Trends Survey (UN-CTS)”</a:t>
            </a:r>
            <a:endParaRPr sz="1200" dirty="0">
              <a:solidFill>
                <a:srgbClr val="741B47"/>
              </a:solidFill>
              <a:latin typeface="Times New Roman"/>
              <a:ea typeface="Times New Roman"/>
              <a:cs typeface="Times New Roman"/>
              <a:sym typeface="Times New Roman"/>
            </a:endParaRPr>
          </a:p>
          <a:p>
            <a:pPr marL="914400" lvl="1" indent="-304800" algn="l" rtl="0">
              <a:spcBef>
                <a:spcPts val="0"/>
              </a:spcBef>
              <a:spcAft>
                <a:spcPts val="0"/>
              </a:spcAft>
              <a:buClr>
                <a:srgbClr val="741B47"/>
              </a:buClr>
              <a:buSzPts val="1200"/>
              <a:buFont typeface="Times New Roman"/>
              <a:buAutoNum type="alphaLcPeriod"/>
            </a:pPr>
            <a:r>
              <a:rPr lang="en-GB" sz="1200" dirty="0">
                <a:solidFill>
                  <a:srgbClr val="741B47"/>
                </a:solidFill>
                <a:latin typeface="Times New Roman"/>
                <a:ea typeface="Times New Roman"/>
                <a:cs typeface="Times New Roman"/>
                <a:sym typeface="Times New Roman"/>
              </a:rPr>
              <a:t>The rates in the data represent police-recorded offences, per 100,000 population.</a:t>
            </a:r>
            <a:endParaRPr sz="1200" dirty="0">
              <a:solidFill>
                <a:srgbClr val="741B47"/>
              </a:solidFill>
              <a:latin typeface="Times New Roman"/>
              <a:ea typeface="Times New Roman"/>
              <a:cs typeface="Times New Roman"/>
              <a:sym typeface="Times New Roman"/>
            </a:endParaRPr>
          </a:p>
        </p:txBody>
      </p:sp>
      <p:pic>
        <p:nvPicPr>
          <p:cNvPr id="104" name="Google Shape;104;p21"/>
          <p:cNvPicPr preferRelativeResize="0"/>
          <p:nvPr/>
        </p:nvPicPr>
        <p:blipFill>
          <a:blip r:embed="rId3">
            <a:alphaModFix/>
          </a:blip>
          <a:stretch>
            <a:fillRect/>
          </a:stretch>
        </p:blipFill>
        <p:spPr>
          <a:xfrm>
            <a:off x="814100" y="1152475"/>
            <a:ext cx="2233900" cy="443950"/>
          </a:xfrm>
          <a:prstGeom prst="rect">
            <a:avLst/>
          </a:prstGeom>
          <a:noFill/>
          <a:ln>
            <a:noFill/>
          </a:ln>
        </p:spPr>
      </p:pic>
      <p:pic>
        <p:nvPicPr>
          <p:cNvPr id="105" name="Google Shape;105;p21"/>
          <p:cNvPicPr preferRelativeResize="0"/>
          <p:nvPr/>
        </p:nvPicPr>
        <p:blipFill>
          <a:blip r:embed="rId4">
            <a:alphaModFix/>
          </a:blip>
          <a:stretch>
            <a:fillRect/>
          </a:stretch>
        </p:blipFill>
        <p:spPr>
          <a:xfrm>
            <a:off x="814100" y="3093699"/>
            <a:ext cx="2109500" cy="52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solidFill>
                  <a:srgbClr val="741B47"/>
                </a:solidFill>
                <a:latin typeface="Times New Roman"/>
                <a:ea typeface="Times New Roman"/>
                <a:cs typeface="Times New Roman"/>
                <a:sym typeface="Times New Roman"/>
              </a:rPr>
              <a:t>Brazil and Rio de Janeiro - Crime Index</a:t>
            </a:r>
            <a:endParaRPr sz="2620">
              <a:solidFill>
                <a:srgbClr val="741B47"/>
              </a:solidFill>
              <a:latin typeface="Times New Roman"/>
              <a:ea typeface="Times New Roman"/>
              <a:cs typeface="Times New Roman"/>
              <a:sym typeface="Times New Roman"/>
            </a:endParaRPr>
          </a:p>
        </p:txBody>
      </p:sp>
      <p:sp>
        <p:nvSpPr>
          <p:cNvPr id="111" name="Google Shape;111;p22"/>
          <p:cNvSpPr txBox="1">
            <a:spLocks noGrp="1"/>
          </p:cNvSpPr>
          <p:nvPr>
            <p:ph type="body" idx="1"/>
          </p:nvPr>
        </p:nvSpPr>
        <p:spPr>
          <a:xfrm>
            <a:off x="172850" y="1298975"/>
            <a:ext cx="4374900" cy="33747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sz="1200" dirty="0">
              <a:solidFill>
                <a:schemeClr val="dk1"/>
              </a:solidFill>
            </a:endParaRPr>
          </a:p>
          <a:p>
            <a:pPr marL="457200" lvl="0" indent="-304800" algn="l" rtl="0">
              <a:spcBef>
                <a:spcPts val="1200"/>
              </a:spcBef>
              <a:spcAft>
                <a:spcPts val="0"/>
              </a:spcAft>
              <a:buClr>
                <a:srgbClr val="741B47"/>
              </a:buClr>
              <a:buSzPts val="1200"/>
              <a:buFont typeface="Times New Roman"/>
              <a:buChar char="●"/>
            </a:pPr>
            <a:r>
              <a:rPr lang="en-GB" sz="1200" dirty="0">
                <a:solidFill>
                  <a:srgbClr val="741B47"/>
                </a:solidFill>
                <a:highlight>
                  <a:srgbClr val="FFFFFF"/>
                </a:highlight>
                <a:latin typeface="Times New Roman"/>
                <a:ea typeface="Times New Roman"/>
                <a:cs typeface="Times New Roman"/>
                <a:sym typeface="Times New Roman"/>
              </a:rPr>
              <a:t>The Blue line represents Brazil’s Crime Index and we can see a rise going until 2016 and a slight dip in 2017.</a:t>
            </a:r>
            <a:endParaRPr sz="1200" dirty="0">
              <a:solidFill>
                <a:srgbClr val="741B47"/>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dirty="0">
              <a:solidFill>
                <a:srgbClr val="741B47"/>
              </a:solidFill>
              <a:highlight>
                <a:srgbClr val="FFFFFF"/>
              </a:highlight>
              <a:latin typeface="Times New Roman"/>
              <a:ea typeface="Times New Roman"/>
              <a:cs typeface="Times New Roman"/>
              <a:sym typeface="Times New Roman"/>
            </a:endParaRPr>
          </a:p>
          <a:p>
            <a:pPr marL="457200" lvl="0" indent="-304800" algn="l" rtl="0">
              <a:spcBef>
                <a:spcPts val="1200"/>
              </a:spcBef>
              <a:spcAft>
                <a:spcPts val="0"/>
              </a:spcAft>
              <a:buClr>
                <a:srgbClr val="741B47"/>
              </a:buClr>
              <a:buSzPts val="1200"/>
              <a:buFont typeface="Times New Roman"/>
              <a:buChar char="●"/>
            </a:pPr>
            <a:r>
              <a:rPr lang="en-GB" sz="700" dirty="0">
                <a:solidFill>
                  <a:srgbClr val="741B47"/>
                </a:solidFill>
                <a:latin typeface="Times New Roman"/>
                <a:ea typeface="Times New Roman"/>
                <a:cs typeface="Times New Roman"/>
                <a:sym typeface="Times New Roman"/>
              </a:rPr>
              <a:t> </a:t>
            </a:r>
            <a:r>
              <a:rPr lang="en-GB" sz="1200" dirty="0">
                <a:solidFill>
                  <a:srgbClr val="741B47"/>
                </a:solidFill>
                <a:highlight>
                  <a:srgbClr val="FFFFFF"/>
                </a:highlight>
                <a:latin typeface="Times New Roman"/>
                <a:ea typeface="Times New Roman"/>
                <a:cs typeface="Times New Roman"/>
                <a:sym typeface="Times New Roman"/>
              </a:rPr>
              <a:t>The Red line represents Rio and we can see that the Crime Index is higher and increases steadily over the 5 year period.</a:t>
            </a:r>
            <a:endParaRPr sz="1200" dirty="0">
              <a:solidFill>
                <a:srgbClr val="741B47"/>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1200" dirty="0">
              <a:solidFill>
                <a:srgbClr val="741B47"/>
              </a:solidFill>
              <a:highlight>
                <a:srgbClr val="FFFFFF"/>
              </a:highlight>
              <a:latin typeface="Times New Roman"/>
              <a:ea typeface="Times New Roman"/>
              <a:cs typeface="Times New Roman"/>
              <a:sym typeface="Times New Roman"/>
            </a:endParaRPr>
          </a:p>
          <a:p>
            <a:pPr marL="457200" lvl="0" indent="-304800" algn="l" rtl="0">
              <a:spcBef>
                <a:spcPts val="1200"/>
              </a:spcBef>
              <a:spcAft>
                <a:spcPts val="0"/>
              </a:spcAft>
              <a:buClr>
                <a:srgbClr val="741B47"/>
              </a:buClr>
              <a:buSzPts val="1200"/>
              <a:buFont typeface="Times New Roman"/>
              <a:buChar char="●"/>
            </a:pPr>
            <a:r>
              <a:rPr lang="en-GB" sz="1200" dirty="0">
                <a:solidFill>
                  <a:srgbClr val="741B47"/>
                </a:solidFill>
                <a:highlight>
                  <a:srgbClr val="FFFFFF"/>
                </a:highlight>
                <a:latin typeface="Times New Roman"/>
                <a:ea typeface="Times New Roman"/>
                <a:cs typeface="Times New Roman"/>
                <a:sym typeface="Times New Roman"/>
              </a:rPr>
              <a:t>The highlighted area of the graph is 2015-2017 giving us an idea of a before, during, and after of hosting the Olympics.</a:t>
            </a:r>
            <a:endParaRPr sz="1200" dirty="0">
              <a:solidFill>
                <a:srgbClr val="741B47"/>
              </a:solidFill>
              <a:highlight>
                <a:srgbClr val="FFFFFF"/>
              </a:highlight>
              <a:latin typeface="Times New Roman"/>
              <a:ea typeface="Times New Roman"/>
              <a:cs typeface="Times New Roman"/>
              <a:sym typeface="Times New Roman"/>
            </a:endParaRPr>
          </a:p>
          <a:p>
            <a:pPr marL="914400" lvl="0" indent="0" algn="l" rtl="0">
              <a:spcBef>
                <a:spcPts val="120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dirty="0"/>
          </a:p>
        </p:txBody>
      </p:sp>
      <p:pic>
        <p:nvPicPr>
          <p:cNvPr id="112" name="Google Shape;112;p22"/>
          <p:cNvPicPr preferRelativeResize="0"/>
          <p:nvPr/>
        </p:nvPicPr>
        <p:blipFill>
          <a:blip r:embed="rId3">
            <a:alphaModFix/>
          </a:blip>
          <a:stretch>
            <a:fillRect/>
          </a:stretch>
        </p:blipFill>
        <p:spPr>
          <a:xfrm>
            <a:off x="4699075" y="1298975"/>
            <a:ext cx="4226075" cy="3374700"/>
          </a:xfrm>
          <a:prstGeom prst="rect">
            <a:avLst/>
          </a:prstGeom>
          <a:noFill/>
          <a:ln>
            <a:noFill/>
          </a:ln>
        </p:spPr>
      </p:pic>
      <p:sp>
        <p:nvSpPr>
          <p:cNvPr id="113" name="Google Shape;113;p22"/>
          <p:cNvSpPr txBox="1"/>
          <p:nvPr/>
        </p:nvSpPr>
        <p:spPr>
          <a:xfrm>
            <a:off x="5245700" y="89200"/>
            <a:ext cx="383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solidFill>
                  <a:srgbClr val="741B47"/>
                </a:solidFill>
                <a:latin typeface="Times New Roman"/>
                <a:ea typeface="Times New Roman"/>
                <a:cs typeface="Times New Roman"/>
                <a:sym typeface="Times New Roman"/>
              </a:rPr>
              <a:t>Brazil - Violent Crime Count</a:t>
            </a:r>
            <a:endParaRPr sz="2620">
              <a:solidFill>
                <a:srgbClr val="741B47"/>
              </a:solidFill>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979625"/>
            <a:ext cx="4213800" cy="4069500"/>
          </a:xfrm>
          <a:prstGeom prst="rect">
            <a:avLst/>
          </a:prstGeom>
        </p:spPr>
        <p:txBody>
          <a:bodyPr spcFirstLastPara="1" wrap="square" lIns="91425" tIns="91425" rIns="91425" bIns="91425" anchor="t" anchorCtr="0">
            <a:normAutofit fontScale="70000" lnSpcReduction="20000"/>
          </a:bodyPr>
          <a:lstStyle/>
          <a:p>
            <a:pPr marL="457200" lvl="0" indent="-313928" algn="l" rtl="0">
              <a:spcBef>
                <a:spcPts val="1200"/>
              </a:spcBef>
              <a:spcAft>
                <a:spcPts val="0"/>
              </a:spcAft>
              <a:buClr>
                <a:srgbClr val="741B47"/>
              </a:buClr>
              <a:buSzPct val="100000"/>
              <a:buFont typeface="Times New Roman"/>
              <a:buChar char="●"/>
            </a:pPr>
            <a:r>
              <a:rPr lang="en-GB" sz="2150" dirty="0">
                <a:solidFill>
                  <a:srgbClr val="741B47"/>
                </a:solidFill>
                <a:latin typeface="Times New Roman"/>
                <a:ea typeface="Times New Roman"/>
                <a:cs typeface="Times New Roman"/>
                <a:sym typeface="Times New Roman"/>
              </a:rPr>
              <a:t>First graph shows Kidnappings. We can see a steady increase in occurrences up until 2016 when there was a big spike and then it went back down.</a:t>
            </a:r>
            <a:endParaRPr sz="2150" dirty="0">
              <a:solidFill>
                <a:srgbClr val="741B47"/>
              </a:solidFill>
              <a:latin typeface="Times New Roman"/>
              <a:ea typeface="Times New Roman"/>
              <a:cs typeface="Times New Roman"/>
              <a:sym typeface="Times New Roman"/>
            </a:endParaRPr>
          </a:p>
          <a:p>
            <a:pPr marL="457200" lvl="0" indent="-313928" algn="l" rtl="0">
              <a:spcBef>
                <a:spcPts val="0"/>
              </a:spcBef>
              <a:spcAft>
                <a:spcPts val="0"/>
              </a:spcAft>
              <a:buClr>
                <a:srgbClr val="741B47"/>
              </a:buClr>
              <a:buSzPct val="100000"/>
              <a:buFont typeface="Times New Roman"/>
              <a:buChar char="●"/>
            </a:pPr>
            <a:r>
              <a:rPr lang="en-GB" sz="2150" dirty="0">
                <a:solidFill>
                  <a:srgbClr val="741B47"/>
                </a:solidFill>
                <a:latin typeface="Times New Roman"/>
                <a:ea typeface="Times New Roman"/>
                <a:cs typeface="Times New Roman"/>
                <a:sym typeface="Times New Roman"/>
              </a:rPr>
              <a:t>Second graph shows Robberies. There is a big increase in Robberies occurring and continues to increase before during and after the Olympics.</a:t>
            </a:r>
            <a:endParaRPr sz="2150" dirty="0">
              <a:solidFill>
                <a:srgbClr val="741B47"/>
              </a:solidFill>
              <a:latin typeface="Times New Roman"/>
              <a:ea typeface="Times New Roman"/>
              <a:cs typeface="Times New Roman"/>
              <a:sym typeface="Times New Roman"/>
            </a:endParaRPr>
          </a:p>
          <a:p>
            <a:pPr marL="457200" lvl="0" indent="-313928" algn="l" rtl="0">
              <a:spcBef>
                <a:spcPts val="0"/>
              </a:spcBef>
              <a:spcAft>
                <a:spcPts val="0"/>
              </a:spcAft>
              <a:buClr>
                <a:srgbClr val="741B47"/>
              </a:buClr>
              <a:buSzPct val="100000"/>
              <a:buFont typeface="Times New Roman"/>
              <a:buChar char="●"/>
            </a:pPr>
            <a:r>
              <a:rPr lang="en-GB" sz="2150" dirty="0">
                <a:solidFill>
                  <a:srgbClr val="741B47"/>
                </a:solidFill>
                <a:latin typeface="Times New Roman"/>
                <a:ea typeface="Times New Roman"/>
                <a:cs typeface="Times New Roman"/>
                <a:sym typeface="Times New Roman"/>
              </a:rPr>
              <a:t>Third graph shows Assaults which is the only crime I looked at that had a downward trend that was consistent over the 5 years.</a:t>
            </a:r>
            <a:endParaRPr sz="2150" dirty="0">
              <a:solidFill>
                <a:srgbClr val="741B47"/>
              </a:solidFill>
              <a:latin typeface="Times New Roman"/>
              <a:ea typeface="Times New Roman"/>
              <a:cs typeface="Times New Roman"/>
              <a:sym typeface="Times New Roman"/>
            </a:endParaRPr>
          </a:p>
          <a:p>
            <a:pPr marL="457200" lvl="0" indent="-313928" algn="l" rtl="0">
              <a:spcBef>
                <a:spcPts val="0"/>
              </a:spcBef>
              <a:spcAft>
                <a:spcPts val="0"/>
              </a:spcAft>
              <a:buClr>
                <a:srgbClr val="741B47"/>
              </a:buClr>
              <a:buSzPct val="100000"/>
              <a:buFont typeface="Times New Roman"/>
              <a:buChar char="●"/>
            </a:pPr>
            <a:r>
              <a:rPr lang="en-GB" sz="2150" dirty="0">
                <a:solidFill>
                  <a:srgbClr val="741B47"/>
                </a:solidFill>
                <a:latin typeface="Times New Roman"/>
                <a:ea typeface="Times New Roman"/>
                <a:cs typeface="Times New Roman"/>
                <a:sym typeface="Times New Roman"/>
              </a:rPr>
              <a:t>The final graph shows Homicides. The visualization shows how that Homicides flattened out from 2014 to 2015 then there was a big increase before during and after the Olympics.</a:t>
            </a:r>
            <a:endParaRPr sz="2150" dirty="0">
              <a:solidFill>
                <a:srgbClr val="741B47"/>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120" name="Google Shape;120;p23"/>
          <p:cNvPicPr preferRelativeResize="0"/>
          <p:nvPr/>
        </p:nvPicPr>
        <p:blipFill>
          <a:blip r:embed="rId3">
            <a:alphaModFix/>
          </a:blip>
          <a:stretch>
            <a:fillRect/>
          </a:stretch>
        </p:blipFill>
        <p:spPr>
          <a:xfrm>
            <a:off x="4944475" y="157125"/>
            <a:ext cx="3980701" cy="4776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315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solidFill>
                  <a:srgbClr val="741B47"/>
                </a:solidFill>
                <a:latin typeface="Times New Roman"/>
                <a:ea typeface="Times New Roman"/>
                <a:cs typeface="Times New Roman"/>
                <a:sym typeface="Times New Roman"/>
              </a:rPr>
              <a:t>Brazil - Crime Rates</a:t>
            </a:r>
            <a:endParaRPr sz="2620">
              <a:solidFill>
                <a:srgbClr val="741B47"/>
              </a:solidFill>
              <a:latin typeface="Times New Roman"/>
              <a:ea typeface="Times New Roman"/>
              <a:cs typeface="Times New Roman"/>
              <a:sym typeface="Times New Roman"/>
            </a:endParaRPr>
          </a:p>
        </p:txBody>
      </p:sp>
      <p:sp>
        <p:nvSpPr>
          <p:cNvPr id="126" name="Google Shape;126;p24"/>
          <p:cNvSpPr txBox="1">
            <a:spLocks noGrp="1"/>
          </p:cNvSpPr>
          <p:nvPr>
            <p:ph type="body" idx="1"/>
          </p:nvPr>
        </p:nvSpPr>
        <p:spPr>
          <a:xfrm>
            <a:off x="311700" y="1152475"/>
            <a:ext cx="4213800" cy="3875700"/>
          </a:xfrm>
          <a:prstGeom prst="rect">
            <a:avLst/>
          </a:prstGeom>
        </p:spPr>
        <p:txBody>
          <a:bodyPr spcFirstLastPara="1" wrap="square" lIns="91425" tIns="91425" rIns="91425" bIns="91425" anchor="t" anchorCtr="0">
            <a:normAutofit lnSpcReduction="10000"/>
          </a:bodyPr>
          <a:lstStyle/>
          <a:p>
            <a:pPr marL="457200" lvl="0" indent="-317500" algn="l" rtl="0">
              <a:spcBef>
                <a:spcPts val="1200"/>
              </a:spcBef>
              <a:spcAft>
                <a:spcPts val="0"/>
              </a:spcAft>
              <a:buClr>
                <a:srgbClr val="741B47"/>
              </a:buClr>
              <a:buSzPts val="1400"/>
              <a:buFont typeface="Times New Roman"/>
              <a:buChar char="●"/>
            </a:pPr>
            <a:r>
              <a:rPr lang="en-GB" sz="1400">
                <a:solidFill>
                  <a:srgbClr val="741B47"/>
                </a:solidFill>
                <a:latin typeface="Times New Roman"/>
                <a:ea typeface="Times New Roman"/>
                <a:cs typeface="Times New Roman"/>
                <a:sym typeface="Times New Roman"/>
              </a:rPr>
              <a:t>As you can see, you are very likely to be robbed in Brazil. The amount of Robberies that were happening were increasing as the population increased.</a:t>
            </a:r>
            <a:endParaRPr sz="1400">
              <a:solidFill>
                <a:srgbClr val="741B47"/>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741B47"/>
              </a:solidFill>
              <a:latin typeface="Times New Roman"/>
              <a:ea typeface="Times New Roman"/>
              <a:cs typeface="Times New Roman"/>
              <a:sym typeface="Times New Roman"/>
            </a:endParaRPr>
          </a:p>
          <a:p>
            <a:pPr marL="457200" lvl="0" indent="-317500" algn="l" rtl="0">
              <a:spcBef>
                <a:spcPts val="1200"/>
              </a:spcBef>
              <a:spcAft>
                <a:spcPts val="0"/>
              </a:spcAft>
              <a:buClr>
                <a:srgbClr val="741B47"/>
              </a:buClr>
              <a:buSzPts val="1400"/>
              <a:buFont typeface="Times New Roman"/>
              <a:buChar char="●"/>
            </a:pPr>
            <a:r>
              <a:rPr lang="en-GB" sz="1400">
                <a:solidFill>
                  <a:srgbClr val="741B47"/>
                </a:solidFill>
                <a:latin typeface="Times New Roman"/>
                <a:ea typeface="Times New Roman"/>
                <a:cs typeface="Times New Roman"/>
                <a:sym typeface="Times New Roman"/>
              </a:rPr>
              <a:t>The green line shows Assaults which stayed relatively consistent as the population increased with a slight downwards trend</a:t>
            </a:r>
            <a:endParaRPr sz="1400">
              <a:solidFill>
                <a:srgbClr val="741B47"/>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741B47"/>
              </a:solidFill>
              <a:latin typeface="Times New Roman"/>
              <a:ea typeface="Times New Roman"/>
              <a:cs typeface="Times New Roman"/>
              <a:sym typeface="Times New Roman"/>
            </a:endParaRPr>
          </a:p>
          <a:p>
            <a:pPr marL="457200" lvl="0" indent="-317500" algn="l" rtl="0">
              <a:spcBef>
                <a:spcPts val="1200"/>
              </a:spcBef>
              <a:spcAft>
                <a:spcPts val="0"/>
              </a:spcAft>
              <a:buClr>
                <a:srgbClr val="741B47"/>
              </a:buClr>
              <a:buSzPts val="1400"/>
              <a:buFont typeface="Times New Roman"/>
              <a:buChar char="●"/>
            </a:pPr>
            <a:r>
              <a:rPr lang="en-GB" sz="1400">
                <a:solidFill>
                  <a:srgbClr val="741B47"/>
                </a:solidFill>
                <a:latin typeface="Times New Roman"/>
                <a:ea typeface="Times New Roman"/>
                <a:cs typeface="Times New Roman"/>
                <a:sym typeface="Times New Roman"/>
              </a:rPr>
              <a:t>Yellow line is Homicide and Blue line is Kidnapping and as you can see they stayed relatively consistent as the population increased.</a:t>
            </a:r>
            <a:endParaRPr sz="1400">
              <a:solidFill>
                <a:srgbClr val="741B47"/>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27" name="Google Shape;127;p24"/>
          <p:cNvPicPr preferRelativeResize="0"/>
          <p:nvPr/>
        </p:nvPicPr>
        <p:blipFill>
          <a:blip r:embed="rId3">
            <a:alphaModFix/>
          </a:blip>
          <a:stretch>
            <a:fillRect/>
          </a:stretch>
        </p:blipFill>
        <p:spPr>
          <a:xfrm>
            <a:off x="4572000" y="2027614"/>
            <a:ext cx="4529601" cy="3053786"/>
          </a:xfrm>
          <a:prstGeom prst="rect">
            <a:avLst/>
          </a:prstGeom>
          <a:noFill/>
          <a:ln>
            <a:noFill/>
          </a:ln>
        </p:spPr>
      </p:pic>
      <p:pic>
        <p:nvPicPr>
          <p:cNvPr id="128" name="Google Shape;128;p24"/>
          <p:cNvPicPr preferRelativeResize="0"/>
          <p:nvPr/>
        </p:nvPicPr>
        <p:blipFill>
          <a:blip r:embed="rId4">
            <a:alphaModFix/>
          </a:blip>
          <a:stretch>
            <a:fillRect/>
          </a:stretch>
        </p:blipFill>
        <p:spPr>
          <a:xfrm>
            <a:off x="5400675" y="135550"/>
            <a:ext cx="2969274" cy="210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solidFill>
                  <a:srgbClr val="741B47"/>
                </a:solidFill>
                <a:latin typeface="Times New Roman"/>
                <a:ea typeface="Times New Roman"/>
                <a:cs typeface="Times New Roman"/>
                <a:sym typeface="Times New Roman"/>
              </a:rPr>
              <a:t>Conclusion - Brazil Crime Rates</a:t>
            </a:r>
            <a:endParaRPr sz="2620">
              <a:solidFill>
                <a:srgbClr val="741B47"/>
              </a:solidFill>
              <a:latin typeface="Times New Roman"/>
              <a:ea typeface="Times New Roman"/>
              <a:cs typeface="Times New Roman"/>
              <a:sym typeface="Times New Roman"/>
            </a:endParaRPr>
          </a:p>
        </p:txBody>
      </p:sp>
      <p:sp>
        <p:nvSpPr>
          <p:cNvPr id="134" name="Google Shape;134;p25"/>
          <p:cNvSpPr txBox="1">
            <a:spLocks noGrp="1"/>
          </p:cNvSpPr>
          <p:nvPr>
            <p:ph type="body" idx="1"/>
          </p:nvPr>
        </p:nvSpPr>
        <p:spPr>
          <a:xfrm>
            <a:off x="311700" y="1152475"/>
            <a:ext cx="8520600" cy="3887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GB" sz="1300" b="1" i="1" dirty="0">
                <a:solidFill>
                  <a:srgbClr val="741B47"/>
                </a:solidFill>
                <a:latin typeface="Times New Roman"/>
                <a:ea typeface="Times New Roman"/>
                <a:cs typeface="Times New Roman"/>
                <a:sym typeface="Times New Roman"/>
              </a:rPr>
              <a:t>Q: </a:t>
            </a:r>
            <a:r>
              <a:rPr lang="en-GB" sz="1300" i="1" dirty="0">
                <a:solidFill>
                  <a:srgbClr val="741B47"/>
                </a:solidFill>
                <a:latin typeface="Times New Roman"/>
                <a:ea typeface="Times New Roman"/>
                <a:cs typeface="Times New Roman"/>
                <a:sym typeface="Times New Roman"/>
              </a:rPr>
              <a:t>How was Brazil’s Crime Rate affected by hosting the 2016 Rio Olympics?</a:t>
            </a:r>
            <a:endParaRPr sz="1300" dirty="0">
              <a:solidFill>
                <a:srgbClr val="741B47"/>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300" b="1" i="1" dirty="0">
                <a:solidFill>
                  <a:srgbClr val="741B47"/>
                </a:solidFill>
                <a:latin typeface="Times New Roman"/>
                <a:ea typeface="Times New Roman"/>
                <a:cs typeface="Times New Roman"/>
                <a:sym typeface="Times New Roman"/>
              </a:rPr>
              <a:t>A:</a:t>
            </a:r>
            <a:endParaRPr sz="1300" b="1" i="1" dirty="0">
              <a:solidFill>
                <a:srgbClr val="741B47"/>
              </a:solidFill>
              <a:latin typeface="Times New Roman"/>
              <a:ea typeface="Times New Roman"/>
              <a:cs typeface="Times New Roman"/>
              <a:sym typeface="Times New Roman"/>
            </a:endParaRPr>
          </a:p>
          <a:p>
            <a:pPr marL="457200" lvl="0" indent="-311150" algn="l" rtl="0">
              <a:spcBef>
                <a:spcPts val="1200"/>
              </a:spcBef>
              <a:spcAft>
                <a:spcPts val="0"/>
              </a:spcAft>
              <a:buClr>
                <a:srgbClr val="741B47"/>
              </a:buClr>
              <a:buSzPts val="1300"/>
              <a:buFont typeface="Times New Roman"/>
              <a:buChar char="●"/>
            </a:pPr>
            <a:r>
              <a:rPr lang="en-GB" sz="1300" dirty="0">
                <a:solidFill>
                  <a:srgbClr val="741B47"/>
                </a:solidFill>
                <a:latin typeface="Times New Roman"/>
                <a:ea typeface="Times New Roman"/>
                <a:cs typeface="Times New Roman"/>
                <a:sym typeface="Times New Roman"/>
              </a:rPr>
              <a:t>When looking at the number of occurrences of violent crimes, 3 out of the 4 violent crimes that I looked at increased in the 3-year period around the Olympics representing before, during and after.</a:t>
            </a:r>
            <a:endParaRPr sz="1300" dirty="0">
              <a:solidFill>
                <a:srgbClr val="741B47"/>
              </a:solidFill>
              <a:latin typeface="Times New Roman"/>
              <a:ea typeface="Times New Roman"/>
              <a:cs typeface="Times New Roman"/>
              <a:sym typeface="Times New Roman"/>
            </a:endParaRPr>
          </a:p>
          <a:p>
            <a:pPr marL="457200" lvl="0" indent="0" algn="l" rtl="0">
              <a:spcBef>
                <a:spcPts val="1200"/>
              </a:spcBef>
              <a:spcAft>
                <a:spcPts val="0"/>
              </a:spcAft>
              <a:buNone/>
            </a:pPr>
            <a:endParaRPr sz="1300" dirty="0">
              <a:solidFill>
                <a:srgbClr val="741B47"/>
              </a:solidFill>
              <a:latin typeface="Times New Roman"/>
              <a:ea typeface="Times New Roman"/>
              <a:cs typeface="Times New Roman"/>
              <a:sym typeface="Times New Roman"/>
            </a:endParaRPr>
          </a:p>
          <a:p>
            <a:pPr marL="457200" lvl="0" indent="-311150" algn="l" rtl="0">
              <a:spcBef>
                <a:spcPts val="1200"/>
              </a:spcBef>
              <a:spcAft>
                <a:spcPts val="0"/>
              </a:spcAft>
              <a:buClr>
                <a:srgbClr val="741B47"/>
              </a:buClr>
              <a:buSzPts val="1300"/>
              <a:buFont typeface="Times New Roman"/>
              <a:buChar char="●"/>
            </a:pPr>
            <a:r>
              <a:rPr lang="en-GB" sz="1300" dirty="0">
                <a:solidFill>
                  <a:srgbClr val="741B47"/>
                </a:solidFill>
                <a:latin typeface="Times New Roman"/>
                <a:ea typeface="Times New Roman"/>
                <a:cs typeface="Times New Roman"/>
                <a:sym typeface="Times New Roman"/>
              </a:rPr>
              <a:t>When we look at the rates of these crimes, it can be explained by the increasing population in Brazil. The only crime with a clear increase in Rate is Robbery. Robberies increased even as the population increased.</a:t>
            </a:r>
            <a:endParaRPr sz="1300" dirty="0">
              <a:solidFill>
                <a:srgbClr val="741B47"/>
              </a:solidFill>
              <a:latin typeface="Times New Roman"/>
              <a:ea typeface="Times New Roman"/>
              <a:cs typeface="Times New Roman"/>
              <a:sym typeface="Times New Roman"/>
            </a:endParaRPr>
          </a:p>
          <a:p>
            <a:pPr marL="457200" lvl="0" indent="0" algn="l" rtl="0">
              <a:spcBef>
                <a:spcPts val="1200"/>
              </a:spcBef>
              <a:spcAft>
                <a:spcPts val="0"/>
              </a:spcAft>
              <a:buNone/>
            </a:pPr>
            <a:endParaRPr sz="1300" dirty="0">
              <a:solidFill>
                <a:srgbClr val="741B47"/>
              </a:solidFill>
              <a:latin typeface="Times New Roman"/>
              <a:ea typeface="Times New Roman"/>
              <a:cs typeface="Times New Roman"/>
              <a:sym typeface="Times New Roman"/>
            </a:endParaRPr>
          </a:p>
          <a:p>
            <a:pPr marL="457200" lvl="0" indent="-311150" algn="l" rtl="0">
              <a:spcBef>
                <a:spcPts val="1200"/>
              </a:spcBef>
              <a:spcAft>
                <a:spcPts val="0"/>
              </a:spcAft>
              <a:buClr>
                <a:srgbClr val="741B47"/>
              </a:buClr>
              <a:buSzPts val="1300"/>
              <a:buFont typeface="Times New Roman"/>
              <a:buChar char="●"/>
            </a:pPr>
            <a:r>
              <a:rPr lang="en-GB" sz="1300" dirty="0">
                <a:solidFill>
                  <a:srgbClr val="741B47"/>
                </a:solidFill>
                <a:latin typeface="Times New Roman"/>
                <a:ea typeface="Times New Roman"/>
                <a:cs typeface="Times New Roman"/>
                <a:sym typeface="Times New Roman"/>
              </a:rPr>
              <a:t>The other 3 violent crime rates stayed consistent as the population increased. Occurrences of the crimes increased relative to how much the population increased.</a:t>
            </a:r>
            <a:endParaRPr sz="1300" dirty="0">
              <a:solidFill>
                <a:srgbClr val="741B47"/>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2" name="Title 1">
            <a:extLst>
              <a:ext uri="{FF2B5EF4-FFF2-40B4-BE49-F238E27FC236}">
                <a16:creationId xmlns:a16="http://schemas.microsoft.com/office/drawing/2014/main" id="{36E3E607-0796-4758-ACAA-AA3440A69668}"/>
              </a:ext>
            </a:extLst>
          </p:cNvPr>
          <p:cNvSpPr>
            <a:spLocks noGrp="1"/>
          </p:cNvSpPr>
          <p:nvPr>
            <p:ph type="title"/>
          </p:nvPr>
        </p:nvSpPr>
        <p:spPr>
          <a:xfrm>
            <a:off x="367500" y="606829"/>
            <a:ext cx="3073969" cy="954107"/>
          </a:xfrm>
        </p:spPr>
        <p:txBody>
          <a:bodyPr>
            <a:no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National Pride:</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Number of Medals</a:t>
            </a:r>
            <a:endParaRPr lang="en-US" sz="2400" dirty="0">
              <a:latin typeface="Times New Roman" panose="02020603050405020304" pitchFamily="18" charset="0"/>
              <a:cs typeface="Times New Roman" panose="02020603050405020304" pitchFamily="18" charset="0"/>
            </a:endParaRPr>
          </a:p>
        </p:txBody>
      </p:sp>
      <p:sp>
        <p:nvSpPr>
          <p:cNvPr id="67" name="Google Shape;67;p15"/>
          <p:cNvSpPr txBox="1"/>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p>
            <a:pPr marL="114300" lvl="0">
              <a:lnSpc>
                <a:spcPct val="105000"/>
              </a:lnSpc>
              <a:spcAft>
                <a:spcPts val="600"/>
              </a:spcAft>
              <a:buClr>
                <a:schemeClr val="dk2"/>
              </a:buClr>
              <a:buSzPts val="1800"/>
            </a:pPr>
            <a:r>
              <a:rPr lang="en-US" sz="1800" b="0" i="0" u="none" strike="noStrike" cap="none" dirty="0">
                <a:solidFill>
                  <a:schemeClr val="dk2"/>
                </a:solidFill>
                <a:latin typeface="Times New Roman" panose="02020603050405020304" pitchFamily="18" charset="0"/>
                <a:cs typeface="Times New Roman" panose="02020603050405020304" pitchFamily="18" charset="0"/>
                <a:sym typeface="Arial"/>
              </a:rPr>
              <a:t>Assumption</a:t>
            </a:r>
          </a:p>
          <a:p>
            <a:pPr marL="114300" lvl="0">
              <a:lnSpc>
                <a:spcPct val="105000"/>
              </a:lnSpc>
              <a:spcAft>
                <a:spcPts val="600"/>
              </a:spcAft>
              <a:buClr>
                <a:schemeClr val="dk2"/>
              </a:buClr>
              <a:buSzPts val="1800"/>
            </a:pPr>
            <a:endParaRPr lang="en-US" sz="1600" b="0" i="0" u="none" strike="noStrike" cap="none" dirty="0">
              <a:solidFill>
                <a:schemeClr val="dk2"/>
              </a:solidFill>
              <a:latin typeface="Arial"/>
              <a:ea typeface="Arial"/>
              <a:cs typeface="Arial"/>
              <a:sym typeface="Arial"/>
            </a:endParaRPr>
          </a:p>
          <a:p>
            <a:pPr marL="457200" indent="-342900">
              <a:lnSpc>
                <a:spcPct val="105000"/>
              </a:lnSpc>
              <a:spcAft>
                <a:spcPts val="600"/>
              </a:spcAft>
              <a:buClr>
                <a:schemeClr val="dk2"/>
              </a:buClr>
              <a:buSzPts val="1800"/>
              <a:buFont typeface="Arial"/>
              <a:buChar char="●"/>
            </a:pPr>
            <a:r>
              <a:rPr lang="en-US" dirty="0">
                <a:latin typeface="Times New Roman" panose="02020603050405020304" pitchFamily="18" charset="0"/>
                <a:cs typeface="Times New Roman" panose="02020603050405020304" pitchFamily="18" charset="0"/>
              </a:rPr>
              <a:t>We assume that Athletes of hosting country have more familiarity with home field, receive greater support from home crowd, have easier qualification criteria, thus more participation is anticipated.</a:t>
            </a:r>
            <a:endParaRPr lang="en-US" b="0" i="0" u="none" strike="noStrike" cap="none" dirty="0">
              <a:solidFill>
                <a:schemeClr val="dk2"/>
              </a:solidFill>
              <a:latin typeface="Times New Roman" panose="02020603050405020304" pitchFamily="18" charset="0"/>
              <a:cs typeface="Times New Roman" panose="02020603050405020304" pitchFamily="18" charset="0"/>
              <a:sym typeface="Arial"/>
            </a:endParaRPr>
          </a:p>
          <a:p>
            <a:pPr marL="457200" indent="-342900">
              <a:lnSpc>
                <a:spcPct val="105000"/>
              </a:lnSpc>
              <a:spcAft>
                <a:spcPts val="600"/>
              </a:spcAft>
              <a:buClr>
                <a:schemeClr val="dk2"/>
              </a:buClr>
              <a:buSzPts val="1800"/>
              <a:buFont typeface="Arial"/>
              <a:buChar char="●"/>
            </a:pPr>
            <a:r>
              <a:rPr lang="en-US" dirty="0">
                <a:latin typeface="Times New Roman" panose="02020603050405020304" pitchFamily="18" charset="0"/>
                <a:cs typeface="Times New Roman" panose="02020603050405020304" pitchFamily="18" charset="0"/>
              </a:rPr>
              <a:t>Considering all these factors we are expecting increase in number of Medals Brazil won in Rio 2016 comparing to the number of medals Brazil usually wins.</a:t>
            </a:r>
          </a:p>
          <a:p>
            <a:pPr marL="457200" lvl="0" indent="-342900">
              <a:lnSpc>
                <a:spcPct val="105000"/>
              </a:lnSpc>
              <a:spcAft>
                <a:spcPts val="600"/>
              </a:spcAft>
              <a:buClr>
                <a:schemeClr val="dk2"/>
              </a:buClr>
              <a:buSzPts val="1800"/>
              <a:buFont typeface="Arial"/>
              <a:buChar char="●"/>
            </a:pPr>
            <a:endParaRPr lang="en-US" b="0" i="0" u="none" strike="noStrike" cap="none" dirty="0">
              <a:solidFill>
                <a:schemeClr val="dk2"/>
              </a:solidFill>
              <a:latin typeface="Arial"/>
              <a:ea typeface="Arial"/>
              <a:cs typeface="Arial"/>
              <a:sym typeface="Arial"/>
            </a:endParaRPr>
          </a:p>
        </p:txBody>
      </p:sp>
      <p:sp>
        <p:nvSpPr>
          <p:cNvPr id="2" name="TextBox 1">
            <a:extLst>
              <a:ext uri="{FF2B5EF4-FFF2-40B4-BE49-F238E27FC236}">
                <a16:creationId xmlns:a16="http://schemas.microsoft.com/office/drawing/2014/main" id="{4772AB62-9A58-9E43-AFE5-2D8FE96154BD}"/>
              </a:ext>
            </a:extLst>
          </p:cNvPr>
          <p:cNvSpPr txBox="1"/>
          <p:nvPr/>
        </p:nvSpPr>
        <p:spPr>
          <a:xfrm>
            <a:off x="367500" y="1911096"/>
            <a:ext cx="2935224"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How hosting the Olympics impacted number of total medals and gold medals Brazil won that year.</a:t>
            </a:r>
          </a:p>
          <a:p>
            <a:endParaRPr lang="en-US" dirty="0"/>
          </a:p>
        </p:txBody>
      </p:sp>
    </p:spTree>
    <p:extLst>
      <p:ext uri="{BB962C8B-B14F-4D97-AF65-F5344CB8AC3E}">
        <p14:creationId xmlns:p14="http://schemas.microsoft.com/office/powerpoint/2010/main" val="174647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B9513C3-C30B-4A34-A865-84332A511CB3}"/>
              </a:ext>
            </a:extLst>
          </p:cNvPr>
          <p:cNvGraphicFramePr>
            <a:graphicFrameLocks noChangeAspect="1"/>
          </p:cNvGraphicFramePr>
          <p:nvPr/>
        </p:nvGraphicFramePr>
        <p:xfrm>
          <a:off x="259976" y="215153"/>
          <a:ext cx="8211671" cy="4928347"/>
        </p:xfrm>
        <a:graphic>
          <a:graphicData uri="http://schemas.openxmlformats.org/presentationml/2006/ole">
            <mc:AlternateContent xmlns:mc="http://schemas.openxmlformats.org/markup-compatibility/2006">
              <mc:Choice xmlns:v="urn:schemas-microsoft-com:vml" Requires="v">
                <p:oleObj name="Slide" r:id="rId3" imgW="5754814" imgH="3237074" progId="PowerPoint.Slide.12">
                  <p:embed/>
                </p:oleObj>
              </mc:Choice>
              <mc:Fallback>
                <p:oleObj name="Slide" r:id="rId3" imgW="5754814" imgH="3237074" progId="PowerPoint.Slide.12">
                  <p:embed/>
                  <p:pic>
                    <p:nvPicPr>
                      <p:cNvPr id="2" name="Object 1">
                        <a:extLst>
                          <a:ext uri="{FF2B5EF4-FFF2-40B4-BE49-F238E27FC236}">
                            <a16:creationId xmlns:a16="http://schemas.microsoft.com/office/drawing/2014/main" id="{9B9513C3-C30B-4A34-A865-84332A511CB3}"/>
                          </a:ext>
                        </a:extLst>
                      </p:cNvPr>
                      <p:cNvPicPr/>
                      <p:nvPr/>
                    </p:nvPicPr>
                    <p:blipFill>
                      <a:blip r:embed="rId4"/>
                      <a:stretch>
                        <a:fillRect/>
                      </a:stretch>
                    </p:blipFill>
                    <p:spPr>
                      <a:xfrm>
                        <a:off x="259976" y="215153"/>
                        <a:ext cx="8211671" cy="492834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371" name="Google Shape;112;p21"/>
          <p:cNvSpPr txBox="1">
            <a:spLocks noGrp="1"/>
          </p:cNvSpPr>
          <p:nvPr>
            <p:ph type="body" idx="1"/>
          </p:nvPr>
        </p:nvSpPr>
        <p:spPr>
          <a:xfrm>
            <a:off x="912718" y="470780"/>
            <a:ext cx="7516058" cy="4198942"/>
          </a:xfrm>
          <a:prstGeom prst="rect">
            <a:avLst/>
          </a:prstGeom>
          <a:noFill/>
        </p:spPr>
        <p:txBody>
          <a:bodyPr spcFirstLastPara="1" vert="horz" lIns="91440" tIns="45720" rIns="91440" bIns="45720" rtlCol="0" anchorCtr="0">
            <a:normAutofit/>
          </a:bodyPr>
          <a:lstStyle/>
          <a:p>
            <a:pPr marL="171450" lvl="0" indent="-171450" defTabSz="457200">
              <a:lnSpc>
                <a:spcPct val="90000"/>
              </a:lnSpc>
              <a:spcBef>
                <a:spcPts val="1000"/>
              </a:spcBef>
              <a:buClrTx/>
              <a:buSzPct val="110000"/>
              <a:buFont typeface="Wingdings" panose="05000000000000000000" pitchFamily="2" charset="2"/>
              <a:buChar char="q"/>
            </a:pPr>
            <a:r>
              <a:rPr lang="en-US" sz="1200" b="1" dirty="0">
                <a:latin typeface="Times New Roman" panose="02020603050405020304" pitchFamily="18" charset="0"/>
                <a:cs typeface="Times New Roman" panose="02020603050405020304" pitchFamily="18" charset="0"/>
              </a:rPr>
              <a:t>Source :</a:t>
            </a:r>
            <a:r>
              <a:rPr lang="en-US" sz="1200" dirty="0">
                <a:latin typeface="Times New Roman" panose="02020603050405020304" pitchFamily="18" charset="0"/>
                <a:cs typeface="Times New Roman" panose="02020603050405020304" pitchFamily="18" charset="0"/>
              </a:rPr>
              <a:t>The report primarily uses data from the </a:t>
            </a:r>
            <a:r>
              <a:rPr lang="en-US" sz="1200" b="1" dirty="0">
                <a:latin typeface="Times New Roman" panose="02020603050405020304" pitchFamily="18" charset="0"/>
                <a:cs typeface="Times New Roman" panose="02020603050405020304" pitchFamily="18" charset="0"/>
              </a:rPr>
              <a:t>Gallup World Poll  </a:t>
            </a:r>
            <a:r>
              <a:rPr lang="en-US" sz="1200" dirty="0">
                <a:latin typeface="Times New Roman" panose="02020603050405020304" pitchFamily="18" charset="0"/>
                <a:cs typeface="Times New Roman" panose="02020603050405020304" pitchFamily="18" charset="0"/>
              </a:rPr>
              <a:t>and rankings of national happiness are based on a </a:t>
            </a:r>
            <a:r>
              <a:rPr lang="en-US" sz="1200" b="1" dirty="0">
                <a:latin typeface="Times New Roman" panose="02020603050405020304" pitchFamily="18" charset="0"/>
                <a:cs typeface="Times New Roman" panose="02020603050405020304" pitchFamily="18" charset="0"/>
              </a:rPr>
              <a:t>Cantril ladder survey</a:t>
            </a:r>
            <a:r>
              <a:rPr lang="en-US" sz="1200" dirty="0">
                <a:latin typeface="Times New Roman" panose="02020603050405020304" pitchFamily="18" charset="0"/>
                <a:cs typeface="Times New Roman" panose="02020603050405020304" pitchFamily="18" charset="0"/>
              </a:rPr>
              <a:t>. Each variable is measured on a scale running from 0 to 10</a:t>
            </a:r>
          </a:p>
          <a:p>
            <a:pPr marL="171450" lvl="0" indent="-171450" defTabSz="457200">
              <a:lnSpc>
                <a:spcPct val="90000"/>
              </a:lnSpc>
              <a:spcBef>
                <a:spcPts val="1000"/>
              </a:spcBef>
              <a:buClrTx/>
              <a:buSzPct val="110000"/>
              <a:buFont typeface="Wingdings" panose="05000000000000000000" pitchFamily="2" charset="2"/>
              <a:buChar char="q"/>
            </a:pPr>
            <a:r>
              <a:rPr lang="en-US" sz="1200" b="1" dirty="0">
                <a:latin typeface="Times New Roman" panose="02020603050405020304" pitchFamily="18" charset="0"/>
                <a:cs typeface="Times New Roman" panose="02020603050405020304" pitchFamily="18" charset="0"/>
              </a:rPr>
              <a:t>History :</a:t>
            </a:r>
            <a:r>
              <a:rPr lang="en-US" sz="1200" dirty="0">
                <a:latin typeface="Times New Roman" panose="02020603050405020304" pitchFamily="18" charset="0"/>
                <a:cs typeface="Times New Roman" panose="02020603050405020304" pitchFamily="18" charset="0"/>
              </a:rPr>
              <a:t>The first World Happiness Report was released on April 1, 2012, as a foundational text for the UN defining a New Economic Paradigm, drawing international attention. These factors include:</a:t>
            </a:r>
          </a:p>
          <a:p>
            <a:pPr marL="0" lvl="0" indent="0" defTabSz="457200">
              <a:lnSpc>
                <a:spcPct val="90000"/>
              </a:lnSpc>
              <a:spcBef>
                <a:spcPts val="1000"/>
              </a:spcBef>
              <a:buClrTx/>
              <a:buSzPct val="80000"/>
              <a:buNone/>
            </a:pPr>
            <a:r>
              <a:rPr lang="en-US" sz="1200" b="1" dirty="0">
                <a:latin typeface="Times New Roman" panose="02020603050405020304" pitchFamily="18" charset="0"/>
                <a:cs typeface="Times New Roman" panose="02020603050405020304" pitchFamily="18" charset="0"/>
              </a:rPr>
              <a:t> 	1. Social support</a:t>
            </a:r>
          </a:p>
          <a:p>
            <a:pPr marL="0" lvl="0" indent="0" defTabSz="457200">
              <a:lnSpc>
                <a:spcPct val="90000"/>
              </a:lnSpc>
              <a:spcBef>
                <a:spcPts val="1000"/>
              </a:spcBef>
              <a:buClrTx/>
              <a:buSzPct val="80000"/>
              <a:buNone/>
            </a:pPr>
            <a:r>
              <a:rPr lang="en-US" sz="1200" b="1" dirty="0">
                <a:latin typeface="Times New Roman" panose="02020603050405020304" pitchFamily="18" charset="0"/>
                <a:cs typeface="Times New Roman" panose="02020603050405020304" pitchFamily="18" charset="0"/>
              </a:rPr>
              <a:t> 	2. Health ( life expectancy )</a:t>
            </a:r>
          </a:p>
          <a:p>
            <a:pPr marL="0" lvl="0" indent="0" defTabSz="457200">
              <a:lnSpc>
                <a:spcPct val="90000"/>
              </a:lnSpc>
              <a:spcBef>
                <a:spcPts val="1000"/>
              </a:spcBef>
              <a:buClrTx/>
              <a:buSzPct val="80000"/>
              <a:buNone/>
            </a:pPr>
            <a:r>
              <a:rPr lang="en-US" sz="1200" b="1" dirty="0">
                <a:latin typeface="Times New Roman" panose="02020603050405020304" pitchFamily="18" charset="0"/>
                <a:cs typeface="Times New Roman" panose="02020603050405020304" pitchFamily="18" charset="0"/>
              </a:rPr>
              <a:t> 	3. Economy</a:t>
            </a:r>
          </a:p>
          <a:p>
            <a:pPr marL="0" lvl="0" indent="0" defTabSz="457200">
              <a:lnSpc>
                <a:spcPct val="90000"/>
              </a:lnSpc>
              <a:spcBef>
                <a:spcPts val="1000"/>
              </a:spcBef>
              <a:buClrTx/>
              <a:buSzPct val="80000"/>
              <a:buNone/>
            </a:pPr>
            <a:r>
              <a:rPr lang="en-US" sz="1200" b="1" dirty="0">
                <a:latin typeface="Times New Roman" panose="02020603050405020304" pitchFamily="18" charset="0"/>
                <a:cs typeface="Times New Roman" panose="02020603050405020304" pitchFamily="18" charset="0"/>
              </a:rPr>
              <a:t> 	4. Freedom to make life choices</a:t>
            </a:r>
          </a:p>
          <a:p>
            <a:pPr marL="457200" lvl="1" indent="0" defTabSz="457200">
              <a:lnSpc>
                <a:spcPct val="90000"/>
              </a:lnSpc>
              <a:spcBef>
                <a:spcPts val="1000"/>
              </a:spcBef>
              <a:buClrTx/>
              <a:buSzPct val="110000"/>
              <a:buNone/>
            </a:pPr>
            <a:r>
              <a:rPr lang="en-US" sz="1200" b="1" dirty="0">
                <a:latin typeface="Times New Roman" panose="02020603050405020304" pitchFamily="18" charset="0"/>
                <a:cs typeface="Times New Roman" panose="02020603050405020304" pitchFamily="18" charset="0"/>
              </a:rPr>
              <a:t>5. Generosity</a:t>
            </a:r>
          </a:p>
          <a:p>
            <a:pPr marL="457200" lvl="1" indent="0" defTabSz="457200">
              <a:lnSpc>
                <a:spcPct val="90000"/>
              </a:lnSpc>
              <a:spcBef>
                <a:spcPts val="1000"/>
              </a:spcBef>
              <a:buClrTx/>
              <a:buSzPct val="110000"/>
              <a:buNone/>
            </a:pPr>
            <a:r>
              <a:rPr lang="en-US" sz="1200" b="1" dirty="0">
                <a:latin typeface="Times New Roman" panose="02020603050405020304" pitchFamily="18" charset="0"/>
                <a:cs typeface="Times New Roman" panose="02020603050405020304" pitchFamily="18" charset="0"/>
              </a:rPr>
              <a:t>6. Trust (perceptions of corruption )</a:t>
            </a:r>
          </a:p>
          <a:p>
            <a:pPr marL="171450" lvl="0" indent="-171450" defTabSz="457200">
              <a:lnSpc>
                <a:spcPct val="90000"/>
              </a:lnSpc>
              <a:spcBef>
                <a:spcPts val="1000"/>
              </a:spcBef>
              <a:buClrTx/>
              <a:buSzPct val="110000"/>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We tried to answer below questions :</a:t>
            </a:r>
          </a:p>
          <a:p>
            <a:pPr marL="0" lvl="0" indent="0" defTabSz="457200">
              <a:lnSpc>
                <a:spcPct val="90000"/>
              </a:lnSpc>
              <a:spcBef>
                <a:spcPts val="1000"/>
              </a:spcBef>
              <a:buClrTx/>
              <a:buSzPct val="110000"/>
              <a:buNone/>
            </a:pP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Did hosting the Olympics in 2016 have an affect on the Happiness Score in Brazil?</a:t>
            </a:r>
          </a:p>
          <a:p>
            <a:pPr marL="0" lvl="0" indent="0" defTabSz="457200">
              <a:lnSpc>
                <a:spcPct val="90000"/>
              </a:lnSpc>
              <a:spcBef>
                <a:spcPts val="1000"/>
              </a:spcBef>
              <a:buClrTx/>
              <a:buSzPct val="110000"/>
              <a:buNone/>
            </a:pPr>
            <a:r>
              <a:rPr lang="en-US" sz="1200" b="1" dirty="0">
                <a:latin typeface="Times New Roman" panose="02020603050405020304" pitchFamily="18" charset="0"/>
                <a:cs typeface="Times New Roman" panose="02020603050405020304" pitchFamily="18" charset="0"/>
              </a:rPr>
              <a:t>	2. </a:t>
            </a:r>
            <a:r>
              <a:rPr lang="en-US" sz="1200" dirty="0">
                <a:latin typeface="Times New Roman" panose="02020603050405020304" pitchFamily="18" charset="0"/>
                <a:cs typeface="Times New Roman" panose="02020603050405020304" pitchFamily="18" charset="0"/>
              </a:rPr>
              <a:t>How did the Happiness Score and its factors change before and after Olympics from 2015 to 2021 ?</a:t>
            </a:r>
          </a:p>
          <a:p>
            <a:pPr marL="0" lvl="0" indent="0" defTabSz="457200">
              <a:lnSpc>
                <a:spcPct val="90000"/>
              </a:lnSpc>
              <a:spcBef>
                <a:spcPts val="1000"/>
              </a:spcBef>
              <a:buSzPct val="80000"/>
              <a:buFont typeface="Wingdings 3" charset="2"/>
              <a:buChar char=""/>
            </a:pPr>
            <a:endParaRPr lang="en-US" sz="600" dirty="0"/>
          </a:p>
          <a:p>
            <a:pPr marL="0" lvl="0" indent="0" defTabSz="457200">
              <a:lnSpc>
                <a:spcPct val="90000"/>
              </a:lnSpc>
              <a:spcBef>
                <a:spcPts val="1000"/>
              </a:spcBef>
              <a:buSzPct val="80000"/>
              <a:buFont typeface="Wingdings 3" charset="2"/>
              <a:buChar char=""/>
            </a:pPr>
            <a:endParaRPr lang="en-US" sz="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851460" y="446850"/>
            <a:ext cx="373082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solidFill>
                  <a:srgbClr val="00B050"/>
                </a:solidFill>
                <a:latin typeface="Times New Roman" panose="02020603050405020304" pitchFamily="18" charset="0"/>
                <a:cs typeface="Times New Roman" panose="02020603050405020304" pitchFamily="18" charset="0"/>
                <a:sym typeface="Courier New"/>
              </a:rPr>
              <a:t>Brazil Happiness Score</a:t>
            </a:r>
            <a:endParaRPr b="1" dirty="0">
              <a:solidFill>
                <a:srgbClr val="00B050"/>
              </a:solidFill>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a16="http://schemas.microsoft.com/office/drawing/2014/main" id="{E69434F8-2CC0-445B-9A95-C0345E4AAA3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a:extLst>
              <a:ext uri="{FF2B5EF4-FFF2-40B4-BE49-F238E27FC236}">
                <a16:creationId xmlns:a16="http://schemas.microsoft.com/office/drawing/2014/main" id="{9F380B10-E919-4815-A6FB-E7F03D199665}"/>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8AAB6F6-A396-476B-9D9C-96E7D8BAC188}"/>
              </a:ext>
            </a:extLst>
          </p:cNvPr>
          <p:cNvPicPr>
            <a:picLocks noChangeAspect="1"/>
          </p:cNvPicPr>
          <p:nvPr/>
        </p:nvPicPr>
        <p:blipFill>
          <a:blip r:embed="rId3"/>
          <a:stretch>
            <a:fillRect/>
          </a:stretch>
        </p:blipFill>
        <p:spPr>
          <a:xfrm>
            <a:off x="1612414" y="1114293"/>
            <a:ext cx="5297937" cy="402056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957" y="557003"/>
            <a:ext cx="3676136" cy="650178"/>
          </a:xfrm>
        </p:spPr>
        <p:txBody>
          <a:bodyPr>
            <a:normAutofit/>
          </a:bodyPr>
          <a:lstStyle/>
          <a:p>
            <a:r>
              <a:rPr lang="en-US" sz="2400" b="1" dirty="0">
                <a:solidFill>
                  <a:srgbClr val="00B050"/>
                </a:solidFill>
                <a:latin typeface="Times New Roman" panose="02020603050405020304" pitchFamily="18" charset="0"/>
                <a:cs typeface="Times New Roman" panose="02020603050405020304" pitchFamily="18" charset="0"/>
              </a:rPr>
              <a:t>Factors Of Happiness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617" y="1003294"/>
            <a:ext cx="5960794" cy="3981596"/>
          </a:xfrm>
        </p:spPr>
      </p:pic>
      <p:pic>
        <p:nvPicPr>
          <p:cNvPr id="5" name="Picture 4"/>
          <p:cNvPicPr>
            <a:picLocks noChangeAspect="1"/>
          </p:cNvPicPr>
          <p:nvPr/>
        </p:nvPicPr>
        <p:blipFill>
          <a:blip r:embed="rId3"/>
          <a:stretch>
            <a:fillRect/>
          </a:stretch>
        </p:blipFill>
        <p:spPr>
          <a:xfrm>
            <a:off x="6622886" y="2182986"/>
            <a:ext cx="1891884" cy="1140982"/>
          </a:xfrm>
          <a:prstGeom prst="rect">
            <a:avLst/>
          </a:prstGeom>
        </p:spPr>
      </p:pic>
    </p:spTree>
    <p:extLst>
      <p:ext uri="{BB962C8B-B14F-4D97-AF65-F5344CB8AC3E}">
        <p14:creationId xmlns:p14="http://schemas.microsoft.com/office/powerpoint/2010/main" val="1061308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452" y="501854"/>
            <a:ext cx="5990488" cy="572700"/>
          </a:xfrm>
        </p:spPr>
        <p:txBody>
          <a:bodyPr>
            <a:normAutofit/>
          </a:bodyPr>
          <a:lstStyle/>
          <a:p>
            <a:r>
              <a:rPr lang="en-US" sz="2400" b="1" dirty="0">
                <a:solidFill>
                  <a:srgbClr val="00B050"/>
                </a:solidFill>
                <a:latin typeface="Times New Roman" panose="02020603050405020304" pitchFamily="18" charset="0"/>
                <a:cs typeface="Times New Roman" panose="02020603050405020304" pitchFamily="18" charset="0"/>
              </a:rPr>
              <a:t>Economy, Social Support &amp; Health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25" y="1074554"/>
            <a:ext cx="4805308" cy="3737462"/>
          </a:xfrm>
        </p:spPr>
      </p:pic>
      <p:pic>
        <p:nvPicPr>
          <p:cNvPr id="5" name="Picture 4"/>
          <p:cNvPicPr>
            <a:picLocks noChangeAspect="1"/>
          </p:cNvPicPr>
          <p:nvPr/>
        </p:nvPicPr>
        <p:blipFill>
          <a:blip r:embed="rId3"/>
          <a:stretch>
            <a:fillRect/>
          </a:stretch>
        </p:blipFill>
        <p:spPr>
          <a:xfrm>
            <a:off x="6078072" y="2332863"/>
            <a:ext cx="1917648" cy="848487"/>
          </a:xfrm>
          <a:prstGeom prst="rect">
            <a:avLst/>
          </a:prstGeom>
        </p:spPr>
      </p:pic>
    </p:spTree>
    <p:extLst>
      <p:ext uri="{BB962C8B-B14F-4D97-AF65-F5344CB8AC3E}">
        <p14:creationId xmlns:p14="http://schemas.microsoft.com/office/powerpoint/2010/main" val="319769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2027735" y="579352"/>
            <a:ext cx="5088530" cy="44380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400" b="1" dirty="0">
                <a:solidFill>
                  <a:srgbClr val="00B050"/>
                </a:solidFill>
                <a:latin typeface="Times New Roman" panose="02020603050405020304" pitchFamily="18" charset="0"/>
                <a:cs typeface="Times New Roman" panose="02020603050405020304" pitchFamily="18" charset="0"/>
              </a:rPr>
              <a:t>Freedom, Trust  &amp; Generosity</a:t>
            </a:r>
            <a:endParaRPr sz="2400" b="1" dirty="0">
              <a:solidFill>
                <a:srgbClr val="00B05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43A8BF-060F-4F29-AF13-A6D6CA64F5DF}"/>
              </a:ext>
            </a:extLst>
          </p:cNvPr>
          <p:cNvPicPr>
            <a:picLocks noChangeAspect="1"/>
          </p:cNvPicPr>
          <p:nvPr/>
        </p:nvPicPr>
        <p:blipFill>
          <a:blip r:embed="rId3"/>
          <a:stretch>
            <a:fillRect/>
          </a:stretch>
        </p:blipFill>
        <p:spPr>
          <a:xfrm>
            <a:off x="723200" y="1262909"/>
            <a:ext cx="5180158" cy="3595248"/>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5C72875E-7A91-4D5F-AABF-4EAEA14ACD21}"/>
              </a:ext>
            </a:extLst>
          </p:cNvPr>
          <p:cNvPicPr>
            <a:picLocks noChangeAspect="1"/>
          </p:cNvPicPr>
          <p:nvPr/>
        </p:nvPicPr>
        <p:blipFill>
          <a:blip r:embed="rId4"/>
          <a:stretch>
            <a:fillRect/>
          </a:stretch>
        </p:blipFill>
        <p:spPr>
          <a:xfrm>
            <a:off x="6250921" y="2358637"/>
            <a:ext cx="2072133" cy="572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44E6EA08-70FC-4880-8C56-F94A8F711F44}"/>
              </a:ext>
            </a:extLst>
          </p:cNvPr>
          <p:cNvPicPr>
            <a:picLocks noChangeAspect="1"/>
          </p:cNvPicPr>
          <p:nvPr/>
        </p:nvPicPr>
        <p:blipFill>
          <a:blip r:embed="rId3"/>
          <a:stretch>
            <a:fillRect/>
          </a:stretch>
        </p:blipFill>
        <p:spPr>
          <a:xfrm>
            <a:off x="1489919" y="-473929"/>
            <a:ext cx="7202636" cy="6075667"/>
          </a:xfrm>
          <a:prstGeom prst="rect">
            <a:avLst/>
          </a:prstGeom>
        </p:spPr>
      </p:pic>
      <p:cxnSp>
        <p:nvCxnSpPr>
          <p:cNvPr id="13" name="Straight Arrow Connector 12">
            <a:extLst>
              <a:ext uri="{FF2B5EF4-FFF2-40B4-BE49-F238E27FC236}">
                <a16:creationId xmlns:a16="http://schemas.microsoft.com/office/drawing/2014/main" id="{6099D80D-7AE7-4A20-B670-7809975C545A}"/>
              </a:ext>
            </a:extLst>
          </p:cNvPr>
          <p:cNvCxnSpPr>
            <a:cxnSpLocks/>
          </p:cNvCxnSpPr>
          <p:nvPr/>
        </p:nvCxnSpPr>
        <p:spPr>
          <a:xfrm>
            <a:off x="362144" y="313765"/>
            <a:ext cx="1198061" cy="0"/>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19" name="Straight Arrow Connector 18">
            <a:extLst>
              <a:ext uri="{FF2B5EF4-FFF2-40B4-BE49-F238E27FC236}">
                <a16:creationId xmlns:a16="http://schemas.microsoft.com/office/drawing/2014/main" id="{C036555C-0336-4F2E-8F8F-C8E77E284E62}"/>
              </a:ext>
            </a:extLst>
          </p:cNvPr>
          <p:cNvCxnSpPr>
            <a:cxnSpLocks/>
          </p:cNvCxnSpPr>
          <p:nvPr/>
        </p:nvCxnSpPr>
        <p:spPr>
          <a:xfrm>
            <a:off x="362144" y="4778189"/>
            <a:ext cx="151148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1" name="Arrow: Right 20">
            <a:extLst>
              <a:ext uri="{FF2B5EF4-FFF2-40B4-BE49-F238E27FC236}">
                <a16:creationId xmlns:a16="http://schemas.microsoft.com/office/drawing/2014/main" id="{58581DA7-90A9-40F8-81EC-8E3CA29ECE14}"/>
              </a:ext>
            </a:extLst>
          </p:cNvPr>
          <p:cNvSpPr/>
          <p:nvPr/>
        </p:nvSpPr>
        <p:spPr>
          <a:xfrm>
            <a:off x="362144" y="2526031"/>
            <a:ext cx="140515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250" fill="hold"/>
                                        <p:tgtEl>
                                          <p:spTgt spid="13"/>
                                        </p:tgtEl>
                                        <p:attrNameLst>
                                          <p:attrName>ppt_w</p:attrName>
                                        </p:attrNameLst>
                                      </p:cBhvr>
                                      <p:tavLst>
                                        <p:tav tm="0">
                                          <p:val>
                                            <p:fltVal val="0"/>
                                          </p:val>
                                        </p:tav>
                                        <p:tav tm="100000">
                                          <p:val>
                                            <p:strVal val="#ppt_w"/>
                                          </p:val>
                                        </p:tav>
                                      </p:tavLst>
                                    </p:anim>
                                    <p:anim calcmode="lin" valueType="num">
                                      <p:cBhvr>
                                        <p:cTn id="16" dur="250" fill="hold"/>
                                        <p:tgtEl>
                                          <p:spTgt spid="13"/>
                                        </p:tgtEl>
                                        <p:attrNameLst>
                                          <p:attrName>ppt_h</p:attrName>
                                        </p:attrNameLst>
                                      </p:cBhvr>
                                      <p:tavLst>
                                        <p:tav tm="0">
                                          <p:val>
                                            <p:fltVal val="0"/>
                                          </p:val>
                                        </p:tav>
                                        <p:tav tm="100000">
                                          <p:val>
                                            <p:strVal val="#ppt_h"/>
                                          </p:val>
                                        </p:tav>
                                      </p:tavLst>
                                    </p:anim>
                                    <p:anim calcmode="lin" valueType="num">
                                      <p:cBhvr>
                                        <p:cTn id="17" dur="250" fill="hold"/>
                                        <p:tgtEl>
                                          <p:spTgt spid="13"/>
                                        </p:tgtEl>
                                        <p:attrNameLst>
                                          <p:attrName>style.rotation</p:attrName>
                                        </p:attrNameLst>
                                      </p:cBhvr>
                                      <p:tavLst>
                                        <p:tav tm="0">
                                          <p:val>
                                            <p:fltVal val="90"/>
                                          </p:val>
                                        </p:tav>
                                        <p:tav tm="100000">
                                          <p:val>
                                            <p:fltVal val="0"/>
                                          </p:val>
                                        </p:tav>
                                      </p:tavLst>
                                    </p:anim>
                                    <p:animEffect transition="in" filter="fade">
                                      <p:cBhvr>
                                        <p:cTn id="18" dur="25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style.rotation</p:attrName>
                                        </p:attrNameLst>
                                      </p:cBhvr>
                                      <p:tavLst>
                                        <p:tav tm="0">
                                          <p:val>
                                            <p:fltVal val="90"/>
                                          </p:val>
                                        </p:tav>
                                        <p:tav tm="100000">
                                          <p:val>
                                            <p:fltVal val="0"/>
                                          </p:val>
                                        </p:tav>
                                      </p:tavLst>
                                    </p:anim>
                                    <p:animEffect transition="in" filter="fade">
                                      <p:cBhvr>
                                        <p:cTn id="2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0;p19">
            <a:extLst>
              <a:ext uri="{FF2B5EF4-FFF2-40B4-BE49-F238E27FC236}">
                <a16:creationId xmlns:a16="http://schemas.microsoft.com/office/drawing/2014/main" id="{E45B985D-CCF2-4859-89E7-F1C7AF5B7482}"/>
              </a:ext>
            </a:extLst>
          </p:cNvPr>
          <p:cNvSpPr txBox="1">
            <a:spLocks noGrp="1"/>
          </p:cNvSpPr>
          <p:nvPr>
            <p:ph type="title"/>
          </p:nvPr>
        </p:nvSpPr>
        <p:spPr>
          <a:xfrm>
            <a:off x="735106" y="99653"/>
            <a:ext cx="8256494" cy="4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B050"/>
                </a:solidFill>
                <a:latin typeface="Times New Roman" panose="02020603050405020304" pitchFamily="18" charset="0"/>
                <a:cs typeface="Times New Roman" panose="02020603050405020304" pitchFamily="18" charset="0"/>
              </a:rPr>
              <a:t>         Geographical Visualization Of happiness Score</a:t>
            </a:r>
          </a:p>
        </p:txBody>
      </p:sp>
      <p:pic>
        <p:nvPicPr>
          <p:cNvPr id="3" name="Picture 2" descr="A picture containing map&#10;&#10;Description automatically generated">
            <a:extLst>
              <a:ext uri="{FF2B5EF4-FFF2-40B4-BE49-F238E27FC236}">
                <a16:creationId xmlns:a16="http://schemas.microsoft.com/office/drawing/2014/main" id="{C843FA91-D347-4E61-B23E-253D1FDA8A79}"/>
              </a:ext>
            </a:extLst>
          </p:cNvPr>
          <p:cNvPicPr>
            <a:picLocks noChangeAspect="1"/>
          </p:cNvPicPr>
          <p:nvPr/>
        </p:nvPicPr>
        <p:blipFill rotWithShape="1">
          <a:blip r:embed="rId2"/>
          <a:srcRect l="20980" t="4687"/>
          <a:stretch/>
        </p:blipFill>
        <p:spPr>
          <a:xfrm>
            <a:off x="367554" y="648620"/>
            <a:ext cx="7835152" cy="4107391"/>
          </a:xfrm>
          <a:prstGeom prst="rect">
            <a:avLst/>
          </a:prstGeom>
        </p:spPr>
      </p:pic>
    </p:spTree>
    <p:extLst>
      <p:ext uri="{BB962C8B-B14F-4D97-AF65-F5344CB8AC3E}">
        <p14:creationId xmlns:p14="http://schemas.microsoft.com/office/powerpoint/2010/main" val="4037319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ABB2-BE72-4B07-8D0C-3D5A486EFD67}"/>
              </a:ext>
            </a:extLst>
          </p:cNvPr>
          <p:cNvSpPr>
            <a:spLocks noGrp="1"/>
          </p:cNvSpPr>
          <p:nvPr>
            <p:ph type="title"/>
          </p:nvPr>
        </p:nvSpPr>
        <p:spPr>
          <a:xfrm>
            <a:off x="986679" y="69220"/>
            <a:ext cx="6447501" cy="990600"/>
          </a:xfrm>
        </p:spPr>
        <p:txBody>
          <a:bodyPr>
            <a:normAutofit fontScale="90000"/>
          </a:bodyPr>
          <a:lstStyle/>
          <a:p>
            <a:r>
              <a:rPr lang="en-US" sz="2800" b="1" dirty="0">
                <a:solidFill>
                  <a:srgbClr val="00B050"/>
                </a:solidFill>
              </a:rPr>
              <a:t>Conclusions</a:t>
            </a:r>
            <a:br>
              <a:rPr lang="en-US" b="1" i="0" dirty="0">
                <a:effectLst/>
                <a:latin typeface="Helvetica Neue"/>
              </a:rPr>
            </a:br>
            <a:endParaRPr lang="en-US" dirty="0"/>
          </a:p>
        </p:txBody>
      </p:sp>
      <p:sp>
        <p:nvSpPr>
          <p:cNvPr id="3" name="Content Placeholder 2">
            <a:extLst>
              <a:ext uri="{FF2B5EF4-FFF2-40B4-BE49-F238E27FC236}">
                <a16:creationId xmlns:a16="http://schemas.microsoft.com/office/drawing/2014/main" id="{B675D72A-D1EA-4985-8A34-9D33BAC7FCD7}"/>
              </a:ext>
            </a:extLst>
          </p:cNvPr>
          <p:cNvSpPr>
            <a:spLocks noGrp="1"/>
          </p:cNvSpPr>
          <p:nvPr>
            <p:ph idx="1"/>
          </p:nvPr>
        </p:nvSpPr>
        <p:spPr>
          <a:xfrm>
            <a:off x="872182" y="641249"/>
            <a:ext cx="7170238" cy="4172797"/>
          </a:xfrm>
        </p:spPr>
        <p:txBody>
          <a:bodyPr>
            <a:noAutofit/>
          </a:bodyPr>
          <a:lstStyle/>
          <a:p>
            <a:pPr marL="114300" indent="0">
              <a:lnSpc>
                <a:spcPct val="90000"/>
              </a:lnSpc>
              <a:buNone/>
            </a:pPr>
            <a:r>
              <a:rPr lang="en-US" sz="1200" b="1" i="0" dirty="0">
                <a:effectLst/>
                <a:latin typeface="Times New Roman" panose="02020603050405020304" pitchFamily="18" charset="0"/>
                <a:cs typeface="Times New Roman" panose="02020603050405020304" pitchFamily="18" charset="0"/>
              </a:rPr>
              <a:t>Question 1 :</a:t>
            </a:r>
          </a:p>
          <a:p>
            <a:pPr marL="114300" indent="0">
              <a:lnSpc>
                <a:spcPct val="90000"/>
              </a:lnSpc>
              <a:buNone/>
            </a:pPr>
            <a:r>
              <a:rPr lang="en-US" sz="1200" b="0" i="0" dirty="0">
                <a:effectLst/>
                <a:latin typeface="Times New Roman" panose="02020603050405020304" pitchFamily="18" charset="0"/>
                <a:cs typeface="Times New Roman" panose="02020603050405020304" pitchFamily="18" charset="0"/>
              </a:rPr>
              <a:t>Did hosting the Olympics in 2016 have an affect on the Happiness Score in Brazil?</a:t>
            </a:r>
          </a:p>
          <a:p>
            <a:pPr marL="114300" indent="0">
              <a:lnSpc>
                <a:spcPct val="90000"/>
              </a:lnSpc>
              <a:buNone/>
            </a:pPr>
            <a:endParaRPr lang="en-US" sz="1200" b="0" i="0" dirty="0">
              <a:effectLst/>
              <a:latin typeface="Times New Roman" panose="02020603050405020304" pitchFamily="18" charset="0"/>
              <a:cs typeface="Times New Roman" panose="02020603050405020304" pitchFamily="18" charset="0"/>
            </a:endParaRPr>
          </a:p>
          <a:p>
            <a:pPr marL="114300" indent="0">
              <a:lnSpc>
                <a:spcPct val="90000"/>
              </a:lnSpc>
              <a:buNone/>
            </a:pPr>
            <a:r>
              <a:rPr lang="en-US" sz="1200" b="1" i="0" dirty="0">
                <a:effectLst/>
                <a:latin typeface="Times New Roman" panose="02020603050405020304" pitchFamily="18" charset="0"/>
                <a:cs typeface="Times New Roman" panose="02020603050405020304" pitchFamily="18" charset="0"/>
              </a:rPr>
              <a:t>Answer :</a:t>
            </a:r>
          </a:p>
          <a:p>
            <a:pPr marL="114300" indent="0">
              <a:lnSpc>
                <a:spcPct val="90000"/>
              </a:lnSpc>
              <a:buNone/>
            </a:pPr>
            <a:r>
              <a:rPr lang="en-US" sz="1200" b="0" i="0" dirty="0">
                <a:effectLst/>
                <a:latin typeface="Times New Roman" panose="02020603050405020304" pitchFamily="18" charset="0"/>
                <a:cs typeface="Times New Roman" panose="02020603050405020304" pitchFamily="18" charset="0"/>
              </a:rPr>
              <a:t>The Olympic Games are the most watched sports event in the world, and cities are paying significant amounts to host the event. Overall hosting the Olympics had a positive impact on subjective well-being in Brazil during the event. As per the poll data , factors like  Economy , Freedom ,Trust on government and Generosity did increase in 2016 .</a:t>
            </a:r>
          </a:p>
          <a:p>
            <a:pPr marL="114300" indent="0">
              <a:lnSpc>
                <a:spcPct val="90000"/>
              </a:lnSpc>
              <a:buNone/>
            </a:pPr>
            <a:endParaRPr lang="en-US" sz="1200" b="0" i="0" dirty="0">
              <a:effectLst/>
              <a:latin typeface="Times New Roman" panose="02020603050405020304" pitchFamily="18" charset="0"/>
              <a:cs typeface="Times New Roman" panose="02020603050405020304" pitchFamily="18" charset="0"/>
            </a:endParaRPr>
          </a:p>
          <a:p>
            <a:pPr marL="114300" indent="0">
              <a:lnSpc>
                <a:spcPct val="90000"/>
              </a:lnSpc>
              <a:buNone/>
            </a:pPr>
            <a:r>
              <a:rPr lang="en-US" sz="1200" b="1" i="0" dirty="0">
                <a:effectLst/>
                <a:latin typeface="Times New Roman" panose="02020603050405020304" pitchFamily="18" charset="0"/>
                <a:cs typeface="Times New Roman" panose="02020603050405020304" pitchFamily="18" charset="0"/>
              </a:rPr>
              <a:t>Question 2 :</a:t>
            </a:r>
          </a:p>
          <a:p>
            <a:pPr marL="114300" indent="0">
              <a:lnSpc>
                <a:spcPct val="90000"/>
              </a:lnSpc>
              <a:buNone/>
            </a:pPr>
            <a:endParaRPr lang="en-US" sz="1200" b="1" i="0" dirty="0">
              <a:effectLst/>
              <a:latin typeface="Times New Roman" panose="02020603050405020304" pitchFamily="18" charset="0"/>
              <a:cs typeface="Times New Roman" panose="02020603050405020304" pitchFamily="18" charset="0"/>
            </a:endParaRPr>
          </a:p>
          <a:p>
            <a:pPr marL="114300" indent="0">
              <a:lnSpc>
                <a:spcPct val="90000"/>
              </a:lnSpc>
              <a:buNone/>
            </a:pPr>
            <a:r>
              <a:rPr lang="en-US" sz="1200" b="0" i="0" dirty="0">
                <a:effectLst/>
                <a:latin typeface="Times New Roman" panose="02020603050405020304" pitchFamily="18" charset="0"/>
                <a:cs typeface="Times New Roman" panose="02020603050405020304" pitchFamily="18" charset="0"/>
              </a:rPr>
              <a:t>How did the Happiness Score and its factors change before and after Olympics from 2015 to 2021 ?</a:t>
            </a:r>
          </a:p>
          <a:p>
            <a:pPr marL="114300" indent="0">
              <a:lnSpc>
                <a:spcPct val="90000"/>
              </a:lnSpc>
              <a:buNone/>
            </a:pPr>
            <a:endParaRPr lang="en-US" sz="1200" b="0" i="0" dirty="0">
              <a:effectLst/>
              <a:latin typeface="Times New Roman" panose="02020603050405020304" pitchFamily="18" charset="0"/>
              <a:cs typeface="Times New Roman" panose="02020603050405020304" pitchFamily="18" charset="0"/>
            </a:endParaRPr>
          </a:p>
          <a:p>
            <a:pPr marL="114300" indent="0">
              <a:lnSpc>
                <a:spcPct val="90000"/>
              </a:lnSpc>
              <a:buNone/>
            </a:pPr>
            <a:r>
              <a:rPr lang="en-US" sz="1200" b="1" i="0" dirty="0">
                <a:effectLst/>
                <a:latin typeface="Times New Roman" panose="02020603050405020304" pitchFamily="18" charset="0"/>
                <a:cs typeface="Times New Roman" panose="02020603050405020304" pitchFamily="18" charset="0"/>
              </a:rPr>
              <a:t>Answer :</a:t>
            </a:r>
          </a:p>
          <a:p>
            <a:pPr marL="114300" indent="0">
              <a:lnSpc>
                <a:spcPct val="90000"/>
              </a:lnSpc>
              <a:buNone/>
            </a:pPr>
            <a:r>
              <a:rPr lang="en-US" sz="1200" b="0" i="0" dirty="0">
                <a:effectLst/>
                <a:latin typeface="Times New Roman" panose="02020603050405020304" pitchFamily="18" charset="0"/>
                <a:cs typeface="Times New Roman" panose="02020603050405020304" pitchFamily="18" charset="0"/>
              </a:rPr>
              <a:t>Olympics had  positive impacts in 2016  did not last very long for factors like economy , health , Freedom and Trust on government . Corruption was widespread throughout the government and within businesses  .also Brazil's happiness score went  down after 2016 but on the other hand factors like social support and generosity did increase after 2016 which means that people were relying on each other,</a:t>
            </a:r>
            <a:r>
              <a:rPr lang="en-US" sz="1200" dirty="0">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and citizens of Brazil were donating to the charity as well, but they didn’t receive much support from Brazil government </a:t>
            </a:r>
            <a:r>
              <a:rPr lang="en-US" sz="1200" dirty="0">
                <a:latin typeface="Times New Roman" panose="02020603050405020304" pitchFamily="18" charset="0"/>
                <a:cs typeface="Times New Roman" panose="02020603050405020304" pitchFamily="18" charset="0"/>
              </a:rPr>
              <a:t>. The 2016 Olympics cost the Brazilian government approximately $13.1 billion to host ($3.5 billion over budget), plus an additional $8.2 billion in infrastructure upgrades and renovations paid with a mix of public and private money. They hoped for economic benefit of hosting the games which did not occur in Rio. According to a report, government was late in paying teachers, hospital workers, and pensions .Also crime in the city has risen to almost record-breaking level.</a:t>
            </a:r>
          </a:p>
        </p:txBody>
      </p:sp>
    </p:spTree>
    <p:extLst>
      <p:ext uri="{BB962C8B-B14F-4D97-AF65-F5344CB8AC3E}">
        <p14:creationId xmlns:p14="http://schemas.microsoft.com/office/powerpoint/2010/main" val="618159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238-A420-4C12-8DAD-2AAF536D204D}"/>
              </a:ext>
            </a:extLst>
          </p:cNvPr>
          <p:cNvSpPr>
            <a:spLocks noGrp="1"/>
          </p:cNvSpPr>
          <p:nvPr>
            <p:ph type="title"/>
          </p:nvPr>
        </p:nvSpPr>
        <p:spPr>
          <a:xfrm>
            <a:off x="5008418" y="1787237"/>
            <a:ext cx="2140527" cy="554180"/>
          </a:xfrm>
        </p:spPr>
        <p:txBody>
          <a:bodyPr vert="horz" lIns="91440" tIns="45720" rIns="91440" bIns="45720" rtlCol="0" anchor="b">
            <a:normAutofit fontScale="90000"/>
          </a:bodyPr>
          <a:lstStyle/>
          <a:p>
            <a:pPr algn="r" defTabSz="457200"/>
            <a:endParaRPr lang="en-US" sz="3200" b="1" dirty="0">
              <a:solidFill>
                <a:srgbClr val="00B050"/>
              </a:solidFill>
            </a:endParaRPr>
          </a:p>
        </p:txBody>
      </p:sp>
      <p:pic>
        <p:nvPicPr>
          <p:cNvPr id="1030" name="Picture 6" descr="3,530 BEST Any Questions IMAGES, STOCK PHOTOS &amp;amp; VECTORS | Adobe Stock">
            <a:extLst>
              <a:ext uri="{FF2B5EF4-FFF2-40B4-BE49-F238E27FC236}">
                <a16:creationId xmlns:a16="http://schemas.microsoft.com/office/drawing/2014/main" id="{A5991993-8106-4697-BEA7-D44ED95AD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21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8" name="Title 1">
            <a:extLst>
              <a:ext uri="{FF2B5EF4-FFF2-40B4-BE49-F238E27FC236}">
                <a16:creationId xmlns:a16="http://schemas.microsoft.com/office/drawing/2014/main" id="{A172A36C-9DEB-4B3B-B84C-E5807D32935A}"/>
              </a:ext>
            </a:extLst>
          </p:cNvPr>
          <p:cNvSpPr>
            <a:spLocks noGrp="1"/>
          </p:cNvSpPr>
          <p:nvPr>
            <p:ph type="title"/>
          </p:nvPr>
        </p:nvSpPr>
        <p:spPr>
          <a:xfrm>
            <a:off x="265500" y="365761"/>
            <a:ext cx="3837000" cy="1252727"/>
          </a:xfrm>
        </p:spPr>
        <p:txBody>
          <a:bodyPr>
            <a:normAutofit/>
          </a:bodyPr>
          <a:lstStyle/>
          <a:p>
            <a:pPr algn="l"/>
            <a:r>
              <a:rPr lang="en-US" altLang="en-US" sz="2700" b="1" dirty="0">
                <a:solidFill>
                  <a:schemeClr val="tx1"/>
                </a:solidFill>
                <a:latin typeface="Times New Roman" panose="02020603050405020304" pitchFamily="18" charset="0"/>
                <a:cs typeface="Times New Roman" panose="02020603050405020304" pitchFamily="18" charset="0"/>
              </a:rPr>
              <a:t>Data Source</a:t>
            </a:r>
            <a:br>
              <a:rPr lang="en-US" altLang="en-US" sz="4400" b="1" dirty="0">
                <a:solidFill>
                  <a:schemeClr val="tx1"/>
                </a:solidFill>
                <a:latin typeface="inherit"/>
              </a:rPr>
            </a:br>
            <a:endParaRPr lang="en-US" dirty="0"/>
          </a:p>
        </p:txBody>
      </p:sp>
      <p:sp>
        <p:nvSpPr>
          <p:cNvPr id="82" name="Text Placeholder 3">
            <a:extLst>
              <a:ext uri="{FF2B5EF4-FFF2-40B4-BE49-F238E27FC236}">
                <a16:creationId xmlns:a16="http://schemas.microsoft.com/office/drawing/2014/main" id="{05A63D5C-1128-42EA-8F34-4117E53661D7}"/>
              </a:ext>
            </a:extLst>
          </p:cNvPr>
          <p:cNvSpPr>
            <a:spLocks noGrp="1"/>
          </p:cNvSpPr>
          <p:nvPr>
            <p:ph type="body" idx="2"/>
          </p:nvPr>
        </p:nvSpPr>
        <p:spPr>
          <a:xfrm>
            <a:off x="4939500" y="724075"/>
            <a:ext cx="3837000" cy="3695100"/>
          </a:xfrm>
        </p:spPr>
        <p:txBody>
          <a:bodyPr>
            <a:normAutofit fontScale="92500" lnSpcReduction="10000"/>
          </a:bodyPr>
          <a:lstStyle/>
          <a:p>
            <a:r>
              <a:rPr lang="en-US" sz="1600" dirty="0">
                <a:latin typeface="Times New Roman" panose="02020603050405020304" pitchFamily="18" charset="0"/>
                <a:cs typeface="Times New Roman" panose="02020603050405020304" pitchFamily="18" charset="0"/>
              </a:rPr>
              <a:t>Dataset on the modern Olympic Games, including all the Games from Athens 1896 to Rio 2016.</a:t>
            </a:r>
            <a:endParaRPr lang="en-US" dirty="0">
              <a:latin typeface="Times New Roman" panose="02020603050405020304" pitchFamily="18" charset="0"/>
              <a:cs typeface="Times New Roman" panose="02020603050405020304" pitchFamily="18" charset="0"/>
            </a:endParaRPr>
          </a:p>
          <a:p>
            <a:pPr lvl="1"/>
            <a:r>
              <a:rPr lang="en-US" sz="1300" u="sng" dirty="0">
                <a:latin typeface="Times New Roman" panose="02020603050405020304" pitchFamily="18" charset="0"/>
                <a:cs typeface="Times New Roman" panose="02020603050405020304" pitchFamily="18" charset="0"/>
                <a:hlinkClick r:id="rId3"/>
              </a:rPr>
              <a:t>https://www.kaggle.com/heesoo37/120-years-of-olympic-history-athletes-and-results?select=noc_regions.csv</a:t>
            </a:r>
            <a:endParaRPr lang="en-US" sz="1300" u="sng" dirty="0">
              <a:latin typeface="Times New Roman" panose="02020603050405020304" pitchFamily="18" charset="0"/>
              <a:cs typeface="Times New Roman" panose="02020603050405020304" pitchFamily="18" charset="0"/>
            </a:endParaRPr>
          </a:p>
          <a:p>
            <a:pPr lvl="1"/>
            <a:r>
              <a:rPr lang="en-US" sz="1300" dirty="0">
                <a:latin typeface="Times New Roman" panose="02020603050405020304" pitchFamily="18" charset="0"/>
                <a:cs typeface="Times New Roman" panose="02020603050405020304" pitchFamily="18" charset="0"/>
              </a:rPr>
              <a:t>This dataset was scraped from </a:t>
            </a:r>
            <a:r>
              <a:rPr lang="en-US" sz="1300" u="sng" dirty="0">
                <a:latin typeface="Times New Roman" panose="02020603050405020304" pitchFamily="18" charset="0"/>
                <a:cs typeface="Times New Roman" panose="02020603050405020304" pitchFamily="18" charset="0"/>
                <a:hlinkClick r:id="rId4"/>
              </a:rPr>
              <a:t>www.sports-reference.com</a:t>
            </a:r>
            <a:r>
              <a:rPr lang="en-US" sz="1300" dirty="0">
                <a:latin typeface="Times New Roman" panose="02020603050405020304" pitchFamily="18" charset="0"/>
                <a:cs typeface="Times New Roman" panose="02020603050405020304" pitchFamily="18" charset="0"/>
              </a:rPr>
              <a:t> in May 2018.</a:t>
            </a:r>
          </a:p>
          <a:p>
            <a:pPr lvl="1"/>
            <a:r>
              <a:rPr lang="en-US" sz="1300" dirty="0">
                <a:latin typeface="Times New Roman" panose="02020603050405020304" pitchFamily="18" charset="0"/>
                <a:cs typeface="Times New Roman" panose="02020603050405020304" pitchFamily="18" charset="0"/>
              </a:rPr>
              <a:t>The csv file contains 271116 rows and 15 columns. Each row corresponds to an individual athlete competing in an individual Olympic event.</a:t>
            </a:r>
          </a:p>
          <a:p>
            <a:r>
              <a:rPr lang="en-US" sz="1500" dirty="0">
                <a:latin typeface="Times New Roman" panose="02020603050405020304" pitchFamily="18" charset="0"/>
                <a:cs typeface="Times New Roman" panose="02020603050405020304" pitchFamily="18" charset="0"/>
              </a:rPr>
              <a:t>World Bank's data API to get GDP data.</a:t>
            </a:r>
          </a:p>
          <a:p>
            <a:pPr lvl="1"/>
            <a:r>
              <a:rPr lang="en-US" sz="1200" dirty="0">
                <a:latin typeface="Times New Roman" panose="02020603050405020304" pitchFamily="18" charset="0"/>
                <a:cs typeface="Times New Roman" panose="02020603050405020304" pitchFamily="18" charset="0"/>
              </a:rPr>
              <a:t>WBGAPI python package to work with data was installed and used.</a:t>
            </a:r>
          </a:p>
          <a:p>
            <a:pPr lvl="1"/>
            <a:r>
              <a:rPr lang="en-US" sz="1200" u="sng" dirty="0">
                <a:latin typeface="Times New Roman" panose="02020603050405020304" pitchFamily="18" charset="0"/>
                <a:cs typeface="Times New Roman" panose="02020603050405020304" pitchFamily="18" charset="0"/>
                <a:hlinkClick r:id="rId5"/>
              </a:rPr>
              <a:t>https://pypi.org/project/wbgapi/</a:t>
            </a:r>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pip install </a:t>
            </a:r>
            <a:r>
              <a:rPr lang="en-US" sz="1200" dirty="0" err="1">
                <a:latin typeface="Times New Roman" panose="02020603050405020304" pitchFamily="18" charset="0"/>
                <a:cs typeface="Times New Roman" panose="02020603050405020304" pitchFamily="18" charset="0"/>
              </a:rPr>
              <a:t>wbgapi</a:t>
            </a:r>
            <a:r>
              <a:rPr lang="en-US" sz="12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8AB8C8B-2F29-3540-9E38-6E86BB30C460}"/>
              </a:ext>
            </a:extLst>
          </p:cNvPr>
          <p:cNvPicPr>
            <a:picLocks noChangeAspect="1"/>
          </p:cNvPicPr>
          <p:nvPr/>
        </p:nvPicPr>
        <p:blipFill>
          <a:blip r:embed="rId6"/>
          <a:stretch>
            <a:fillRect/>
          </a:stretch>
        </p:blipFill>
        <p:spPr>
          <a:xfrm>
            <a:off x="367500" y="992124"/>
            <a:ext cx="1385315" cy="1037447"/>
          </a:xfrm>
          <a:prstGeom prst="rect">
            <a:avLst/>
          </a:prstGeom>
        </p:spPr>
      </p:pic>
    </p:spTree>
    <p:extLst>
      <p:ext uri="{BB962C8B-B14F-4D97-AF65-F5344CB8AC3E}">
        <p14:creationId xmlns:p14="http://schemas.microsoft.com/office/powerpoint/2010/main" val="166127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B7B5186-862E-4B25-AD9C-4BC186E5C75A}"/>
              </a:ext>
            </a:extLst>
          </p:cNvPr>
          <p:cNvSpPr>
            <a:spLocks noGrp="1"/>
          </p:cNvSpPr>
          <p:nvPr>
            <p:ph type="title"/>
          </p:nvPr>
        </p:nvSpPr>
        <p:spPr>
          <a:xfrm>
            <a:off x="332670" y="368547"/>
            <a:ext cx="2788947" cy="1285685"/>
          </a:xfrm>
        </p:spPr>
        <p:txBody>
          <a:bodyPr>
            <a:noAutofit/>
          </a:bodyPr>
          <a:lstStyle/>
          <a:p>
            <a:r>
              <a:rPr lang="en-US" sz="1800" b="1" dirty="0">
                <a:latin typeface="Times New Roman" panose="02020603050405020304" pitchFamily="18" charset="0"/>
                <a:cs typeface="Times New Roman" panose="02020603050405020304" pitchFamily="18" charset="0"/>
              </a:rPr>
              <a:t>Total and Gold number of Medals Brazil won throughout the history of Olympics.</a:t>
            </a:r>
            <a:endParaRPr lang="en-US" sz="1800" dirty="0">
              <a:latin typeface="Times New Roman" panose="02020603050405020304" pitchFamily="18" charset="0"/>
              <a:cs typeface="Times New Roman" panose="02020603050405020304" pitchFamily="18" charset="0"/>
            </a:endParaRPr>
          </a:p>
        </p:txBody>
      </p:sp>
      <p:pic>
        <p:nvPicPr>
          <p:cNvPr id="7" name="Picture 6" descr="Chart&#10;&#10;Description automatically generated">
            <a:extLst>
              <a:ext uri="{FF2B5EF4-FFF2-40B4-BE49-F238E27FC236}">
                <a16:creationId xmlns:a16="http://schemas.microsoft.com/office/drawing/2014/main" id="{ABF00D98-8555-A148-AB11-D7799D169301}"/>
              </a:ext>
            </a:extLst>
          </p:cNvPr>
          <p:cNvPicPr>
            <a:picLocks noChangeAspect="1"/>
          </p:cNvPicPr>
          <p:nvPr/>
        </p:nvPicPr>
        <p:blipFill>
          <a:blip r:embed="rId2"/>
          <a:stretch>
            <a:fillRect/>
          </a:stretch>
        </p:blipFill>
        <p:spPr>
          <a:xfrm>
            <a:off x="3458095" y="250228"/>
            <a:ext cx="5542887" cy="2771444"/>
          </a:xfrm>
          <a:prstGeom prst="rect">
            <a:avLst/>
          </a:prstGeom>
        </p:spPr>
      </p:pic>
      <p:sp>
        <p:nvSpPr>
          <p:cNvPr id="8" name="TextBox 7">
            <a:extLst>
              <a:ext uri="{FF2B5EF4-FFF2-40B4-BE49-F238E27FC236}">
                <a16:creationId xmlns:a16="http://schemas.microsoft.com/office/drawing/2014/main" id="{470CD964-FB18-5342-AAB7-C74B429D0E67}"/>
              </a:ext>
            </a:extLst>
          </p:cNvPr>
          <p:cNvSpPr txBox="1"/>
          <p:nvPr/>
        </p:nvSpPr>
        <p:spPr>
          <a:xfrm>
            <a:off x="241068" y="2305786"/>
            <a:ext cx="3591099" cy="3013902"/>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Hosting Year 2016:</a:t>
            </a:r>
          </a:p>
          <a:p>
            <a:endParaRPr lang="en-US" dirty="0">
              <a:latin typeface="Times New Roman" panose="02020603050405020304" pitchFamily="18" charset="0"/>
              <a:cs typeface="Times New Roman" panose="02020603050405020304" pitchFamily="18" charset="0"/>
            </a:endParaRPr>
          </a:p>
          <a:p>
            <a:pPr marL="457200" lvl="1" indent="-342900">
              <a:lnSpc>
                <a:spcPct val="95000"/>
              </a:lnSpc>
              <a:buClr>
                <a:schemeClr val="dk2"/>
              </a:buClr>
              <a:buSzPts val="1800"/>
              <a:buFont typeface="Arial"/>
              <a:buChar char="●"/>
            </a:pPr>
            <a:r>
              <a:rPr lang="en-US" sz="1100" dirty="0">
                <a:solidFill>
                  <a:schemeClr val="dk2"/>
                </a:solidFill>
                <a:latin typeface="Times New Roman" panose="02020603050405020304" pitchFamily="18" charset="0"/>
                <a:cs typeface="Times New Roman" panose="02020603050405020304" pitchFamily="18" charset="0"/>
              </a:rPr>
              <a:t>Total number of Medals is higher than in any other previous games: 19 medals total.</a:t>
            </a:r>
          </a:p>
          <a:p>
            <a:pPr marL="285750" lvl="1" indent="-171450">
              <a:lnSpc>
                <a:spcPct val="95000"/>
              </a:lnSpc>
              <a:buClr>
                <a:schemeClr val="dk2"/>
              </a:buClr>
              <a:buSzPts val="1800"/>
              <a:buFont typeface="Courier New" panose="02070309020205020404" pitchFamily="49" charset="0"/>
              <a:buChar char="o"/>
            </a:pPr>
            <a:r>
              <a:rPr lang="en-US" sz="1100" dirty="0">
                <a:solidFill>
                  <a:schemeClr val="dk2"/>
                </a:solidFill>
                <a:latin typeface="Times New Roman" panose="02020603050405020304" pitchFamily="18" charset="0"/>
                <a:cs typeface="Times New Roman" panose="02020603050405020304" pitchFamily="18" charset="0"/>
              </a:rPr>
              <a:t>The average for years with highest Medal Count (1996-2012) is 14.3;</a:t>
            </a:r>
          </a:p>
          <a:p>
            <a:pPr marL="285750" lvl="1" indent="-171450">
              <a:lnSpc>
                <a:spcPct val="95000"/>
              </a:lnSpc>
              <a:buClr>
                <a:schemeClr val="dk2"/>
              </a:buClr>
              <a:buSzPts val="1800"/>
              <a:buFont typeface="Courier New" panose="02070309020205020404" pitchFamily="49" charset="0"/>
              <a:buChar char="o"/>
            </a:pPr>
            <a:r>
              <a:rPr lang="en-US" sz="1100" dirty="0">
                <a:solidFill>
                  <a:schemeClr val="dk2"/>
                </a:solidFill>
                <a:latin typeface="Times New Roman" panose="02020603050405020304" pitchFamily="18" charset="0"/>
                <a:cs typeface="Times New Roman" panose="02020603050405020304" pitchFamily="18" charset="0"/>
              </a:rPr>
              <a:t>The average for all other years (&lt;1996) is 2.75 total medals. </a:t>
            </a:r>
          </a:p>
          <a:p>
            <a:pPr marL="114300" lvl="1">
              <a:lnSpc>
                <a:spcPct val="95000"/>
              </a:lnSpc>
              <a:buClr>
                <a:schemeClr val="dk2"/>
              </a:buClr>
              <a:buSzPts val="1800"/>
            </a:pPr>
            <a:endParaRPr lang="en-US" sz="1100" dirty="0">
              <a:solidFill>
                <a:schemeClr val="dk2"/>
              </a:solidFill>
              <a:latin typeface="Times New Roman" panose="02020603050405020304" pitchFamily="18" charset="0"/>
              <a:cs typeface="Times New Roman" panose="02020603050405020304" pitchFamily="18" charset="0"/>
            </a:endParaRPr>
          </a:p>
          <a:p>
            <a:pPr marL="114300" lvl="1">
              <a:lnSpc>
                <a:spcPct val="95000"/>
              </a:lnSpc>
              <a:buClr>
                <a:schemeClr val="dk2"/>
              </a:buClr>
              <a:buSzPts val="1800"/>
            </a:pPr>
            <a:endParaRPr lang="en-US" sz="1100" dirty="0">
              <a:solidFill>
                <a:schemeClr val="dk2"/>
              </a:solidFill>
              <a:latin typeface="Times New Roman" panose="02020603050405020304" pitchFamily="18" charset="0"/>
              <a:cs typeface="Times New Roman" panose="02020603050405020304" pitchFamily="18" charset="0"/>
            </a:endParaRPr>
          </a:p>
          <a:p>
            <a:pPr marL="457200" lvl="1" indent="-342900">
              <a:lnSpc>
                <a:spcPct val="95000"/>
              </a:lnSpc>
              <a:buClr>
                <a:schemeClr val="dk2"/>
              </a:buClr>
              <a:buSzPts val="1800"/>
              <a:buFont typeface="Arial"/>
              <a:buChar char="●"/>
            </a:pPr>
            <a:r>
              <a:rPr lang="en-US" sz="1100" dirty="0">
                <a:solidFill>
                  <a:schemeClr val="dk2"/>
                </a:solidFill>
                <a:latin typeface="Times New Roman" panose="02020603050405020304" pitchFamily="18" charset="0"/>
                <a:cs typeface="Times New Roman" panose="02020603050405020304" pitchFamily="18" charset="0"/>
              </a:rPr>
              <a:t>Total number of Gold Medals is higher than in any other previous games: 7 gold medals.</a:t>
            </a:r>
          </a:p>
          <a:p>
            <a:pPr marL="285750" lvl="2" indent="-171450">
              <a:lnSpc>
                <a:spcPct val="95000"/>
              </a:lnSpc>
              <a:buClr>
                <a:schemeClr val="dk2"/>
              </a:buClr>
              <a:buSzPts val="1800"/>
              <a:buFont typeface="Courier New" panose="02070309020205020404" pitchFamily="49" charset="0"/>
              <a:buChar char="o"/>
            </a:pPr>
            <a:r>
              <a:rPr lang="en-US" sz="1100" dirty="0">
                <a:solidFill>
                  <a:schemeClr val="dk2"/>
                </a:solidFill>
                <a:latin typeface="Times New Roman" panose="02020603050405020304" pitchFamily="18" charset="0"/>
                <a:cs typeface="Times New Roman" panose="02020603050405020304" pitchFamily="18" charset="0"/>
              </a:rPr>
              <a:t>The next highest number is 5 Gold Medals in 2004;</a:t>
            </a:r>
          </a:p>
          <a:p>
            <a:pPr marL="285750" lvl="2" indent="-171450">
              <a:lnSpc>
                <a:spcPct val="95000"/>
              </a:lnSpc>
              <a:buClr>
                <a:schemeClr val="dk2"/>
              </a:buClr>
              <a:buSzPts val="1800"/>
              <a:buFont typeface="Courier New" panose="02070309020205020404" pitchFamily="49" charset="0"/>
              <a:buChar char="o"/>
            </a:pPr>
            <a:r>
              <a:rPr lang="en-US" sz="1100" dirty="0">
                <a:solidFill>
                  <a:schemeClr val="dk2"/>
                </a:solidFill>
                <a:latin typeface="Times New Roman" panose="02020603050405020304" pitchFamily="18" charset="0"/>
                <a:cs typeface="Times New Roman" panose="02020603050405020304" pitchFamily="18" charset="0"/>
              </a:rPr>
              <a:t>For all other games the average number is 1.7 gold medals.</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3" name="Picture 12" descr="Chart&#10;&#10;Description automatically generated with medium confidence">
            <a:extLst>
              <a:ext uri="{FF2B5EF4-FFF2-40B4-BE49-F238E27FC236}">
                <a16:creationId xmlns:a16="http://schemas.microsoft.com/office/drawing/2014/main" id="{561899A9-87A3-3946-B7E3-CBF0D58C95B9}"/>
              </a:ext>
            </a:extLst>
          </p:cNvPr>
          <p:cNvPicPr>
            <a:picLocks noChangeAspect="1"/>
          </p:cNvPicPr>
          <p:nvPr/>
        </p:nvPicPr>
        <p:blipFill>
          <a:blip r:embed="rId3"/>
          <a:stretch>
            <a:fillRect/>
          </a:stretch>
        </p:blipFill>
        <p:spPr>
          <a:xfrm>
            <a:off x="4497185" y="2899771"/>
            <a:ext cx="4488874" cy="2244437"/>
          </a:xfrm>
          <a:prstGeom prst="rect">
            <a:avLst/>
          </a:prstGeom>
        </p:spPr>
      </p:pic>
    </p:spTree>
    <p:extLst>
      <p:ext uri="{BB962C8B-B14F-4D97-AF65-F5344CB8AC3E}">
        <p14:creationId xmlns:p14="http://schemas.microsoft.com/office/powerpoint/2010/main" val="294252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B60C-6135-9042-BEC2-A2824E837EC9}"/>
              </a:ext>
            </a:extLst>
          </p:cNvPr>
          <p:cNvSpPr>
            <a:spLocks noGrp="1"/>
          </p:cNvSpPr>
          <p:nvPr>
            <p:ph type="title"/>
          </p:nvPr>
        </p:nvSpPr>
        <p:spPr>
          <a:xfrm>
            <a:off x="311700" y="205071"/>
            <a:ext cx="8520600" cy="57270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Investigating correlation between Number of Medals and GDP</a:t>
            </a:r>
            <a:endParaRPr lang="en-US" dirty="0"/>
          </a:p>
        </p:txBody>
      </p:sp>
      <p:sp>
        <p:nvSpPr>
          <p:cNvPr id="3" name="Text Placeholder 2">
            <a:extLst>
              <a:ext uri="{FF2B5EF4-FFF2-40B4-BE49-F238E27FC236}">
                <a16:creationId xmlns:a16="http://schemas.microsoft.com/office/drawing/2014/main" id="{99B1EF26-D60F-9E47-8D84-65D9207A7B6D}"/>
              </a:ext>
            </a:extLst>
          </p:cNvPr>
          <p:cNvSpPr>
            <a:spLocks noGrp="1"/>
          </p:cNvSpPr>
          <p:nvPr>
            <p:ph type="body" idx="1"/>
          </p:nvPr>
        </p:nvSpPr>
        <p:spPr>
          <a:xfrm>
            <a:off x="311699" y="750140"/>
            <a:ext cx="8383413" cy="351001"/>
          </a:xfrm>
        </p:spPr>
        <p:txBody>
          <a:bodyPr>
            <a:no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possible factor of Medal Count increase could be the increase of GDP (or GDP per capita)</a:t>
            </a:r>
          </a:p>
        </p:txBody>
      </p:sp>
      <p:pic>
        <p:nvPicPr>
          <p:cNvPr id="5" name="Picture 4" descr="Chart, scatter chart, bubble chart&#10;&#10;Description automatically generated">
            <a:extLst>
              <a:ext uri="{FF2B5EF4-FFF2-40B4-BE49-F238E27FC236}">
                <a16:creationId xmlns:a16="http://schemas.microsoft.com/office/drawing/2014/main" id="{DF627362-6111-034E-9577-984979EDC592}"/>
              </a:ext>
            </a:extLst>
          </p:cNvPr>
          <p:cNvPicPr>
            <a:picLocks noChangeAspect="1"/>
          </p:cNvPicPr>
          <p:nvPr/>
        </p:nvPicPr>
        <p:blipFill>
          <a:blip r:embed="rId3"/>
          <a:stretch>
            <a:fillRect/>
          </a:stretch>
        </p:blipFill>
        <p:spPr>
          <a:xfrm>
            <a:off x="134229" y="1191182"/>
            <a:ext cx="5259764" cy="2832180"/>
          </a:xfrm>
          <a:prstGeom prst="rect">
            <a:avLst/>
          </a:prstGeom>
        </p:spPr>
      </p:pic>
      <p:pic>
        <p:nvPicPr>
          <p:cNvPr id="15" name="Picture 14" descr="Chart, scatter chart&#10;&#10;Description automatically generated">
            <a:extLst>
              <a:ext uri="{FF2B5EF4-FFF2-40B4-BE49-F238E27FC236}">
                <a16:creationId xmlns:a16="http://schemas.microsoft.com/office/drawing/2014/main" id="{7A44D0F5-9A30-0F4E-880B-584829C1ABB8}"/>
              </a:ext>
            </a:extLst>
          </p:cNvPr>
          <p:cNvPicPr>
            <a:picLocks noChangeAspect="1"/>
          </p:cNvPicPr>
          <p:nvPr/>
        </p:nvPicPr>
        <p:blipFill>
          <a:blip r:embed="rId4"/>
          <a:stretch>
            <a:fillRect/>
          </a:stretch>
        </p:blipFill>
        <p:spPr>
          <a:xfrm>
            <a:off x="5321955" y="1252826"/>
            <a:ext cx="3764072" cy="1864447"/>
          </a:xfrm>
          <a:prstGeom prst="rect">
            <a:avLst/>
          </a:prstGeom>
        </p:spPr>
      </p:pic>
      <p:sp>
        <p:nvSpPr>
          <p:cNvPr id="16" name="TextBox 15">
            <a:extLst>
              <a:ext uri="{FF2B5EF4-FFF2-40B4-BE49-F238E27FC236}">
                <a16:creationId xmlns:a16="http://schemas.microsoft.com/office/drawing/2014/main" id="{201DDE1B-A36E-9D4B-9CCE-A302BCC49D55}"/>
              </a:ext>
            </a:extLst>
          </p:cNvPr>
          <p:cNvSpPr txBox="1"/>
          <p:nvPr/>
        </p:nvSpPr>
        <p:spPr>
          <a:xfrm>
            <a:off x="437150" y="4023362"/>
            <a:ext cx="7751689" cy="983346"/>
          </a:xfrm>
          <a:prstGeom prst="rect">
            <a:avLst/>
          </a:prstGeom>
          <a:noFill/>
        </p:spPr>
        <p:txBody>
          <a:bodyPr wrap="square" lIns="91440" tIns="45720" rIns="91440" bIns="45720" rtlCol="0" anchor="t">
            <a:spAutoFit/>
          </a:bodyPr>
          <a:lstStyle/>
          <a:p>
            <a:r>
              <a:rPr lang="en-US" sz="1200" dirty="0">
                <a:latin typeface="Times New Roman"/>
                <a:cs typeface="Times New Roman"/>
              </a:rPr>
              <a:t>Relationship between Total Medals vs GDP per capita and Linear Regression Model.</a:t>
            </a:r>
          </a:p>
          <a:p>
            <a:endParaRPr lang="en-US" sz="1200" dirty="0">
              <a:latin typeface="Times New Roman" panose="02020603050405020304" pitchFamily="18" charset="0"/>
              <a:cs typeface="Times New Roman" panose="02020603050405020304" pitchFamily="18" charset="0"/>
            </a:endParaRPr>
          </a:p>
          <a:p>
            <a:pPr marL="457200" indent="-342900">
              <a:lnSpc>
                <a:spcPct val="105000"/>
              </a:lnSpc>
              <a:buClr>
                <a:schemeClr val="dk2"/>
              </a:buClr>
              <a:buSzPts val="1800"/>
              <a:buFont typeface="Courier New" panose="02070309020205020404" pitchFamily="49" charset="0"/>
              <a:buChar char="o"/>
            </a:pPr>
            <a:r>
              <a:rPr lang="en-US" sz="1100" dirty="0">
                <a:solidFill>
                  <a:schemeClr val="dk2"/>
                </a:solidFill>
                <a:latin typeface="Times New Roman" panose="02020603050405020304" pitchFamily="18" charset="0"/>
                <a:cs typeface="Times New Roman" panose="02020603050405020304" pitchFamily="18" charset="0"/>
              </a:rPr>
              <a:t>Linear Regression Model and R-value = 0.85 shows that there is a strong correlation between GDP per capita and Medals Count.</a:t>
            </a:r>
          </a:p>
          <a:p>
            <a:pPr marL="457200" lvl="1" indent="-342900">
              <a:lnSpc>
                <a:spcPct val="105000"/>
              </a:lnSpc>
              <a:buClr>
                <a:schemeClr val="dk2"/>
              </a:buClr>
              <a:buSzPts val="1800"/>
              <a:buFont typeface="Courier New" panose="02070309020205020404" pitchFamily="49" charset="0"/>
              <a:buChar char="o"/>
            </a:pPr>
            <a:r>
              <a:rPr lang="en-US" sz="1100" dirty="0">
                <a:solidFill>
                  <a:schemeClr val="dk2"/>
                </a:solidFill>
                <a:latin typeface="Times New Roman" panose="02020603050405020304" pitchFamily="18" charset="0"/>
                <a:cs typeface="Times New Roman" panose="02020603050405020304" pitchFamily="18" charset="0"/>
              </a:rPr>
              <a:t>However, the GDP itself does not explain the highest number of Medals in 2016. </a:t>
            </a:r>
            <a:endParaRPr lang="en-US" dirty="0"/>
          </a:p>
        </p:txBody>
      </p:sp>
    </p:spTree>
    <p:extLst>
      <p:ext uri="{BB962C8B-B14F-4D97-AF65-F5344CB8AC3E}">
        <p14:creationId xmlns:p14="http://schemas.microsoft.com/office/powerpoint/2010/main" val="299423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85AB-7AB1-114E-AEC0-E41BE173A34A}"/>
              </a:ext>
            </a:extLst>
          </p:cNvPr>
          <p:cNvSpPr>
            <a:spLocks noGrp="1"/>
          </p:cNvSpPr>
          <p:nvPr>
            <p:ph type="title"/>
          </p:nvPr>
        </p:nvSpPr>
        <p:spPr>
          <a:xfrm>
            <a:off x="822960" y="445025"/>
            <a:ext cx="8009340" cy="572700"/>
          </a:xfrm>
        </p:spPr>
        <p:txBody>
          <a:bodyPr>
            <a:normAutofit fontScale="90000"/>
          </a:bodyPr>
          <a:lstStyle/>
          <a:p>
            <a:r>
              <a:rPr lang="en-US" sz="2700" b="1" dirty="0">
                <a:latin typeface="Times New Roman" panose="02020603050405020304" pitchFamily="18" charset="0"/>
                <a:cs typeface="Times New Roman" panose="02020603050405020304" pitchFamily="18" charset="0"/>
              </a:rPr>
              <a:t>Conclusion</a:t>
            </a:r>
            <a:br>
              <a:rPr lang="en-US" b="1" dirty="0">
                <a:latin typeface="+mj-lt"/>
              </a:rPr>
            </a:br>
            <a:endParaRPr lang="en-US" dirty="0">
              <a:latin typeface="+mj-lt"/>
            </a:endParaRPr>
          </a:p>
        </p:txBody>
      </p:sp>
      <p:sp>
        <p:nvSpPr>
          <p:cNvPr id="3" name="Text Placeholder 2">
            <a:extLst>
              <a:ext uri="{FF2B5EF4-FFF2-40B4-BE49-F238E27FC236}">
                <a16:creationId xmlns:a16="http://schemas.microsoft.com/office/drawing/2014/main" id="{0A8AD392-6B08-1749-8564-47C0C45DD578}"/>
              </a:ext>
            </a:extLst>
          </p:cNvPr>
          <p:cNvSpPr>
            <a:spLocks noGrp="1"/>
          </p:cNvSpPr>
          <p:nvPr>
            <p:ph type="body" idx="1"/>
          </p:nvPr>
        </p:nvSpPr>
        <p:spPr>
          <a:xfrm>
            <a:off x="461335" y="1152475"/>
            <a:ext cx="8009340" cy="3610718"/>
          </a:xfrm>
        </p:spPr>
        <p:txBody>
          <a:bodyPr/>
          <a:lstStyle/>
          <a:p>
            <a:r>
              <a:rPr lang="en-US" dirty="0">
                <a:latin typeface="Times New Roman" panose="02020603050405020304" pitchFamily="18" charset="0"/>
                <a:cs typeface="Times New Roman" panose="02020603050405020304" pitchFamily="18" charset="0"/>
              </a:rPr>
              <a:t>Our findings show that Brazil won its highest number of total and gold medals in the year of hosting the Olympics.</a:t>
            </a:r>
          </a:p>
          <a:p>
            <a:r>
              <a:rPr lang="en-US" dirty="0">
                <a:latin typeface="Times New Roman" panose="02020603050405020304" pitchFamily="18" charset="0"/>
                <a:cs typeface="Times New Roman" panose="02020603050405020304" pitchFamily="18" charset="0"/>
              </a:rPr>
              <a:t>Linear Regression Model for Number of Medals and GDP over Olympics years revealed that there is a strong correlation between Number of Medals and GDP per capita.</a:t>
            </a:r>
          </a:p>
          <a:p>
            <a:r>
              <a:rPr lang="en-US" dirty="0">
                <a:latin typeface="Times New Roman" panose="02020603050405020304" pitchFamily="18" charset="0"/>
                <a:cs typeface="Times New Roman" panose="02020603050405020304" pitchFamily="18" charset="0"/>
              </a:rPr>
              <a:t>However, GDP level in 2016 does not explain the highest Number of Medals Brazil won that year.</a:t>
            </a:r>
          </a:p>
          <a:p>
            <a:r>
              <a:rPr lang="en-US" dirty="0">
                <a:latin typeface="Times New Roman" panose="02020603050405020304" pitchFamily="18" charset="0"/>
                <a:cs typeface="Times New Roman" panose="02020603050405020304" pitchFamily="18" charset="0"/>
              </a:rPr>
              <a:t>Thus, we can conclude that it's hosting the Olympics that caused Brazil to win more medals this year than in any other year before.</a:t>
            </a:r>
          </a:p>
          <a:p>
            <a:endParaRPr lang="en-US" dirty="0"/>
          </a:p>
        </p:txBody>
      </p:sp>
    </p:spTree>
    <p:extLst>
      <p:ext uri="{BB962C8B-B14F-4D97-AF65-F5344CB8AC3E}">
        <p14:creationId xmlns:p14="http://schemas.microsoft.com/office/powerpoint/2010/main" val="423296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2" name="Title 1">
            <a:extLst>
              <a:ext uri="{FF2B5EF4-FFF2-40B4-BE49-F238E27FC236}">
                <a16:creationId xmlns:a16="http://schemas.microsoft.com/office/drawing/2014/main" id="{36E3E607-0796-4758-ACAA-AA3440A69668}"/>
              </a:ext>
            </a:extLst>
          </p:cNvPr>
          <p:cNvSpPr>
            <a:spLocks noGrp="1"/>
          </p:cNvSpPr>
          <p:nvPr>
            <p:ph type="title"/>
          </p:nvPr>
        </p:nvSpPr>
        <p:spPr>
          <a:xfrm>
            <a:off x="440574" y="340822"/>
            <a:ext cx="3275216" cy="1999604"/>
          </a:xfrm>
        </p:spPr>
        <p:txBody>
          <a:bodyPr>
            <a:normAutofit/>
          </a:bodyPr>
          <a:lstStyle/>
          <a:p>
            <a:pPr algn="l"/>
            <a:r>
              <a:rPr lang="en-GB" sz="2400" b="1" dirty="0">
                <a:latin typeface="Times New Roman" panose="02020603050405020304" pitchFamily="18" charset="0"/>
                <a:cs typeface="Times New Roman" panose="02020603050405020304" pitchFamily="18" charset="0"/>
              </a:rPr>
              <a:t>International Trade</a:t>
            </a:r>
            <a:br>
              <a:rPr lang="en-GB" sz="2400" dirty="0">
                <a:latin typeface="Times New Roman" panose="02020603050405020304" pitchFamily="18" charset="0"/>
                <a:cs typeface="Times New Roman" panose="02020603050405020304" pitchFamily="18" charset="0"/>
              </a:rPr>
            </a:br>
            <a:br>
              <a:rPr lang="en-US" sz="2400" dirty="0">
                <a:solidFill>
                  <a:schemeClr val="dk2"/>
                </a:solidFill>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7" name="Google Shape;67;p15"/>
          <p:cNvSpPr txBox="1"/>
          <p:nvPr/>
        </p:nvSpPr>
        <p:spPr>
          <a:xfrm>
            <a:off x="5066147" y="622052"/>
            <a:ext cx="3837000" cy="3695100"/>
          </a:xfrm>
          <a:prstGeom prst="rect">
            <a:avLst/>
          </a:prstGeom>
          <a:noFill/>
          <a:ln>
            <a:noFill/>
          </a:ln>
        </p:spPr>
        <p:txBody>
          <a:bodyPr spcFirstLastPara="1" wrap="square" lIns="91425" tIns="91425" rIns="91425" bIns="91425" anchor="ctr" anchorCtr="0">
            <a:normAutofit/>
          </a:bodyPr>
          <a:lstStyle/>
          <a:p>
            <a:pPr marL="114300" lvl="0">
              <a:lnSpc>
                <a:spcPct val="105000"/>
              </a:lnSpc>
              <a:spcAft>
                <a:spcPts val="600"/>
              </a:spcAft>
              <a:buClr>
                <a:schemeClr val="dk2"/>
              </a:buClr>
              <a:buSzPts val="1800"/>
            </a:pPr>
            <a:r>
              <a:rPr lang="en-US" sz="1800" b="0" i="0" u="none" strike="noStrike" cap="none" dirty="0">
                <a:solidFill>
                  <a:schemeClr val="dk2"/>
                </a:solidFill>
                <a:latin typeface="Times New Roman" panose="02020603050405020304" pitchFamily="18" charset="0"/>
                <a:cs typeface="Times New Roman" panose="02020603050405020304" pitchFamily="18" charset="0"/>
                <a:sym typeface="Arial"/>
              </a:rPr>
              <a:t>Assumption</a:t>
            </a:r>
          </a:p>
          <a:p>
            <a:pPr marL="114300" lvl="0">
              <a:lnSpc>
                <a:spcPct val="105000"/>
              </a:lnSpc>
              <a:spcAft>
                <a:spcPts val="600"/>
              </a:spcAft>
              <a:buClr>
                <a:schemeClr val="dk2"/>
              </a:buClr>
              <a:buSzPts val="1800"/>
            </a:pPr>
            <a:endParaRPr lang="en-US" b="0" i="0" u="none" strike="noStrike" cap="none" dirty="0">
              <a:solidFill>
                <a:schemeClr val="dk2"/>
              </a:solidFill>
              <a:latin typeface="Arial"/>
              <a:ea typeface="Arial"/>
              <a:cs typeface="Arial"/>
              <a:sym typeface="Arial"/>
            </a:endParaRPr>
          </a:p>
          <a:p>
            <a:pPr marL="457200" lvl="0" indent="-342900">
              <a:lnSpc>
                <a:spcPct val="105000"/>
              </a:lnSpc>
              <a:spcAft>
                <a:spcPts val="600"/>
              </a:spcAft>
              <a:buClr>
                <a:schemeClr val="dk2"/>
              </a:buClr>
              <a:buSzPts val="1800"/>
              <a:buFont typeface="Arial"/>
              <a:buChar char="●"/>
            </a:pPr>
            <a:r>
              <a:rPr lang="en-US" b="0" i="0" u="none" strike="noStrike" cap="none" dirty="0">
                <a:solidFill>
                  <a:schemeClr val="dk2"/>
                </a:solidFill>
                <a:latin typeface="Times New Roman" panose="02020603050405020304" pitchFamily="18" charset="0"/>
                <a:cs typeface="Times New Roman" panose="02020603050405020304" pitchFamily="18" charset="0"/>
                <a:sym typeface="Arial"/>
              </a:rPr>
              <a:t>While bidding </a:t>
            </a:r>
            <a:r>
              <a:rPr lang="en-US" dirty="0">
                <a:solidFill>
                  <a:schemeClr val="dk2"/>
                </a:solidFill>
                <a:latin typeface="Times New Roman" panose="02020603050405020304" pitchFamily="18" charset="0"/>
                <a:cs typeface="Times New Roman" panose="02020603050405020304" pitchFamily="18" charset="0"/>
              </a:rPr>
              <a:t>to</a:t>
            </a:r>
            <a:r>
              <a:rPr lang="en-US" b="0" i="0" u="none" strike="noStrike" cap="none" dirty="0">
                <a:solidFill>
                  <a:schemeClr val="dk2"/>
                </a:solidFill>
                <a:latin typeface="Times New Roman" panose="02020603050405020304" pitchFamily="18" charset="0"/>
                <a:cs typeface="Times New Roman" panose="02020603050405020304" pitchFamily="18" charset="0"/>
                <a:sym typeface="Arial"/>
              </a:rPr>
              <a:t> host the Olympics, it is implied that country reduces restrictions on the international exchange of goods.</a:t>
            </a:r>
          </a:p>
          <a:p>
            <a:pPr marL="457200" lvl="0" indent="-342900">
              <a:lnSpc>
                <a:spcPct val="105000"/>
              </a:lnSpc>
              <a:spcAft>
                <a:spcPts val="600"/>
              </a:spcAft>
              <a:buClr>
                <a:schemeClr val="dk2"/>
              </a:buClr>
              <a:buSzPts val="1800"/>
              <a:buFont typeface="Arial"/>
              <a:buChar char="●"/>
            </a:pPr>
            <a:r>
              <a:rPr lang="en-US" dirty="0">
                <a:solidFill>
                  <a:schemeClr val="dk2"/>
                </a:solidFill>
                <a:latin typeface="Times New Roman" panose="02020603050405020304" pitchFamily="18" charset="0"/>
                <a:cs typeface="Times New Roman" panose="02020603050405020304" pitchFamily="18" charset="0"/>
              </a:rPr>
              <a:t>We are assuming that such strategy should lead to considerable positive change in Brazil international trade</a:t>
            </a:r>
          </a:p>
        </p:txBody>
      </p:sp>
      <p:sp>
        <p:nvSpPr>
          <p:cNvPr id="2" name="TextBox 1">
            <a:extLst>
              <a:ext uri="{FF2B5EF4-FFF2-40B4-BE49-F238E27FC236}">
                <a16:creationId xmlns:a16="http://schemas.microsoft.com/office/drawing/2014/main" id="{CEE61D5C-FB82-0C42-9EBE-C96FDEB8B167}"/>
              </a:ext>
            </a:extLst>
          </p:cNvPr>
          <p:cNvSpPr txBox="1"/>
          <p:nvPr/>
        </p:nvSpPr>
        <p:spPr>
          <a:xfrm>
            <a:off x="440574" y="2064411"/>
            <a:ext cx="3424844" cy="523220"/>
          </a:xfrm>
          <a:prstGeom prst="rect">
            <a:avLst/>
          </a:prstGeom>
          <a:noFill/>
        </p:spPr>
        <p:txBody>
          <a:bodyPr wrap="square" rtlCol="0">
            <a:spAutoFit/>
          </a:bodyPr>
          <a:lstStyle/>
          <a:p>
            <a:r>
              <a:rPr lang="en-US" b="1" i="0" dirty="0">
                <a:solidFill>
                  <a:srgbClr val="1D1C1D"/>
                </a:solidFill>
                <a:effectLst/>
                <a:latin typeface="Slack-Lato"/>
              </a:rPr>
              <a:t>How hosting the Olympics impacted Brazil international trade.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8" name="Title 1">
            <a:extLst>
              <a:ext uri="{FF2B5EF4-FFF2-40B4-BE49-F238E27FC236}">
                <a16:creationId xmlns:a16="http://schemas.microsoft.com/office/drawing/2014/main" id="{A172A36C-9DEB-4B3B-B84C-E5807D32935A}"/>
              </a:ext>
            </a:extLst>
          </p:cNvPr>
          <p:cNvSpPr>
            <a:spLocks noGrp="1"/>
          </p:cNvSpPr>
          <p:nvPr>
            <p:ph type="title"/>
          </p:nvPr>
        </p:nvSpPr>
        <p:spPr>
          <a:xfrm>
            <a:off x="401477" y="707450"/>
            <a:ext cx="4079809" cy="1379913"/>
          </a:xfrm>
        </p:spPr>
        <p:txBody>
          <a:bodyPr>
            <a:normAutofit/>
          </a:bodyPr>
          <a:lstStyle/>
          <a:p>
            <a:pPr algn="l"/>
            <a:r>
              <a:rPr lang="en-US" altLang="en-US" sz="2400" b="1" dirty="0">
                <a:solidFill>
                  <a:schemeClr val="tx1"/>
                </a:solidFill>
                <a:latin typeface="Times New Roman" panose="02020603050405020304" pitchFamily="18" charset="0"/>
                <a:cs typeface="Times New Roman" panose="02020603050405020304" pitchFamily="18" charset="0"/>
              </a:rPr>
              <a:t>Data Source</a:t>
            </a:r>
            <a:br>
              <a:rPr lang="en-US" altLang="en-US" sz="4400" b="1" dirty="0">
                <a:solidFill>
                  <a:schemeClr val="tx1"/>
                </a:solidFill>
                <a:latin typeface="inherit"/>
              </a:rPr>
            </a:br>
            <a:endParaRPr lang="en-US" dirty="0"/>
          </a:p>
        </p:txBody>
      </p:sp>
      <p:sp>
        <p:nvSpPr>
          <p:cNvPr id="82" name="Text Placeholder 3">
            <a:extLst>
              <a:ext uri="{FF2B5EF4-FFF2-40B4-BE49-F238E27FC236}">
                <a16:creationId xmlns:a16="http://schemas.microsoft.com/office/drawing/2014/main" id="{05A63D5C-1128-42EA-8F34-4117E53661D7}"/>
              </a:ext>
            </a:extLst>
          </p:cNvPr>
          <p:cNvSpPr>
            <a:spLocks noGrp="1"/>
          </p:cNvSpPr>
          <p:nvPr>
            <p:ph type="body" idx="2"/>
          </p:nvPr>
        </p:nvSpPr>
        <p:spPr>
          <a:xfrm>
            <a:off x="4955402" y="424817"/>
            <a:ext cx="3837000" cy="3695100"/>
          </a:xfrm>
        </p:spPr>
        <p:txBody>
          <a:bodyPr>
            <a:normAutofit/>
          </a:bodyPr>
          <a:lstStyle/>
          <a:p>
            <a:r>
              <a:rPr lang="en-US" sz="1400" dirty="0">
                <a:latin typeface="Times New Roman" panose="02020603050405020304" pitchFamily="18" charset="0"/>
                <a:cs typeface="Times New Roman" panose="02020603050405020304" pitchFamily="18" charset="0"/>
              </a:rPr>
              <a:t>World Integrated Trade Solution (WITS) API to get Trade Data.</a:t>
            </a:r>
          </a:p>
          <a:p>
            <a:r>
              <a:rPr lang="en-US" sz="1400" dirty="0">
                <a:latin typeface="Times New Roman" panose="02020603050405020304" pitchFamily="18" charset="0"/>
                <a:cs typeface="Times New Roman" panose="02020603050405020304" pitchFamily="18" charset="0"/>
              </a:rPr>
              <a:t>In partnerships with</a:t>
            </a:r>
          </a:p>
          <a:p>
            <a:pPr lvl="1"/>
            <a:r>
              <a:rPr lang="en-US" sz="1100" dirty="0">
                <a:latin typeface="Times New Roman" panose="02020603050405020304" pitchFamily="18" charset="0"/>
                <a:cs typeface="Times New Roman" panose="02020603050405020304" pitchFamily="18" charset="0"/>
              </a:rPr>
              <a:t>UNCTAD (United Nations Conference on Trade and Development);</a:t>
            </a:r>
          </a:p>
          <a:p>
            <a:pPr lvl="1"/>
            <a:r>
              <a:rPr lang="en-US" sz="1100" dirty="0">
                <a:latin typeface="Times New Roman" panose="02020603050405020304" pitchFamily="18" charset="0"/>
                <a:cs typeface="Times New Roman" panose="02020603050405020304" pitchFamily="18" charset="0"/>
              </a:rPr>
              <a:t>World Bank;</a:t>
            </a:r>
          </a:p>
          <a:p>
            <a:pPr lvl="1"/>
            <a:r>
              <a:rPr lang="en-US" sz="1100" dirty="0">
                <a:latin typeface="Times New Roman" panose="02020603050405020304" pitchFamily="18" charset="0"/>
                <a:cs typeface="Times New Roman" panose="02020603050405020304" pitchFamily="18" charset="0"/>
              </a:rPr>
              <a:t>WTO OMC.</a:t>
            </a:r>
          </a:p>
          <a:p>
            <a:r>
              <a:rPr lang="en-US" sz="1400" dirty="0">
                <a:latin typeface="Times New Roman" panose="02020603050405020304" pitchFamily="18" charset="0"/>
                <a:cs typeface="Times New Roman" panose="02020603050405020304" pitchFamily="18" charset="0"/>
              </a:rPr>
              <a:t>Python package to work with WITS API</a:t>
            </a:r>
          </a:p>
          <a:p>
            <a:pPr lvl="1"/>
            <a:r>
              <a:rPr lang="en-US" sz="1100" u="sng" dirty="0">
                <a:latin typeface="Times New Roman" panose="02020603050405020304" pitchFamily="18" charset="0"/>
                <a:cs typeface="Times New Roman" panose="02020603050405020304" pitchFamily="18" charset="0"/>
                <a:hlinkClick r:id="rId3"/>
              </a:rPr>
              <a:t>https://pypi.org/project/world-trade-data/</a:t>
            </a:r>
            <a:endParaRPr lang="en-US" sz="1100" dirty="0">
              <a:latin typeface="Times New Roman" panose="02020603050405020304" pitchFamily="18" charset="0"/>
              <a:cs typeface="Times New Roman" panose="02020603050405020304" pitchFamily="18" charset="0"/>
            </a:endParaRPr>
          </a:p>
          <a:p>
            <a:pPr lvl="1"/>
            <a:r>
              <a:rPr lang="en-US" sz="1100" dirty="0">
                <a:latin typeface="Times New Roman" panose="02020603050405020304" pitchFamily="18" charset="0"/>
                <a:cs typeface="Times New Roman" panose="02020603050405020304" pitchFamily="18" charset="0"/>
              </a:rPr>
              <a:t>pip install </a:t>
            </a:r>
            <a:r>
              <a:rPr lang="en-US" sz="1100" dirty="0" err="1">
                <a:latin typeface="Times New Roman" panose="02020603050405020304" pitchFamily="18" charset="0"/>
                <a:cs typeface="Times New Roman" panose="02020603050405020304" pitchFamily="18" charset="0"/>
              </a:rPr>
              <a:t>world_trade_data</a:t>
            </a:r>
            <a:endParaRPr lang="en-US" sz="11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C3468D61-8D7B-D24F-922F-1DF3D139E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77" y="1627846"/>
            <a:ext cx="7874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9FD70181-6EDB-0144-9A21-58EF32A26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075" y="1627845"/>
            <a:ext cx="6985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AFAAC64-6E9B-5B4B-9CB8-4E12EF1DB8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475" y="1634712"/>
            <a:ext cx="685800" cy="609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815</TotalTime>
  <Words>2793</Words>
  <Application>Microsoft Office PowerPoint</Application>
  <PresentationFormat>On-screen Show (16:9)</PresentationFormat>
  <Paragraphs>218</Paragraphs>
  <Slides>39</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Arial</vt:lpstr>
      <vt:lpstr>Bree Serif</vt:lpstr>
      <vt:lpstr>Courier New</vt:lpstr>
      <vt:lpstr>Helvetica Neue</vt:lpstr>
      <vt:lpstr>inherit</vt:lpstr>
      <vt:lpstr>Slack-Lato</vt:lpstr>
      <vt:lpstr>Times New Roman</vt:lpstr>
      <vt:lpstr>Wingdings</vt:lpstr>
      <vt:lpstr>Wingdings 3</vt:lpstr>
      <vt:lpstr>Simple Light</vt:lpstr>
      <vt:lpstr>Slide</vt:lpstr>
      <vt:lpstr>How Brazil Was Affected By Hosting  The 2016 Summer Olympics</vt:lpstr>
      <vt:lpstr>Olympics 2016 impact on Brazil.  Analysis from different perspectives</vt:lpstr>
      <vt:lpstr>National Pride: Number of Medals</vt:lpstr>
      <vt:lpstr>Data Source </vt:lpstr>
      <vt:lpstr>Total and Gold number of Medals Brazil won throughout the history of Olympics.</vt:lpstr>
      <vt:lpstr>Investigating correlation between Number of Medals and GDP</vt:lpstr>
      <vt:lpstr>Conclusion </vt:lpstr>
      <vt:lpstr>International Trade  </vt:lpstr>
      <vt:lpstr>Data Source </vt:lpstr>
      <vt:lpstr>Yearly Export and Import Trend for Brazil. </vt:lpstr>
      <vt:lpstr>Investigate Trade Growth </vt:lpstr>
      <vt:lpstr>Average Export Trade over time including separate years</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was Brazil’s Crime Rate affected by hosting the 2016 Rio Olympics?</vt:lpstr>
      <vt:lpstr>My Data Sources:  </vt:lpstr>
      <vt:lpstr>Brazil and Rio de Janeiro - Crime Index</vt:lpstr>
      <vt:lpstr>Brazil - Violent Crime Count</vt:lpstr>
      <vt:lpstr>Brazil - Crime Rates</vt:lpstr>
      <vt:lpstr>Conclusion - Brazil Crime Rates</vt:lpstr>
      <vt:lpstr>PowerPoint Presentation</vt:lpstr>
      <vt:lpstr>PowerPoint Presentation</vt:lpstr>
      <vt:lpstr>Brazil Happiness Score</vt:lpstr>
      <vt:lpstr>Factors Of Happiness</vt:lpstr>
      <vt:lpstr>Economy, Social Support &amp; Health</vt:lpstr>
      <vt:lpstr>Freedom, Trust  &amp; Generosity</vt:lpstr>
      <vt:lpstr>PowerPoint Presentation</vt:lpstr>
      <vt:lpstr>         Geographical Visualization Of happiness Score</vt:lpstr>
      <vt:lpstr>Conclusions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Brazil was affected by hosting the 2016 Summer Olympics </dc:title>
  <dc:subject/>
  <dc:creator/>
  <cp:keywords/>
  <dc:description/>
  <cp:lastModifiedBy>riya singh</cp:lastModifiedBy>
  <cp:revision>80</cp:revision>
  <dcterms:modified xsi:type="dcterms:W3CDTF">2021-08-03T23:00:17Z</dcterms:modified>
  <cp:category/>
</cp:coreProperties>
</file>