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56"/>
  </p:notesMasterIdLst>
  <p:handoutMasterIdLst>
    <p:handoutMasterId r:id="rId57"/>
  </p:handoutMasterIdLst>
  <p:sldIdLst>
    <p:sldId id="350" r:id="rId2"/>
    <p:sldId id="348" r:id="rId3"/>
    <p:sldId id="386" r:id="rId4"/>
    <p:sldId id="387" r:id="rId5"/>
    <p:sldId id="389" r:id="rId6"/>
    <p:sldId id="390" r:id="rId7"/>
    <p:sldId id="388" r:id="rId8"/>
    <p:sldId id="391" r:id="rId9"/>
    <p:sldId id="443" r:id="rId10"/>
    <p:sldId id="392" r:id="rId11"/>
    <p:sldId id="351" r:id="rId12"/>
    <p:sldId id="444" r:id="rId13"/>
    <p:sldId id="445" r:id="rId14"/>
    <p:sldId id="418" r:id="rId15"/>
    <p:sldId id="421" r:id="rId16"/>
    <p:sldId id="430" r:id="rId17"/>
    <p:sldId id="436" r:id="rId18"/>
    <p:sldId id="432" r:id="rId19"/>
    <p:sldId id="427" r:id="rId20"/>
    <p:sldId id="349" r:id="rId21"/>
    <p:sldId id="352" r:id="rId22"/>
    <p:sldId id="437" r:id="rId23"/>
    <p:sldId id="354" r:id="rId24"/>
    <p:sldId id="438" r:id="rId25"/>
    <p:sldId id="439" r:id="rId26"/>
    <p:sldId id="440" r:id="rId27"/>
    <p:sldId id="442" r:id="rId28"/>
    <p:sldId id="441" r:id="rId29"/>
    <p:sldId id="397" r:id="rId30"/>
    <p:sldId id="395" r:id="rId31"/>
    <p:sldId id="396" r:id="rId32"/>
    <p:sldId id="433" r:id="rId33"/>
    <p:sldId id="434" r:id="rId34"/>
    <p:sldId id="403" r:id="rId35"/>
    <p:sldId id="404" r:id="rId36"/>
    <p:sldId id="405" r:id="rId37"/>
    <p:sldId id="406" r:id="rId38"/>
    <p:sldId id="407" r:id="rId39"/>
    <p:sldId id="428" r:id="rId40"/>
    <p:sldId id="425" r:id="rId41"/>
    <p:sldId id="426" r:id="rId42"/>
    <p:sldId id="422" r:id="rId43"/>
    <p:sldId id="429" r:id="rId44"/>
    <p:sldId id="424" r:id="rId45"/>
    <p:sldId id="409" r:id="rId46"/>
    <p:sldId id="410" r:id="rId47"/>
    <p:sldId id="411" r:id="rId48"/>
    <p:sldId id="412" r:id="rId49"/>
    <p:sldId id="435" r:id="rId50"/>
    <p:sldId id="419" r:id="rId51"/>
    <p:sldId id="414" r:id="rId52"/>
    <p:sldId id="415" r:id="rId53"/>
    <p:sldId id="416" r:id="rId54"/>
    <p:sldId id="417" r:id="rId55"/>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Times New Roman" charset="0"/>
        <a:ea typeface="+mn-ea"/>
        <a:cs typeface="+mn-cs"/>
      </a:defRPr>
    </a:lvl1pPr>
    <a:lvl2pPr marL="457200" algn="l" rtl="0" fontAlgn="base">
      <a:spcBef>
        <a:spcPct val="0"/>
      </a:spcBef>
      <a:spcAft>
        <a:spcPct val="0"/>
      </a:spcAft>
      <a:defRPr sz="2400" b="1" kern="1200">
        <a:solidFill>
          <a:schemeClr val="tx1"/>
        </a:solidFill>
        <a:latin typeface="Times New Roman" charset="0"/>
        <a:ea typeface="+mn-ea"/>
        <a:cs typeface="+mn-cs"/>
      </a:defRPr>
    </a:lvl2pPr>
    <a:lvl3pPr marL="914400" algn="l" rtl="0" fontAlgn="base">
      <a:spcBef>
        <a:spcPct val="0"/>
      </a:spcBef>
      <a:spcAft>
        <a:spcPct val="0"/>
      </a:spcAft>
      <a:defRPr sz="2400" b="1" kern="1200">
        <a:solidFill>
          <a:schemeClr val="tx1"/>
        </a:solidFill>
        <a:latin typeface="Times New Roman" charset="0"/>
        <a:ea typeface="+mn-ea"/>
        <a:cs typeface="+mn-cs"/>
      </a:defRPr>
    </a:lvl3pPr>
    <a:lvl4pPr marL="1371600" algn="l" rtl="0" fontAlgn="base">
      <a:spcBef>
        <a:spcPct val="0"/>
      </a:spcBef>
      <a:spcAft>
        <a:spcPct val="0"/>
      </a:spcAft>
      <a:defRPr sz="2400" b="1" kern="1200">
        <a:solidFill>
          <a:schemeClr val="tx1"/>
        </a:solidFill>
        <a:latin typeface="Times New Roman" charset="0"/>
        <a:ea typeface="+mn-ea"/>
        <a:cs typeface="+mn-cs"/>
      </a:defRPr>
    </a:lvl4pPr>
    <a:lvl5pPr marL="1828800" algn="l" rtl="0" fontAlgn="base">
      <a:spcBef>
        <a:spcPct val="0"/>
      </a:spcBef>
      <a:spcAft>
        <a:spcPct val="0"/>
      </a:spcAft>
      <a:defRPr sz="2400" b="1" kern="1200">
        <a:solidFill>
          <a:schemeClr val="tx1"/>
        </a:solidFill>
        <a:latin typeface="Times New Roman" charset="0"/>
        <a:ea typeface="+mn-ea"/>
        <a:cs typeface="+mn-cs"/>
      </a:defRPr>
    </a:lvl5pPr>
    <a:lvl6pPr marL="2286000" algn="l" defTabSz="457200" rtl="0" eaLnBrk="1" latinLnBrk="0" hangingPunct="1">
      <a:defRPr sz="2400" b="1" kern="1200">
        <a:solidFill>
          <a:schemeClr val="tx1"/>
        </a:solidFill>
        <a:latin typeface="Times New Roman" charset="0"/>
        <a:ea typeface="+mn-ea"/>
        <a:cs typeface="+mn-cs"/>
      </a:defRPr>
    </a:lvl6pPr>
    <a:lvl7pPr marL="2743200" algn="l" defTabSz="457200" rtl="0" eaLnBrk="1" latinLnBrk="0" hangingPunct="1">
      <a:defRPr sz="2400" b="1" kern="1200">
        <a:solidFill>
          <a:schemeClr val="tx1"/>
        </a:solidFill>
        <a:latin typeface="Times New Roman" charset="0"/>
        <a:ea typeface="+mn-ea"/>
        <a:cs typeface="+mn-cs"/>
      </a:defRPr>
    </a:lvl7pPr>
    <a:lvl8pPr marL="3200400" algn="l" defTabSz="457200" rtl="0" eaLnBrk="1" latinLnBrk="0" hangingPunct="1">
      <a:defRPr sz="2400" b="1" kern="1200">
        <a:solidFill>
          <a:schemeClr val="tx1"/>
        </a:solidFill>
        <a:latin typeface="Times New Roman" charset="0"/>
        <a:ea typeface="+mn-ea"/>
        <a:cs typeface="+mn-cs"/>
      </a:defRPr>
    </a:lvl8pPr>
    <a:lvl9pPr marL="3657600" algn="l" defTabSz="457200" rtl="0" eaLnBrk="1" latinLnBrk="0" hangingPunct="1">
      <a:defRPr sz="2400" b="1"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80253" autoAdjust="0"/>
  </p:normalViewPr>
  <p:slideViewPr>
    <p:cSldViewPr snapToObjects="1">
      <p:cViewPr varScale="1">
        <p:scale>
          <a:sx n="122" d="100"/>
          <a:sy n="122" d="100"/>
        </p:scale>
        <p:origin x="512" y="184"/>
      </p:cViewPr>
      <p:guideLst>
        <p:guide orient="horz"/>
        <p:guide/>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767BE69A-B4DD-7E45-B320-2F2E3AC91A84}" type="slidenum">
              <a:rPr lang="en-US"/>
              <a:pPr>
                <a:defRPr/>
              </a:pPr>
              <a:t>‹#›</a:t>
            </a:fld>
            <a:endParaRPr lang="en-US"/>
          </a:p>
        </p:txBody>
      </p:sp>
    </p:spTree>
    <p:extLst>
      <p:ext uri="{BB962C8B-B14F-4D97-AF65-F5344CB8AC3E}">
        <p14:creationId xmlns:p14="http://schemas.microsoft.com/office/powerpoint/2010/main" val="13817625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B84890EC-1A21-5745-BE05-9320ABCDA1FC}" type="slidenum">
              <a:rPr lang="en-US"/>
              <a:pPr>
                <a:defRPr/>
              </a:pPr>
              <a:t>‹#›</a:t>
            </a:fld>
            <a:endParaRPr lang="en-US"/>
          </a:p>
        </p:txBody>
      </p:sp>
    </p:spTree>
    <p:extLst>
      <p:ext uri="{BB962C8B-B14F-4D97-AF65-F5344CB8AC3E}">
        <p14:creationId xmlns:p14="http://schemas.microsoft.com/office/powerpoint/2010/main" val="2602116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6250689-A3D1-2E49-9838-ADDE94CBB6D8}" type="slidenum">
              <a:rPr lang="en-US"/>
              <a:pPr/>
              <a:t>1</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Skip, but here if you want Is complexity</a:t>
            </a:r>
            <a:r>
              <a:rPr lang="en-US" baseline="0" dirty="0"/>
              <a:t> increasing, decreasing, or the same.</a:t>
            </a:r>
            <a:endParaRPr lang="en-US" dirty="0"/>
          </a:p>
          <a:p>
            <a:r>
              <a:rPr lang="en-US" dirty="0"/>
              <a:t>Isn't it n^2</a:t>
            </a:r>
            <a:r>
              <a:rPr lang="en-US" baseline="0" dirty="0"/>
              <a:t> at each level times number of levels?  No and here is why.  One level dominates in this case.</a:t>
            </a:r>
          </a:p>
          <a:p>
            <a:r>
              <a:rPr lang="en-US" baseline="0" dirty="0"/>
              <a:t>Look at it for our </a:t>
            </a:r>
            <a:r>
              <a:rPr lang="en-US" baseline="0" dirty="0" err="1"/>
              <a:t>mult</a:t>
            </a:r>
            <a:r>
              <a:rPr lang="en-US" baseline="0" dirty="0"/>
              <a:t> example with </a:t>
            </a:r>
            <a:r>
              <a:rPr lang="en-US" baseline="0" dirty="0" err="1"/>
              <a:t>c</a:t>
            </a:r>
            <a:r>
              <a:rPr lang="en-US" baseline="0" dirty="0"/>
              <a:t>=4 where </a:t>
            </a:r>
            <a:r>
              <a:rPr lang="en-US" baseline="0" dirty="0" err="1"/>
              <a:t>f(n</a:t>
            </a:r>
            <a:r>
              <a:rPr lang="en-US" baseline="0" dirty="0"/>
              <a:t>) is total nodes in tree and each term is total nodes at level of tree.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 last term is </a:t>
            </a:r>
            <a:r>
              <a:rPr lang="en-US" sz="1200" dirty="0"/>
              <a:t>4</a:t>
            </a:r>
            <a:r>
              <a:rPr lang="en-US" sz="1200" i="1" baseline="30000" dirty="0"/>
              <a:t>depth</a:t>
            </a:r>
            <a:r>
              <a:rPr lang="en-US" sz="1200" dirty="0"/>
              <a:t> = 4</a:t>
            </a:r>
            <a:r>
              <a:rPr lang="en-US" sz="1200" baseline="30000" dirty="0"/>
              <a:t>log</a:t>
            </a:r>
            <a:r>
              <a:rPr lang="en-US" sz="1100" baseline="10000" dirty="0"/>
              <a:t>2</a:t>
            </a:r>
            <a:r>
              <a:rPr lang="en-US" sz="1200" i="1" baseline="30000" dirty="0"/>
              <a:t>n</a:t>
            </a:r>
            <a:r>
              <a:rPr lang="en-US" sz="1200" dirty="0"/>
              <a:t> = 4</a:t>
            </a:r>
            <a:r>
              <a:rPr lang="en-US" sz="1200" baseline="30000" dirty="0"/>
              <a:t>(log</a:t>
            </a:r>
            <a:r>
              <a:rPr lang="en-US" sz="1100" baseline="10000" dirty="0"/>
              <a:t>4</a:t>
            </a:r>
            <a:r>
              <a:rPr lang="en-US" sz="1200" i="1" baseline="30000" dirty="0"/>
              <a:t>n</a:t>
            </a:r>
            <a:r>
              <a:rPr lang="en-US" sz="1200" baseline="30000" dirty="0"/>
              <a:t>)(log</a:t>
            </a:r>
            <a:r>
              <a:rPr lang="en-US" sz="1100" baseline="10000" dirty="0"/>
              <a:t>2</a:t>
            </a:r>
            <a:r>
              <a:rPr lang="en-US" sz="1200" baseline="30000" dirty="0"/>
              <a:t>4)</a:t>
            </a:r>
            <a:r>
              <a:rPr lang="en-US" sz="1200" dirty="0"/>
              <a:t> = </a:t>
            </a:r>
            <a:r>
              <a:rPr lang="en-US" sz="1200" i="1" dirty="0"/>
              <a:t>n</a:t>
            </a:r>
            <a:r>
              <a:rPr lang="en-US" sz="1200" baseline="30000" dirty="0"/>
              <a:t>log</a:t>
            </a:r>
            <a:r>
              <a:rPr lang="en-US" sz="1100" baseline="10000" dirty="0"/>
              <a:t>2</a:t>
            </a:r>
            <a:r>
              <a:rPr lang="en-US" sz="1200" baseline="30000" dirty="0"/>
              <a:t>4</a:t>
            </a:r>
            <a:r>
              <a:rPr lang="en-US" sz="1200" dirty="0"/>
              <a:t> = </a:t>
            </a:r>
            <a:r>
              <a:rPr lang="en-US" sz="1200" i="1" dirty="0"/>
              <a:t>n</a:t>
            </a:r>
            <a:r>
              <a:rPr lang="en-US" sz="1200" baseline="30000" dirty="0"/>
              <a:t>2</a:t>
            </a:r>
          </a:p>
          <a:p>
            <a:r>
              <a:rPr lang="en-US" dirty="0" err="1"/>
              <a:t>f(n</a:t>
            </a:r>
            <a:r>
              <a:rPr lang="en-US" dirty="0"/>
              <a:t>)</a:t>
            </a:r>
            <a:r>
              <a:rPr lang="en-US" baseline="0" dirty="0"/>
              <a:t> = </a:t>
            </a:r>
            <a:r>
              <a:rPr lang="en-US" sz="1200" dirty="0"/>
              <a:t>4</a:t>
            </a:r>
            <a:r>
              <a:rPr lang="en-US" sz="1200" baseline="30000" dirty="0"/>
              <a:t>log</a:t>
            </a:r>
            <a:r>
              <a:rPr lang="en-US" sz="1100" baseline="10000" dirty="0"/>
              <a:t>2</a:t>
            </a:r>
            <a:r>
              <a:rPr lang="en-US" sz="1200" i="1" baseline="30000" dirty="0"/>
              <a:t>n+1</a:t>
            </a:r>
            <a:r>
              <a:rPr lang="en-US" sz="1200" dirty="0"/>
              <a:t> =</a:t>
            </a:r>
            <a:r>
              <a:rPr lang="en-US" baseline="0" dirty="0"/>
              <a:t> 4*</a:t>
            </a:r>
            <a:r>
              <a:rPr lang="en-US" sz="1200" dirty="0"/>
              <a:t>4</a:t>
            </a:r>
            <a:r>
              <a:rPr lang="en-US" sz="1200" baseline="30000" dirty="0"/>
              <a:t>log</a:t>
            </a:r>
            <a:r>
              <a:rPr lang="en-US" sz="1100" baseline="10000" dirty="0"/>
              <a:t>2</a:t>
            </a:r>
            <a:r>
              <a:rPr lang="en-US" sz="1200" i="1" baseline="30000" dirty="0"/>
              <a:t>n </a:t>
            </a:r>
            <a:r>
              <a:rPr lang="en-US" sz="1200" dirty="0"/>
              <a:t>= 4</a:t>
            </a:r>
            <a:r>
              <a:rPr lang="en-US" sz="1200" i="1" dirty="0"/>
              <a:t>n</a:t>
            </a:r>
            <a:r>
              <a:rPr lang="en-US" sz="1200" baseline="30000" dirty="0"/>
              <a:t>2</a:t>
            </a:r>
            <a:r>
              <a:rPr lang="en-US" sz="1200" dirty="0"/>
              <a:t>= c</a:t>
            </a:r>
            <a:r>
              <a:rPr lang="en-US" sz="1200" i="1" dirty="0"/>
              <a:t>n</a:t>
            </a:r>
            <a:r>
              <a:rPr lang="en-US" sz="1200" baseline="30000" dirty="0"/>
              <a:t>2</a:t>
            </a:r>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18</a:t>
            </a:fld>
            <a:endParaRPr lang="en-US"/>
          </a:p>
        </p:txBody>
      </p:sp>
    </p:spTree>
    <p:extLst>
      <p:ext uri="{BB962C8B-B14F-4D97-AF65-F5344CB8AC3E}">
        <p14:creationId xmlns:p14="http://schemas.microsoft.com/office/powerpoint/2010/main" val="58345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3 cases</a:t>
            </a:r>
          </a:p>
          <a:p>
            <a:r>
              <a:rPr lang="en-US" dirty="0"/>
              <a:t>Our multiply case is increasing, thus leaf level dominates</a:t>
            </a:r>
          </a:p>
          <a:p>
            <a:r>
              <a:rPr lang="en-US" dirty="0"/>
              <a:t>Tempted to just do root node if decreasing?  NO!  the root speed up often only happening because of the DC and need the work below which is a constant factor of work at root.</a:t>
            </a:r>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19</a:t>
            </a:fld>
            <a:endParaRPr lang="en-US"/>
          </a:p>
        </p:txBody>
      </p:sp>
    </p:spTree>
    <p:extLst>
      <p:ext uri="{BB962C8B-B14F-4D97-AF65-F5344CB8AC3E}">
        <p14:creationId xmlns:p14="http://schemas.microsoft.com/office/powerpoint/2010/main" val="642562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355D09D-F288-874F-8DFF-FA1FA0BAE773}" type="slidenum">
              <a:rPr lang="en-US"/>
              <a:pPr/>
              <a:t>20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dirty="0"/>
              <a:t>Remember,</a:t>
            </a:r>
            <a:r>
              <a:rPr lang="en-US" baseline="0" dirty="0"/>
              <a:t> can't just add </a:t>
            </a:r>
            <a:r>
              <a:rPr lang="en-US" baseline="0" dirty="0" err="1"/>
              <a:t>a+bi</a:t>
            </a:r>
            <a:r>
              <a:rPr lang="en-US" baseline="0" dirty="0"/>
              <a:t>, get a single result, and multiply by </a:t>
            </a:r>
            <a:r>
              <a:rPr lang="en-US" baseline="0" dirty="0" err="1"/>
              <a:t>c+di</a:t>
            </a:r>
            <a:r>
              <a:rPr lang="en-US" baseline="0" dirty="0"/>
              <a:t>, because the real and imaginary parts cannot be combined.</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130A1D3-C2F0-3B4E-9075-DB41DBF82A96}" type="slidenum">
              <a:rPr lang="en-US"/>
              <a:pPr/>
              <a:t>21</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a:t>How did DC do it? - We got it into a halving form that allowed us to take advantage of Gauss's trick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84890EC-1A21-5745-BE05-9320ABCDA1FC}" type="slidenum">
              <a:rPr lang="en-US" smtClean="0"/>
              <a:pPr>
                <a:defRPr/>
              </a:pPr>
              <a:t>22</a:t>
            </a:fld>
            <a:endParaRPr lang="en-US"/>
          </a:p>
        </p:txBody>
      </p:sp>
    </p:spTree>
    <p:extLst>
      <p:ext uri="{BB962C8B-B14F-4D97-AF65-F5344CB8AC3E}">
        <p14:creationId xmlns:p14="http://schemas.microsoft.com/office/powerpoint/2010/main" val="2304003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29CA959-F583-5846-B412-F2DAFCF306B2}" type="slidenum">
              <a:rPr lang="en-US"/>
              <a:pPr/>
              <a:t>23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baseline="0" dirty="0"/>
              <a:t>So what is a/</a:t>
            </a:r>
            <a:r>
              <a:rPr lang="en-US" baseline="0" dirty="0" err="1"/>
              <a:t>b^d</a:t>
            </a:r>
            <a:r>
              <a:rPr lang="en-US" baseline="0" dirty="0"/>
              <a:t>?  Geometric ratio of how work changes as we go down the tree! </a:t>
            </a:r>
          </a:p>
          <a:p>
            <a:r>
              <a:rPr lang="en-US" baseline="0" dirty="0"/>
              <a:t>If top node dominates then don’t do DC? No, </a:t>
            </a:r>
            <a:r>
              <a:rPr lang="en-US" baseline="0" dirty="0" err="1"/>
              <a:t>n^d</a:t>
            </a:r>
            <a:r>
              <a:rPr lang="en-US" baseline="0" dirty="0"/>
              <a:t> is work done at that node given than we are doing DC and a constant factor amount of work going down the tree.  Might not be that fast otherwise.  We will see examples.</a:t>
            </a:r>
          </a:p>
          <a:p>
            <a:r>
              <a:rPr lang="en-US" baseline="0" dirty="0"/>
              <a:t>d does not show up in leaf complexity.  Why?, n=1 one there and 1^d is always 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 base in </a:t>
            </a:r>
            <a:r>
              <a:rPr lang="en-US" dirty="0" err="1"/>
              <a:t>nlogn</a:t>
            </a:r>
            <a:r>
              <a:rPr lang="en-US" dirty="0"/>
              <a:t> because same big theta</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examples: First </a:t>
            </a:r>
            <a:r>
              <a:rPr lang="en-US" dirty="0" err="1"/>
              <a:t>mult</a:t>
            </a:r>
            <a:r>
              <a:rPr lang="en-US" dirty="0"/>
              <a:t> (d=1: adds and shifts), Reg </a:t>
            </a:r>
            <a:r>
              <a:rPr lang="en-US" dirty="0" err="1"/>
              <a:t>Mult</a:t>
            </a:r>
            <a:r>
              <a:rPr lang="en-US" dirty="0"/>
              <a:t>, Gauss </a:t>
            </a:r>
            <a:r>
              <a:rPr lang="en-US" dirty="0" err="1"/>
              <a:t>Mult</a:t>
            </a:r>
            <a:r>
              <a:rPr lang="en-US" dirty="0"/>
              <a:t>, then their challenge question</a:t>
            </a:r>
          </a:p>
          <a:p>
            <a:r>
              <a:rPr lang="en-US" baseline="0" dirty="0"/>
              <a:t>multiply d=0 going down, but d=1 going up</a:t>
            </a:r>
          </a:p>
          <a:p>
            <a:endParaRPr lang="en-US" dirty="0"/>
          </a:p>
        </p:txBody>
      </p:sp>
      <p:sp>
        <p:nvSpPr>
          <p:cNvPr id="4" name="Slide Number Placeholder 3"/>
          <p:cNvSpPr>
            <a:spLocks noGrp="1"/>
          </p:cNvSpPr>
          <p:nvPr>
            <p:ph type="sldNum" sz="quarter" idx="5"/>
          </p:nvPr>
        </p:nvSpPr>
        <p:spPr/>
        <p:txBody>
          <a:bodyPr/>
          <a:lstStyle/>
          <a:p>
            <a:pPr>
              <a:defRPr/>
            </a:pPr>
            <a:fld id="{B84890EC-1A21-5745-BE05-9320ABCDA1FC}" type="slidenum">
              <a:rPr lang="en-US" smtClean="0"/>
              <a:pPr>
                <a:defRPr/>
              </a:pPr>
              <a:t>24</a:t>
            </a:fld>
            <a:endParaRPr lang="en-US"/>
          </a:p>
        </p:txBody>
      </p:sp>
    </p:spTree>
    <p:extLst>
      <p:ext uri="{BB962C8B-B14F-4D97-AF65-F5344CB8AC3E}">
        <p14:creationId xmlns:p14="http://schemas.microsoft.com/office/powerpoint/2010/main" val="64475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examples: First </a:t>
            </a:r>
            <a:r>
              <a:rPr lang="en-US" dirty="0" err="1"/>
              <a:t>mult</a:t>
            </a:r>
            <a:r>
              <a:rPr lang="en-US" dirty="0"/>
              <a:t> (d=1: adds and shifts), Reg </a:t>
            </a:r>
            <a:r>
              <a:rPr lang="en-US" dirty="0" err="1"/>
              <a:t>Mult</a:t>
            </a:r>
            <a:r>
              <a:rPr lang="en-US" dirty="0"/>
              <a:t>, Gauss </a:t>
            </a:r>
            <a:r>
              <a:rPr lang="en-US" dirty="0" err="1"/>
              <a:t>Mult</a:t>
            </a:r>
            <a:r>
              <a:rPr lang="en-US" dirty="0"/>
              <a:t>, then their challenge question</a:t>
            </a:r>
          </a:p>
          <a:p>
            <a:r>
              <a:rPr lang="en-US" baseline="0"/>
              <a:t>multiply </a:t>
            </a:r>
            <a:r>
              <a:rPr lang="en-US" baseline="0" dirty="0"/>
              <a:t>d=0 going down, but d=1 going up</a:t>
            </a:r>
          </a:p>
          <a:p>
            <a:endParaRPr lang="en-US" dirty="0"/>
          </a:p>
        </p:txBody>
      </p:sp>
      <p:sp>
        <p:nvSpPr>
          <p:cNvPr id="4" name="Slide Number Placeholder 3"/>
          <p:cNvSpPr>
            <a:spLocks noGrp="1"/>
          </p:cNvSpPr>
          <p:nvPr>
            <p:ph type="sldNum" sz="quarter" idx="5"/>
          </p:nvPr>
        </p:nvSpPr>
        <p:spPr/>
        <p:txBody>
          <a:bodyPr/>
          <a:lstStyle/>
          <a:p>
            <a:pPr>
              <a:defRPr/>
            </a:pPr>
            <a:fld id="{B84890EC-1A21-5745-BE05-9320ABCDA1FC}" type="slidenum">
              <a:rPr lang="en-US" smtClean="0"/>
              <a:pPr>
                <a:defRPr/>
              </a:pPr>
              <a:t>25</a:t>
            </a:fld>
            <a:endParaRPr lang="en-US"/>
          </a:p>
        </p:txBody>
      </p:sp>
    </p:spTree>
    <p:extLst>
      <p:ext uri="{BB962C8B-B14F-4D97-AF65-F5344CB8AC3E}">
        <p14:creationId xmlns:p14="http://schemas.microsoft.com/office/powerpoint/2010/main" val="4269021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examples: First </a:t>
            </a:r>
            <a:r>
              <a:rPr lang="en-US" dirty="0" err="1"/>
              <a:t>mult</a:t>
            </a:r>
            <a:r>
              <a:rPr lang="en-US" dirty="0"/>
              <a:t> (d=1: adds and shifts), Reg </a:t>
            </a:r>
            <a:r>
              <a:rPr lang="en-US" dirty="0" err="1"/>
              <a:t>Mult</a:t>
            </a:r>
            <a:r>
              <a:rPr lang="en-US" dirty="0"/>
              <a:t>, Gauss </a:t>
            </a:r>
            <a:r>
              <a:rPr lang="en-US" dirty="0" err="1"/>
              <a:t>Mult</a:t>
            </a:r>
            <a:r>
              <a:rPr lang="en-US" dirty="0"/>
              <a:t>, then their challenge question</a:t>
            </a:r>
          </a:p>
          <a:p>
            <a:r>
              <a:rPr lang="en-US" baseline="0"/>
              <a:t>multiply </a:t>
            </a:r>
            <a:r>
              <a:rPr lang="en-US" baseline="0" dirty="0"/>
              <a:t>d=0 going down, but d=1 going up</a:t>
            </a:r>
          </a:p>
          <a:p>
            <a:endParaRPr lang="en-US" dirty="0"/>
          </a:p>
        </p:txBody>
      </p:sp>
      <p:sp>
        <p:nvSpPr>
          <p:cNvPr id="4" name="Slide Number Placeholder 3"/>
          <p:cNvSpPr>
            <a:spLocks noGrp="1"/>
          </p:cNvSpPr>
          <p:nvPr>
            <p:ph type="sldNum" sz="quarter" idx="5"/>
          </p:nvPr>
        </p:nvSpPr>
        <p:spPr/>
        <p:txBody>
          <a:bodyPr/>
          <a:lstStyle/>
          <a:p>
            <a:pPr>
              <a:defRPr/>
            </a:pPr>
            <a:fld id="{B84890EC-1A21-5745-BE05-9320ABCDA1FC}" type="slidenum">
              <a:rPr lang="en-US" smtClean="0"/>
              <a:pPr>
                <a:defRPr/>
              </a:pPr>
              <a:t>26</a:t>
            </a:fld>
            <a:endParaRPr lang="en-US"/>
          </a:p>
        </p:txBody>
      </p:sp>
    </p:spTree>
    <p:extLst>
      <p:ext uri="{BB962C8B-B14F-4D97-AF65-F5344CB8AC3E}">
        <p14:creationId xmlns:p14="http://schemas.microsoft.com/office/powerpoint/2010/main" val="2826425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examples: First </a:t>
            </a:r>
            <a:r>
              <a:rPr lang="en-US" dirty="0" err="1"/>
              <a:t>mult</a:t>
            </a:r>
            <a:r>
              <a:rPr lang="en-US" dirty="0"/>
              <a:t> (d=1: adds and shifts), Reg </a:t>
            </a:r>
            <a:r>
              <a:rPr lang="en-US" dirty="0" err="1"/>
              <a:t>Mult</a:t>
            </a:r>
            <a:r>
              <a:rPr lang="en-US" dirty="0"/>
              <a:t>, Gauss </a:t>
            </a:r>
            <a:r>
              <a:rPr lang="en-US" dirty="0" err="1"/>
              <a:t>Mult</a:t>
            </a:r>
            <a:r>
              <a:rPr lang="en-US" dirty="0"/>
              <a:t>, then their challenge question</a:t>
            </a:r>
          </a:p>
          <a:p>
            <a:r>
              <a:rPr lang="en-US" baseline="0"/>
              <a:t>multiply </a:t>
            </a:r>
            <a:r>
              <a:rPr lang="en-US" baseline="0" dirty="0"/>
              <a:t>d=0 going down, but d=1 going up</a:t>
            </a:r>
          </a:p>
          <a:p>
            <a:endParaRPr lang="en-US" dirty="0"/>
          </a:p>
        </p:txBody>
      </p:sp>
      <p:sp>
        <p:nvSpPr>
          <p:cNvPr id="4" name="Slide Number Placeholder 3"/>
          <p:cNvSpPr>
            <a:spLocks noGrp="1"/>
          </p:cNvSpPr>
          <p:nvPr>
            <p:ph type="sldNum" sz="quarter" idx="5"/>
          </p:nvPr>
        </p:nvSpPr>
        <p:spPr/>
        <p:txBody>
          <a:bodyPr/>
          <a:lstStyle/>
          <a:p>
            <a:pPr>
              <a:defRPr/>
            </a:pPr>
            <a:fld id="{B84890EC-1A21-5745-BE05-9320ABCDA1FC}" type="slidenum">
              <a:rPr lang="en-US" smtClean="0"/>
              <a:pPr>
                <a:defRPr/>
              </a:pPr>
              <a:t>27</a:t>
            </a:fld>
            <a:endParaRPr lang="en-US"/>
          </a:p>
        </p:txBody>
      </p:sp>
    </p:spTree>
    <p:extLst>
      <p:ext uri="{BB962C8B-B14F-4D97-AF65-F5344CB8AC3E}">
        <p14:creationId xmlns:p14="http://schemas.microsoft.com/office/powerpoint/2010/main" val="83737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5EF52C6-6E3D-1C4C-9417-3E6052D616BC}" type="slidenum">
              <a:rPr lang="en-US"/>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examples: First </a:t>
            </a:r>
            <a:r>
              <a:rPr lang="en-US" dirty="0" err="1"/>
              <a:t>mult</a:t>
            </a:r>
            <a:r>
              <a:rPr lang="en-US" dirty="0"/>
              <a:t> (d=1: adds and shifts), Reg </a:t>
            </a:r>
            <a:r>
              <a:rPr lang="en-US" dirty="0" err="1"/>
              <a:t>Mult</a:t>
            </a:r>
            <a:r>
              <a:rPr lang="en-US" dirty="0"/>
              <a:t>, Gauss </a:t>
            </a:r>
            <a:r>
              <a:rPr lang="en-US" dirty="0" err="1"/>
              <a:t>Mult</a:t>
            </a:r>
            <a:r>
              <a:rPr lang="en-US" dirty="0"/>
              <a:t>, then their challenge question</a:t>
            </a:r>
          </a:p>
          <a:p>
            <a:r>
              <a:rPr lang="en-US" baseline="0"/>
              <a:t>multiply </a:t>
            </a:r>
            <a:r>
              <a:rPr lang="en-US" baseline="0" dirty="0"/>
              <a:t>d=0 going down, but d=1 going up</a:t>
            </a:r>
          </a:p>
          <a:p>
            <a:endParaRPr lang="en-US" dirty="0"/>
          </a:p>
        </p:txBody>
      </p:sp>
      <p:sp>
        <p:nvSpPr>
          <p:cNvPr id="4" name="Slide Number Placeholder 3"/>
          <p:cNvSpPr>
            <a:spLocks noGrp="1"/>
          </p:cNvSpPr>
          <p:nvPr>
            <p:ph type="sldNum" sz="quarter" idx="5"/>
          </p:nvPr>
        </p:nvSpPr>
        <p:spPr/>
        <p:txBody>
          <a:bodyPr/>
          <a:lstStyle/>
          <a:p>
            <a:pPr>
              <a:defRPr/>
            </a:pPr>
            <a:fld id="{B84890EC-1A21-5745-BE05-9320ABCDA1FC}" type="slidenum">
              <a:rPr lang="en-US" smtClean="0"/>
              <a:pPr>
                <a:defRPr/>
              </a:pPr>
              <a:t>28</a:t>
            </a:fld>
            <a:endParaRPr lang="en-US"/>
          </a:p>
        </p:txBody>
      </p:sp>
    </p:spTree>
    <p:extLst>
      <p:ext uri="{BB962C8B-B14F-4D97-AF65-F5344CB8AC3E}">
        <p14:creationId xmlns:p14="http://schemas.microsoft.com/office/powerpoint/2010/main" val="1430635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696AA5B-9722-DB46-A576-3AC406E926B9}" type="slidenum">
              <a:rPr lang="en-US"/>
              <a:pPr/>
              <a:t>29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E31FAA32-B76A-AF42-A5DD-3E360B4552A1}" type="slidenum">
              <a:rPr lang="en-US"/>
              <a:pPr/>
              <a:t>30</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dirty="0"/>
              <a:t>Skip this and next slide – they can review</a:t>
            </a:r>
          </a:p>
          <a:p>
            <a:r>
              <a:rPr lang="en-US" dirty="0"/>
              <a:t>First draw a tree on the board with n=4, a=4, b=2, d = (1, 2, and 3 to show each case) - d does not change tree</a:t>
            </a:r>
          </a:p>
          <a:p>
            <a:r>
              <a:rPr lang="en-US" dirty="0"/>
              <a:t>Table of </a:t>
            </a:r>
            <a:r>
              <a:rPr lang="en-US" dirty="0" err="1"/>
              <a:t>a^k</a:t>
            </a:r>
            <a:r>
              <a:rPr lang="en-US" dirty="0"/>
              <a:t> , size </a:t>
            </a:r>
            <a:r>
              <a:rPr lang="en-US" dirty="0" err="1"/>
              <a:t>n/b^k</a:t>
            </a:r>
            <a:r>
              <a:rPr lang="en-US" dirty="0"/>
              <a:t>, work </a:t>
            </a:r>
            <a:r>
              <a:rPr lang="en-US" dirty="0" err="1"/>
              <a:t>size^d</a:t>
            </a:r>
            <a:r>
              <a:rPr lang="en-US" dirty="0"/>
              <a:t>, total work = </a:t>
            </a:r>
            <a:r>
              <a:rPr lang="en-US" dirty="0" err="1"/>
              <a:t>a^k</a:t>
            </a:r>
            <a:r>
              <a:rPr lang="en-US" dirty="0"/>
              <a:t> * </a:t>
            </a:r>
            <a:r>
              <a:rPr lang="en-US" dirty="0" err="1"/>
              <a:t>size^d</a:t>
            </a:r>
            <a:r>
              <a:rPr lang="en-US" dirty="0"/>
              <a:t> = </a:t>
            </a:r>
            <a:r>
              <a:rPr lang="en-US" dirty="0" err="1"/>
              <a:t>n^d</a:t>
            </a:r>
            <a:r>
              <a:rPr lang="en-US" dirty="0"/>
              <a:t>* (a/</a:t>
            </a:r>
            <a:r>
              <a:rPr lang="en-US" dirty="0" err="1"/>
              <a:t>b^d)^k</a:t>
            </a:r>
            <a:r>
              <a:rPr lang="en-US" dirty="0"/>
              <a:t>  (with all 3 cases of </a:t>
            </a:r>
            <a:r>
              <a:rPr lang="en-US" dirty="0" err="1"/>
              <a:t>d</a:t>
            </a:r>
            <a:r>
              <a:rPr lang="en-US" dirty="0"/>
              <a:t>)</a:t>
            </a:r>
          </a:p>
          <a:p>
            <a:endParaRPr lang="en-US" dirty="0"/>
          </a:p>
          <a:p>
            <a:r>
              <a:rPr lang="en-US" dirty="0"/>
              <a:t>*** Add optional slide with table and tree stuff above  (Don't do it on the board)</a:t>
            </a:r>
          </a:p>
          <a:p>
            <a:r>
              <a:rPr lang="en-US" dirty="0"/>
              <a:t>Geometric series: 1 + </a:t>
            </a:r>
            <a:r>
              <a:rPr lang="en-US" dirty="0" err="1"/>
              <a:t>c</a:t>
            </a:r>
            <a:r>
              <a:rPr lang="en-US" dirty="0"/>
              <a:t> + c^2 + ... + </a:t>
            </a:r>
            <a:r>
              <a:rPr lang="en-US" dirty="0" err="1"/>
              <a:t>c^n</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A2B49F6-72DF-F741-B854-F0A9F8A6B3B0}" type="slidenum">
              <a:rPr lang="en-US"/>
              <a:pPr/>
              <a:t>31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dirty="0"/>
              <a:t>Draw tree on board</a:t>
            </a:r>
          </a:p>
          <a:p>
            <a:r>
              <a:rPr lang="en-US" dirty="0"/>
              <a:t>Do this slide as the main intuition/proof</a:t>
            </a:r>
            <a:r>
              <a:rPr lang="en-US" baseline="0" dirty="0"/>
              <a:t> of the master theorem</a:t>
            </a:r>
            <a:endParaRPr lang="en-US" dirty="0"/>
          </a:p>
          <a:p>
            <a:r>
              <a:rPr lang="en-US" dirty="0"/>
              <a:t>If a had been two then just</a:t>
            </a:r>
            <a:r>
              <a:rPr lang="en-US" baseline="0" dirty="0"/>
              <a:t> had 4 tasks at leaf level</a:t>
            </a:r>
          </a:p>
          <a:p>
            <a:r>
              <a:rPr lang="en-US" baseline="0" dirty="0"/>
              <a:t># of leaf nodes options independent of </a:t>
            </a:r>
            <a:r>
              <a:rPr lang="en-US" baseline="0" dirty="0" err="1"/>
              <a:t>d</a:t>
            </a:r>
            <a:r>
              <a:rPr lang="en-US" baseline="0" dirty="0"/>
              <a:t> because </a:t>
            </a:r>
            <a:r>
              <a:rPr lang="en-US" baseline="0" dirty="0" err="1"/>
              <a:t>n</a:t>
            </a:r>
            <a:r>
              <a:rPr lang="en-US" baseline="0" dirty="0"/>
              <a:t>=1 at that level and </a:t>
            </a:r>
            <a:r>
              <a:rPr lang="en-US" baseline="0" dirty="0" err="1"/>
              <a:t>n^d</a:t>
            </a:r>
            <a:r>
              <a:rPr lang="en-US" baseline="0" dirty="0"/>
              <a:t> is always one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a:t>
            </a:r>
            <a:r>
              <a:rPr lang="en-US" baseline="0" dirty="0">
                <a:latin typeface="Times New Roman" charset="0"/>
                <a:ea typeface="ＭＳ Ｐゴシック" charset="-128"/>
                <a:cs typeface="ＭＳ Ｐゴシック" charset="-128"/>
              </a:rPr>
              <a:t>So just do root node with no divide and conquer when root dominates?  No!, because lower </a:t>
            </a:r>
            <a:r>
              <a:rPr lang="en-US" baseline="0" dirty="0" err="1">
                <a:latin typeface="Times New Roman" charset="0"/>
                <a:ea typeface="ＭＳ Ｐゴシック" charset="-128"/>
                <a:cs typeface="ＭＳ Ｐゴシック" charset="-128"/>
              </a:rPr>
              <a:t>O(n^d</a:t>
            </a:r>
            <a:r>
              <a:rPr lang="en-US" baseline="0" dirty="0">
                <a:latin typeface="Times New Roman" charset="0"/>
                <a:ea typeface="ＭＳ Ｐゴシック" charset="-128"/>
                <a:cs typeface="ＭＳ Ｐゴシック" charset="-128"/>
              </a:rPr>
              <a:t>) approach at root, is often only available because of total DC approach even though most work is done at the root node.  </a:t>
            </a:r>
            <a:r>
              <a:rPr lang="en-US" baseline="0" dirty="0" err="1">
                <a:latin typeface="Times New Roman" charset="0"/>
                <a:ea typeface="ＭＳ Ｐゴシック" charset="-128"/>
                <a:cs typeface="ＭＳ Ｐゴシック" charset="-128"/>
              </a:rPr>
              <a:t>n^d</a:t>
            </a:r>
            <a:r>
              <a:rPr lang="en-US" baseline="0" dirty="0">
                <a:latin typeface="Times New Roman" charset="0"/>
                <a:ea typeface="ＭＳ Ｐゴシック" charset="-128"/>
                <a:cs typeface="ＭＳ Ｐゴシック" charset="-128"/>
              </a:rPr>
              <a:t> is work per node given the DC, not what it would be without.  Example coming – Selection/Median</a:t>
            </a:r>
            <a:endParaRPr lang="en-US" dirty="0">
              <a:latin typeface="Times New Roman" charset="0"/>
              <a:ea typeface="ＭＳ Ｐゴシック" charset="-128"/>
              <a:cs typeface="ＭＳ Ｐゴシック" charset="-128"/>
            </a:endParaRPr>
          </a:p>
          <a:p>
            <a:endParaRPr lang="en-US" baseline="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696AA5B-9722-DB46-A576-3AC406E926B9}" type="slidenum">
              <a:rPr lang="en-US"/>
              <a:pPr/>
              <a:t>32</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t>Use</a:t>
            </a:r>
            <a:r>
              <a:rPr lang="en-US" baseline="0" dirty="0"/>
              <a:t> this slide as the general review and proof.  Could skip.</a:t>
            </a:r>
            <a:endParaRPr lang="en-US" dirty="0"/>
          </a:p>
        </p:txBody>
      </p:sp>
    </p:spTree>
    <p:extLst>
      <p:ext uri="{BB962C8B-B14F-4D97-AF65-F5344CB8AC3E}">
        <p14:creationId xmlns:p14="http://schemas.microsoft.com/office/powerpoint/2010/main" val="3639699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00DE18F-9548-7547-A961-1BAA0D64BFF9}" type="slidenum">
              <a:rPr lang="en-US">
                <a:latin typeface="Times New Roman" charset="0"/>
              </a:rPr>
              <a:pPr/>
              <a:t>33</a:t>
            </a:fld>
            <a:endParaRPr lang="en-US">
              <a:latin typeface="Times New Roman"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r>
              <a:rPr lang="en-US" dirty="0">
                <a:latin typeface="Times New Roman" charset="0"/>
                <a:ea typeface="ＭＳ Ｐゴシック" charset="-128"/>
                <a:cs typeface="ＭＳ Ｐゴシック" charset="-128"/>
              </a:rPr>
              <a:t>Review first part quick, since already discussed merge sort earlier</a:t>
            </a:r>
          </a:p>
          <a:p>
            <a:r>
              <a:rPr lang="en-US" dirty="0">
                <a:latin typeface="Times New Roman" charset="0"/>
                <a:ea typeface="ＭＳ Ｐゴシック" charset="-128"/>
                <a:cs typeface="ＭＳ Ｐゴシック" charset="-128"/>
              </a:rPr>
              <a:t>t(n) = 2T(n/2) + n</a:t>
            </a:r>
          </a:p>
          <a:p>
            <a:r>
              <a:rPr lang="en-US" dirty="0">
                <a:latin typeface="Times New Roman" charset="0"/>
                <a:ea typeface="ＭＳ Ｐゴシック" charset="-128"/>
                <a:cs typeface="ＭＳ Ｐゴシック" charset="-128"/>
              </a:rPr>
              <a:t>Note 3 way merge requires more tests to see which one goes into</a:t>
            </a:r>
            <a:r>
              <a:rPr lang="en-US" baseline="0" dirty="0">
                <a:latin typeface="Times New Roman" charset="0"/>
                <a:ea typeface="ＭＳ Ｐゴシック" charset="-128"/>
                <a:cs typeface="ＭＳ Ｐゴシック" charset="-128"/>
              </a:rPr>
              <a:t> ordered list</a:t>
            </a:r>
          </a:p>
          <a:p>
            <a:r>
              <a:rPr lang="en-US" baseline="0" dirty="0">
                <a:latin typeface="Times New Roman" charset="0"/>
                <a:ea typeface="ＭＳ Ｐゴシック" charset="-128"/>
                <a:cs typeface="ＭＳ Ｐゴシック" charset="-128"/>
              </a:rPr>
              <a:t>Would if split into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 back to bubble sort</a:t>
            </a:r>
            <a:endParaRPr lang="en-US" dirty="0">
              <a:latin typeface="Times New Roman" charset="0"/>
              <a:ea typeface="ＭＳ Ｐゴシック" charset="-128"/>
              <a:cs typeface="ＭＳ Ｐゴシック" charset="-128"/>
            </a:endParaRPr>
          </a:p>
        </p:txBody>
      </p:sp>
    </p:spTree>
    <p:extLst>
      <p:ext uri="{BB962C8B-B14F-4D97-AF65-F5344CB8AC3E}">
        <p14:creationId xmlns:p14="http://schemas.microsoft.com/office/powerpoint/2010/main" val="4242215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one on the board and walk</a:t>
            </a:r>
            <a:r>
              <a:rPr lang="en-US" baseline="0" dirty="0"/>
              <a:t> through brute force algorithm.</a:t>
            </a:r>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34</a:t>
            </a:fld>
            <a:endParaRPr lang="en-US"/>
          </a:p>
        </p:txBody>
      </p:sp>
    </p:spTree>
    <p:extLst>
      <p:ext uri="{BB962C8B-B14F-4D97-AF65-F5344CB8AC3E}">
        <p14:creationId xmlns:p14="http://schemas.microsoft.com/office/powerpoint/2010/main" val="4038036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Convex Hull – Brute Force n^3 (each edge n^2 tested against </a:t>
            </a:r>
            <a:r>
              <a:rPr lang="en-US" dirty="0" err="1">
                <a:latin typeface="Times New Roman" charset="0"/>
                <a:ea typeface="ＭＳ Ｐゴシック" charset="-128"/>
                <a:cs typeface="ＭＳ Ｐゴシック" charset="-128"/>
              </a:rPr>
              <a:t>n</a:t>
            </a:r>
            <a:r>
              <a:rPr lang="en-US" dirty="0">
                <a:latin typeface="Times New Roman" charset="0"/>
                <a:ea typeface="ＭＳ Ｐゴシック" charset="-128"/>
                <a:cs typeface="ＭＳ Ｐゴシック" charset="-128"/>
              </a:rPr>
              <a:t> points)</a:t>
            </a:r>
          </a:p>
          <a:p>
            <a:pPr marL="228600" indent="-228600"/>
            <a:r>
              <a:rPr lang="en-US" dirty="0">
                <a:latin typeface="Times New Roman" charset="0"/>
                <a:ea typeface="ＭＳ Ｐゴシック" charset="-128"/>
                <a:cs typeface="ＭＳ Ｐゴシック" charset="-128"/>
              </a:rPr>
              <a:t>Mention</a:t>
            </a:r>
            <a:r>
              <a:rPr lang="en-US" baseline="0" dirty="0">
                <a:latin typeface="Times New Roman" charset="0"/>
                <a:ea typeface="ＭＳ Ｐゴシック" charset="-128"/>
                <a:cs typeface="ＭＳ Ｐゴシック" charset="-128"/>
              </a:rPr>
              <a:t> that test assumes edges extend infinitely</a:t>
            </a:r>
            <a:endParaRPr lang="en-US" dirty="0">
              <a:latin typeface="Times New Roman" charset="0"/>
              <a:ea typeface="ＭＳ Ｐゴシック" charset="-128"/>
              <a:cs typeface="ＭＳ Ｐゴシック" charset="-128"/>
            </a:endParaRPr>
          </a:p>
          <a:p>
            <a:pPr marL="228600" indent="-228600"/>
            <a:r>
              <a:rPr lang="en-US" dirty="0">
                <a:latin typeface="Times New Roman" charset="0"/>
                <a:ea typeface="ＭＳ Ｐゴシック" charset="-128"/>
                <a:cs typeface="ＭＳ Ｐゴシック" charset="-128"/>
              </a:rPr>
              <a:t>ask questions</a:t>
            </a:r>
          </a:p>
          <a:p>
            <a:pPr marL="228600" indent="-228600"/>
            <a:r>
              <a:rPr lang="en-US" dirty="0" err="1">
                <a:latin typeface="Times New Roman" charset="0"/>
                <a:ea typeface="ＭＳ Ｐゴシック" charset="-128"/>
                <a:cs typeface="ＭＳ Ｐゴシック" charset="-128"/>
              </a:rPr>
              <a:t>y</a:t>
            </a:r>
            <a:r>
              <a:rPr lang="en-US" dirty="0">
                <a:latin typeface="Times New Roman" charset="0"/>
                <a:ea typeface="ＭＳ Ｐゴシック" charset="-128"/>
                <a:cs typeface="ＭＳ Ｐゴシック" charset="-128"/>
              </a:rPr>
              <a:t> = </a:t>
            </a:r>
            <a:r>
              <a:rPr lang="en-US" dirty="0" err="1">
                <a:latin typeface="Times New Roman" charset="0"/>
                <a:ea typeface="ＭＳ Ｐゴシック" charset="-128"/>
                <a:cs typeface="ＭＳ Ｐゴシック" charset="-128"/>
              </a:rPr>
              <a:t>mx</a:t>
            </a:r>
            <a:r>
              <a:rPr lang="en-US" dirty="0">
                <a:latin typeface="Times New Roman" charset="0"/>
                <a:ea typeface="ＭＳ Ｐゴシック" charset="-128"/>
                <a:cs typeface="ＭＳ Ｐゴシック" charset="-128"/>
              </a:rPr>
              <a:t> + </a:t>
            </a:r>
            <a:r>
              <a:rPr lang="en-US" dirty="0" err="1">
                <a:latin typeface="Times New Roman" charset="0"/>
                <a:ea typeface="ＭＳ Ｐゴシック" charset="-128"/>
                <a:cs typeface="ＭＳ Ｐゴシック" charset="-128"/>
              </a:rPr>
              <a:t>b</a:t>
            </a:r>
            <a:r>
              <a:rPr lang="en-US" dirty="0">
                <a:latin typeface="Times New Roman" charset="0"/>
                <a:ea typeface="ＭＳ Ｐゴシック" charset="-128"/>
                <a:cs typeface="ＭＳ Ｐゴシック" charset="-128"/>
              </a:rPr>
              <a:t>, </a:t>
            </a:r>
          </a:p>
          <a:p>
            <a:pPr marL="228600" indent="-228600"/>
            <a:r>
              <a:rPr lang="en-US" dirty="0">
                <a:latin typeface="Times New Roman" charset="0"/>
                <a:ea typeface="ＭＳ Ｐゴシック" charset="-128"/>
                <a:cs typeface="ＭＳ Ｐゴシック" charset="-128"/>
              </a:rPr>
              <a:t>Just</a:t>
            </a:r>
            <a:r>
              <a:rPr lang="en-US" baseline="0" dirty="0">
                <a:latin typeface="Times New Roman" charset="0"/>
                <a:ea typeface="ＭＳ Ｐゴシック" charset="-128"/>
                <a:cs typeface="ＭＳ Ｐゴシック" charset="-128"/>
              </a:rPr>
              <a:t> plug in (</a:t>
            </a:r>
            <a:r>
              <a:rPr lang="en-US" baseline="0" dirty="0" err="1">
                <a:latin typeface="Times New Roman" charset="0"/>
                <a:ea typeface="ＭＳ Ｐゴシック" charset="-128"/>
                <a:cs typeface="ＭＳ Ｐゴシック" charset="-128"/>
              </a:rPr>
              <a:t>x,y</a:t>
            </a:r>
            <a:r>
              <a:rPr lang="en-US" baseline="0" dirty="0">
                <a:latin typeface="Times New Roman" charset="0"/>
                <a:ea typeface="ＭＳ Ｐゴシック" charset="-128"/>
                <a:cs typeface="ＭＳ Ｐゴシック" charset="-128"/>
              </a:rPr>
              <a:t>) points to see if </a:t>
            </a:r>
            <a:r>
              <a:rPr lang="en-US" baseline="0" dirty="0" err="1">
                <a:latin typeface="Times New Roman" charset="0"/>
                <a:ea typeface="ＭＳ Ｐゴシック" charset="-128"/>
                <a:cs typeface="ＭＳ Ｐゴシック" charset="-128"/>
              </a:rPr>
              <a:t>y</a:t>
            </a:r>
            <a:r>
              <a:rPr lang="en-US" baseline="0" dirty="0">
                <a:latin typeface="Times New Roman" charset="0"/>
                <a:ea typeface="ＭＳ Ｐゴシック" charset="-128"/>
                <a:cs typeface="ＭＳ Ｐゴシック" charset="-128"/>
              </a:rPr>
              <a:t> is =, &lt;, or &gt; </a:t>
            </a:r>
            <a:r>
              <a:rPr lang="en-US" baseline="0" dirty="0" err="1">
                <a:latin typeface="Times New Roman" charset="0"/>
                <a:ea typeface="ＭＳ Ｐゴシック" charset="-128"/>
                <a:cs typeface="ＭＳ Ｐゴシック" charset="-128"/>
              </a:rPr>
              <a:t>x</a:t>
            </a:r>
            <a:r>
              <a:rPr lang="en-US" baseline="0" dirty="0">
                <a:latin typeface="Times New Roman" charset="0"/>
                <a:ea typeface="ＭＳ Ｐゴシック" charset="-128"/>
                <a:cs typeface="ＭＳ Ｐゴシック" charset="-128"/>
              </a:rPr>
              <a:t>.  If always </a:t>
            </a:r>
            <a:r>
              <a:rPr lang="en-US" baseline="0" dirty="0" err="1">
                <a:latin typeface="Times New Roman" charset="0"/>
                <a:ea typeface="ＭＳ Ｐゴシック" charset="-128"/>
                <a:cs typeface="ＭＳ Ｐゴシック" charset="-128"/>
              </a:rPr>
              <a:t>x</a:t>
            </a:r>
            <a:r>
              <a:rPr lang="en-US" baseline="0" dirty="0">
                <a:latin typeface="Times New Roman" charset="0"/>
                <a:ea typeface="ＭＳ Ｐゴシック" charset="-128"/>
                <a:cs typeface="ＭＳ Ｐゴシック" charset="-128"/>
              </a:rPr>
              <a:t> &gt;= </a:t>
            </a:r>
            <a:r>
              <a:rPr lang="en-US" baseline="0" dirty="0" err="1">
                <a:latin typeface="Times New Roman" charset="0"/>
                <a:ea typeface="ＭＳ Ｐゴシック" charset="-128"/>
                <a:cs typeface="ＭＳ Ｐゴシック" charset="-128"/>
              </a:rPr>
              <a:t>y</a:t>
            </a:r>
            <a:r>
              <a:rPr lang="en-US" baseline="0" dirty="0">
                <a:latin typeface="Times New Roman" charset="0"/>
                <a:ea typeface="ＭＳ Ｐゴシック" charset="-128"/>
                <a:cs typeface="ＭＳ Ｐゴシック" charset="-128"/>
              </a:rPr>
              <a:t> or </a:t>
            </a:r>
            <a:r>
              <a:rPr lang="en-US" baseline="0" dirty="0" err="1">
                <a:latin typeface="Times New Roman" charset="0"/>
                <a:ea typeface="ＭＳ Ｐゴシック" charset="-128"/>
                <a:cs typeface="ＭＳ Ｐゴシック" charset="-128"/>
              </a:rPr>
              <a:t>x</a:t>
            </a:r>
            <a:r>
              <a:rPr lang="en-US" baseline="0" dirty="0">
                <a:latin typeface="Times New Roman" charset="0"/>
                <a:ea typeface="ＭＳ Ｐゴシック" charset="-128"/>
                <a:cs typeface="ＭＳ Ｐゴシック" charset="-128"/>
              </a:rPr>
              <a:t>&lt;=</a:t>
            </a:r>
            <a:r>
              <a:rPr lang="en-US" baseline="0" dirty="0" err="1">
                <a:latin typeface="Times New Roman" charset="0"/>
                <a:ea typeface="ＭＳ Ｐゴシック" charset="-128"/>
                <a:cs typeface="ＭＳ Ｐゴシック" charset="-128"/>
              </a:rPr>
              <a:t>y</a:t>
            </a:r>
            <a:r>
              <a:rPr lang="en-US" baseline="0" dirty="0">
                <a:latin typeface="Times New Roman" charset="0"/>
                <a:ea typeface="ＭＳ Ｐゴシック" charset="-128"/>
                <a:cs typeface="ＭＳ Ｐゴシック" charset="-128"/>
              </a:rPr>
              <a:t>, then is a hull edge.</a:t>
            </a:r>
            <a:endParaRPr lang="en-US" dirty="0">
              <a:latin typeface="Times New Roman"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35</a:t>
            </a:fld>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Convex Hull – Brute Force n^3 (each edge n^2 tested against </a:t>
            </a:r>
            <a:r>
              <a:rPr lang="en-US" dirty="0" err="1">
                <a:latin typeface="Times New Roman" charset="0"/>
                <a:ea typeface="ＭＳ Ｐゴシック" charset="-128"/>
                <a:cs typeface="ＭＳ Ｐゴシック" charset="-128"/>
              </a:rPr>
              <a:t>n</a:t>
            </a:r>
            <a:r>
              <a:rPr lang="en-US" dirty="0">
                <a:latin typeface="Times New Roman" charset="0"/>
                <a:ea typeface="ＭＳ Ｐゴシック" charset="-128"/>
                <a:cs typeface="ＭＳ Ｐゴシック" charset="-128"/>
              </a:rPr>
              <a:t> points)</a:t>
            </a: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36</a:t>
            </a:fld>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r>
              <a:rPr lang="en-US">
                <a:latin typeface="Times New Roman" charset="0"/>
                <a:ea typeface="ＭＳ Ｐゴシック" charset="-128"/>
                <a:cs typeface="ＭＳ Ｐゴシック" charset="-128"/>
              </a:rPr>
              <a:t>If time, better to do this right before matrix multiply</a:t>
            </a:r>
          </a:p>
        </p:txBody>
      </p:sp>
      <p:sp>
        <p:nvSpPr>
          <p:cNvPr id="27652" name="Slide Number Placeholder 3"/>
          <p:cNvSpPr>
            <a:spLocks noGrp="1"/>
          </p:cNvSpPr>
          <p:nvPr>
            <p:ph type="sldNum" sz="quarter" idx="5"/>
          </p:nvPr>
        </p:nvSpPr>
        <p:spPr>
          <a:noFill/>
        </p:spPr>
        <p:txBody>
          <a:bodyPr/>
          <a:lstStyle/>
          <a:p>
            <a:fld id="{BDDD5FA4-1813-AE47-8C01-BA7CD2EC14D6}" type="slidenum">
              <a:rPr lang="en-US" smtClean="0">
                <a:latin typeface="Times New Roman" charset="0"/>
              </a:rPr>
              <a:pPr/>
              <a:t>37</a:t>
            </a:fld>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Convex Hull – Brute Force n^3 (each edge n^2 tested against </a:t>
            </a:r>
            <a:r>
              <a:rPr lang="en-US" dirty="0" err="1">
                <a:latin typeface="Times New Roman" charset="0"/>
                <a:ea typeface="ＭＳ Ｐゴシック" charset="-128"/>
                <a:cs typeface="ＭＳ Ｐゴシック" charset="-128"/>
              </a:rPr>
              <a:t>n</a:t>
            </a:r>
            <a:r>
              <a:rPr lang="en-US" dirty="0">
                <a:latin typeface="Times New Roman" charset="0"/>
                <a:ea typeface="ＭＳ Ｐゴシック" charset="-128"/>
                <a:cs typeface="ＭＳ Ｐゴシック" charset="-128"/>
              </a:rPr>
              <a:t> points) – note new hull</a:t>
            </a:r>
            <a:r>
              <a:rPr lang="en-US" baseline="0" dirty="0">
                <a:latin typeface="Times New Roman" charset="0"/>
                <a:ea typeface="ＭＳ Ｐゴシック" charset="-128"/>
                <a:cs typeface="ＭＳ Ｐゴシック" charset="-128"/>
              </a:rPr>
              <a:t> will contain 2 edges which are not part of the current hulls, and thus can't just compare current edges for brute force approach)</a:t>
            </a:r>
            <a:endParaRPr lang="en-US" dirty="0">
              <a:latin typeface="Times New Roman" charset="0"/>
              <a:ea typeface="ＭＳ Ｐゴシック" charset="-128"/>
              <a:cs typeface="ＭＳ Ｐゴシック" charset="-128"/>
            </a:endParaRPr>
          </a:p>
          <a:p>
            <a:pPr marL="228600" indent="-228600"/>
            <a:r>
              <a:rPr lang="en-US" dirty="0">
                <a:latin typeface="Times New Roman" charset="0"/>
                <a:ea typeface="ＭＳ Ｐゴシック" charset="-128"/>
                <a:cs typeface="ＭＳ Ｐゴシック" charset="-128"/>
              </a:rPr>
              <a:t>If recurse and merge step is still n^3, then overall is still n^3 – why not n^3logn (because top step in tree dominates – see proof of master theorem)</a:t>
            </a: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38</a:t>
            </a:fld>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29CA959-F583-5846-B412-F2DAFCF306B2}" type="slidenum">
              <a:rPr lang="en-US"/>
              <a:pPr/>
              <a:t>39</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dirty="0"/>
              <a:t>For convex hull d is still 3, thus n^3</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Convex Hull – Brute Force n^3 (each edge n^2 tested against </a:t>
            </a:r>
            <a:r>
              <a:rPr lang="en-US" dirty="0" err="1">
                <a:latin typeface="Times New Roman" charset="0"/>
                <a:ea typeface="ＭＳ Ｐゴシック" charset="-128"/>
                <a:cs typeface="ＭＳ Ｐゴシック" charset="-128"/>
              </a:rPr>
              <a:t>n</a:t>
            </a:r>
            <a:r>
              <a:rPr lang="en-US" dirty="0">
                <a:latin typeface="Times New Roman" charset="0"/>
                <a:ea typeface="ＭＳ Ｐゴシック" charset="-128"/>
                <a:cs typeface="ＭＳ Ｐゴシック" charset="-128"/>
              </a:rPr>
              <a:t> points) – note new hull</a:t>
            </a:r>
            <a:r>
              <a:rPr lang="en-US" baseline="0" dirty="0">
                <a:latin typeface="Times New Roman" charset="0"/>
                <a:ea typeface="ＭＳ Ｐゴシック" charset="-128"/>
                <a:cs typeface="ＭＳ Ｐゴシック" charset="-128"/>
              </a:rPr>
              <a:t> will contain 2 edges which are not part of the current hulls, and thus can't just compare current edges for brute force approach)</a:t>
            </a:r>
            <a:endParaRPr lang="en-US" dirty="0">
              <a:latin typeface="Times New Roman" charset="0"/>
              <a:ea typeface="ＭＳ Ｐゴシック" charset="-128"/>
              <a:cs typeface="ＭＳ Ｐゴシック" charset="-128"/>
            </a:endParaRPr>
          </a:p>
          <a:p>
            <a:pPr marL="228600" indent="-228600"/>
            <a:r>
              <a:rPr lang="en-US" dirty="0">
                <a:latin typeface="Times New Roman" charset="0"/>
                <a:ea typeface="ＭＳ Ｐゴシック" charset="-128"/>
                <a:cs typeface="ＭＳ Ｐゴシック" charset="-128"/>
              </a:rPr>
              <a:t>If recurse and merge step is still n^3, then overall is still n^3 – why not n^3logn (because top step in tree dominates – see proof of master theorem)</a:t>
            </a: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40</a:t>
            </a:fld>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Drop internals.  Assume that</a:t>
            </a:r>
            <a:r>
              <a:rPr lang="en-US" baseline="0" dirty="0">
                <a:latin typeface="Times New Roman" charset="0"/>
                <a:ea typeface="ＭＳ Ｐゴシック" charset="-128"/>
                <a:cs typeface="ＭＳ Ｐゴシック" charset="-128"/>
              </a:rPr>
              <a:t> for now on.</a:t>
            </a:r>
            <a:endParaRPr lang="en-US" dirty="0">
              <a:latin typeface="Times New Roman"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41</a:t>
            </a:fld>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Ask</a:t>
            </a:r>
            <a:r>
              <a:rPr lang="en-US" baseline="0" dirty="0">
                <a:latin typeface="Times New Roman" charset="0"/>
                <a:ea typeface="ＭＳ Ｐゴシック" charset="-128"/>
                <a:cs typeface="ＭＳ Ｐゴシック" charset="-128"/>
              </a:rPr>
              <a:t> which ones we would keep?</a:t>
            </a:r>
          </a:p>
          <a:p>
            <a:pPr marL="228600" indent="-228600"/>
            <a:r>
              <a:rPr lang="en-US" dirty="0">
                <a:latin typeface="Times New Roman" charset="0"/>
                <a:ea typeface="ＭＳ Ｐゴシック" charset="-128"/>
                <a:cs typeface="ＭＳ Ｐゴシック" charset="-128"/>
              </a:rPr>
              <a:t>Could do</a:t>
            </a:r>
            <a:r>
              <a:rPr lang="en-US" baseline="0" dirty="0">
                <a:latin typeface="Times New Roman" charset="0"/>
                <a:ea typeface="ＭＳ Ｐゴシック" charset="-128"/>
                <a:cs typeface="ＭＳ Ｐゴシック" charset="-128"/>
              </a:rPr>
              <a:t> n^2 by just testing current hull edges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against points from opposite hull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(total n^2) to see which are in, leaving 4 points which must be on the tangent lines (e.g. left hull edges with right hull points, first one that does not pass contains one of the 4 points – </a:t>
            </a:r>
          </a:p>
          <a:p>
            <a:pPr marL="228600" indent="-228600"/>
            <a:r>
              <a:rPr lang="en-US" baseline="0" dirty="0">
                <a:latin typeface="Times New Roman" charset="0"/>
                <a:ea typeface="ＭＳ Ｐゴシック" charset="-128"/>
                <a:cs typeface="ＭＳ Ｐゴシック" charset="-128"/>
              </a:rPr>
              <a:t>If keep hull ordering can stop testing of edges a little early, but still </a:t>
            </a:r>
            <a:r>
              <a:rPr lang="en-US" baseline="0" dirty="0" err="1">
                <a:latin typeface="Times New Roman" charset="0"/>
                <a:ea typeface="ＭＳ Ｐゴシック" charset="-128"/>
                <a:cs typeface="ＭＳ Ｐゴシック" charset="-128"/>
              </a:rPr>
              <a:t>O(n</a:t>
            </a:r>
            <a:r>
              <a:rPr lang="en-US" baseline="0" dirty="0">
                <a:latin typeface="Times New Roman" charset="0"/>
                <a:ea typeface="ＭＳ Ｐゴシック" charset="-128"/>
                <a:cs typeface="ＭＳ Ｐゴシック" charset="-128"/>
              </a:rPr>
              <a:t>) for that part</a:t>
            </a:r>
          </a:p>
          <a:p>
            <a:pPr marL="228600" indent="-228600"/>
            <a:r>
              <a:rPr lang="en-US" baseline="0" dirty="0">
                <a:latin typeface="Times New Roman" charset="0"/>
                <a:ea typeface="ＭＳ Ｐゴシック" charset="-128"/>
                <a:cs typeface="ＭＳ Ｐゴシック" charset="-128"/>
              </a:rPr>
              <a:t>Can do better</a:t>
            </a:r>
          </a:p>
          <a:p>
            <a:pPr marL="228600" indent="-228600"/>
            <a:endParaRPr lang="en-US" dirty="0">
              <a:latin typeface="Times New Roman"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42</a:t>
            </a:fld>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Could do</a:t>
            </a:r>
            <a:r>
              <a:rPr lang="en-US" baseline="0" dirty="0">
                <a:latin typeface="Times New Roman" charset="0"/>
                <a:ea typeface="ＭＳ Ｐゴシック" charset="-128"/>
                <a:cs typeface="ＭＳ Ｐゴシック" charset="-128"/>
              </a:rPr>
              <a:t> n^2 by just testing current hull edges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against points from opposite hull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(total n^2) to see which are in, leaving 4 points which must be on the tangent lines (e.g. left hull edges with right hull points, first one that does not pass contains one of the 4 points – </a:t>
            </a:r>
          </a:p>
          <a:p>
            <a:pPr marL="228600" indent="-228600"/>
            <a:r>
              <a:rPr lang="en-US" baseline="0" dirty="0">
                <a:latin typeface="Times New Roman" charset="0"/>
                <a:ea typeface="ＭＳ Ｐゴシック" charset="-128"/>
                <a:cs typeface="ＭＳ Ｐゴシック" charset="-128"/>
              </a:rPr>
              <a:t>If keep hull ordering can stop testing of edges a little early, but still </a:t>
            </a:r>
            <a:r>
              <a:rPr lang="en-US" baseline="0" dirty="0" err="1">
                <a:latin typeface="Times New Roman" charset="0"/>
                <a:ea typeface="ＭＳ Ｐゴシック" charset="-128"/>
                <a:cs typeface="ＭＳ Ｐゴシック" charset="-128"/>
              </a:rPr>
              <a:t>O(n</a:t>
            </a:r>
            <a:r>
              <a:rPr lang="en-US" baseline="0" dirty="0">
                <a:latin typeface="Times New Roman" charset="0"/>
                <a:ea typeface="ＭＳ Ｐゴシック" charset="-128"/>
                <a:cs typeface="ＭＳ Ｐゴシック" charset="-128"/>
              </a:rPr>
              <a:t>) for that part</a:t>
            </a:r>
          </a:p>
          <a:p>
            <a:pPr marL="228600" indent="-228600"/>
            <a:r>
              <a:rPr lang="en-US" baseline="0" dirty="0">
                <a:latin typeface="Times New Roman" charset="0"/>
                <a:ea typeface="ＭＳ Ｐゴシック" charset="-128"/>
                <a:cs typeface="ＭＳ Ｐゴシック" charset="-128"/>
              </a:rPr>
              <a:t>Can do better</a:t>
            </a:r>
            <a:endParaRPr lang="en-US" dirty="0">
              <a:latin typeface="Times New Roman"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43</a:t>
            </a:fld>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First</a:t>
            </a:r>
            <a:r>
              <a:rPr lang="en-US" baseline="0" dirty="0">
                <a:latin typeface="Times New Roman" charset="0"/>
                <a:ea typeface="ＭＳ Ｐゴシック" charset="-128"/>
                <a:cs typeface="ＭＳ Ｐゴシック" charset="-128"/>
              </a:rPr>
              <a:t> step n^2.  </a:t>
            </a:r>
            <a:r>
              <a:rPr lang="en-US" dirty="0">
                <a:latin typeface="Times New Roman" charset="0"/>
                <a:ea typeface="ＭＳ Ｐゴシック" charset="-128"/>
                <a:cs typeface="ＭＳ Ｐゴシック" charset="-128"/>
              </a:rPr>
              <a:t>Could do</a:t>
            </a:r>
            <a:r>
              <a:rPr lang="en-US" baseline="0" dirty="0">
                <a:latin typeface="Times New Roman" charset="0"/>
                <a:ea typeface="ＭＳ Ｐゴシック" charset="-128"/>
                <a:cs typeface="ＭＳ Ｐゴシック" charset="-128"/>
              </a:rPr>
              <a:t> n^2 by just testing current hull edges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against points from opposite hull (</a:t>
            </a:r>
            <a:r>
              <a:rPr lang="en-US" baseline="0" dirty="0" err="1">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 (total n^2) to see which are in, leaving 4 points which must be on the tangent lines (e.g. left hull edges with right hull points, first one that does not pass contains one of the 4 points – </a:t>
            </a:r>
          </a:p>
          <a:p>
            <a:pPr marL="228600" indent="-228600"/>
            <a:r>
              <a:rPr lang="en-US" baseline="0" dirty="0">
                <a:latin typeface="Times New Roman" charset="0"/>
                <a:ea typeface="ＭＳ Ｐゴシック" charset="-128"/>
                <a:cs typeface="ＭＳ Ｐゴシック" charset="-128"/>
              </a:rPr>
              <a:t>If keep hull ordering can stop testing of edges a little early, but testing still </a:t>
            </a:r>
            <a:r>
              <a:rPr lang="en-US" baseline="0" dirty="0" err="1">
                <a:latin typeface="Times New Roman" charset="0"/>
                <a:ea typeface="ＭＳ Ｐゴシック" charset="-128"/>
                <a:cs typeface="ＭＳ Ｐゴシック" charset="-128"/>
              </a:rPr>
              <a:t>O(n</a:t>
            </a:r>
            <a:r>
              <a:rPr lang="en-US" baseline="0" dirty="0">
                <a:latin typeface="Times New Roman" charset="0"/>
                <a:ea typeface="ＭＳ Ｐゴシック" charset="-128"/>
                <a:cs typeface="ＭＳ Ｐゴシック" charset="-128"/>
              </a:rPr>
              <a:t>)</a:t>
            </a:r>
          </a:p>
          <a:p>
            <a:pPr marL="228600" indent="-228600"/>
            <a:r>
              <a:rPr lang="en-US" baseline="0" dirty="0">
                <a:latin typeface="Times New Roman" charset="0"/>
                <a:ea typeface="ＭＳ Ｐゴシック" charset="-128"/>
                <a:cs typeface="ＭＳ Ｐゴシック" charset="-128"/>
              </a:rPr>
              <a:t>Can do better</a:t>
            </a:r>
            <a:endParaRPr lang="en-US" dirty="0">
              <a:latin typeface="Times New Roman"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44</a:t>
            </a:fld>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pPr marL="228600" indent="-228600"/>
            <a:r>
              <a:rPr lang="en-US" dirty="0">
                <a:latin typeface="Times New Roman" charset="0"/>
                <a:ea typeface="ＭＳ Ｐゴシック" charset="-128"/>
                <a:cs typeface="ＭＳ Ｐゴシック" charset="-128"/>
              </a:rPr>
              <a:t>Thus, need to be smarter in merge step.  If can do merge step in </a:t>
            </a:r>
            <a:r>
              <a:rPr lang="en-US" dirty="0" err="1">
                <a:latin typeface="Times New Roman" charset="0"/>
                <a:ea typeface="ＭＳ Ｐゴシック" charset="-128"/>
                <a:cs typeface="ＭＳ Ｐゴシック" charset="-128"/>
              </a:rPr>
              <a:t>n</a:t>
            </a:r>
            <a:r>
              <a:rPr lang="en-US" dirty="0">
                <a:latin typeface="Times New Roman" charset="0"/>
                <a:ea typeface="ＭＳ Ｐゴシック" charset="-128"/>
                <a:cs typeface="ＭＳ Ｐゴシック" charset="-128"/>
              </a:rPr>
              <a:t> then overall will be </a:t>
            </a:r>
            <a:r>
              <a:rPr lang="en-US" dirty="0" err="1">
                <a:latin typeface="Times New Roman" charset="0"/>
                <a:ea typeface="ＭＳ Ｐゴシック" charset="-128"/>
                <a:cs typeface="ＭＳ Ｐゴシック" charset="-128"/>
              </a:rPr>
              <a:t>nlogn</a:t>
            </a:r>
            <a:endParaRPr lang="en-US" dirty="0">
              <a:latin typeface="Times New Roman" charset="0"/>
              <a:ea typeface="ＭＳ Ｐゴシック" charset="-128"/>
              <a:cs typeface="ＭＳ Ｐゴシック" charset="-128"/>
            </a:endParaRPr>
          </a:p>
        </p:txBody>
      </p:sp>
      <p:sp>
        <p:nvSpPr>
          <p:cNvPr id="23556" name="Slide Number Placeholder 3"/>
          <p:cNvSpPr>
            <a:spLocks noGrp="1"/>
          </p:cNvSpPr>
          <p:nvPr>
            <p:ph type="sldNum" sz="quarter" idx="5"/>
          </p:nvPr>
        </p:nvSpPr>
        <p:spPr>
          <a:noFill/>
        </p:spPr>
        <p:txBody>
          <a:bodyPr/>
          <a:lstStyle/>
          <a:p>
            <a:fld id="{3449D0C6-4179-7E46-B95A-B2BE7317167C}" type="slidenum">
              <a:rPr lang="en-US" smtClean="0">
                <a:latin typeface="Times New Roman" charset="0"/>
              </a:rPr>
              <a:pPr/>
              <a:t>45</a:t>
            </a:fld>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Or</a:t>
            </a:r>
            <a:r>
              <a:rPr lang="en-US" baseline="0" dirty="0"/>
              <a:t> </a:t>
            </a:r>
            <a:r>
              <a:rPr lang="en-US" baseline="0" dirty="0" err="1"/>
              <a:t>O(n</a:t>
            </a:r>
            <a:r>
              <a:rPr lang="en-US" baseline="0" dirty="0"/>
              <a:t>) to just find the right most point of the left hull.  Can keep track of it as the merge goes up if you just keep track of the rightmost at the very bottom of the recursion.</a:t>
            </a:r>
          </a:p>
          <a:p>
            <a:r>
              <a:rPr lang="en-US" baseline="0" dirty="0"/>
              <a:t>We could test if upper tangent to left by checking against all points in left hull but then we will be back to n^2 overall for the merge</a:t>
            </a:r>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Or</a:t>
            </a:r>
            <a:r>
              <a:rPr lang="en-US" baseline="0" dirty="0"/>
              <a:t> </a:t>
            </a:r>
            <a:r>
              <a:rPr lang="en-US" baseline="0" dirty="0" err="1"/>
              <a:t>O(n</a:t>
            </a:r>
            <a:r>
              <a:rPr lang="en-US" baseline="0" dirty="0"/>
              <a:t>) to just find the right most point of the left hull.  Can keep track of it as the merge goes up if you just keep track of the rightmost at the very bottom of the recursion.</a:t>
            </a:r>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49</a:t>
            </a:fld>
            <a:endParaRPr lang="en-US"/>
          </a:p>
        </p:txBody>
      </p:sp>
    </p:spTree>
    <p:extLst>
      <p:ext uri="{BB962C8B-B14F-4D97-AF65-F5344CB8AC3E}">
        <p14:creationId xmlns:p14="http://schemas.microsoft.com/office/powerpoint/2010/main" val="1230791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O(n</a:t>
            </a:r>
            <a:r>
              <a:rPr lang="en-US" dirty="0"/>
              <a:t>) now for the merge</a:t>
            </a:r>
            <a:r>
              <a:rPr lang="en-US" baseline="0" dirty="0"/>
              <a:t> rather than the previous n^3 and n^2</a:t>
            </a:r>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52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a:t>O(n</a:t>
            </a:r>
            <a:r>
              <a:rPr lang="en-US" dirty="0"/>
              <a:t>) now for the merge</a:t>
            </a:r>
            <a:r>
              <a:rPr lang="en-US" baseline="0" dirty="0"/>
              <a:t> rather than the previous n^3 and n^2</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53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Do </a:t>
            </a:r>
            <a:r>
              <a:rPr lang="en-US" baseline="0"/>
              <a:t>demo?</a:t>
            </a:r>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54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if</a:t>
            </a:r>
            <a:r>
              <a:rPr lang="en-US" baseline="0" dirty="0"/>
              <a:t> we just did bubble sort at each merge to get the sorted merged list, then total time would still be n^2</a:t>
            </a:r>
          </a:p>
          <a:p>
            <a:r>
              <a:rPr lang="en-US" baseline="0" dirty="0"/>
              <a:t>Tempted to think n^2logn, but not, we will show you why in a minute</a:t>
            </a:r>
            <a:endParaRPr lang="en-US" dirty="0"/>
          </a:p>
        </p:txBody>
      </p:sp>
      <p:sp>
        <p:nvSpPr>
          <p:cNvPr id="4" name="Slide Number Placeholder 3"/>
          <p:cNvSpPr>
            <a:spLocks noGrp="1"/>
          </p:cNvSpPr>
          <p:nvPr>
            <p:ph type="sldNum" sz="quarter" idx="10"/>
          </p:nvPr>
        </p:nvSpPr>
        <p:spPr/>
        <p:txBody>
          <a:bodyPr/>
          <a:lstStyle/>
          <a:p>
            <a:pPr>
              <a:defRPr/>
            </a:pPr>
            <a:fld id="{B84890EC-1A21-5745-BE05-9320ABCDA1FC}" type="slidenum">
              <a:rPr lang="en-US" smtClean="0"/>
              <a:pPr>
                <a:defRPr/>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0EB2045-7878-2543-A453-51E515659474}"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a:t>a^logb(n) = a^(logan)(logba) = n^logba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E3F70E6-2BB9-1C49-B28E-5861BDF9EA0C}" type="slidenum">
              <a:rPr lang="en-US"/>
              <a:pPr/>
              <a:t>14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dirty="0"/>
              <a:t>Note time difference equation</a:t>
            </a:r>
          </a:p>
          <a:p>
            <a:r>
              <a:rPr lang="en-US" dirty="0"/>
              <a:t>leaf level</a:t>
            </a:r>
            <a:r>
              <a:rPr lang="en-US" baseline="0" dirty="0"/>
              <a:t> n^2 nodes each with complexity O(1) for total of n^2 at that level</a:t>
            </a:r>
          </a:p>
          <a:p>
            <a:r>
              <a:rPr lang="en-US" baseline="0" dirty="0"/>
              <a:t>Top level is </a:t>
            </a:r>
            <a:r>
              <a:rPr lang="en-US" baseline="0" dirty="0" err="1"/>
              <a:t>O(n</a:t>
            </a:r>
            <a:r>
              <a:rPr lang="en-US" baseline="0" dirty="0"/>
              <a:t>) – just the adds</a:t>
            </a:r>
            <a:endParaRPr lang="en-US" dirty="0"/>
          </a:p>
          <a:p>
            <a:r>
              <a:rPr lang="en-US" dirty="0" err="1"/>
              <a:t>a^logb</a:t>
            </a:r>
            <a:r>
              <a:rPr lang="en-US" dirty="0"/>
              <a:t>(n) = a^(</a:t>
            </a:r>
            <a:r>
              <a:rPr lang="en-US" dirty="0" err="1"/>
              <a:t>logan</a:t>
            </a:r>
            <a:r>
              <a:rPr lang="en-US" dirty="0"/>
              <a:t>)(</a:t>
            </a:r>
            <a:r>
              <a:rPr lang="en-US" dirty="0" err="1"/>
              <a:t>logba</a:t>
            </a:r>
            <a:r>
              <a:rPr lang="en-US" dirty="0"/>
              <a:t>) = </a:t>
            </a:r>
            <a:r>
              <a:rPr lang="en-US" dirty="0" err="1"/>
              <a:t>n^logb</a:t>
            </a:r>
            <a:r>
              <a:rPr lang="en-US" dirty="0"/>
              <a:t>(a)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E3F70E6-2BB9-1C49-B28E-5861BDF9EA0C}" type="slidenum">
              <a:rPr lang="en-US"/>
              <a:pPr/>
              <a:t>15</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dirty="0"/>
              <a:t>No multiplies as we go up.  All has been changed to adds and shifts which are O(n). What is total complexity?</a:t>
            </a:r>
          </a:p>
          <a:p>
            <a:r>
              <a:rPr lang="en-US" dirty="0"/>
              <a:t>No gains.  Same as before.</a:t>
            </a:r>
          </a:p>
          <a:p>
            <a:r>
              <a:rPr lang="en-US" dirty="0"/>
              <a:t>leaf level</a:t>
            </a:r>
            <a:r>
              <a:rPr lang="en-US" baseline="0" dirty="0"/>
              <a:t> n^2 nodes each with complexity O(1) for total of n^2 at that level</a:t>
            </a:r>
          </a:p>
          <a:p>
            <a:r>
              <a:rPr lang="en-US" baseline="0" dirty="0"/>
              <a:t>Top level is </a:t>
            </a:r>
            <a:r>
              <a:rPr lang="en-US" baseline="0" dirty="0" err="1"/>
              <a:t>O(n</a:t>
            </a:r>
            <a:r>
              <a:rPr lang="en-US" baseline="0" dirty="0"/>
              <a:t>) – just the adds</a:t>
            </a:r>
            <a:endParaRPr lang="en-US" dirty="0"/>
          </a:p>
          <a:p>
            <a:r>
              <a:rPr lang="en-US" dirty="0" err="1"/>
              <a:t>a^logb(n</a:t>
            </a:r>
            <a:r>
              <a:rPr lang="en-US" dirty="0"/>
              <a:t>) = </a:t>
            </a:r>
            <a:r>
              <a:rPr lang="en-US" dirty="0" err="1"/>
              <a:t>a^(logan)(logba</a:t>
            </a:r>
            <a:r>
              <a:rPr lang="en-US" dirty="0"/>
              <a:t>) = </a:t>
            </a:r>
            <a:r>
              <a:rPr lang="en-US" dirty="0" err="1"/>
              <a:t>n^logba</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E3F70E6-2BB9-1C49-B28E-5861BDF9EA0C}" type="slidenum">
              <a:rPr lang="en-US"/>
              <a:pPr/>
              <a:t>16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Go to next slide after root complexity.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terms of the exact work one level up it is not super obvious as adds/shifts are a function of n, but small n close to leaves.  Master theorem settles result.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Intuition of nY^2 dropping to n at top is key.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¼, 1/8, etc. All internal work adds to n2 + </a:t>
            </a:r>
            <a:r>
              <a:rPr lang="en-US" dirty="0" err="1"/>
              <a:t>leafs</a:t>
            </a:r>
            <a:r>
              <a:rPr lang="en-US" dirty="0"/>
              <a:t> for total of 2n2.   No gain, maybe little constant factor loss</a:t>
            </a:r>
          </a:p>
          <a:p>
            <a:r>
              <a:rPr lang="en-US" dirty="0"/>
              <a:t>No multiplies as we go up.  All has been changed to adds and shifts which are O(n).</a:t>
            </a:r>
          </a:p>
          <a:p>
            <a:r>
              <a:rPr lang="en-US" dirty="0"/>
              <a:t>No gains.  Same as before.</a:t>
            </a:r>
          </a:p>
          <a:p>
            <a:r>
              <a:rPr lang="en-US" dirty="0"/>
              <a:t>leaf level</a:t>
            </a:r>
            <a:r>
              <a:rPr lang="en-US" baseline="0" dirty="0"/>
              <a:t> n^2 nodes each with complexity O(1) for total of n^2 at that level</a:t>
            </a:r>
          </a:p>
          <a:p>
            <a:r>
              <a:rPr lang="en-US" baseline="0" dirty="0"/>
              <a:t>Top level is O(n) – just the adds and shifts</a:t>
            </a:r>
            <a:endParaRPr lang="en-US" dirty="0"/>
          </a:p>
          <a:p>
            <a:r>
              <a:rPr lang="en-US" dirty="0" err="1"/>
              <a:t>a^log</a:t>
            </a:r>
            <a:r>
              <a:rPr lang="en-US" baseline="-25000" dirty="0" err="1"/>
              <a:t>b</a:t>
            </a:r>
            <a:r>
              <a:rPr lang="en-US" dirty="0" err="1"/>
              <a:t>n</a:t>
            </a:r>
            <a:r>
              <a:rPr lang="en-US" dirty="0"/>
              <a:t> = </a:t>
            </a:r>
            <a:r>
              <a:rPr lang="en-US" dirty="0" err="1"/>
              <a:t>a^log</a:t>
            </a:r>
            <a:r>
              <a:rPr lang="en-US" baseline="-25000" dirty="0" err="1"/>
              <a:t>a</a:t>
            </a:r>
            <a:r>
              <a:rPr lang="en-US" dirty="0" err="1"/>
              <a:t>nlog</a:t>
            </a:r>
            <a:r>
              <a:rPr lang="en-US" baseline="-25000" dirty="0" err="1"/>
              <a:t>b</a:t>
            </a:r>
            <a:r>
              <a:rPr lang="en-US" dirty="0" err="1"/>
              <a:t>a</a:t>
            </a:r>
            <a:r>
              <a:rPr lang="en-US" dirty="0"/>
              <a:t> = </a:t>
            </a:r>
            <a:r>
              <a:rPr lang="en-US" dirty="0" err="1"/>
              <a:t>n^log</a:t>
            </a:r>
            <a:r>
              <a:rPr lang="en-US" baseline="-25000" dirty="0" err="1"/>
              <a:t>b</a:t>
            </a:r>
            <a:r>
              <a:rPr lang="en-US" dirty="0" err="1"/>
              <a:t>a</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Since </a:t>
            </a:r>
            <a:r>
              <a:rPr lang="en-US" dirty="0" err="1"/>
              <a:t>log</a:t>
            </a:r>
            <a:r>
              <a:rPr lang="en-US" baseline="-25000" dirty="0" err="1"/>
              <a:t>b</a:t>
            </a:r>
            <a:r>
              <a:rPr lang="en-US" dirty="0" err="1"/>
              <a:t>n</a:t>
            </a:r>
            <a:r>
              <a:rPr lang="en-US" dirty="0"/>
              <a:t> = </a:t>
            </a:r>
            <a:r>
              <a:rPr lang="en-US" dirty="0" err="1"/>
              <a:t>log</a:t>
            </a:r>
            <a:r>
              <a:rPr lang="en-US" baseline="-25000" dirty="0" err="1"/>
              <a:t>a</a:t>
            </a:r>
            <a:r>
              <a:rPr lang="en-US" dirty="0" err="1"/>
              <a:t>n</a:t>
            </a:r>
            <a:r>
              <a:rPr lang="en-US" dirty="0"/>
              <a:t>/</a:t>
            </a:r>
            <a:r>
              <a:rPr lang="en-US" dirty="0" err="1"/>
              <a:t>log</a:t>
            </a:r>
            <a:r>
              <a:rPr lang="en-US" baseline="-25000" dirty="0" err="1"/>
              <a:t>a</a:t>
            </a:r>
            <a:r>
              <a:rPr lang="en-US" baseline="0" dirty="0" err="1"/>
              <a:t>b</a:t>
            </a:r>
            <a:r>
              <a:rPr lang="en-US" baseline="0" dirty="0"/>
              <a:t> = </a:t>
            </a:r>
            <a:r>
              <a:rPr lang="en-US" dirty="0" err="1"/>
              <a:t>log</a:t>
            </a:r>
            <a:r>
              <a:rPr lang="en-US" baseline="-25000" dirty="0" err="1"/>
              <a:t>a</a:t>
            </a:r>
            <a:r>
              <a:rPr lang="en-US" dirty="0" err="1"/>
              <a:t>nlog</a:t>
            </a:r>
            <a:r>
              <a:rPr lang="en-US" baseline="-25000" dirty="0" err="1"/>
              <a:t>b</a:t>
            </a:r>
            <a:r>
              <a:rPr lang="en-US" baseline="0" dirty="0" err="1"/>
              <a:t>a</a:t>
            </a:r>
            <a:r>
              <a:rPr lang="en-US" baseline="0" dirty="0"/>
              <a:t> </a:t>
            </a:r>
          </a:p>
          <a:p>
            <a:endParaRPr lang="en-US" dirty="0"/>
          </a:p>
          <a:p>
            <a:r>
              <a:rPr lang="en-US" dirty="0"/>
              <a:t>Haven’t gained any</a:t>
            </a:r>
            <a:r>
              <a:rPr lang="en-US" baseline="0" dirty="0"/>
              <a:t> speed yet.  Simple DC doesn’t.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312 - Divide and Conquer/Master Theorem</a:t>
            </a:r>
          </a:p>
        </p:txBody>
      </p:sp>
      <p:sp>
        <p:nvSpPr>
          <p:cNvPr id="9" name="Rectangle 9"/>
          <p:cNvSpPr>
            <a:spLocks noGrp="1" noChangeArrowheads="1"/>
          </p:cNvSpPr>
          <p:nvPr>
            <p:ph type="sldNum" sz="quarter" idx="12"/>
          </p:nvPr>
        </p:nvSpPr>
        <p:spPr/>
        <p:txBody>
          <a:bodyPr/>
          <a:lstStyle>
            <a:lvl1pPr>
              <a:defRPr sz="1400"/>
            </a:lvl1pPr>
          </a:lstStyle>
          <a:p>
            <a:pPr>
              <a:defRPr/>
            </a:pPr>
            <a:fld id="{77BACCDF-E213-BC48-9D6F-9B281375F63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6" name="Rectangle 8"/>
          <p:cNvSpPr>
            <a:spLocks noGrp="1" noChangeArrowheads="1"/>
          </p:cNvSpPr>
          <p:nvPr>
            <p:ph type="sldNum" sz="quarter" idx="12"/>
          </p:nvPr>
        </p:nvSpPr>
        <p:spPr>
          <a:ln/>
        </p:spPr>
        <p:txBody>
          <a:bodyPr/>
          <a:lstStyle>
            <a:lvl1pPr>
              <a:defRPr/>
            </a:lvl1pPr>
          </a:lstStyle>
          <a:p>
            <a:pPr>
              <a:defRPr/>
            </a:pPr>
            <a:fld id="{53C059F8-276C-C24E-A77D-B3D09B04C90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6" name="Rectangle 8"/>
          <p:cNvSpPr>
            <a:spLocks noGrp="1" noChangeArrowheads="1"/>
          </p:cNvSpPr>
          <p:nvPr>
            <p:ph type="sldNum" sz="quarter" idx="12"/>
          </p:nvPr>
        </p:nvSpPr>
        <p:spPr>
          <a:ln/>
        </p:spPr>
        <p:txBody>
          <a:bodyPr/>
          <a:lstStyle>
            <a:lvl1pPr>
              <a:defRPr/>
            </a:lvl1pPr>
          </a:lstStyle>
          <a:p>
            <a:pPr>
              <a:defRPr/>
            </a:pPr>
            <a:fld id="{58E42EED-EA8A-E241-ADF8-B31E16DE9D0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6" name="Rectangle 8"/>
          <p:cNvSpPr>
            <a:spLocks noGrp="1" noChangeArrowheads="1"/>
          </p:cNvSpPr>
          <p:nvPr>
            <p:ph type="sldNum" sz="quarter" idx="12"/>
          </p:nvPr>
        </p:nvSpPr>
        <p:spPr>
          <a:ln/>
        </p:spPr>
        <p:txBody>
          <a:bodyPr/>
          <a:lstStyle>
            <a:lvl1pPr>
              <a:defRPr/>
            </a:lvl1pPr>
          </a:lstStyle>
          <a:p>
            <a:pPr>
              <a:defRPr/>
            </a:pPr>
            <a:fld id="{2F3FE9AF-938F-7141-A95E-A7977FDE4AB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6" name="Rectangle 8"/>
          <p:cNvSpPr>
            <a:spLocks noGrp="1" noChangeArrowheads="1"/>
          </p:cNvSpPr>
          <p:nvPr>
            <p:ph type="sldNum" sz="quarter" idx="12"/>
          </p:nvPr>
        </p:nvSpPr>
        <p:spPr>
          <a:ln/>
        </p:spPr>
        <p:txBody>
          <a:bodyPr/>
          <a:lstStyle>
            <a:lvl1pPr>
              <a:defRPr/>
            </a:lvl1pPr>
          </a:lstStyle>
          <a:p>
            <a:pPr>
              <a:defRPr/>
            </a:pPr>
            <a:fld id="{459AEFED-C59F-424E-A6B5-881FC681B07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7" name="Rectangle 8"/>
          <p:cNvSpPr>
            <a:spLocks noGrp="1" noChangeArrowheads="1"/>
          </p:cNvSpPr>
          <p:nvPr>
            <p:ph type="sldNum" sz="quarter" idx="12"/>
          </p:nvPr>
        </p:nvSpPr>
        <p:spPr>
          <a:ln/>
        </p:spPr>
        <p:txBody>
          <a:bodyPr/>
          <a:lstStyle>
            <a:lvl1pPr>
              <a:defRPr/>
            </a:lvl1pPr>
          </a:lstStyle>
          <a:p>
            <a:pPr>
              <a:defRPr/>
            </a:pPr>
            <a:fld id="{D85EB221-E1AE-CA4F-BA36-5B9C0B05777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9" name="Rectangle 8"/>
          <p:cNvSpPr>
            <a:spLocks noGrp="1" noChangeArrowheads="1"/>
          </p:cNvSpPr>
          <p:nvPr>
            <p:ph type="sldNum" sz="quarter" idx="12"/>
          </p:nvPr>
        </p:nvSpPr>
        <p:spPr>
          <a:ln/>
        </p:spPr>
        <p:txBody>
          <a:bodyPr/>
          <a:lstStyle>
            <a:lvl1pPr>
              <a:defRPr/>
            </a:lvl1pPr>
          </a:lstStyle>
          <a:p>
            <a:pPr>
              <a:defRPr/>
            </a:pPr>
            <a:fld id="{A8FACC0F-F456-1C4E-A380-A0D8AE6DD70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5" name="Rectangle 8"/>
          <p:cNvSpPr>
            <a:spLocks noGrp="1" noChangeArrowheads="1"/>
          </p:cNvSpPr>
          <p:nvPr>
            <p:ph type="sldNum" sz="quarter" idx="12"/>
          </p:nvPr>
        </p:nvSpPr>
        <p:spPr>
          <a:ln/>
        </p:spPr>
        <p:txBody>
          <a:bodyPr/>
          <a:lstStyle>
            <a:lvl1pPr>
              <a:defRPr/>
            </a:lvl1pPr>
          </a:lstStyle>
          <a:p>
            <a:pPr>
              <a:defRPr/>
            </a:pPr>
            <a:fld id="{82768E51-16F6-FA44-8092-70763DDA41A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4" name="Rectangle 8"/>
          <p:cNvSpPr>
            <a:spLocks noGrp="1" noChangeArrowheads="1"/>
          </p:cNvSpPr>
          <p:nvPr>
            <p:ph type="sldNum" sz="quarter" idx="12"/>
          </p:nvPr>
        </p:nvSpPr>
        <p:spPr>
          <a:ln/>
        </p:spPr>
        <p:txBody>
          <a:bodyPr/>
          <a:lstStyle>
            <a:lvl1pPr>
              <a:defRPr/>
            </a:lvl1pPr>
          </a:lstStyle>
          <a:p>
            <a:pPr>
              <a:defRPr/>
            </a:pPr>
            <a:fld id="{1E281155-BD12-5F40-89D5-42257107B7F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7" name="Rectangle 8"/>
          <p:cNvSpPr>
            <a:spLocks noGrp="1" noChangeArrowheads="1"/>
          </p:cNvSpPr>
          <p:nvPr>
            <p:ph type="sldNum" sz="quarter" idx="12"/>
          </p:nvPr>
        </p:nvSpPr>
        <p:spPr>
          <a:ln/>
        </p:spPr>
        <p:txBody>
          <a:bodyPr/>
          <a:lstStyle>
            <a:lvl1pPr>
              <a:defRPr/>
            </a:lvl1pPr>
          </a:lstStyle>
          <a:p>
            <a:pPr>
              <a:defRPr/>
            </a:pPr>
            <a:fld id="{86271F10-843F-5C4D-A877-5CD4341B0D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312 - Divide and Conquer/Master Theorem</a:t>
            </a:r>
          </a:p>
        </p:txBody>
      </p:sp>
      <p:sp>
        <p:nvSpPr>
          <p:cNvPr id="7" name="Rectangle 8"/>
          <p:cNvSpPr>
            <a:spLocks noGrp="1" noChangeArrowheads="1"/>
          </p:cNvSpPr>
          <p:nvPr>
            <p:ph type="sldNum" sz="quarter" idx="12"/>
          </p:nvPr>
        </p:nvSpPr>
        <p:spPr>
          <a:ln/>
        </p:spPr>
        <p:txBody>
          <a:bodyPr/>
          <a:lstStyle>
            <a:lvl1pPr>
              <a:defRPr/>
            </a:lvl1pPr>
          </a:lstStyle>
          <a:p>
            <a:pPr>
              <a:defRPr/>
            </a:pPr>
            <a:fld id="{151CDBE4-43D0-5649-9627-23AB4A2887D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p>
          </p:txBody>
        </p:sp>
      </p:grpSp>
      <p:sp>
        <p:nvSpPr>
          <p:cNvPr id="6149" name="Rectangle 5"/>
          <p:cNvSpPr>
            <a:spLocks noGrp="1" noChangeArrowheads="1"/>
          </p:cNvSpPr>
          <p:nvPr>
            <p:ph type="title"/>
          </p:nvPr>
        </p:nvSpPr>
        <p:spPr bwMode="auto">
          <a:xfrm>
            <a:off x="609600" y="6096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b="0"/>
            </a:lvl1pPr>
          </a:lstStyle>
          <a:p>
            <a:pPr>
              <a:defRPr/>
            </a:pPr>
            <a:endParaRPr lang="en-US"/>
          </a:p>
        </p:txBody>
      </p:sp>
      <p:sp>
        <p:nvSpPr>
          <p:cNvPr id="6151" name="Rectangle 7"/>
          <p:cNvSpPr>
            <a:spLocks noGrp="1" noChangeArrowheads="1"/>
          </p:cNvSpPr>
          <p:nvPr>
            <p:ph type="ftr" sz="quarter" idx="3"/>
          </p:nvPr>
        </p:nvSpPr>
        <p:spPr bwMode="auto">
          <a:xfrm>
            <a:off x="2895600" y="6248400"/>
            <a:ext cx="35814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b="0"/>
            </a:lvl1pPr>
          </a:lstStyle>
          <a:p>
            <a:pPr>
              <a:defRPr/>
            </a:pPr>
            <a:r>
              <a:rPr lang="en-US"/>
              <a:t>CS 312 - Divide and Conquer/Master Theorem</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b="0"/>
            </a:lvl1pPr>
          </a:lstStyle>
          <a:p>
            <a:pPr>
              <a:defRPr/>
            </a:pPr>
            <a:fld id="{C192FD37-417B-2547-94C0-B86618A0B77F}" type="slidenum">
              <a:rPr lang="en-US"/>
              <a:pPr>
                <a:defRPr/>
              </a:pPr>
              <a:t>‹#›</a:t>
            </a:fld>
            <a:endParaRPr lang="en-US"/>
          </a:p>
        </p:txBody>
      </p:sp>
      <p:sp>
        <p:nvSpPr>
          <p:cNvPr id="1031" name="Rectangle 9"/>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4.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4.e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4.e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4.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13.bin"/><Relationship Id="rId9" Type="http://schemas.openxmlformats.org/officeDocument/2006/relationships/image" Target="../media/image5.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8.emf"/><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t>CS 312 - Divide and Conquer/Master Theorem</a:t>
            </a:r>
          </a:p>
        </p:txBody>
      </p:sp>
      <p:sp>
        <p:nvSpPr>
          <p:cNvPr id="15363" name="Slide Number Placeholder 5"/>
          <p:cNvSpPr>
            <a:spLocks noGrp="1"/>
          </p:cNvSpPr>
          <p:nvPr>
            <p:ph type="sldNum" sz="quarter" idx="12"/>
          </p:nvPr>
        </p:nvSpPr>
        <p:spPr>
          <a:noFill/>
        </p:spPr>
        <p:txBody>
          <a:bodyPr/>
          <a:lstStyle/>
          <a:p>
            <a:fld id="{FC57638B-1DF8-CE4A-8497-340DB4F85FAA}" type="slidenum">
              <a:rPr lang="en-US" smtClean="0"/>
              <a:pPr/>
              <a:t>1</a:t>
            </a:fld>
            <a:endParaRPr lang="en-US"/>
          </a:p>
        </p:txBody>
      </p:sp>
      <p:sp>
        <p:nvSpPr>
          <p:cNvPr id="522242" name="Rectangle 2"/>
          <p:cNvSpPr>
            <a:spLocks noGrp="1" noChangeArrowheads="1"/>
          </p:cNvSpPr>
          <p:nvPr>
            <p:ph type="title"/>
          </p:nvPr>
        </p:nvSpPr>
        <p:spPr/>
        <p:txBody>
          <a:bodyPr/>
          <a:lstStyle/>
          <a:p>
            <a:pPr eaLnBrk="1" hangingPunct="1">
              <a:defRPr/>
            </a:pPr>
            <a:r>
              <a:rPr lang="en-US">
                <a:ea typeface="+mj-ea"/>
                <a:cs typeface="+mj-cs"/>
              </a:rPr>
              <a:t>Divide and Conquer</a:t>
            </a:r>
          </a:p>
        </p:txBody>
      </p:sp>
      <p:grpSp>
        <p:nvGrpSpPr>
          <p:cNvPr id="15365" name="Group 53"/>
          <p:cNvGrpSpPr>
            <a:grpSpLocks/>
          </p:cNvGrpSpPr>
          <p:nvPr/>
        </p:nvGrpSpPr>
        <p:grpSpPr bwMode="auto">
          <a:xfrm>
            <a:off x="3106738" y="1979613"/>
            <a:ext cx="2901950" cy="3352800"/>
            <a:chOff x="1968" y="1055"/>
            <a:chExt cx="1828" cy="2112"/>
          </a:xfrm>
        </p:grpSpPr>
        <p:sp>
          <p:nvSpPr>
            <p:cNvPr id="15366" name="Rectangle 18"/>
            <p:cNvSpPr>
              <a:spLocks noChangeArrowheads="1"/>
            </p:cNvSpPr>
            <p:nvPr/>
          </p:nvSpPr>
          <p:spPr bwMode="auto">
            <a:xfrm>
              <a:off x="2669" y="1055"/>
              <a:ext cx="425" cy="464"/>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367" name="Rectangle 19"/>
            <p:cNvSpPr>
              <a:spLocks noChangeArrowheads="1"/>
            </p:cNvSpPr>
            <p:nvPr/>
          </p:nvSpPr>
          <p:spPr bwMode="auto">
            <a:xfrm>
              <a:off x="2669" y="1287"/>
              <a:ext cx="425"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nvGrpSpPr>
            <p:cNvPr id="15368" name="Group 53"/>
            <p:cNvGrpSpPr>
              <a:grpSpLocks/>
            </p:cNvGrpSpPr>
            <p:nvPr/>
          </p:nvGrpSpPr>
          <p:grpSpPr bwMode="auto">
            <a:xfrm>
              <a:off x="2304" y="1519"/>
              <a:ext cx="1152" cy="784"/>
              <a:chOff x="3657600" y="2411413"/>
              <a:chExt cx="1828800" cy="1244600"/>
            </a:xfrm>
          </p:grpSpPr>
          <p:sp>
            <p:nvSpPr>
              <p:cNvPr id="15406" name="Rectangle 20"/>
              <p:cNvSpPr>
                <a:spLocks noChangeArrowheads="1"/>
              </p:cNvSpPr>
              <p:nvPr/>
            </p:nvSpPr>
            <p:spPr bwMode="auto">
              <a:xfrm>
                <a:off x="3657600" y="3287713"/>
                <a:ext cx="317500" cy="368300"/>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07" name="Rectangle 21"/>
              <p:cNvSpPr>
                <a:spLocks noChangeArrowheads="1"/>
              </p:cNvSpPr>
              <p:nvPr/>
            </p:nvSpPr>
            <p:spPr bwMode="auto">
              <a:xfrm>
                <a:off x="3657600" y="2919413"/>
                <a:ext cx="317500" cy="368300"/>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08" name="Rectangle 22"/>
              <p:cNvSpPr>
                <a:spLocks noChangeArrowheads="1"/>
              </p:cNvSpPr>
              <p:nvPr/>
            </p:nvSpPr>
            <p:spPr bwMode="auto">
              <a:xfrm>
                <a:off x="4413250" y="3287713"/>
                <a:ext cx="317500" cy="368300"/>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09" name="Rectangle 23"/>
              <p:cNvSpPr>
                <a:spLocks noChangeArrowheads="1"/>
              </p:cNvSpPr>
              <p:nvPr/>
            </p:nvSpPr>
            <p:spPr bwMode="auto">
              <a:xfrm>
                <a:off x="4413250" y="2919413"/>
                <a:ext cx="317500" cy="368300"/>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10" name="Rectangle 24"/>
              <p:cNvSpPr>
                <a:spLocks noChangeArrowheads="1"/>
              </p:cNvSpPr>
              <p:nvPr/>
            </p:nvSpPr>
            <p:spPr bwMode="auto">
              <a:xfrm>
                <a:off x="5168900" y="3287713"/>
                <a:ext cx="317500" cy="368300"/>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11" name="Rectangle 25"/>
              <p:cNvSpPr>
                <a:spLocks noChangeArrowheads="1"/>
              </p:cNvSpPr>
              <p:nvPr/>
            </p:nvSpPr>
            <p:spPr bwMode="auto">
              <a:xfrm>
                <a:off x="5168900" y="2919413"/>
                <a:ext cx="317500" cy="368300"/>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cxnSp>
            <p:nvCxnSpPr>
              <p:cNvPr id="15412" name="AutoShape 26"/>
              <p:cNvCxnSpPr>
                <a:cxnSpLocks noChangeShapeType="1"/>
                <a:stCxn id="15367" idx="2"/>
                <a:endCxn id="15409" idx="0"/>
              </p:cNvCxnSpPr>
              <p:nvPr/>
            </p:nvCxnSpPr>
            <p:spPr bwMode="auto">
              <a:xfrm flipH="1">
                <a:off x="4572000" y="2411413"/>
                <a:ext cx="3175" cy="508000"/>
              </a:xfrm>
              <a:prstGeom prst="straightConnector1">
                <a:avLst/>
              </a:prstGeom>
              <a:noFill/>
              <a:ln w="9525">
                <a:solidFill>
                  <a:schemeClr val="tx1"/>
                </a:solidFill>
                <a:round/>
                <a:headEnd/>
                <a:tailEnd type="triangle" w="med" len="med"/>
              </a:ln>
            </p:spPr>
          </p:cxnSp>
          <p:cxnSp>
            <p:nvCxnSpPr>
              <p:cNvPr id="15413" name="AutoShape 27"/>
              <p:cNvCxnSpPr>
                <a:cxnSpLocks noChangeShapeType="1"/>
                <a:stCxn id="15367" idx="2"/>
                <a:endCxn id="15407" idx="0"/>
              </p:cNvCxnSpPr>
              <p:nvPr/>
            </p:nvCxnSpPr>
            <p:spPr bwMode="auto">
              <a:xfrm flipH="1">
                <a:off x="3816350" y="2411413"/>
                <a:ext cx="758825" cy="508000"/>
              </a:xfrm>
              <a:prstGeom prst="straightConnector1">
                <a:avLst/>
              </a:prstGeom>
              <a:noFill/>
              <a:ln w="9525">
                <a:solidFill>
                  <a:schemeClr val="tx1"/>
                </a:solidFill>
                <a:round/>
                <a:headEnd/>
                <a:tailEnd type="triangle" w="med" len="med"/>
              </a:ln>
            </p:spPr>
          </p:cxnSp>
          <p:cxnSp>
            <p:nvCxnSpPr>
              <p:cNvPr id="15414" name="AutoShape 28"/>
              <p:cNvCxnSpPr>
                <a:cxnSpLocks noChangeShapeType="1"/>
                <a:stCxn id="15367" idx="2"/>
                <a:endCxn id="15411" idx="0"/>
              </p:cNvCxnSpPr>
              <p:nvPr/>
            </p:nvCxnSpPr>
            <p:spPr bwMode="auto">
              <a:xfrm>
                <a:off x="4575175" y="2411413"/>
                <a:ext cx="752475" cy="508000"/>
              </a:xfrm>
              <a:prstGeom prst="straightConnector1">
                <a:avLst/>
              </a:prstGeom>
              <a:noFill/>
              <a:ln w="9525">
                <a:solidFill>
                  <a:schemeClr val="tx1"/>
                </a:solidFill>
                <a:round/>
                <a:headEnd/>
                <a:tailEnd type="triangle" w="med" len="med"/>
              </a:ln>
            </p:spPr>
          </p:cxnSp>
        </p:grpSp>
        <p:grpSp>
          <p:nvGrpSpPr>
            <p:cNvPr id="15369" name="Group 54"/>
            <p:cNvGrpSpPr>
              <a:grpSpLocks/>
            </p:cNvGrpSpPr>
            <p:nvPr/>
          </p:nvGrpSpPr>
          <p:grpSpPr bwMode="auto">
            <a:xfrm>
              <a:off x="1968" y="2303"/>
              <a:ext cx="1828" cy="864"/>
              <a:chOff x="3124200" y="3656013"/>
              <a:chExt cx="2901950" cy="1371600"/>
            </a:xfrm>
          </p:grpSpPr>
          <p:grpSp>
            <p:nvGrpSpPr>
              <p:cNvPr id="15370" name="Group 29"/>
              <p:cNvGrpSpPr>
                <a:grpSpLocks/>
              </p:cNvGrpSpPr>
              <p:nvPr/>
            </p:nvGrpSpPr>
            <p:grpSpPr bwMode="auto">
              <a:xfrm>
                <a:off x="3124200" y="4268788"/>
                <a:ext cx="152400" cy="736600"/>
                <a:chOff x="2544" y="2656"/>
                <a:chExt cx="200" cy="464"/>
              </a:xfrm>
            </p:grpSpPr>
            <p:sp>
              <p:nvSpPr>
                <p:cNvPr id="15404" name="Rectangle 30"/>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05" name="Rectangle 31"/>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1" name="Group 32"/>
              <p:cNvGrpSpPr>
                <a:grpSpLocks/>
              </p:cNvGrpSpPr>
              <p:nvPr/>
            </p:nvGrpSpPr>
            <p:grpSpPr bwMode="auto">
              <a:xfrm>
                <a:off x="3429000" y="4265613"/>
                <a:ext cx="152400" cy="736600"/>
                <a:chOff x="2544" y="2656"/>
                <a:chExt cx="200" cy="464"/>
              </a:xfrm>
            </p:grpSpPr>
            <p:sp>
              <p:nvSpPr>
                <p:cNvPr id="15402" name="Rectangle 33"/>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03" name="Rectangle 34"/>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2" name="Group 35"/>
              <p:cNvGrpSpPr>
                <a:grpSpLocks/>
              </p:cNvGrpSpPr>
              <p:nvPr/>
            </p:nvGrpSpPr>
            <p:grpSpPr bwMode="auto">
              <a:xfrm>
                <a:off x="3733800" y="4268788"/>
                <a:ext cx="152400" cy="736600"/>
                <a:chOff x="2544" y="2656"/>
                <a:chExt cx="200" cy="464"/>
              </a:xfrm>
            </p:grpSpPr>
            <p:sp>
              <p:nvSpPr>
                <p:cNvPr id="15400" name="Rectangle 36"/>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401" name="Rectangle 37"/>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3" name="Group 38"/>
              <p:cNvGrpSpPr>
                <a:grpSpLocks/>
              </p:cNvGrpSpPr>
              <p:nvPr/>
            </p:nvGrpSpPr>
            <p:grpSpPr bwMode="auto">
              <a:xfrm>
                <a:off x="4191000" y="4291013"/>
                <a:ext cx="152400" cy="736600"/>
                <a:chOff x="2544" y="2656"/>
                <a:chExt cx="200" cy="464"/>
              </a:xfrm>
            </p:grpSpPr>
            <p:sp>
              <p:nvSpPr>
                <p:cNvPr id="15398" name="Rectangle 39"/>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399" name="Rectangle 40"/>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4" name="Group 41"/>
              <p:cNvGrpSpPr>
                <a:grpSpLocks/>
              </p:cNvGrpSpPr>
              <p:nvPr/>
            </p:nvGrpSpPr>
            <p:grpSpPr bwMode="auto">
              <a:xfrm>
                <a:off x="4495800" y="4287838"/>
                <a:ext cx="152400" cy="736600"/>
                <a:chOff x="2544" y="2656"/>
                <a:chExt cx="200" cy="464"/>
              </a:xfrm>
            </p:grpSpPr>
            <p:sp>
              <p:nvSpPr>
                <p:cNvPr id="15396" name="Rectangle 42"/>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397" name="Rectangle 43"/>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5" name="Group 44"/>
              <p:cNvGrpSpPr>
                <a:grpSpLocks/>
              </p:cNvGrpSpPr>
              <p:nvPr/>
            </p:nvGrpSpPr>
            <p:grpSpPr bwMode="auto">
              <a:xfrm>
                <a:off x="4800600" y="4291013"/>
                <a:ext cx="152400" cy="736600"/>
                <a:chOff x="2544" y="2656"/>
                <a:chExt cx="200" cy="464"/>
              </a:xfrm>
            </p:grpSpPr>
            <p:sp>
              <p:nvSpPr>
                <p:cNvPr id="15394" name="Rectangle 45"/>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395" name="Rectangle 46"/>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6" name="Group 47"/>
              <p:cNvGrpSpPr>
                <a:grpSpLocks/>
              </p:cNvGrpSpPr>
              <p:nvPr/>
            </p:nvGrpSpPr>
            <p:grpSpPr bwMode="auto">
              <a:xfrm>
                <a:off x="5246688" y="4268788"/>
                <a:ext cx="152400" cy="736600"/>
                <a:chOff x="2544" y="2656"/>
                <a:chExt cx="200" cy="464"/>
              </a:xfrm>
            </p:grpSpPr>
            <p:sp>
              <p:nvSpPr>
                <p:cNvPr id="15392" name="Rectangle 48"/>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393" name="Rectangle 49"/>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7" name="Group 50"/>
              <p:cNvGrpSpPr>
                <a:grpSpLocks/>
              </p:cNvGrpSpPr>
              <p:nvPr/>
            </p:nvGrpSpPr>
            <p:grpSpPr bwMode="auto">
              <a:xfrm>
                <a:off x="5551488" y="4265613"/>
                <a:ext cx="152400" cy="736600"/>
                <a:chOff x="2544" y="2656"/>
                <a:chExt cx="200" cy="464"/>
              </a:xfrm>
            </p:grpSpPr>
            <p:sp>
              <p:nvSpPr>
                <p:cNvPr id="15390" name="Rectangle 51"/>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391" name="Rectangle 52"/>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grpSp>
            <p:nvGrpSpPr>
              <p:cNvPr id="15378" name="Group 53"/>
              <p:cNvGrpSpPr>
                <a:grpSpLocks/>
              </p:cNvGrpSpPr>
              <p:nvPr/>
            </p:nvGrpSpPr>
            <p:grpSpPr bwMode="auto">
              <a:xfrm>
                <a:off x="5856288" y="4268788"/>
                <a:ext cx="152400" cy="736600"/>
                <a:chOff x="2544" y="2656"/>
                <a:chExt cx="200" cy="464"/>
              </a:xfrm>
            </p:grpSpPr>
            <p:sp>
              <p:nvSpPr>
                <p:cNvPr id="15388" name="Rectangle 54"/>
                <p:cNvSpPr>
                  <a:spLocks noChangeArrowheads="1"/>
                </p:cNvSpPr>
                <p:nvPr/>
              </p:nvSpPr>
              <p:spPr bwMode="auto">
                <a:xfrm>
                  <a:off x="2544" y="2888"/>
                  <a:ext cx="200" cy="232"/>
                </a:xfrm>
                <a:prstGeom prst="rect">
                  <a:avLst/>
                </a:prstGeom>
                <a:solidFill>
                  <a:srgbClr val="99FF33"/>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sp>
              <p:nvSpPr>
                <p:cNvPr id="15389" name="Rectangle 55"/>
                <p:cNvSpPr>
                  <a:spLocks noChangeArrowheads="1"/>
                </p:cNvSpPr>
                <p:nvPr/>
              </p:nvSpPr>
              <p:spPr bwMode="auto">
                <a:xfrm>
                  <a:off x="2544" y="2656"/>
                  <a:ext cx="200" cy="232"/>
                </a:xfrm>
                <a:prstGeom prst="rect">
                  <a:avLst/>
                </a:prstGeom>
                <a:solidFill>
                  <a:srgbClr val="CC99FF"/>
                </a:solidFill>
                <a:ln w="9525">
                  <a:solidFill>
                    <a:schemeClr val="tx1"/>
                  </a:solidFill>
                  <a:miter lim="800000"/>
                  <a:headEnd/>
                  <a:tailEnd/>
                </a:ln>
              </p:spPr>
              <p:txBody>
                <a:bodyPr wrap="none" anchor="ctr">
                  <a:prstTxWarp prst="textNoShape">
                    <a:avLst/>
                  </a:prstTxWarp>
                </a:bodyPr>
                <a:lstStyle/>
                <a:p>
                  <a:endParaRPr lang="en-US" sz="1800" b="0">
                    <a:latin typeface="Arial" charset="0"/>
                  </a:endParaRPr>
                </a:p>
              </p:txBody>
            </p:sp>
          </p:grpSp>
          <p:cxnSp>
            <p:nvCxnSpPr>
              <p:cNvPr id="15379" name="AutoShape 56"/>
              <p:cNvCxnSpPr>
                <a:cxnSpLocks noChangeShapeType="1"/>
                <a:stCxn id="15406" idx="2"/>
                <a:endCxn id="15405" idx="0"/>
              </p:cNvCxnSpPr>
              <p:nvPr/>
            </p:nvCxnSpPr>
            <p:spPr bwMode="auto">
              <a:xfrm flipH="1">
                <a:off x="3200400" y="3656013"/>
                <a:ext cx="615950" cy="612775"/>
              </a:xfrm>
              <a:prstGeom prst="straightConnector1">
                <a:avLst/>
              </a:prstGeom>
              <a:noFill/>
              <a:ln w="9525">
                <a:solidFill>
                  <a:schemeClr val="tx1"/>
                </a:solidFill>
                <a:round/>
                <a:headEnd/>
                <a:tailEnd type="triangle" w="med" len="med"/>
              </a:ln>
            </p:spPr>
          </p:cxnSp>
          <p:cxnSp>
            <p:nvCxnSpPr>
              <p:cNvPr id="15380" name="AutoShape 57"/>
              <p:cNvCxnSpPr>
                <a:cxnSpLocks noChangeShapeType="1"/>
                <a:stCxn id="15406" idx="2"/>
                <a:endCxn id="15403" idx="0"/>
              </p:cNvCxnSpPr>
              <p:nvPr/>
            </p:nvCxnSpPr>
            <p:spPr bwMode="auto">
              <a:xfrm flipH="1">
                <a:off x="3505200" y="3656013"/>
                <a:ext cx="311150" cy="609600"/>
              </a:xfrm>
              <a:prstGeom prst="straightConnector1">
                <a:avLst/>
              </a:prstGeom>
              <a:noFill/>
              <a:ln w="9525">
                <a:solidFill>
                  <a:schemeClr val="tx1"/>
                </a:solidFill>
                <a:round/>
                <a:headEnd/>
                <a:tailEnd type="triangle" w="med" len="med"/>
              </a:ln>
            </p:spPr>
          </p:cxnSp>
          <p:cxnSp>
            <p:nvCxnSpPr>
              <p:cNvPr id="15381" name="AutoShape 58"/>
              <p:cNvCxnSpPr>
                <a:cxnSpLocks noChangeShapeType="1"/>
                <a:stCxn id="15406" idx="2"/>
                <a:endCxn id="15401" idx="0"/>
              </p:cNvCxnSpPr>
              <p:nvPr/>
            </p:nvCxnSpPr>
            <p:spPr bwMode="auto">
              <a:xfrm flipH="1">
                <a:off x="3810000" y="3656013"/>
                <a:ext cx="6350" cy="612775"/>
              </a:xfrm>
              <a:prstGeom prst="straightConnector1">
                <a:avLst/>
              </a:prstGeom>
              <a:noFill/>
              <a:ln w="9525">
                <a:solidFill>
                  <a:schemeClr val="tx1"/>
                </a:solidFill>
                <a:round/>
                <a:headEnd/>
                <a:tailEnd type="triangle" w="med" len="med"/>
              </a:ln>
            </p:spPr>
          </p:cxnSp>
          <p:cxnSp>
            <p:nvCxnSpPr>
              <p:cNvPr id="15382" name="AutoShape 59"/>
              <p:cNvCxnSpPr>
                <a:cxnSpLocks noChangeShapeType="1"/>
                <a:stCxn id="15408" idx="2"/>
                <a:endCxn id="15399" idx="0"/>
              </p:cNvCxnSpPr>
              <p:nvPr/>
            </p:nvCxnSpPr>
            <p:spPr bwMode="auto">
              <a:xfrm flipH="1">
                <a:off x="4267200" y="3656013"/>
                <a:ext cx="304800" cy="635000"/>
              </a:xfrm>
              <a:prstGeom prst="straightConnector1">
                <a:avLst/>
              </a:prstGeom>
              <a:noFill/>
              <a:ln w="9525">
                <a:solidFill>
                  <a:schemeClr val="tx1"/>
                </a:solidFill>
                <a:round/>
                <a:headEnd/>
                <a:tailEnd type="triangle" w="med" len="med"/>
              </a:ln>
            </p:spPr>
          </p:cxnSp>
          <p:cxnSp>
            <p:nvCxnSpPr>
              <p:cNvPr id="15383" name="AutoShape 60"/>
              <p:cNvCxnSpPr>
                <a:cxnSpLocks noChangeShapeType="1"/>
                <a:stCxn id="15408" idx="2"/>
                <a:endCxn id="15397" idx="0"/>
              </p:cNvCxnSpPr>
              <p:nvPr/>
            </p:nvCxnSpPr>
            <p:spPr bwMode="auto">
              <a:xfrm>
                <a:off x="4572000" y="3656013"/>
                <a:ext cx="0" cy="631825"/>
              </a:xfrm>
              <a:prstGeom prst="straightConnector1">
                <a:avLst/>
              </a:prstGeom>
              <a:noFill/>
              <a:ln w="9525">
                <a:solidFill>
                  <a:schemeClr val="tx1"/>
                </a:solidFill>
                <a:round/>
                <a:headEnd/>
                <a:tailEnd type="triangle" w="med" len="med"/>
              </a:ln>
            </p:spPr>
          </p:cxnSp>
          <p:cxnSp>
            <p:nvCxnSpPr>
              <p:cNvPr id="15384" name="AutoShape 61"/>
              <p:cNvCxnSpPr>
                <a:cxnSpLocks noChangeShapeType="1"/>
                <a:stCxn id="15408" idx="2"/>
                <a:endCxn id="15395" idx="0"/>
              </p:cNvCxnSpPr>
              <p:nvPr/>
            </p:nvCxnSpPr>
            <p:spPr bwMode="auto">
              <a:xfrm>
                <a:off x="4572000" y="3656013"/>
                <a:ext cx="304800" cy="635000"/>
              </a:xfrm>
              <a:prstGeom prst="straightConnector1">
                <a:avLst/>
              </a:prstGeom>
              <a:noFill/>
              <a:ln w="9525">
                <a:solidFill>
                  <a:schemeClr val="tx1"/>
                </a:solidFill>
                <a:round/>
                <a:headEnd/>
                <a:tailEnd type="triangle" w="med" len="med"/>
              </a:ln>
            </p:spPr>
          </p:cxnSp>
          <p:cxnSp>
            <p:nvCxnSpPr>
              <p:cNvPr id="15385" name="AutoShape 62"/>
              <p:cNvCxnSpPr>
                <a:cxnSpLocks noChangeShapeType="1"/>
                <a:stCxn id="15410" idx="2"/>
                <a:endCxn id="15393" idx="0"/>
              </p:cNvCxnSpPr>
              <p:nvPr/>
            </p:nvCxnSpPr>
            <p:spPr bwMode="auto">
              <a:xfrm flipH="1">
                <a:off x="5322888" y="3656013"/>
                <a:ext cx="4762" cy="612775"/>
              </a:xfrm>
              <a:prstGeom prst="straightConnector1">
                <a:avLst/>
              </a:prstGeom>
              <a:noFill/>
              <a:ln w="9525">
                <a:solidFill>
                  <a:schemeClr val="tx1"/>
                </a:solidFill>
                <a:round/>
                <a:headEnd/>
                <a:tailEnd type="triangle" w="med" len="med"/>
              </a:ln>
            </p:spPr>
          </p:cxnSp>
          <p:cxnSp>
            <p:nvCxnSpPr>
              <p:cNvPr id="15386" name="AutoShape 63"/>
              <p:cNvCxnSpPr>
                <a:cxnSpLocks noChangeShapeType="1"/>
                <a:stCxn id="15410" idx="2"/>
                <a:endCxn id="15391" idx="0"/>
              </p:cNvCxnSpPr>
              <p:nvPr/>
            </p:nvCxnSpPr>
            <p:spPr bwMode="auto">
              <a:xfrm>
                <a:off x="5327650" y="3656013"/>
                <a:ext cx="300038" cy="609600"/>
              </a:xfrm>
              <a:prstGeom prst="straightConnector1">
                <a:avLst/>
              </a:prstGeom>
              <a:noFill/>
              <a:ln w="9525">
                <a:solidFill>
                  <a:schemeClr val="tx1"/>
                </a:solidFill>
                <a:round/>
                <a:headEnd/>
                <a:tailEnd type="triangle" w="med" len="med"/>
              </a:ln>
            </p:spPr>
          </p:cxnSp>
          <p:cxnSp>
            <p:nvCxnSpPr>
              <p:cNvPr id="15387" name="AutoShape 64"/>
              <p:cNvCxnSpPr>
                <a:cxnSpLocks noChangeShapeType="1"/>
              </p:cNvCxnSpPr>
              <p:nvPr/>
            </p:nvCxnSpPr>
            <p:spPr bwMode="auto">
              <a:xfrm>
                <a:off x="5334000" y="3656013"/>
                <a:ext cx="692150" cy="612775"/>
              </a:xfrm>
              <a:prstGeom prst="straightConnector1">
                <a:avLst/>
              </a:prstGeom>
              <a:noFill/>
              <a:ln w="9525">
                <a:solidFill>
                  <a:schemeClr val="tx1"/>
                </a:solidFill>
                <a:round/>
                <a:headEnd/>
                <a:tailEnd type="triangl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Sorting </a:t>
            </a:r>
            <a:r>
              <a:rPr lang="en-US" i="1" dirty="0" err="1"/>
              <a:t>n</a:t>
            </a:r>
            <a:r>
              <a:rPr lang="en-US" dirty="0"/>
              <a:t> Integers</a:t>
            </a:r>
          </a:p>
        </p:txBody>
      </p:sp>
      <p:sp>
        <p:nvSpPr>
          <p:cNvPr id="3" name="Content Placeholder 2"/>
          <p:cNvSpPr>
            <a:spLocks noGrp="1"/>
          </p:cNvSpPr>
          <p:nvPr>
            <p:ph idx="1"/>
          </p:nvPr>
        </p:nvSpPr>
        <p:spPr>
          <a:xfrm>
            <a:off x="533400" y="3657600"/>
            <a:ext cx="7848600" cy="2438400"/>
          </a:xfrm>
        </p:spPr>
        <p:txBody>
          <a:bodyPr>
            <a:normAutofit fontScale="92500"/>
          </a:bodyPr>
          <a:lstStyle/>
          <a:p>
            <a:pPr>
              <a:defRPr/>
            </a:pPr>
            <a:r>
              <a:rPr lang="en-US" sz="2000" dirty="0"/>
              <a:t>Combining requires a merge of two ordered lists which is </a:t>
            </a:r>
            <a:r>
              <a:rPr lang="en-US" sz="2000" dirty="0" err="1"/>
              <a:t>O(</a:t>
            </a:r>
            <a:r>
              <a:rPr lang="en-US" sz="2000" i="1" dirty="0" err="1"/>
              <a:t>n</a:t>
            </a:r>
            <a:r>
              <a:rPr lang="en-US" sz="2000" dirty="0"/>
              <a:t>) compared to the O(</a:t>
            </a:r>
            <a:r>
              <a:rPr lang="en-US" sz="2000" i="1" dirty="0"/>
              <a:t>n</a:t>
            </a:r>
            <a:r>
              <a:rPr lang="en-US" sz="2000" baseline="30000" dirty="0"/>
              <a:t>2</a:t>
            </a:r>
            <a:r>
              <a:rPr lang="en-US" sz="2000" dirty="0"/>
              <a:t>) required to sort one list directly.  The key to the speedup!!</a:t>
            </a:r>
          </a:p>
          <a:p>
            <a:pPr lvl="1">
              <a:defRPr/>
            </a:pPr>
            <a:r>
              <a:rPr lang="en-US" sz="1600" dirty="0"/>
              <a:t>Note that at the first combination the lists are of length one so it is a O(1) merge, but there are </a:t>
            </a:r>
            <a:r>
              <a:rPr lang="en-US" sz="1600" i="1" dirty="0"/>
              <a:t>n</a:t>
            </a:r>
            <a:r>
              <a:rPr lang="en-US" sz="1600" dirty="0"/>
              <a:t>/2 of those merges at the level, which adds up to a total of </a:t>
            </a:r>
            <a:r>
              <a:rPr lang="en-US" sz="1600" dirty="0" err="1"/>
              <a:t>O(</a:t>
            </a:r>
            <a:r>
              <a:rPr lang="en-US" sz="1600" i="1" dirty="0" err="1"/>
              <a:t>n</a:t>
            </a:r>
            <a:r>
              <a:rPr lang="en-US" sz="1600" dirty="0"/>
              <a:t>) work at that level</a:t>
            </a:r>
          </a:p>
          <a:p>
            <a:pPr lvl="1">
              <a:defRPr/>
            </a:pPr>
            <a:r>
              <a:rPr lang="en-US" sz="1600" dirty="0"/>
              <a:t>The lists double in size each level up, but the number of merges halves, so the work stays </a:t>
            </a:r>
            <a:r>
              <a:rPr lang="en-US" sz="1600" dirty="0" err="1"/>
              <a:t>O(</a:t>
            </a:r>
            <a:r>
              <a:rPr lang="en-US" sz="1600" i="1" dirty="0" err="1"/>
              <a:t>n</a:t>
            </a:r>
            <a:r>
              <a:rPr lang="en-US" sz="1600" dirty="0"/>
              <a:t>)</a:t>
            </a:r>
          </a:p>
          <a:p>
            <a:pPr>
              <a:defRPr/>
            </a:pPr>
            <a:r>
              <a:rPr lang="en-US" sz="2000" dirty="0"/>
              <a:t>Divide and conquer version is O(</a:t>
            </a:r>
            <a:r>
              <a:rPr lang="en-US" sz="2000" i="1" dirty="0"/>
              <a:t>n</a:t>
            </a:r>
            <a:r>
              <a:rPr lang="en-US" sz="2000" dirty="0"/>
              <a:t>) at each of the log(</a:t>
            </a:r>
            <a:r>
              <a:rPr lang="en-US" sz="2000" i="1" dirty="0"/>
              <a:t>n</a:t>
            </a:r>
            <a:r>
              <a:rPr lang="en-US" sz="2000" dirty="0"/>
              <a:t>) levels for total of O(</a:t>
            </a:r>
            <a:r>
              <a:rPr lang="en-US" sz="2000" i="1" dirty="0" err="1"/>
              <a:t>n</a:t>
            </a:r>
            <a:r>
              <a:rPr lang="en-US" sz="2000" dirty="0" err="1"/>
              <a:t>log</a:t>
            </a:r>
            <a:r>
              <a:rPr lang="en-US" sz="2000" dirty="0"/>
              <a:t>(</a:t>
            </a:r>
            <a:r>
              <a:rPr lang="en-US" sz="2000" i="1" dirty="0"/>
              <a:t>n</a:t>
            </a:r>
            <a:r>
              <a:rPr lang="en-US" sz="2000" dirty="0"/>
              <a:t>))</a:t>
            </a:r>
          </a:p>
          <a:p>
            <a:pPr>
              <a:defRPr/>
            </a:pPr>
            <a:endParaRPr lang="en-US" sz="2000" dirty="0"/>
          </a:p>
          <a:p>
            <a:pPr>
              <a:defRPr/>
            </a:pPr>
            <a:endParaRPr lang="en-US" sz="2000" dirty="0"/>
          </a:p>
        </p:txBody>
      </p:sp>
      <p:sp>
        <p:nvSpPr>
          <p:cNvPr id="25604" name="Footer Placeholder 3"/>
          <p:cNvSpPr>
            <a:spLocks noGrp="1"/>
          </p:cNvSpPr>
          <p:nvPr>
            <p:ph type="ftr" sz="quarter" idx="11"/>
          </p:nvPr>
        </p:nvSpPr>
        <p:spPr>
          <a:noFill/>
        </p:spPr>
        <p:txBody>
          <a:bodyPr/>
          <a:lstStyle/>
          <a:p>
            <a:r>
              <a:rPr lang="en-US"/>
              <a:t>CS 312 - Divide and Conquer/Master Theorem</a:t>
            </a:r>
          </a:p>
        </p:txBody>
      </p:sp>
      <p:sp>
        <p:nvSpPr>
          <p:cNvPr id="25605" name="Slide Number Placeholder 4"/>
          <p:cNvSpPr>
            <a:spLocks noGrp="1"/>
          </p:cNvSpPr>
          <p:nvPr>
            <p:ph type="sldNum" sz="quarter" idx="12"/>
          </p:nvPr>
        </p:nvSpPr>
        <p:spPr>
          <a:noFill/>
        </p:spPr>
        <p:txBody>
          <a:bodyPr/>
          <a:lstStyle/>
          <a:p>
            <a:fld id="{B25A9390-BF66-434A-A7CD-471CB752B1AC}" type="slidenum">
              <a:rPr lang="en-US" smtClean="0"/>
              <a:pPr/>
              <a:t>10</a:t>
            </a:fld>
            <a:endParaRPr lang="en-US"/>
          </a:p>
        </p:txBody>
      </p:sp>
      <p:sp>
        <p:nvSpPr>
          <p:cNvPr id="25606"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07"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08"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09"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0"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1"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2"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3"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4"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5"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6"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7"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8"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19"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5620"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5621" name="Straight Connector 23"/>
          <p:cNvCxnSpPr>
            <a:cxnSpLocks noChangeShapeType="1"/>
            <a:stCxn id="25607" idx="6"/>
            <a:endCxn id="25606"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25622" name="Straight Connector 25"/>
          <p:cNvCxnSpPr>
            <a:cxnSpLocks noChangeShapeType="1"/>
            <a:stCxn id="25606" idx="6"/>
            <a:endCxn id="25608" idx="2"/>
          </p:cNvCxnSpPr>
          <p:nvPr/>
        </p:nvCxnSpPr>
        <p:spPr bwMode="auto">
          <a:xfrm>
            <a:off x="4610100" y="1562100"/>
            <a:ext cx="1257300" cy="460375"/>
          </a:xfrm>
          <a:prstGeom prst="line">
            <a:avLst/>
          </a:prstGeom>
          <a:noFill/>
          <a:ln w="9525">
            <a:solidFill>
              <a:schemeClr val="tx1"/>
            </a:solidFill>
            <a:round/>
            <a:headEnd/>
            <a:tailEnd/>
          </a:ln>
        </p:spPr>
      </p:cxnSp>
      <p:cxnSp>
        <p:nvCxnSpPr>
          <p:cNvPr id="25623" name="Straight Connector 27"/>
          <p:cNvCxnSpPr>
            <a:cxnSpLocks noChangeShapeType="1"/>
            <a:stCxn id="25607" idx="3"/>
            <a:endCxn id="25609"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25624" name="Straight Connector 29"/>
          <p:cNvCxnSpPr>
            <a:cxnSpLocks noChangeShapeType="1"/>
            <a:stCxn id="25607" idx="5"/>
            <a:endCxn id="25618"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25625" name="Straight Connector 31"/>
          <p:cNvCxnSpPr>
            <a:cxnSpLocks noChangeShapeType="1"/>
            <a:stCxn id="25609" idx="3"/>
            <a:endCxn id="25610"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25626"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25627" name="Straight Connector 33"/>
          <p:cNvCxnSpPr>
            <a:cxnSpLocks noChangeShapeType="1"/>
            <a:stCxn id="25612" idx="3"/>
            <a:endCxn id="25613"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25628" name="Straight Connector 40"/>
          <p:cNvCxnSpPr>
            <a:cxnSpLocks noChangeShapeType="1"/>
            <a:stCxn id="25609" idx="5"/>
            <a:endCxn id="25611"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25629" name="Straight Connector 42"/>
          <p:cNvCxnSpPr>
            <a:cxnSpLocks noChangeShapeType="1"/>
            <a:stCxn id="25618" idx="5"/>
            <a:endCxn id="25620"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25630" name="Straight Connector 44"/>
          <p:cNvCxnSpPr>
            <a:cxnSpLocks noChangeShapeType="1"/>
            <a:stCxn id="25612" idx="5"/>
            <a:endCxn id="25614"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25631" name="Straight Connector 46"/>
          <p:cNvCxnSpPr>
            <a:cxnSpLocks noChangeShapeType="1"/>
            <a:stCxn id="25615" idx="5"/>
            <a:endCxn id="25617"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25632" name="Straight Connector 48"/>
          <p:cNvCxnSpPr>
            <a:cxnSpLocks noChangeShapeType="1"/>
            <a:stCxn id="25615" idx="3"/>
            <a:endCxn id="25616"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25633" name="Straight Connector 50"/>
          <p:cNvCxnSpPr>
            <a:cxnSpLocks noChangeShapeType="1"/>
            <a:stCxn id="25608" idx="5"/>
            <a:endCxn id="25615"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25634" name="Straight Connector 52"/>
          <p:cNvCxnSpPr>
            <a:cxnSpLocks noChangeShapeType="1"/>
            <a:stCxn id="25608" idx="3"/>
            <a:endCxn id="25612"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25635"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25636" name="TextBox 58"/>
          <p:cNvSpPr txBox="1">
            <a:spLocks noChangeArrowheads="1"/>
          </p:cNvSpPr>
          <p:nvPr/>
        </p:nvSpPr>
        <p:spPr bwMode="auto">
          <a:xfrm>
            <a:off x="687388" y="2141538"/>
            <a:ext cx="639762" cy="584200"/>
          </a:xfrm>
          <a:prstGeom prst="rect">
            <a:avLst/>
          </a:prstGeom>
          <a:noFill/>
          <a:ln w="9525">
            <a:noFill/>
            <a:miter lim="800000"/>
            <a:headEnd/>
            <a:tailEnd/>
          </a:ln>
        </p:spPr>
        <p:txBody>
          <a:bodyPr wrap="none">
            <a:prstTxWarp prst="textNoShape">
              <a:avLst/>
            </a:prstTxWarp>
            <a:spAutoFit/>
          </a:bodyPr>
          <a:lstStyle/>
          <a:p>
            <a:r>
              <a:rPr lang="en-US" sz="1600" b="0"/>
              <a:t>log</a:t>
            </a:r>
            <a:r>
              <a:rPr lang="en-US" sz="1600" b="0" i="1"/>
              <a:t>n</a:t>
            </a:r>
          </a:p>
          <a:p>
            <a:r>
              <a:rPr lang="en-US" sz="1600" b="0"/>
              <a:t>depth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a:t>CS 312 - Divide and Conquer/Master Theorem</a:t>
            </a:r>
          </a:p>
        </p:txBody>
      </p:sp>
      <p:sp>
        <p:nvSpPr>
          <p:cNvPr id="28675" name="Slide Number Placeholder 5"/>
          <p:cNvSpPr>
            <a:spLocks noGrp="1"/>
          </p:cNvSpPr>
          <p:nvPr>
            <p:ph type="sldNum" sz="quarter" idx="12"/>
          </p:nvPr>
        </p:nvSpPr>
        <p:spPr>
          <a:noFill/>
        </p:spPr>
        <p:txBody>
          <a:bodyPr/>
          <a:lstStyle/>
          <a:p>
            <a:fld id="{1375F9FC-0D5A-084D-A671-03D6AF63FA0B}" type="slidenum">
              <a:rPr lang="en-US" smtClean="0"/>
              <a:pPr/>
              <a:t>11</a:t>
            </a:fld>
            <a:endParaRPr lang="en-US"/>
          </a:p>
        </p:txBody>
      </p:sp>
      <p:sp>
        <p:nvSpPr>
          <p:cNvPr id="523266" name="Rectangle 2"/>
          <p:cNvSpPr>
            <a:spLocks noGrp="1" noChangeArrowheads="1"/>
          </p:cNvSpPr>
          <p:nvPr>
            <p:ph type="title"/>
          </p:nvPr>
        </p:nvSpPr>
        <p:spPr>
          <a:xfrm>
            <a:off x="563880" y="381000"/>
            <a:ext cx="7772400" cy="838200"/>
          </a:xfrm>
        </p:spPr>
        <p:txBody>
          <a:bodyPr/>
          <a:lstStyle/>
          <a:p>
            <a:pPr eaLnBrk="1" hangingPunct="1">
              <a:defRPr/>
            </a:pPr>
            <a:r>
              <a:rPr lang="en-US" dirty="0">
                <a:ea typeface="+mj-ea"/>
                <a:cs typeface="+mj-cs"/>
              </a:rPr>
              <a:t>DC Multiply – can we beat </a:t>
            </a:r>
            <a:r>
              <a:rPr lang="en-US" i="1" dirty="0">
                <a:ea typeface="+mj-ea"/>
                <a:cs typeface="+mj-cs"/>
              </a:rPr>
              <a:t>n</a:t>
            </a:r>
            <a:r>
              <a:rPr lang="en-US" baseline="30000" dirty="0">
                <a:ea typeface="+mj-ea"/>
                <a:cs typeface="+mj-cs"/>
              </a:rPr>
              <a:t>2</a:t>
            </a:r>
            <a:r>
              <a:rPr lang="en-US" dirty="0">
                <a:ea typeface="+mj-ea"/>
                <a:cs typeface="+mj-cs"/>
              </a:rPr>
              <a:t>?</a:t>
            </a:r>
          </a:p>
        </p:txBody>
      </p:sp>
      <p:sp>
        <p:nvSpPr>
          <p:cNvPr id="28677" name="Rectangle 3"/>
          <p:cNvSpPr>
            <a:spLocks noGrp="1" noChangeArrowheads="1"/>
          </p:cNvSpPr>
          <p:nvPr>
            <p:ph type="body" idx="1"/>
          </p:nvPr>
        </p:nvSpPr>
        <p:spPr>
          <a:xfrm>
            <a:off x="533400" y="1371600"/>
            <a:ext cx="8077200" cy="4876800"/>
          </a:xfrm>
        </p:spPr>
        <p:txBody>
          <a:bodyPr/>
          <a:lstStyle/>
          <a:p>
            <a:pPr eaLnBrk="1" hangingPunct="1">
              <a:lnSpc>
                <a:spcPct val="80000"/>
              </a:lnSpc>
            </a:pPr>
            <a:r>
              <a:rPr lang="en-US" sz="2200" dirty="0"/>
              <a:t>Assume </a:t>
            </a:r>
            <a:r>
              <a:rPr lang="en-US" sz="2200" i="1" dirty="0"/>
              <a:t>x</a:t>
            </a:r>
            <a:r>
              <a:rPr lang="en-US" sz="2200" dirty="0"/>
              <a:t> and </a:t>
            </a:r>
            <a:r>
              <a:rPr lang="en-US" sz="2200" i="1" dirty="0"/>
              <a:t>y</a:t>
            </a:r>
            <a:r>
              <a:rPr lang="en-US" sz="2200" dirty="0"/>
              <a:t> are </a:t>
            </a:r>
            <a:r>
              <a:rPr lang="en-US" sz="2200" i="1" dirty="0"/>
              <a:t>n</a:t>
            </a:r>
            <a:r>
              <a:rPr lang="en-US" sz="2200" dirty="0"/>
              <a:t>-bit numbers and </a:t>
            </a:r>
            <a:r>
              <a:rPr lang="en-US" sz="2200" i="1" dirty="0"/>
              <a:t>n</a:t>
            </a:r>
            <a:r>
              <a:rPr lang="en-US" sz="2200" dirty="0"/>
              <a:t> is a power of 2</a:t>
            </a:r>
          </a:p>
          <a:p>
            <a:pPr lvl="1" eaLnBrk="1" hangingPunct="1">
              <a:lnSpc>
                <a:spcPct val="80000"/>
              </a:lnSpc>
            </a:pPr>
            <a:r>
              <a:rPr lang="en-US" sz="1900" dirty="0"/>
              <a:t>power of 2 is not essential, just makes explanation easier</a:t>
            </a:r>
          </a:p>
          <a:p>
            <a:pPr eaLnBrk="1" hangingPunct="1">
              <a:lnSpc>
                <a:spcPct val="80000"/>
              </a:lnSpc>
            </a:pPr>
            <a:r>
              <a:rPr lang="en-US" sz="2200" dirty="0"/>
              <a:t>First split </a:t>
            </a:r>
            <a:r>
              <a:rPr lang="en-US" sz="2200" i="1" dirty="0"/>
              <a:t>x</a:t>
            </a:r>
            <a:r>
              <a:rPr lang="en-US" sz="2200" dirty="0"/>
              <a:t> and </a:t>
            </a:r>
            <a:r>
              <a:rPr lang="en-US" sz="2200" i="1" dirty="0"/>
              <a:t>y</a:t>
            </a:r>
            <a:r>
              <a:rPr lang="en-US" sz="2200" dirty="0"/>
              <a:t> into halves </a:t>
            </a:r>
            <a:r>
              <a:rPr lang="en-US" sz="2200" i="1" dirty="0"/>
              <a:t>n</a:t>
            </a:r>
            <a:r>
              <a:rPr lang="en-US" sz="2200" dirty="0"/>
              <a:t>/2 bits long: </a:t>
            </a:r>
            <a:r>
              <a:rPr lang="en-US" sz="2200" i="1" dirty="0" err="1"/>
              <a:t>x</a:t>
            </a:r>
            <a:r>
              <a:rPr lang="en-US" sz="2200" i="1" baseline="-25000" dirty="0" err="1"/>
              <a:t>L</a:t>
            </a:r>
            <a:r>
              <a:rPr lang="en-US" sz="2200" dirty="0"/>
              <a:t>, </a:t>
            </a:r>
            <a:r>
              <a:rPr lang="en-US" sz="2200" i="1" dirty="0" err="1"/>
              <a:t>x</a:t>
            </a:r>
            <a:r>
              <a:rPr lang="en-US" sz="2200" i="1" baseline="-25000" dirty="0" err="1"/>
              <a:t>R</a:t>
            </a:r>
            <a:r>
              <a:rPr lang="en-US" sz="2200" dirty="0"/>
              <a:t>, </a:t>
            </a:r>
            <a:r>
              <a:rPr lang="en-US" sz="2200" i="1" dirty="0" err="1"/>
              <a:t>y</a:t>
            </a:r>
            <a:r>
              <a:rPr lang="en-US" sz="2200" i="1" baseline="-25000" dirty="0" err="1"/>
              <a:t>L</a:t>
            </a:r>
            <a:r>
              <a:rPr lang="en-US" sz="2200" dirty="0"/>
              <a:t>, </a:t>
            </a:r>
            <a:r>
              <a:rPr lang="en-US" sz="2200" i="1" dirty="0" err="1"/>
              <a:t>y</a:t>
            </a:r>
            <a:r>
              <a:rPr lang="en-US" sz="2200" i="1" baseline="-25000" dirty="0" err="1"/>
              <a:t>R</a:t>
            </a:r>
            <a:endParaRPr lang="en-US" sz="2200" i="1" dirty="0"/>
          </a:p>
          <a:p>
            <a:pPr algn="ctr" eaLnBrk="1" hangingPunct="1">
              <a:lnSpc>
                <a:spcPct val="80000"/>
              </a:lnSpc>
              <a:buFont typeface="Wingdings" charset="2"/>
              <a:buNone/>
            </a:pPr>
            <a:r>
              <a:rPr lang="en-US" sz="2200" i="1" dirty="0"/>
              <a:t>x </a:t>
            </a:r>
            <a:r>
              <a:rPr lang="en-US" sz="2200" dirty="0"/>
              <a:t>·</a:t>
            </a:r>
            <a:r>
              <a:rPr lang="en-US" sz="2200" i="1" dirty="0"/>
              <a:t> y </a:t>
            </a:r>
            <a:r>
              <a:rPr lang="en-US" sz="2200" dirty="0"/>
              <a:t>= (2</a:t>
            </a:r>
            <a:r>
              <a:rPr lang="en-US" sz="2200" i="1" baseline="30000" dirty="0"/>
              <a:t>n</a:t>
            </a:r>
            <a:r>
              <a:rPr lang="en-US" sz="2200" baseline="30000" dirty="0"/>
              <a:t>/2</a:t>
            </a:r>
            <a:r>
              <a:rPr lang="en-US" sz="2200" i="1" dirty="0"/>
              <a:t>x</a:t>
            </a:r>
            <a:r>
              <a:rPr lang="en-US" sz="2200" i="1" baseline="-25000" dirty="0"/>
              <a:t>L</a:t>
            </a:r>
            <a:r>
              <a:rPr lang="en-US" sz="2200" dirty="0"/>
              <a:t> + </a:t>
            </a:r>
            <a:r>
              <a:rPr lang="en-US" sz="2200" i="1" dirty="0" err="1"/>
              <a:t>x</a:t>
            </a:r>
            <a:r>
              <a:rPr lang="en-US" sz="2200" i="1" baseline="-25000" dirty="0" err="1"/>
              <a:t>R</a:t>
            </a:r>
            <a:r>
              <a:rPr lang="en-US" sz="2200" dirty="0"/>
              <a:t>)(2</a:t>
            </a:r>
            <a:r>
              <a:rPr lang="en-US" sz="2200" i="1" baseline="30000" dirty="0"/>
              <a:t>n</a:t>
            </a:r>
            <a:r>
              <a:rPr lang="en-US" sz="2200" baseline="30000" dirty="0"/>
              <a:t>/2</a:t>
            </a:r>
            <a:r>
              <a:rPr lang="en-US" sz="2200" i="1" dirty="0"/>
              <a:t>y</a:t>
            </a:r>
            <a:r>
              <a:rPr lang="en-US" sz="2200" i="1" baseline="-25000" dirty="0"/>
              <a:t>L</a:t>
            </a:r>
            <a:r>
              <a:rPr lang="en-US" sz="2200" dirty="0"/>
              <a:t> + </a:t>
            </a:r>
            <a:r>
              <a:rPr lang="en-US" sz="2200" i="1" dirty="0" err="1"/>
              <a:t>y</a:t>
            </a:r>
            <a:r>
              <a:rPr lang="en-US" sz="2200" i="1" baseline="-25000" dirty="0" err="1"/>
              <a:t>R</a:t>
            </a:r>
            <a:r>
              <a:rPr lang="en-US" sz="2200" dirty="0"/>
              <a:t>) = </a:t>
            </a:r>
          </a:p>
          <a:p>
            <a:pPr algn="ctr" eaLnBrk="1" hangingPunct="1">
              <a:lnSpc>
                <a:spcPct val="80000"/>
              </a:lnSpc>
              <a:buFont typeface="Wingdings" charset="2"/>
              <a:buNone/>
            </a:pPr>
            <a:r>
              <a:rPr lang="en-US" sz="2200" dirty="0"/>
              <a:t>2</a:t>
            </a:r>
            <a:r>
              <a:rPr lang="en-US" sz="2200" i="1" baseline="30000" dirty="0"/>
              <a:t>n</a:t>
            </a:r>
            <a:r>
              <a:rPr lang="en-US" sz="2200" baseline="30000" dirty="0"/>
              <a:t> </a:t>
            </a:r>
            <a:r>
              <a:rPr lang="en-US" sz="2200" i="1" dirty="0" err="1"/>
              <a:t>x</a:t>
            </a:r>
            <a:r>
              <a:rPr lang="en-US" sz="2200" i="1" baseline="-25000" dirty="0" err="1"/>
              <a:t>L</a:t>
            </a:r>
            <a:r>
              <a:rPr lang="en-US" sz="2200" i="1" dirty="0" err="1"/>
              <a:t>y</a:t>
            </a:r>
            <a:r>
              <a:rPr lang="en-US" sz="2200" i="1" baseline="-25000" dirty="0" err="1"/>
              <a:t>L</a:t>
            </a:r>
            <a:r>
              <a:rPr lang="en-US" sz="2200" dirty="0"/>
              <a:t> + 2</a:t>
            </a:r>
            <a:r>
              <a:rPr lang="en-US" sz="2200" i="1" baseline="30000" dirty="0"/>
              <a:t>n</a:t>
            </a:r>
            <a:r>
              <a:rPr lang="en-US" sz="2200" baseline="30000" dirty="0"/>
              <a:t>/2</a:t>
            </a:r>
            <a:r>
              <a:rPr lang="en-US" sz="2200" dirty="0"/>
              <a:t>(</a:t>
            </a:r>
            <a:r>
              <a:rPr lang="en-US" sz="2200" i="1" dirty="0" err="1"/>
              <a:t>x</a:t>
            </a:r>
            <a:r>
              <a:rPr lang="en-US" sz="2200" i="1" baseline="-25000" dirty="0" err="1"/>
              <a:t>L</a:t>
            </a:r>
            <a:r>
              <a:rPr lang="en-US" sz="2200" i="1" dirty="0" err="1"/>
              <a:t>y</a:t>
            </a:r>
            <a:r>
              <a:rPr lang="en-US" sz="2200" i="1" baseline="-25000" dirty="0" err="1"/>
              <a:t>R</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L</a:t>
            </a:r>
            <a:r>
              <a:rPr lang="en-US" sz="2200" dirty="0"/>
              <a:t>) + </a:t>
            </a:r>
            <a:r>
              <a:rPr lang="en-US" sz="2200" i="1" dirty="0" err="1"/>
              <a:t>x</a:t>
            </a:r>
            <a:r>
              <a:rPr lang="en-US" sz="2200" i="1" baseline="-25000" dirty="0" err="1"/>
              <a:t>R</a:t>
            </a:r>
            <a:r>
              <a:rPr lang="en-US" sz="2200" i="1" dirty="0" err="1"/>
              <a:t>y</a:t>
            </a:r>
            <a:r>
              <a:rPr lang="en-US" sz="2200" i="1" baseline="-25000" dirty="0" err="1"/>
              <a:t>R</a:t>
            </a:r>
            <a:endParaRPr lang="en-US" sz="2200"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2D87C7-2FBE-6243-8075-FEEDAFF95EE9}"/>
              </a:ext>
            </a:extLst>
          </p:cNvPr>
          <p:cNvSpPr>
            <a:spLocks noGrp="1"/>
          </p:cNvSpPr>
          <p:nvPr>
            <p:ph type="ftr" sz="quarter" idx="11"/>
          </p:nvPr>
        </p:nvSpPr>
        <p:spPr>
          <a:xfrm>
            <a:off x="2895600" y="6248400"/>
            <a:ext cx="3581400" cy="457200"/>
          </a:xfrm>
        </p:spPr>
        <p:txBody>
          <a:bodyPr wrap="square" anchor="ctr">
            <a:normAutofit/>
          </a:bodyPr>
          <a:lstStyle/>
          <a:p>
            <a:pPr>
              <a:spcAft>
                <a:spcPts val="600"/>
              </a:spcAft>
              <a:defRPr/>
            </a:pPr>
            <a:r>
              <a:rPr lang="en-US"/>
              <a:t>CS 312 - Divide and Conquer/Master Theorem</a:t>
            </a:r>
          </a:p>
        </p:txBody>
      </p:sp>
      <p:sp>
        <p:nvSpPr>
          <p:cNvPr id="5" name="Slide Number Placeholder 4">
            <a:extLst>
              <a:ext uri="{FF2B5EF4-FFF2-40B4-BE49-F238E27FC236}">
                <a16:creationId xmlns:a16="http://schemas.microsoft.com/office/drawing/2014/main" id="{1BFA14D1-7A88-C142-B70A-7553DD9C2586}"/>
              </a:ext>
            </a:extLst>
          </p:cNvPr>
          <p:cNvSpPr>
            <a:spLocks noGrp="1"/>
          </p:cNvSpPr>
          <p:nvPr>
            <p:ph type="sldNum" sz="quarter" idx="12"/>
          </p:nvPr>
        </p:nvSpPr>
        <p:spPr>
          <a:xfrm>
            <a:off x="6553200" y="6248400"/>
            <a:ext cx="1905000" cy="457200"/>
          </a:xfrm>
        </p:spPr>
        <p:txBody>
          <a:bodyPr wrap="square" anchor="ctr">
            <a:normAutofit/>
          </a:bodyPr>
          <a:lstStyle/>
          <a:p>
            <a:pPr>
              <a:spcAft>
                <a:spcPts val="600"/>
              </a:spcAft>
              <a:defRPr/>
            </a:pPr>
            <a:fld id="{2F3FE9AF-938F-7141-A95E-A7977FDE4ABE}" type="slidenum">
              <a:rPr lang="en-US" smtClean="0"/>
              <a:pPr>
                <a:spcAft>
                  <a:spcPts val="600"/>
                </a:spcAft>
                <a:defRPr/>
              </a:pPr>
              <a:t>12</a:t>
            </a:fld>
            <a:endParaRPr lang="en-US"/>
          </a:p>
        </p:txBody>
      </p:sp>
      <p:sp>
        <p:nvSpPr>
          <p:cNvPr id="6" name="TextBox 5">
            <a:extLst>
              <a:ext uri="{FF2B5EF4-FFF2-40B4-BE49-F238E27FC236}">
                <a16:creationId xmlns:a16="http://schemas.microsoft.com/office/drawing/2014/main" id="{1B44F1B3-03EB-FC4D-9B6A-404EB2D54F06}"/>
              </a:ext>
            </a:extLst>
          </p:cNvPr>
          <p:cNvSpPr txBox="1"/>
          <p:nvPr/>
        </p:nvSpPr>
        <p:spPr>
          <a:xfrm>
            <a:off x="4769237" y="2664567"/>
            <a:ext cx="1723549" cy="461665"/>
          </a:xfrm>
          <a:prstGeom prst="rect">
            <a:avLst/>
          </a:prstGeom>
          <a:noFill/>
        </p:spPr>
        <p:txBody>
          <a:bodyPr wrap="none" rtlCol="0">
            <a:spAutoFit/>
          </a:bodyPr>
          <a:lstStyle/>
          <a:p>
            <a:r>
              <a:rPr lang="en-US" b="0" dirty="0"/>
              <a:t>5218 * 4376</a:t>
            </a:r>
          </a:p>
        </p:txBody>
      </p:sp>
      <p:sp>
        <p:nvSpPr>
          <p:cNvPr id="8" name="TextBox 7">
            <a:extLst>
              <a:ext uri="{FF2B5EF4-FFF2-40B4-BE49-F238E27FC236}">
                <a16:creationId xmlns:a16="http://schemas.microsoft.com/office/drawing/2014/main" id="{BF304706-D6BE-E548-ADAA-2F11E818E253}"/>
              </a:ext>
            </a:extLst>
          </p:cNvPr>
          <p:cNvSpPr txBox="1"/>
          <p:nvPr/>
        </p:nvSpPr>
        <p:spPr>
          <a:xfrm>
            <a:off x="2853520" y="3805534"/>
            <a:ext cx="1107996" cy="461665"/>
          </a:xfrm>
          <a:prstGeom prst="rect">
            <a:avLst/>
          </a:prstGeom>
          <a:noFill/>
        </p:spPr>
        <p:txBody>
          <a:bodyPr wrap="none" rtlCol="0">
            <a:spAutoFit/>
          </a:bodyPr>
          <a:lstStyle/>
          <a:p>
            <a:r>
              <a:rPr lang="en-US" b="0" dirty="0"/>
              <a:t>52 * 43</a:t>
            </a:r>
          </a:p>
        </p:txBody>
      </p:sp>
      <p:sp>
        <p:nvSpPr>
          <p:cNvPr id="9" name="TextBox 8">
            <a:extLst>
              <a:ext uri="{FF2B5EF4-FFF2-40B4-BE49-F238E27FC236}">
                <a16:creationId xmlns:a16="http://schemas.microsoft.com/office/drawing/2014/main" id="{42FB53CD-3537-4242-956F-5D025FB629A2}"/>
              </a:ext>
            </a:extLst>
          </p:cNvPr>
          <p:cNvSpPr txBox="1"/>
          <p:nvPr/>
        </p:nvSpPr>
        <p:spPr>
          <a:xfrm>
            <a:off x="5834658" y="3805535"/>
            <a:ext cx="1107996" cy="461665"/>
          </a:xfrm>
          <a:prstGeom prst="rect">
            <a:avLst/>
          </a:prstGeom>
          <a:noFill/>
        </p:spPr>
        <p:txBody>
          <a:bodyPr wrap="none" rtlCol="0">
            <a:spAutoFit/>
          </a:bodyPr>
          <a:lstStyle/>
          <a:p>
            <a:r>
              <a:rPr lang="en-US" b="0" dirty="0"/>
              <a:t>18 * 43</a:t>
            </a:r>
          </a:p>
        </p:txBody>
      </p:sp>
      <p:sp>
        <p:nvSpPr>
          <p:cNvPr id="10" name="TextBox 9">
            <a:extLst>
              <a:ext uri="{FF2B5EF4-FFF2-40B4-BE49-F238E27FC236}">
                <a16:creationId xmlns:a16="http://schemas.microsoft.com/office/drawing/2014/main" id="{93CDCD70-3BDB-0E43-8279-77C3D40C1010}"/>
              </a:ext>
            </a:extLst>
          </p:cNvPr>
          <p:cNvSpPr txBox="1"/>
          <p:nvPr/>
        </p:nvSpPr>
        <p:spPr>
          <a:xfrm>
            <a:off x="4297341" y="3801179"/>
            <a:ext cx="1107996" cy="461665"/>
          </a:xfrm>
          <a:prstGeom prst="rect">
            <a:avLst/>
          </a:prstGeom>
          <a:noFill/>
        </p:spPr>
        <p:txBody>
          <a:bodyPr wrap="none" rtlCol="0">
            <a:spAutoFit/>
          </a:bodyPr>
          <a:lstStyle/>
          <a:p>
            <a:r>
              <a:rPr lang="en-US" b="0" dirty="0"/>
              <a:t>52 * 76</a:t>
            </a:r>
          </a:p>
        </p:txBody>
      </p:sp>
      <p:sp>
        <p:nvSpPr>
          <p:cNvPr id="11" name="TextBox 10">
            <a:extLst>
              <a:ext uri="{FF2B5EF4-FFF2-40B4-BE49-F238E27FC236}">
                <a16:creationId xmlns:a16="http://schemas.microsoft.com/office/drawing/2014/main" id="{BDB97E69-9367-F141-9FDB-26A4DF0BD2AB}"/>
              </a:ext>
            </a:extLst>
          </p:cNvPr>
          <p:cNvSpPr txBox="1"/>
          <p:nvPr/>
        </p:nvSpPr>
        <p:spPr>
          <a:xfrm>
            <a:off x="7426404" y="3801179"/>
            <a:ext cx="1107996" cy="461665"/>
          </a:xfrm>
          <a:prstGeom prst="rect">
            <a:avLst/>
          </a:prstGeom>
          <a:noFill/>
        </p:spPr>
        <p:txBody>
          <a:bodyPr wrap="none" rtlCol="0">
            <a:spAutoFit/>
          </a:bodyPr>
          <a:lstStyle/>
          <a:p>
            <a:r>
              <a:rPr lang="en-US" b="0" dirty="0"/>
              <a:t>18 * 76</a:t>
            </a:r>
          </a:p>
        </p:txBody>
      </p:sp>
      <p:sp>
        <p:nvSpPr>
          <p:cNvPr id="12" name="TextBox 11">
            <a:extLst>
              <a:ext uri="{FF2B5EF4-FFF2-40B4-BE49-F238E27FC236}">
                <a16:creationId xmlns:a16="http://schemas.microsoft.com/office/drawing/2014/main" id="{123ABD9E-3D1A-D549-8AB7-87DB399170AA}"/>
              </a:ext>
            </a:extLst>
          </p:cNvPr>
          <p:cNvSpPr txBox="1"/>
          <p:nvPr/>
        </p:nvSpPr>
        <p:spPr>
          <a:xfrm>
            <a:off x="1520290" y="5024735"/>
            <a:ext cx="800219" cy="461665"/>
          </a:xfrm>
          <a:prstGeom prst="rect">
            <a:avLst/>
          </a:prstGeom>
          <a:noFill/>
        </p:spPr>
        <p:txBody>
          <a:bodyPr wrap="none" rtlCol="0">
            <a:spAutoFit/>
          </a:bodyPr>
          <a:lstStyle/>
          <a:p>
            <a:r>
              <a:rPr lang="en-US" b="0" dirty="0"/>
              <a:t>5 * 4</a:t>
            </a:r>
          </a:p>
        </p:txBody>
      </p:sp>
      <p:sp>
        <p:nvSpPr>
          <p:cNvPr id="13" name="TextBox 12">
            <a:extLst>
              <a:ext uri="{FF2B5EF4-FFF2-40B4-BE49-F238E27FC236}">
                <a16:creationId xmlns:a16="http://schemas.microsoft.com/office/drawing/2014/main" id="{F4E45DDD-330D-8240-94EF-6460CF127B6F}"/>
              </a:ext>
            </a:extLst>
          </p:cNvPr>
          <p:cNvSpPr txBox="1"/>
          <p:nvPr/>
        </p:nvSpPr>
        <p:spPr>
          <a:xfrm>
            <a:off x="2474713" y="5024732"/>
            <a:ext cx="800219" cy="461665"/>
          </a:xfrm>
          <a:prstGeom prst="rect">
            <a:avLst/>
          </a:prstGeom>
          <a:noFill/>
        </p:spPr>
        <p:txBody>
          <a:bodyPr wrap="none" rtlCol="0">
            <a:spAutoFit/>
          </a:bodyPr>
          <a:lstStyle/>
          <a:p>
            <a:r>
              <a:rPr lang="en-US" b="0" dirty="0"/>
              <a:t>5 * 3</a:t>
            </a:r>
          </a:p>
        </p:txBody>
      </p:sp>
      <p:sp>
        <p:nvSpPr>
          <p:cNvPr id="14" name="TextBox 13">
            <a:extLst>
              <a:ext uri="{FF2B5EF4-FFF2-40B4-BE49-F238E27FC236}">
                <a16:creationId xmlns:a16="http://schemas.microsoft.com/office/drawing/2014/main" id="{625AF683-8767-494C-BE78-56CB77D4AA0B}"/>
              </a:ext>
            </a:extLst>
          </p:cNvPr>
          <p:cNvSpPr txBox="1"/>
          <p:nvPr/>
        </p:nvSpPr>
        <p:spPr>
          <a:xfrm>
            <a:off x="3466147" y="5024731"/>
            <a:ext cx="800219" cy="461665"/>
          </a:xfrm>
          <a:prstGeom prst="rect">
            <a:avLst/>
          </a:prstGeom>
          <a:noFill/>
        </p:spPr>
        <p:txBody>
          <a:bodyPr wrap="none" rtlCol="0">
            <a:spAutoFit/>
          </a:bodyPr>
          <a:lstStyle/>
          <a:p>
            <a:r>
              <a:rPr lang="en-US" b="0" dirty="0"/>
              <a:t>2 * 4</a:t>
            </a:r>
          </a:p>
        </p:txBody>
      </p:sp>
      <p:sp>
        <p:nvSpPr>
          <p:cNvPr id="15" name="TextBox 14">
            <a:extLst>
              <a:ext uri="{FF2B5EF4-FFF2-40B4-BE49-F238E27FC236}">
                <a16:creationId xmlns:a16="http://schemas.microsoft.com/office/drawing/2014/main" id="{05F16FD8-A415-2C42-9829-1D968CAA7929}"/>
              </a:ext>
            </a:extLst>
          </p:cNvPr>
          <p:cNvSpPr txBox="1"/>
          <p:nvPr/>
        </p:nvSpPr>
        <p:spPr>
          <a:xfrm>
            <a:off x="4457581" y="5024731"/>
            <a:ext cx="800219" cy="461665"/>
          </a:xfrm>
          <a:prstGeom prst="rect">
            <a:avLst/>
          </a:prstGeom>
          <a:noFill/>
        </p:spPr>
        <p:txBody>
          <a:bodyPr wrap="none" rtlCol="0">
            <a:spAutoFit/>
          </a:bodyPr>
          <a:lstStyle/>
          <a:p>
            <a:r>
              <a:rPr lang="en-US" b="0" dirty="0"/>
              <a:t>2 * 3</a:t>
            </a:r>
          </a:p>
        </p:txBody>
      </p:sp>
      <p:sp>
        <p:nvSpPr>
          <p:cNvPr id="16" name="Rectangle 2">
            <a:extLst>
              <a:ext uri="{FF2B5EF4-FFF2-40B4-BE49-F238E27FC236}">
                <a16:creationId xmlns:a16="http://schemas.microsoft.com/office/drawing/2014/main" id="{DFACFF94-30B8-9E4D-BD26-A9D28BCF7008}"/>
              </a:ext>
            </a:extLst>
          </p:cNvPr>
          <p:cNvSpPr txBox="1">
            <a:spLocks noChangeArrowheads="1"/>
          </p:cNvSpPr>
          <p:nvPr/>
        </p:nvSpPr>
        <p:spPr>
          <a:xfrm>
            <a:off x="563880" y="381000"/>
            <a:ext cx="7772400" cy="838200"/>
          </a:xfrm>
          <a:prstGeom prst="rect">
            <a:avLst/>
          </a:prstGeom>
        </p:spPr>
        <p:txBody>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eaLnBrk="1" hangingPunct="1">
              <a:defRPr/>
            </a:pPr>
            <a:r>
              <a:rPr lang="en-US" b="0" kern="0" dirty="0">
                <a:ea typeface="+mj-ea"/>
                <a:cs typeface="+mj-cs"/>
              </a:rPr>
              <a:t>DC (Divide and Conquer) Multiply</a:t>
            </a:r>
          </a:p>
        </p:txBody>
      </p:sp>
      <p:sp>
        <p:nvSpPr>
          <p:cNvPr id="17" name="Rectangle 16">
            <a:extLst>
              <a:ext uri="{FF2B5EF4-FFF2-40B4-BE49-F238E27FC236}">
                <a16:creationId xmlns:a16="http://schemas.microsoft.com/office/drawing/2014/main" id="{67822770-6201-F546-AECB-E821491AE385}"/>
              </a:ext>
            </a:extLst>
          </p:cNvPr>
          <p:cNvSpPr/>
          <p:nvPr/>
        </p:nvSpPr>
        <p:spPr>
          <a:xfrm>
            <a:off x="1905000" y="1136202"/>
            <a:ext cx="5638799" cy="387798"/>
          </a:xfrm>
          <a:prstGeom prst="rect">
            <a:avLst/>
          </a:prstGeom>
        </p:spPr>
        <p:txBody>
          <a:bodyPr wrap="square">
            <a:spAutoFit/>
          </a:bodyPr>
          <a:lstStyle/>
          <a:p>
            <a:pPr algn="ctr" eaLnBrk="1" hangingPunct="1">
              <a:lnSpc>
                <a:spcPct val="80000"/>
              </a:lnSpc>
              <a:buFont typeface="Wingdings" charset="2"/>
              <a:buNone/>
            </a:pPr>
            <a:r>
              <a:rPr lang="en-US" b="0" i="1" dirty="0"/>
              <a:t>x </a:t>
            </a:r>
            <a:r>
              <a:rPr lang="en-US" b="0" dirty="0"/>
              <a:t>·</a:t>
            </a:r>
            <a:r>
              <a:rPr lang="en-US" b="0" i="1" dirty="0"/>
              <a:t> y </a:t>
            </a:r>
            <a:r>
              <a:rPr lang="en-US" b="0" dirty="0"/>
              <a:t>= 2</a:t>
            </a:r>
            <a:r>
              <a:rPr lang="en-US" b="0" i="1" baseline="30000" dirty="0"/>
              <a:t>n</a:t>
            </a:r>
            <a:r>
              <a:rPr lang="en-US" b="0" baseline="30000" dirty="0"/>
              <a:t> </a:t>
            </a:r>
            <a:r>
              <a:rPr lang="en-US" b="0" i="1" dirty="0" err="1"/>
              <a:t>x</a:t>
            </a:r>
            <a:r>
              <a:rPr lang="en-US" b="0" i="1" baseline="-25000" dirty="0" err="1"/>
              <a:t>L</a:t>
            </a:r>
            <a:r>
              <a:rPr lang="en-US" b="0" i="1" dirty="0" err="1"/>
              <a:t>y</a:t>
            </a:r>
            <a:r>
              <a:rPr lang="en-US" b="0" i="1" baseline="-25000" dirty="0" err="1"/>
              <a:t>L</a:t>
            </a:r>
            <a:r>
              <a:rPr lang="en-US" b="0" dirty="0"/>
              <a:t> + 2</a:t>
            </a:r>
            <a:r>
              <a:rPr lang="en-US" b="0" i="1" baseline="30000" dirty="0"/>
              <a:t>n</a:t>
            </a:r>
            <a:r>
              <a:rPr lang="en-US" b="0" baseline="30000" dirty="0"/>
              <a:t>/2</a:t>
            </a:r>
            <a:r>
              <a:rPr lang="en-US" b="0" dirty="0"/>
              <a:t>(</a:t>
            </a:r>
            <a:r>
              <a:rPr lang="en-US" b="0" i="1" dirty="0" err="1"/>
              <a:t>x</a:t>
            </a:r>
            <a:r>
              <a:rPr lang="en-US" b="0" i="1" baseline="-25000" dirty="0" err="1"/>
              <a:t>L</a:t>
            </a:r>
            <a:r>
              <a:rPr lang="en-US" b="0" i="1" dirty="0" err="1"/>
              <a:t>y</a:t>
            </a:r>
            <a:r>
              <a:rPr lang="en-US" b="0" i="1" baseline="-25000" dirty="0" err="1"/>
              <a:t>R</a:t>
            </a:r>
            <a:r>
              <a:rPr lang="en-US" b="0" i="1" dirty="0"/>
              <a:t> </a:t>
            </a:r>
            <a:r>
              <a:rPr lang="en-US" b="0" dirty="0"/>
              <a:t>+ </a:t>
            </a:r>
            <a:r>
              <a:rPr lang="en-US" b="0" i="1" dirty="0" err="1"/>
              <a:t>x</a:t>
            </a:r>
            <a:r>
              <a:rPr lang="en-US" b="0" i="1" baseline="-25000" dirty="0" err="1"/>
              <a:t>R</a:t>
            </a:r>
            <a:r>
              <a:rPr lang="en-US" b="0" i="1" dirty="0" err="1"/>
              <a:t>y</a:t>
            </a:r>
            <a:r>
              <a:rPr lang="en-US" b="0" i="1" baseline="-25000" dirty="0" err="1"/>
              <a:t>L</a:t>
            </a:r>
            <a:r>
              <a:rPr lang="en-US" b="0" dirty="0"/>
              <a:t>) + </a:t>
            </a:r>
            <a:r>
              <a:rPr lang="en-US" b="0" i="1" dirty="0" err="1"/>
              <a:t>x</a:t>
            </a:r>
            <a:r>
              <a:rPr lang="en-US" b="0" i="1" baseline="-25000" dirty="0" err="1"/>
              <a:t>R</a:t>
            </a:r>
            <a:r>
              <a:rPr lang="en-US" b="0" i="1" dirty="0" err="1"/>
              <a:t>y</a:t>
            </a:r>
            <a:r>
              <a:rPr lang="en-US" b="0" i="1" baseline="-25000" dirty="0" err="1"/>
              <a:t>R</a:t>
            </a:r>
            <a:endParaRPr lang="en-US" b="0" i="1" dirty="0"/>
          </a:p>
        </p:txBody>
      </p:sp>
      <p:cxnSp>
        <p:nvCxnSpPr>
          <p:cNvPr id="20" name="Straight Connector 19">
            <a:extLst>
              <a:ext uri="{FF2B5EF4-FFF2-40B4-BE49-F238E27FC236}">
                <a16:creationId xmlns:a16="http://schemas.microsoft.com/office/drawing/2014/main" id="{19F23196-873F-D845-B901-569FA0AEF249}"/>
              </a:ext>
            </a:extLst>
          </p:cNvPr>
          <p:cNvCxnSpPr>
            <a:cxnSpLocks/>
            <a:stCxn id="8" idx="0"/>
          </p:cNvCxnSpPr>
          <p:nvPr/>
        </p:nvCxnSpPr>
        <p:spPr bwMode="auto">
          <a:xfrm flipV="1">
            <a:off x="3407518" y="3119736"/>
            <a:ext cx="1316882" cy="6857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8C4A859D-DB64-AC46-A000-DB624038336E}"/>
              </a:ext>
            </a:extLst>
          </p:cNvPr>
          <p:cNvCxnSpPr>
            <a:cxnSpLocks/>
            <a:stCxn id="12" idx="0"/>
          </p:cNvCxnSpPr>
          <p:nvPr/>
        </p:nvCxnSpPr>
        <p:spPr bwMode="auto">
          <a:xfrm flipV="1">
            <a:off x="1920400" y="4264969"/>
            <a:ext cx="835191" cy="7597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DCE2E486-B9A9-3F4F-B880-7F22B71F11C2}"/>
              </a:ext>
            </a:extLst>
          </p:cNvPr>
          <p:cNvCxnSpPr>
            <a:cxnSpLocks/>
            <a:stCxn id="10" idx="0"/>
          </p:cNvCxnSpPr>
          <p:nvPr/>
        </p:nvCxnSpPr>
        <p:spPr bwMode="auto">
          <a:xfrm flipV="1">
            <a:off x="4851339" y="3146667"/>
            <a:ext cx="417672" cy="6545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12492F10-C754-BD48-9C6A-219CF0603532}"/>
              </a:ext>
            </a:extLst>
          </p:cNvPr>
          <p:cNvCxnSpPr>
            <a:cxnSpLocks/>
            <a:stCxn id="9" idx="0"/>
          </p:cNvCxnSpPr>
          <p:nvPr/>
        </p:nvCxnSpPr>
        <p:spPr bwMode="auto">
          <a:xfrm flipH="1" flipV="1">
            <a:off x="5862538" y="3157095"/>
            <a:ext cx="526118" cy="648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AEAE1DF8-1553-C542-B2FC-4C4D732522AE}"/>
              </a:ext>
            </a:extLst>
          </p:cNvPr>
          <p:cNvCxnSpPr>
            <a:cxnSpLocks/>
            <a:stCxn id="11" idx="0"/>
          </p:cNvCxnSpPr>
          <p:nvPr/>
        </p:nvCxnSpPr>
        <p:spPr bwMode="auto">
          <a:xfrm flipH="1" flipV="1">
            <a:off x="6388656" y="3139757"/>
            <a:ext cx="1591746" cy="6614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D5D81ADF-1C7A-C64C-861C-1E15E57EA4B7}"/>
              </a:ext>
            </a:extLst>
          </p:cNvPr>
          <p:cNvCxnSpPr>
            <a:cxnSpLocks/>
            <a:stCxn id="13" idx="0"/>
          </p:cNvCxnSpPr>
          <p:nvPr/>
        </p:nvCxnSpPr>
        <p:spPr bwMode="auto">
          <a:xfrm flipV="1">
            <a:off x="2874823" y="4272246"/>
            <a:ext cx="444973" cy="7524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9DBA1CE-D59F-5D4D-A02E-9B1A53EE80B2}"/>
              </a:ext>
            </a:extLst>
          </p:cNvPr>
          <p:cNvCxnSpPr>
            <a:cxnSpLocks/>
            <a:stCxn id="14" idx="0"/>
          </p:cNvCxnSpPr>
          <p:nvPr/>
        </p:nvCxnSpPr>
        <p:spPr bwMode="auto">
          <a:xfrm flipH="1" flipV="1">
            <a:off x="3599145" y="4240789"/>
            <a:ext cx="267112" cy="78394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046A8C2C-DF93-EC45-A2EA-29A28CFED21D}"/>
              </a:ext>
            </a:extLst>
          </p:cNvPr>
          <p:cNvCxnSpPr>
            <a:cxnSpLocks/>
            <a:stCxn id="15" idx="0"/>
          </p:cNvCxnSpPr>
          <p:nvPr/>
        </p:nvCxnSpPr>
        <p:spPr bwMode="auto">
          <a:xfrm flipH="1" flipV="1">
            <a:off x="3885269" y="4269579"/>
            <a:ext cx="972422" cy="7551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5" name="Rectangle 54">
            <a:extLst>
              <a:ext uri="{FF2B5EF4-FFF2-40B4-BE49-F238E27FC236}">
                <a16:creationId xmlns:a16="http://schemas.microsoft.com/office/drawing/2014/main" id="{87B4A011-3924-624F-A52A-E14EAA2E5503}"/>
              </a:ext>
            </a:extLst>
          </p:cNvPr>
          <p:cNvSpPr/>
          <p:nvPr/>
        </p:nvSpPr>
        <p:spPr>
          <a:xfrm>
            <a:off x="1905000" y="1635081"/>
            <a:ext cx="5638799" cy="387798"/>
          </a:xfrm>
          <a:prstGeom prst="rect">
            <a:avLst/>
          </a:prstGeom>
        </p:spPr>
        <p:txBody>
          <a:bodyPr wrap="square">
            <a:spAutoFit/>
          </a:bodyPr>
          <a:lstStyle/>
          <a:p>
            <a:pPr algn="ctr" eaLnBrk="1" hangingPunct="1">
              <a:lnSpc>
                <a:spcPct val="80000"/>
              </a:lnSpc>
              <a:buFont typeface="Wingdings" charset="2"/>
              <a:buNone/>
            </a:pPr>
            <a:r>
              <a:rPr lang="en-US" b="0" i="1" dirty="0"/>
              <a:t>x </a:t>
            </a:r>
            <a:r>
              <a:rPr lang="en-US" b="0" dirty="0"/>
              <a:t>·</a:t>
            </a:r>
            <a:r>
              <a:rPr lang="en-US" b="0" i="1" dirty="0"/>
              <a:t> y </a:t>
            </a:r>
            <a:r>
              <a:rPr lang="en-US" b="0" dirty="0"/>
              <a:t>= 10</a:t>
            </a:r>
            <a:r>
              <a:rPr lang="en-US" b="0" i="1" baseline="30000" dirty="0"/>
              <a:t>n</a:t>
            </a:r>
            <a:r>
              <a:rPr lang="en-US" b="0" baseline="30000" dirty="0"/>
              <a:t> </a:t>
            </a:r>
            <a:r>
              <a:rPr lang="en-US" b="0" i="1" dirty="0" err="1"/>
              <a:t>x</a:t>
            </a:r>
            <a:r>
              <a:rPr lang="en-US" b="0" i="1" baseline="-25000" dirty="0" err="1"/>
              <a:t>L</a:t>
            </a:r>
            <a:r>
              <a:rPr lang="en-US" b="0" i="1" dirty="0" err="1"/>
              <a:t>y</a:t>
            </a:r>
            <a:r>
              <a:rPr lang="en-US" b="0" i="1" baseline="-25000" dirty="0" err="1"/>
              <a:t>L</a:t>
            </a:r>
            <a:r>
              <a:rPr lang="en-US" b="0" dirty="0"/>
              <a:t> + 10</a:t>
            </a:r>
            <a:r>
              <a:rPr lang="en-US" b="0" i="1" baseline="30000" dirty="0"/>
              <a:t>n</a:t>
            </a:r>
            <a:r>
              <a:rPr lang="en-US" b="0" baseline="30000" dirty="0"/>
              <a:t>/2</a:t>
            </a:r>
            <a:r>
              <a:rPr lang="en-US" b="0" dirty="0"/>
              <a:t>(</a:t>
            </a:r>
            <a:r>
              <a:rPr lang="en-US" b="0" i="1" dirty="0" err="1"/>
              <a:t>x</a:t>
            </a:r>
            <a:r>
              <a:rPr lang="en-US" b="0" i="1" baseline="-25000" dirty="0" err="1"/>
              <a:t>L</a:t>
            </a:r>
            <a:r>
              <a:rPr lang="en-US" b="0" i="1" dirty="0" err="1"/>
              <a:t>y</a:t>
            </a:r>
            <a:r>
              <a:rPr lang="en-US" b="0" i="1" baseline="-25000" dirty="0" err="1"/>
              <a:t>R</a:t>
            </a:r>
            <a:r>
              <a:rPr lang="en-US" b="0" i="1" dirty="0"/>
              <a:t> </a:t>
            </a:r>
            <a:r>
              <a:rPr lang="en-US" b="0" dirty="0"/>
              <a:t>+ </a:t>
            </a:r>
            <a:r>
              <a:rPr lang="en-US" b="0" i="1" dirty="0" err="1"/>
              <a:t>x</a:t>
            </a:r>
            <a:r>
              <a:rPr lang="en-US" b="0" i="1" baseline="-25000" dirty="0" err="1"/>
              <a:t>R</a:t>
            </a:r>
            <a:r>
              <a:rPr lang="en-US" b="0" i="1" dirty="0" err="1"/>
              <a:t>y</a:t>
            </a:r>
            <a:r>
              <a:rPr lang="en-US" b="0" i="1" baseline="-25000" dirty="0" err="1"/>
              <a:t>L</a:t>
            </a:r>
            <a:r>
              <a:rPr lang="en-US" b="0" dirty="0"/>
              <a:t>) + </a:t>
            </a:r>
            <a:r>
              <a:rPr lang="en-US" b="0" i="1" dirty="0" err="1"/>
              <a:t>x</a:t>
            </a:r>
            <a:r>
              <a:rPr lang="en-US" b="0" i="1" baseline="-25000" dirty="0" err="1"/>
              <a:t>R</a:t>
            </a:r>
            <a:r>
              <a:rPr lang="en-US" b="0" i="1" dirty="0" err="1"/>
              <a:t>y</a:t>
            </a:r>
            <a:r>
              <a:rPr lang="en-US" b="0" i="1" baseline="-25000" dirty="0" err="1"/>
              <a:t>R</a:t>
            </a:r>
            <a:endParaRPr lang="en-US" b="0" i="1" dirty="0"/>
          </a:p>
        </p:txBody>
      </p:sp>
    </p:spTree>
    <p:extLst>
      <p:ext uri="{BB962C8B-B14F-4D97-AF65-F5344CB8AC3E}">
        <p14:creationId xmlns:p14="http://schemas.microsoft.com/office/powerpoint/2010/main" val="66114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2D87C7-2FBE-6243-8075-FEEDAFF95EE9}"/>
              </a:ext>
            </a:extLst>
          </p:cNvPr>
          <p:cNvSpPr>
            <a:spLocks noGrp="1"/>
          </p:cNvSpPr>
          <p:nvPr>
            <p:ph type="ftr" sz="quarter" idx="11"/>
          </p:nvPr>
        </p:nvSpPr>
        <p:spPr>
          <a:xfrm>
            <a:off x="2895600" y="6248400"/>
            <a:ext cx="3581400" cy="457200"/>
          </a:xfrm>
        </p:spPr>
        <p:txBody>
          <a:bodyPr wrap="square" anchor="ctr">
            <a:normAutofit/>
          </a:bodyPr>
          <a:lstStyle/>
          <a:p>
            <a:pPr>
              <a:spcAft>
                <a:spcPts val="600"/>
              </a:spcAft>
              <a:defRPr/>
            </a:pPr>
            <a:r>
              <a:rPr lang="en-US"/>
              <a:t>CS 312 - Divide and Conquer/Master Theorem</a:t>
            </a:r>
          </a:p>
        </p:txBody>
      </p:sp>
      <p:sp>
        <p:nvSpPr>
          <p:cNvPr id="5" name="Slide Number Placeholder 4">
            <a:extLst>
              <a:ext uri="{FF2B5EF4-FFF2-40B4-BE49-F238E27FC236}">
                <a16:creationId xmlns:a16="http://schemas.microsoft.com/office/drawing/2014/main" id="{1BFA14D1-7A88-C142-B70A-7553DD9C2586}"/>
              </a:ext>
            </a:extLst>
          </p:cNvPr>
          <p:cNvSpPr>
            <a:spLocks noGrp="1"/>
          </p:cNvSpPr>
          <p:nvPr>
            <p:ph type="sldNum" sz="quarter" idx="12"/>
          </p:nvPr>
        </p:nvSpPr>
        <p:spPr>
          <a:xfrm>
            <a:off x="6553200" y="6248400"/>
            <a:ext cx="1905000" cy="457200"/>
          </a:xfrm>
        </p:spPr>
        <p:txBody>
          <a:bodyPr wrap="square" anchor="ctr">
            <a:normAutofit/>
          </a:bodyPr>
          <a:lstStyle/>
          <a:p>
            <a:pPr>
              <a:spcAft>
                <a:spcPts val="600"/>
              </a:spcAft>
              <a:defRPr/>
            </a:pPr>
            <a:fld id="{2F3FE9AF-938F-7141-A95E-A7977FDE4ABE}" type="slidenum">
              <a:rPr lang="en-US" smtClean="0"/>
              <a:pPr>
                <a:spcAft>
                  <a:spcPts val="600"/>
                </a:spcAft>
                <a:defRPr/>
              </a:pPr>
              <a:t>13</a:t>
            </a:fld>
            <a:endParaRPr lang="en-US"/>
          </a:p>
        </p:txBody>
      </p:sp>
      <p:sp>
        <p:nvSpPr>
          <p:cNvPr id="6" name="TextBox 5">
            <a:extLst>
              <a:ext uri="{FF2B5EF4-FFF2-40B4-BE49-F238E27FC236}">
                <a16:creationId xmlns:a16="http://schemas.microsoft.com/office/drawing/2014/main" id="{1B44F1B3-03EB-FC4D-9B6A-404EB2D54F06}"/>
              </a:ext>
            </a:extLst>
          </p:cNvPr>
          <p:cNvSpPr txBox="1"/>
          <p:nvPr/>
        </p:nvSpPr>
        <p:spPr>
          <a:xfrm>
            <a:off x="4769237" y="2664567"/>
            <a:ext cx="1723549" cy="461665"/>
          </a:xfrm>
          <a:prstGeom prst="rect">
            <a:avLst/>
          </a:prstGeom>
          <a:noFill/>
        </p:spPr>
        <p:txBody>
          <a:bodyPr wrap="none" rtlCol="0">
            <a:spAutoFit/>
          </a:bodyPr>
          <a:lstStyle/>
          <a:p>
            <a:r>
              <a:rPr lang="en-US" b="0" dirty="0"/>
              <a:t>5218 * 4376</a:t>
            </a:r>
          </a:p>
        </p:txBody>
      </p:sp>
      <p:sp>
        <p:nvSpPr>
          <p:cNvPr id="8" name="TextBox 7">
            <a:extLst>
              <a:ext uri="{FF2B5EF4-FFF2-40B4-BE49-F238E27FC236}">
                <a16:creationId xmlns:a16="http://schemas.microsoft.com/office/drawing/2014/main" id="{BF304706-D6BE-E548-ADAA-2F11E818E253}"/>
              </a:ext>
            </a:extLst>
          </p:cNvPr>
          <p:cNvSpPr txBox="1"/>
          <p:nvPr/>
        </p:nvSpPr>
        <p:spPr>
          <a:xfrm>
            <a:off x="2853520" y="3805534"/>
            <a:ext cx="1107996" cy="461665"/>
          </a:xfrm>
          <a:prstGeom prst="rect">
            <a:avLst/>
          </a:prstGeom>
          <a:noFill/>
        </p:spPr>
        <p:txBody>
          <a:bodyPr wrap="none" rtlCol="0">
            <a:spAutoFit/>
          </a:bodyPr>
          <a:lstStyle/>
          <a:p>
            <a:r>
              <a:rPr lang="en-US" b="0" dirty="0"/>
              <a:t>52 * 43</a:t>
            </a:r>
          </a:p>
        </p:txBody>
      </p:sp>
      <p:sp>
        <p:nvSpPr>
          <p:cNvPr id="9" name="TextBox 8">
            <a:extLst>
              <a:ext uri="{FF2B5EF4-FFF2-40B4-BE49-F238E27FC236}">
                <a16:creationId xmlns:a16="http://schemas.microsoft.com/office/drawing/2014/main" id="{42FB53CD-3537-4242-956F-5D025FB629A2}"/>
              </a:ext>
            </a:extLst>
          </p:cNvPr>
          <p:cNvSpPr txBox="1"/>
          <p:nvPr/>
        </p:nvSpPr>
        <p:spPr>
          <a:xfrm>
            <a:off x="5834658" y="3805535"/>
            <a:ext cx="1107996" cy="461665"/>
          </a:xfrm>
          <a:prstGeom prst="rect">
            <a:avLst/>
          </a:prstGeom>
          <a:noFill/>
        </p:spPr>
        <p:txBody>
          <a:bodyPr wrap="none" rtlCol="0">
            <a:spAutoFit/>
          </a:bodyPr>
          <a:lstStyle/>
          <a:p>
            <a:r>
              <a:rPr lang="en-US" b="0" dirty="0"/>
              <a:t>18 * 43</a:t>
            </a:r>
          </a:p>
        </p:txBody>
      </p:sp>
      <p:sp>
        <p:nvSpPr>
          <p:cNvPr id="10" name="TextBox 9">
            <a:extLst>
              <a:ext uri="{FF2B5EF4-FFF2-40B4-BE49-F238E27FC236}">
                <a16:creationId xmlns:a16="http://schemas.microsoft.com/office/drawing/2014/main" id="{93CDCD70-3BDB-0E43-8279-77C3D40C1010}"/>
              </a:ext>
            </a:extLst>
          </p:cNvPr>
          <p:cNvSpPr txBox="1"/>
          <p:nvPr/>
        </p:nvSpPr>
        <p:spPr>
          <a:xfrm>
            <a:off x="4297341" y="3801179"/>
            <a:ext cx="1107996" cy="461665"/>
          </a:xfrm>
          <a:prstGeom prst="rect">
            <a:avLst/>
          </a:prstGeom>
          <a:noFill/>
        </p:spPr>
        <p:txBody>
          <a:bodyPr wrap="none" rtlCol="0">
            <a:spAutoFit/>
          </a:bodyPr>
          <a:lstStyle/>
          <a:p>
            <a:r>
              <a:rPr lang="en-US" b="0" dirty="0"/>
              <a:t>52 * 76</a:t>
            </a:r>
          </a:p>
        </p:txBody>
      </p:sp>
      <p:sp>
        <p:nvSpPr>
          <p:cNvPr id="11" name="TextBox 10">
            <a:extLst>
              <a:ext uri="{FF2B5EF4-FFF2-40B4-BE49-F238E27FC236}">
                <a16:creationId xmlns:a16="http://schemas.microsoft.com/office/drawing/2014/main" id="{BDB97E69-9367-F141-9FDB-26A4DF0BD2AB}"/>
              </a:ext>
            </a:extLst>
          </p:cNvPr>
          <p:cNvSpPr txBox="1"/>
          <p:nvPr/>
        </p:nvSpPr>
        <p:spPr>
          <a:xfrm>
            <a:off x="7426404" y="3801179"/>
            <a:ext cx="1107996" cy="461665"/>
          </a:xfrm>
          <a:prstGeom prst="rect">
            <a:avLst/>
          </a:prstGeom>
          <a:noFill/>
        </p:spPr>
        <p:txBody>
          <a:bodyPr wrap="none" rtlCol="0">
            <a:spAutoFit/>
          </a:bodyPr>
          <a:lstStyle/>
          <a:p>
            <a:r>
              <a:rPr lang="en-US" b="0" dirty="0"/>
              <a:t>18 * 76</a:t>
            </a:r>
          </a:p>
        </p:txBody>
      </p:sp>
      <p:sp>
        <p:nvSpPr>
          <p:cNvPr id="12" name="TextBox 11">
            <a:extLst>
              <a:ext uri="{FF2B5EF4-FFF2-40B4-BE49-F238E27FC236}">
                <a16:creationId xmlns:a16="http://schemas.microsoft.com/office/drawing/2014/main" id="{123ABD9E-3D1A-D549-8AB7-87DB399170AA}"/>
              </a:ext>
            </a:extLst>
          </p:cNvPr>
          <p:cNvSpPr txBox="1"/>
          <p:nvPr/>
        </p:nvSpPr>
        <p:spPr>
          <a:xfrm>
            <a:off x="1520290" y="5024735"/>
            <a:ext cx="800219" cy="461665"/>
          </a:xfrm>
          <a:prstGeom prst="rect">
            <a:avLst/>
          </a:prstGeom>
          <a:noFill/>
        </p:spPr>
        <p:txBody>
          <a:bodyPr wrap="none" rtlCol="0">
            <a:spAutoFit/>
          </a:bodyPr>
          <a:lstStyle/>
          <a:p>
            <a:r>
              <a:rPr lang="en-US" b="0" dirty="0"/>
              <a:t>5 * 4</a:t>
            </a:r>
          </a:p>
        </p:txBody>
      </p:sp>
      <p:sp>
        <p:nvSpPr>
          <p:cNvPr id="13" name="TextBox 12">
            <a:extLst>
              <a:ext uri="{FF2B5EF4-FFF2-40B4-BE49-F238E27FC236}">
                <a16:creationId xmlns:a16="http://schemas.microsoft.com/office/drawing/2014/main" id="{F4E45DDD-330D-8240-94EF-6460CF127B6F}"/>
              </a:ext>
            </a:extLst>
          </p:cNvPr>
          <p:cNvSpPr txBox="1"/>
          <p:nvPr/>
        </p:nvSpPr>
        <p:spPr>
          <a:xfrm>
            <a:off x="2474713" y="5024732"/>
            <a:ext cx="800219" cy="461665"/>
          </a:xfrm>
          <a:prstGeom prst="rect">
            <a:avLst/>
          </a:prstGeom>
          <a:noFill/>
        </p:spPr>
        <p:txBody>
          <a:bodyPr wrap="none" rtlCol="0">
            <a:spAutoFit/>
          </a:bodyPr>
          <a:lstStyle/>
          <a:p>
            <a:r>
              <a:rPr lang="en-US" b="0" dirty="0"/>
              <a:t>5 * 3</a:t>
            </a:r>
          </a:p>
        </p:txBody>
      </p:sp>
      <p:sp>
        <p:nvSpPr>
          <p:cNvPr id="14" name="TextBox 13">
            <a:extLst>
              <a:ext uri="{FF2B5EF4-FFF2-40B4-BE49-F238E27FC236}">
                <a16:creationId xmlns:a16="http://schemas.microsoft.com/office/drawing/2014/main" id="{625AF683-8767-494C-BE78-56CB77D4AA0B}"/>
              </a:ext>
            </a:extLst>
          </p:cNvPr>
          <p:cNvSpPr txBox="1"/>
          <p:nvPr/>
        </p:nvSpPr>
        <p:spPr>
          <a:xfrm>
            <a:off x="3466147" y="5024731"/>
            <a:ext cx="800219" cy="461665"/>
          </a:xfrm>
          <a:prstGeom prst="rect">
            <a:avLst/>
          </a:prstGeom>
          <a:noFill/>
        </p:spPr>
        <p:txBody>
          <a:bodyPr wrap="none" rtlCol="0">
            <a:spAutoFit/>
          </a:bodyPr>
          <a:lstStyle/>
          <a:p>
            <a:r>
              <a:rPr lang="en-US" b="0" dirty="0"/>
              <a:t>2 * 4</a:t>
            </a:r>
          </a:p>
        </p:txBody>
      </p:sp>
      <p:sp>
        <p:nvSpPr>
          <p:cNvPr id="15" name="TextBox 14">
            <a:extLst>
              <a:ext uri="{FF2B5EF4-FFF2-40B4-BE49-F238E27FC236}">
                <a16:creationId xmlns:a16="http://schemas.microsoft.com/office/drawing/2014/main" id="{05F16FD8-A415-2C42-9829-1D968CAA7929}"/>
              </a:ext>
            </a:extLst>
          </p:cNvPr>
          <p:cNvSpPr txBox="1"/>
          <p:nvPr/>
        </p:nvSpPr>
        <p:spPr>
          <a:xfrm>
            <a:off x="4457581" y="5024731"/>
            <a:ext cx="800219" cy="461665"/>
          </a:xfrm>
          <a:prstGeom prst="rect">
            <a:avLst/>
          </a:prstGeom>
          <a:noFill/>
        </p:spPr>
        <p:txBody>
          <a:bodyPr wrap="none" rtlCol="0">
            <a:spAutoFit/>
          </a:bodyPr>
          <a:lstStyle/>
          <a:p>
            <a:r>
              <a:rPr lang="en-US" b="0" dirty="0"/>
              <a:t>2 * 3</a:t>
            </a:r>
          </a:p>
        </p:txBody>
      </p:sp>
      <p:sp>
        <p:nvSpPr>
          <p:cNvPr id="16" name="Rectangle 2">
            <a:extLst>
              <a:ext uri="{FF2B5EF4-FFF2-40B4-BE49-F238E27FC236}">
                <a16:creationId xmlns:a16="http://schemas.microsoft.com/office/drawing/2014/main" id="{DFACFF94-30B8-9E4D-BD26-A9D28BCF7008}"/>
              </a:ext>
            </a:extLst>
          </p:cNvPr>
          <p:cNvSpPr txBox="1">
            <a:spLocks noChangeArrowheads="1"/>
          </p:cNvSpPr>
          <p:nvPr/>
        </p:nvSpPr>
        <p:spPr>
          <a:xfrm>
            <a:off x="563880" y="381000"/>
            <a:ext cx="7772400" cy="838200"/>
          </a:xfrm>
          <a:prstGeom prst="rect">
            <a:avLst/>
          </a:prstGeom>
        </p:spPr>
        <p:txBody>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eaLnBrk="1" hangingPunct="1">
              <a:defRPr/>
            </a:pPr>
            <a:r>
              <a:rPr lang="en-US" b="0" kern="0" dirty="0">
                <a:ea typeface="+mj-ea"/>
                <a:cs typeface="+mj-cs"/>
              </a:rPr>
              <a:t>DC (Divide and Conquer) Multiply</a:t>
            </a:r>
          </a:p>
        </p:txBody>
      </p:sp>
      <p:sp>
        <p:nvSpPr>
          <p:cNvPr id="17" name="Rectangle 16">
            <a:extLst>
              <a:ext uri="{FF2B5EF4-FFF2-40B4-BE49-F238E27FC236}">
                <a16:creationId xmlns:a16="http://schemas.microsoft.com/office/drawing/2014/main" id="{67822770-6201-F546-AECB-E821491AE385}"/>
              </a:ext>
            </a:extLst>
          </p:cNvPr>
          <p:cNvSpPr/>
          <p:nvPr/>
        </p:nvSpPr>
        <p:spPr>
          <a:xfrm>
            <a:off x="1905000" y="1136202"/>
            <a:ext cx="5638799" cy="387798"/>
          </a:xfrm>
          <a:prstGeom prst="rect">
            <a:avLst/>
          </a:prstGeom>
        </p:spPr>
        <p:txBody>
          <a:bodyPr wrap="square">
            <a:spAutoFit/>
          </a:bodyPr>
          <a:lstStyle/>
          <a:p>
            <a:pPr algn="ctr" eaLnBrk="1" hangingPunct="1">
              <a:lnSpc>
                <a:spcPct val="80000"/>
              </a:lnSpc>
              <a:buFont typeface="Wingdings" charset="2"/>
              <a:buNone/>
            </a:pPr>
            <a:r>
              <a:rPr lang="en-US" b="0" i="1" dirty="0"/>
              <a:t>x </a:t>
            </a:r>
            <a:r>
              <a:rPr lang="en-US" b="0" dirty="0"/>
              <a:t>·</a:t>
            </a:r>
            <a:r>
              <a:rPr lang="en-US" b="0" i="1" dirty="0"/>
              <a:t> y </a:t>
            </a:r>
            <a:r>
              <a:rPr lang="en-US" b="0" dirty="0"/>
              <a:t>= 2</a:t>
            </a:r>
            <a:r>
              <a:rPr lang="en-US" b="0" i="1" baseline="30000" dirty="0"/>
              <a:t>n</a:t>
            </a:r>
            <a:r>
              <a:rPr lang="en-US" b="0" baseline="30000" dirty="0"/>
              <a:t> </a:t>
            </a:r>
            <a:r>
              <a:rPr lang="en-US" b="0" i="1" dirty="0" err="1"/>
              <a:t>x</a:t>
            </a:r>
            <a:r>
              <a:rPr lang="en-US" b="0" i="1" baseline="-25000" dirty="0" err="1"/>
              <a:t>L</a:t>
            </a:r>
            <a:r>
              <a:rPr lang="en-US" b="0" i="1" dirty="0" err="1"/>
              <a:t>y</a:t>
            </a:r>
            <a:r>
              <a:rPr lang="en-US" b="0" i="1" baseline="-25000" dirty="0" err="1"/>
              <a:t>L</a:t>
            </a:r>
            <a:r>
              <a:rPr lang="en-US" b="0" dirty="0"/>
              <a:t> + 2</a:t>
            </a:r>
            <a:r>
              <a:rPr lang="en-US" b="0" i="1" baseline="30000" dirty="0"/>
              <a:t>n</a:t>
            </a:r>
            <a:r>
              <a:rPr lang="en-US" b="0" baseline="30000" dirty="0"/>
              <a:t>/2</a:t>
            </a:r>
            <a:r>
              <a:rPr lang="en-US" b="0" dirty="0"/>
              <a:t>(</a:t>
            </a:r>
            <a:r>
              <a:rPr lang="en-US" b="0" i="1" dirty="0" err="1"/>
              <a:t>x</a:t>
            </a:r>
            <a:r>
              <a:rPr lang="en-US" b="0" i="1" baseline="-25000" dirty="0" err="1"/>
              <a:t>L</a:t>
            </a:r>
            <a:r>
              <a:rPr lang="en-US" b="0" i="1" dirty="0" err="1"/>
              <a:t>y</a:t>
            </a:r>
            <a:r>
              <a:rPr lang="en-US" b="0" i="1" baseline="-25000" dirty="0" err="1"/>
              <a:t>R</a:t>
            </a:r>
            <a:r>
              <a:rPr lang="en-US" b="0" i="1" dirty="0"/>
              <a:t> </a:t>
            </a:r>
            <a:r>
              <a:rPr lang="en-US" b="0" dirty="0"/>
              <a:t>+ </a:t>
            </a:r>
            <a:r>
              <a:rPr lang="en-US" b="0" i="1" dirty="0" err="1"/>
              <a:t>x</a:t>
            </a:r>
            <a:r>
              <a:rPr lang="en-US" b="0" i="1" baseline="-25000" dirty="0" err="1"/>
              <a:t>R</a:t>
            </a:r>
            <a:r>
              <a:rPr lang="en-US" b="0" i="1" dirty="0" err="1"/>
              <a:t>y</a:t>
            </a:r>
            <a:r>
              <a:rPr lang="en-US" b="0" i="1" baseline="-25000" dirty="0" err="1"/>
              <a:t>L</a:t>
            </a:r>
            <a:r>
              <a:rPr lang="en-US" b="0" dirty="0"/>
              <a:t>) + </a:t>
            </a:r>
            <a:r>
              <a:rPr lang="en-US" b="0" i="1" dirty="0" err="1"/>
              <a:t>x</a:t>
            </a:r>
            <a:r>
              <a:rPr lang="en-US" b="0" i="1" baseline="-25000" dirty="0" err="1"/>
              <a:t>R</a:t>
            </a:r>
            <a:r>
              <a:rPr lang="en-US" b="0" i="1" dirty="0" err="1"/>
              <a:t>y</a:t>
            </a:r>
            <a:r>
              <a:rPr lang="en-US" b="0" i="1" baseline="-25000" dirty="0" err="1"/>
              <a:t>R</a:t>
            </a:r>
            <a:endParaRPr lang="en-US" b="0" i="1" dirty="0"/>
          </a:p>
        </p:txBody>
      </p:sp>
      <p:cxnSp>
        <p:nvCxnSpPr>
          <p:cNvPr id="20" name="Straight Connector 19">
            <a:extLst>
              <a:ext uri="{FF2B5EF4-FFF2-40B4-BE49-F238E27FC236}">
                <a16:creationId xmlns:a16="http://schemas.microsoft.com/office/drawing/2014/main" id="{19F23196-873F-D845-B901-569FA0AEF249}"/>
              </a:ext>
            </a:extLst>
          </p:cNvPr>
          <p:cNvCxnSpPr>
            <a:cxnSpLocks/>
            <a:stCxn id="8" idx="0"/>
          </p:cNvCxnSpPr>
          <p:nvPr/>
        </p:nvCxnSpPr>
        <p:spPr bwMode="auto">
          <a:xfrm flipV="1">
            <a:off x="3407518" y="3119736"/>
            <a:ext cx="1316882" cy="68579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8C4A859D-DB64-AC46-A000-DB624038336E}"/>
              </a:ext>
            </a:extLst>
          </p:cNvPr>
          <p:cNvCxnSpPr>
            <a:cxnSpLocks/>
            <a:stCxn id="12" idx="0"/>
          </p:cNvCxnSpPr>
          <p:nvPr/>
        </p:nvCxnSpPr>
        <p:spPr bwMode="auto">
          <a:xfrm flipV="1">
            <a:off x="1920400" y="4264969"/>
            <a:ext cx="835191" cy="75976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DCE2E486-B9A9-3F4F-B880-7F22B71F11C2}"/>
              </a:ext>
            </a:extLst>
          </p:cNvPr>
          <p:cNvCxnSpPr>
            <a:cxnSpLocks/>
            <a:stCxn id="10" idx="0"/>
          </p:cNvCxnSpPr>
          <p:nvPr/>
        </p:nvCxnSpPr>
        <p:spPr bwMode="auto">
          <a:xfrm flipV="1">
            <a:off x="4851339" y="3146667"/>
            <a:ext cx="417672" cy="6545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12492F10-C754-BD48-9C6A-219CF0603532}"/>
              </a:ext>
            </a:extLst>
          </p:cNvPr>
          <p:cNvCxnSpPr>
            <a:cxnSpLocks/>
            <a:stCxn id="9" idx="0"/>
          </p:cNvCxnSpPr>
          <p:nvPr/>
        </p:nvCxnSpPr>
        <p:spPr bwMode="auto">
          <a:xfrm flipH="1" flipV="1">
            <a:off x="5862538" y="3157095"/>
            <a:ext cx="526118" cy="6484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AEAE1DF8-1553-C542-B2FC-4C4D732522AE}"/>
              </a:ext>
            </a:extLst>
          </p:cNvPr>
          <p:cNvCxnSpPr>
            <a:cxnSpLocks/>
            <a:stCxn id="11" idx="0"/>
          </p:cNvCxnSpPr>
          <p:nvPr/>
        </p:nvCxnSpPr>
        <p:spPr bwMode="auto">
          <a:xfrm flipH="1" flipV="1">
            <a:off x="6388656" y="3139757"/>
            <a:ext cx="1591746" cy="66142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D5D81ADF-1C7A-C64C-861C-1E15E57EA4B7}"/>
              </a:ext>
            </a:extLst>
          </p:cNvPr>
          <p:cNvCxnSpPr>
            <a:cxnSpLocks/>
            <a:stCxn id="13" idx="0"/>
          </p:cNvCxnSpPr>
          <p:nvPr/>
        </p:nvCxnSpPr>
        <p:spPr bwMode="auto">
          <a:xfrm flipV="1">
            <a:off x="2874823" y="4272246"/>
            <a:ext cx="444973" cy="75248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9DBA1CE-D59F-5D4D-A02E-9B1A53EE80B2}"/>
              </a:ext>
            </a:extLst>
          </p:cNvPr>
          <p:cNvCxnSpPr>
            <a:cxnSpLocks/>
            <a:stCxn id="14" idx="0"/>
          </p:cNvCxnSpPr>
          <p:nvPr/>
        </p:nvCxnSpPr>
        <p:spPr bwMode="auto">
          <a:xfrm flipH="1" flipV="1">
            <a:off x="3599145" y="4240789"/>
            <a:ext cx="267112" cy="78394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046A8C2C-DF93-EC45-A2EA-29A28CFED21D}"/>
              </a:ext>
            </a:extLst>
          </p:cNvPr>
          <p:cNvCxnSpPr>
            <a:cxnSpLocks/>
            <a:stCxn id="15" idx="0"/>
          </p:cNvCxnSpPr>
          <p:nvPr/>
        </p:nvCxnSpPr>
        <p:spPr bwMode="auto">
          <a:xfrm flipH="1" flipV="1">
            <a:off x="3885269" y="4269579"/>
            <a:ext cx="972422" cy="7551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TextBox 47">
            <a:extLst>
              <a:ext uri="{FF2B5EF4-FFF2-40B4-BE49-F238E27FC236}">
                <a16:creationId xmlns:a16="http://schemas.microsoft.com/office/drawing/2014/main" id="{55C24042-D9A1-C94F-97F9-2D0B28A75005}"/>
              </a:ext>
            </a:extLst>
          </p:cNvPr>
          <p:cNvSpPr txBox="1"/>
          <p:nvPr/>
        </p:nvSpPr>
        <p:spPr>
          <a:xfrm>
            <a:off x="3999255" y="4401926"/>
            <a:ext cx="338554" cy="461665"/>
          </a:xfrm>
          <a:prstGeom prst="rect">
            <a:avLst/>
          </a:prstGeom>
          <a:noFill/>
        </p:spPr>
        <p:txBody>
          <a:bodyPr wrap="none" rtlCol="0">
            <a:spAutoFit/>
          </a:bodyPr>
          <a:lstStyle/>
          <a:p>
            <a:r>
              <a:rPr lang="en-US" b="0" dirty="0">
                <a:solidFill>
                  <a:srgbClr val="66FF66"/>
                </a:solidFill>
              </a:rPr>
              <a:t>6</a:t>
            </a:r>
          </a:p>
        </p:txBody>
      </p:sp>
      <p:sp>
        <p:nvSpPr>
          <p:cNvPr id="49" name="TextBox 48">
            <a:extLst>
              <a:ext uri="{FF2B5EF4-FFF2-40B4-BE49-F238E27FC236}">
                <a16:creationId xmlns:a16="http://schemas.microsoft.com/office/drawing/2014/main" id="{6E3AC216-5310-C64F-82E6-AB6EAE3A7FBC}"/>
              </a:ext>
            </a:extLst>
          </p:cNvPr>
          <p:cNvSpPr txBox="1"/>
          <p:nvPr/>
        </p:nvSpPr>
        <p:spPr>
          <a:xfrm>
            <a:off x="1731897" y="4414020"/>
            <a:ext cx="492443" cy="461665"/>
          </a:xfrm>
          <a:prstGeom prst="rect">
            <a:avLst/>
          </a:prstGeom>
          <a:noFill/>
        </p:spPr>
        <p:txBody>
          <a:bodyPr wrap="none" rtlCol="0">
            <a:spAutoFit/>
          </a:bodyPr>
          <a:lstStyle/>
          <a:p>
            <a:r>
              <a:rPr lang="en-US" b="0" dirty="0">
                <a:solidFill>
                  <a:srgbClr val="66FF66"/>
                </a:solidFill>
              </a:rPr>
              <a:t>20</a:t>
            </a:r>
          </a:p>
        </p:txBody>
      </p:sp>
      <p:sp>
        <p:nvSpPr>
          <p:cNvPr id="50" name="TextBox 49">
            <a:extLst>
              <a:ext uri="{FF2B5EF4-FFF2-40B4-BE49-F238E27FC236}">
                <a16:creationId xmlns:a16="http://schemas.microsoft.com/office/drawing/2014/main" id="{15B2F0B8-E504-7F43-B42D-1886D4208517}"/>
              </a:ext>
            </a:extLst>
          </p:cNvPr>
          <p:cNvSpPr txBox="1"/>
          <p:nvPr/>
        </p:nvSpPr>
        <p:spPr>
          <a:xfrm>
            <a:off x="298425" y="3052970"/>
            <a:ext cx="3031599" cy="830997"/>
          </a:xfrm>
          <a:prstGeom prst="rect">
            <a:avLst/>
          </a:prstGeom>
          <a:noFill/>
        </p:spPr>
        <p:txBody>
          <a:bodyPr wrap="none" rtlCol="0">
            <a:spAutoFit/>
          </a:bodyPr>
          <a:lstStyle/>
          <a:p>
            <a:r>
              <a:rPr lang="en-US" b="0" dirty="0"/>
              <a:t>52 * 43= 2236</a:t>
            </a:r>
          </a:p>
          <a:p>
            <a:r>
              <a:rPr lang="en-US" b="0" dirty="0">
                <a:solidFill>
                  <a:srgbClr val="66FF66"/>
                </a:solidFill>
              </a:rPr>
              <a:t>2000+150+80+6=2236</a:t>
            </a:r>
          </a:p>
        </p:txBody>
      </p:sp>
      <p:sp>
        <p:nvSpPr>
          <p:cNvPr id="53" name="TextBox 52">
            <a:extLst>
              <a:ext uri="{FF2B5EF4-FFF2-40B4-BE49-F238E27FC236}">
                <a16:creationId xmlns:a16="http://schemas.microsoft.com/office/drawing/2014/main" id="{709694A1-50B1-0E4D-8C93-227DFD52B171}"/>
              </a:ext>
            </a:extLst>
          </p:cNvPr>
          <p:cNvSpPr txBox="1"/>
          <p:nvPr/>
        </p:nvSpPr>
        <p:spPr>
          <a:xfrm>
            <a:off x="2498001" y="4401927"/>
            <a:ext cx="492443" cy="461665"/>
          </a:xfrm>
          <a:prstGeom prst="rect">
            <a:avLst/>
          </a:prstGeom>
          <a:noFill/>
        </p:spPr>
        <p:txBody>
          <a:bodyPr wrap="none" rtlCol="0">
            <a:spAutoFit/>
          </a:bodyPr>
          <a:lstStyle/>
          <a:p>
            <a:r>
              <a:rPr lang="en-US" b="0" dirty="0">
                <a:solidFill>
                  <a:srgbClr val="66FF66"/>
                </a:solidFill>
              </a:rPr>
              <a:t>15</a:t>
            </a:r>
          </a:p>
        </p:txBody>
      </p:sp>
      <p:sp>
        <p:nvSpPr>
          <p:cNvPr id="54" name="TextBox 53">
            <a:extLst>
              <a:ext uri="{FF2B5EF4-FFF2-40B4-BE49-F238E27FC236}">
                <a16:creationId xmlns:a16="http://schemas.microsoft.com/office/drawing/2014/main" id="{884E95DA-8354-7C4F-9274-EA696ED60A2E}"/>
              </a:ext>
            </a:extLst>
          </p:cNvPr>
          <p:cNvSpPr txBox="1"/>
          <p:nvPr/>
        </p:nvSpPr>
        <p:spPr>
          <a:xfrm>
            <a:off x="3394147" y="4406025"/>
            <a:ext cx="338554" cy="461665"/>
          </a:xfrm>
          <a:prstGeom prst="rect">
            <a:avLst/>
          </a:prstGeom>
          <a:noFill/>
        </p:spPr>
        <p:txBody>
          <a:bodyPr wrap="none" rtlCol="0">
            <a:spAutoFit/>
          </a:bodyPr>
          <a:lstStyle/>
          <a:p>
            <a:r>
              <a:rPr lang="en-US" b="0" dirty="0">
                <a:solidFill>
                  <a:srgbClr val="66FF66"/>
                </a:solidFill>
              </a:rPr>
              <a:t>8</a:t>
            </a:r>
          </a:p>
        </p:txBody>
      </p:sp>
      <p:sp>
        <p:nvSpPr>
          <p:cNvPr id="55" name="Rectangle 54">
            <a:extLst>
              <a:ext uri="{FF2B5EF4-FFF2-40B4-BE49-F238E27FC236}">
                <a16:creationId xmlns:a16="http://schemas.microsoft.com/office/drawing/2014/main" id="{87B4A011-3924-624F-A52A-E14EAA2E5503}"/>
              </a:ext>
            </a:extLst>
          </p:cNvPr>
          <p:cNvSpPr/>
          <p:nvPr/>
        </p:nvSpPr>
        <p:spPr>
          <a:xfrm>
            <a:off x="1905000" y="1635081"/>
            <a:ext cx="5638799" cy="387798"/>
          </a:xfrm>
          <a:prstGeom prst="rect">
            <a:avLst/>
          </a:prstGeom>
        </p:spPr>
        <p:txBody>
          <a:bodyPr wrap="square">
            <a:spAutoFit/>
          </a:bodyPr>
          <a:lstStyle/>
          <a:p>
            <a:pPr algn="ctr" eaLnBrk="1" hangingPunct="1">
              <a:lnSpc>
                <a:spcPct val="80000"/>
              </a:lnSpc>
              <a:buFont typeface="Wingdings" charset="2"/>
              <a:buNone/>
            </a:pPr>
            <a:r>
              <a:rPr lang="en-US" b="0" i="1" dirty="0"/>
              <a:t>x </a:t>
            </a:r>
            <a:r>
              <a:rPr lang="en-US" b="0" dirty="0"/>
              <a:t>·</a:t>
            </a:r>
            <a:r>
              <a:rPr lang="en-US" b="0" i="1" dirty="0"/>
              <a:t> y </a:t>
            </a:r>
            <a:r>
              <a:rPr lang="en-US" b="0" dirty="0"/>
              <a:t>= 10</a:t>
            </a:r>
            <a:r>
              <a:rPr lang="en-US" b="0" i="1" baseline="30000" dirty="0"/>
              <a:t>n</a:t>
            </a:r>
            <a:r>
              <a:rPr lang="en-US" b="0" baseline="30000" dirty="0"/>
              <a:t> </a:t>
            </a:r>
            <a:r>
              <a:rPr lang="en-US" b="0" i="1" dirty="0" err="1"/>
              <a:t>x</a:t>
            </a:r>
            <a:r>
              <a:rPr lang="en-US" b="0" i="1" baseline="-25000" dirty="0" err="1"/>
              <a:t>L</a:t>
            </a:r>
            <a:r>
              <a:rPr lang="en-US" b="0" i="1" dirty="0" err="1"/>
              <a:t>y</a:t>
            </a:r>
            <a:r>
              <a:rPr lang="en-US" b="0" i="1" baseline="-25000" dirty="0" err="1"/>
              <a:t>L</a:t>
            </a:r>
            <a:r>
              <a:rPr lang="en-US" b="0" dirty="0"/>
              <a:t> + 10</a:t>
            </a:r>
            <a:r>
              <a:rPr lang="en-US" b="0" i="1" baseline="30000" dirty="0"/>
              <a:t>n</a:t>
            </a:r>
            <a:r>
              <a:rPr lang="en-US" b="0" baseline="30000" dirty="0"/>
              <a:t>/2</a:t>
            </a:r>
            <a:r>
              <a:rPr lang="en-US" b="0" dirty="0"/>
              <a:t>(</a:t>
            </a:r>
            <a:r>
              <a:rPr lang="en-US" b="0" i="1" dirty="0" err="1"/>
              <a:t>x</a:t>
            </a:r>
            <a:r>
              <a:rPr lang="en-US" b="0" i="1" baseline="-25000" dirty="0" err="1"/>
              <a:t>L</a:t>
            </a:r>
            <a:r>
              <a:rPr lang="en-US" b="0" i="1" dirty="0" err="1"/>
              <a:t>y</a:t>
            </a:r>
            <a:r>
              <a:rPr lang="en-US" b="0" i="1" baseline="-25000" dirty="0" err="1"/>
              <a:t>R</a:t>
            </a:r>
            <a:r>
              <a:rPr lang="en-US" b="0" i="1" dirty="0"/>
              <a:t> </a:t>
            </a:r>
            <a:r>
              <a:rPr lang="en-US" b="0" dirty="0"/>
              <a:t>+ </a:t>
            </a:r>
            <a:r>
              <a:rPr lang="en-US" b="0" i="1" dirty="0" err="1"/>
              <a:t>x</a:t>
            </a:r>
            <a:r>
              <a:rPr lang="en-US" b="0" i="1" baseline="-25000" dirty="0" err="1"/>
              <a:t>R</a:t>
            </a:r>
            <a:r>
              <a:rPr lang="en-US" b="0" i="1" dirty="0" err="1"/>
              <a:t>y</a:t>
            </a:r>
            <a:r>
              <a:rPr lang="en-US" b="0" i="1" baseline="-25000" dirty="0" err="1"/>
              <a:t>L</a:t>
            </a:r>
            <a:r>
              <a:rPr lang="en-US" b="0" dirty="0"/>
              <a:t>) + </a:t>
            </a:r>
            <a:r>
              <a:rPr lang="en-US" b="0" i="1" dirty="0" err="1"/>
              <a:t>x</a:t>
            </a:r>
            <a:r>
              <a:rPr lang="en-US" b="0" i="1" baseline="-25000" dirty="0" err="1"/>
              <a:t>R</a:t>
            </a:r>
            <a:r>
              <a:rPr lang="en-US" b="0" i="1" dirty="0" err="1"/>
              <a:t>y</a:t>
            </a:r>
            <a:r>
              <a:rPr lang="en-US" b="0" i="1" baseline="-25000" dirty="0" err="1"/>
              <a:t>R</a:t>
            </a:r>
            <a:endParaRPr lang="en-US" b="0" i="1" dirty="0"/>
          </a:p>
        </p:txBody>
      </p:sp>
    </p:spTree>
    <p:extLst>
      <p:ext uri="{BB962C8B-B14F-4D97-AF65-F5344CB8AC3E}">
        <p14:creationId xmlns:p14="http://schemas.microsoft.com/office/powerpoint/2010/main" val="113964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a:t>CS 312 - Divide and Conquer/Master Theorem</a:t>
            </a:r>
          </a:p>
        </p:txBody>
      </p:sp>
      <p:sp>
        <p:nvSpPr>
          <p:cNvPr id="30723" name="Slide Number Placeholder 5"/>
          <p:cNvSpPr>
            <a:spLocks noGrp="1"/>
          </p:cNvSpPr>
          <p:nvPr>
            <p:ph type="sldNum" sz="quarter" idx="12"/>
          </p:nvPr>
        </p:nvSpPr>
        <p:spPr>
          <a:noFill/>
        </p:spPr>
        <p:txBody>
          <a:bodyPr/>
          <a:lstStyle/>
          <a:p>
            <a:fld id="{71C12007-5C18-D249-9727-E0950CBAD16A}" type="slidenum">
              <a:rPr lang="en-US" smtClean="0"/>
              <a:pPr/>
              <a:t>14</a:t>
            </a:fld>
            <a:endParaRPr lang="en-US"/>
          </a:p>
        </p:txBody>
      </p:sp>
      <p:sp>
        <p:nvSpPr>
          <p:cNvPr id="523266"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DC Multiply</a:t>
            </a:r>
          </a:p>
        </p:txBody>
      </p:sp>
      <p:sp>
        <p:nvSpPr>
          <p:cNvPr id="30725" name="Rectangle 3"/>
          <p:cNvSpPr>
            <a:spLocks noGrp="1" noChangeArrowheads="1"/>
          </p:cNvSpPr>
          <p:nvPr>
            <p:ph type="body" idx="1"/>
          </p:nvPr>
        </p:nvSpPr>
        <p:spPr>
          <a:xfrm>
            <a:off x="533400" y="1371600"/>
            <a:ext cx="8077200" cy="4876800"/>
          </a:xfrm>
        </p:spPr>
        <p:txBody>
          <a:bodyPr/>
          <a:lstStyle/>
          <a:p>
            <a:pPr eaLnBrk="1" hangingPunct="1">
              <a:lnSpc>
                <a:spcPct val="80000"/>
              </a:lnSpc>
            </a:pPr>
            <a:r>
              <a:rPr lang="en-US" sz="2200" dirty="0"/>
              <a:t>Assume </a:t>
            </a:r>
            <a:r>
              <a:rPr lang="en-US" sz="2200" i="1" dirty="0" err="1"/>
              <a:t>x</a:t>
            </a:r>
            <a:r>
              <a:rPr lang="en-US" sz="2200" dirty="0"/>
              <a:t> and </a:t>
            </a:r>
            <a:r>
              <a:rPr lang="en-US" sz="2200" i="1" dirty="0" err="1"/>
              <a:t>y</a:t>
            </a:r>
            <a:r>
              <a:rPr lang="en-US" sz="2200" dirty="0"/>
              <a:t> are </a:t>
            </a:r>
            <a:r>
              <a:rPr lang="en-US" sz="2200" i="1" dirty="0" err="1"/>
              <a:t>n</a:t>
            </a:r>
            <a:r>
              <a:rPr lang="en-US" sz="2200" dirty="0"/>
              <a:t>-bit numbers and </a:t>
            </a:r>
            <a:r>
              <a:rPr lang="en-US" sz="2200" i="1" dirty="0" err="1"/>
              <a:t>n</a:t>
            </a:r>
            <a:r>
              <a:rPr lang="en-US" sz="2200" dirty="0"/>
              <a:t> is a power of 2</a:t>
            </a:r>
          </a:p>
          <a:p>
            <a:pPr lvl="1" eaLnBrk="1" hangingPunct="1">
              <a:lnSpc>
                <a:spcPct val="80000"/>
              </a:lnSpc>
            </a:pPr>
            <a:r>
              <a:rPr lang="en-US" sz="1900" dirty="0"/>
              <a:t>power of 2 is not essential, just makes explanation easier</a:t>
            </a:r>
          </a:p>
          <a:p>
            <a:pPr eaLnBrk="1" hangingPunct="1">
              <a:lnSpc>
                <a:spcPct val="80000"/>
              </a:lnSpc>
            </a:pPr>
            <a:r>
              <a:rPr lang="en-US" sz="2200" dirty="0"/>
              <a:t>First split </a:t>
            </a:r>
            <a:r>
              <a:rPr lang="en-US" sz="2200" i="1" dirty="0" err="1"/>
              <a:t>x</a:t>
            </a:r>
            <a:r>
              <a:rPr lang="en-US" sz="2200" dirty="0"/>
              <a:t> and </a:t>
            </a:r>
            <a:r>
              <a:rPr lang="en-US" sz="2200" i="1" dirty="0" err="1"/>
              <a:t>y</a:t>
            </a:r>
            <a:r>
              <a:rPr lang="en-US" sz="2200" dirty="0"/>
              <a:t> into halves </a:t>
            </a:r>
            <a:r>
              <a:rPr lang="en-US" sz="2200" i="1" dirty="0"/>
              <a:t>n</a:t>
            </a:r>
            <a:r>
              <a:rPr lang="en-US" sz="2200" dirty="0"/>
              <a:t>/2 bits long: </a:t>
            </a:r>
            <a:r>
              <a:rPr lang="en-US" sz="2200" i="1" dirty="0" err="1"/>
              <a:t>x</a:t>
            </a:r>
            <a:r>
              <a:rPr lang="en-US" sz="2200" i="1" baseline="-25000" dirty="0" err="1"/>
              <a:t>L</a:t>
            </a:r>
            <a:r>
              <a:rPr lang="en-US" sz="2200" dirty="0"/>
              <a:t>, </a:t>
            </a:r>
            <a:r>
              <a:rPr lang="en-US" sz="2200" i="1" dirty="0" err="1"/>
              <a:t>x</a:t>
            </a:r>
            <a:r>
              <a:rPr lang="en-US" sz="2200" i="1" baseline="-25000" dirty="0" err="1"/>
              <a:t>R</a:t>
            </a:r>
            <a:r>
              <a:rPr lang="en-US" sz="2200" dirty="0"/>
              <a:t>, </a:t>
            </a:r>
            <a:r>
              <a:rPr lang="en-US" sz="2200" i="1" dirty="0" err="1"/>
              <a:t>y</a:t>
            </a:r>
            <a:r>
              <a:rPr lang="en-US" sz="2200" i="1" baseline="-25000" dirty="0" err="1"/>
              <a:t>L</a:t>
            </a:r>
            <a:r>
              <a:rPr lang="en-US" sz="2200" dirty="0"/>
              <a:t>, </a:t>
            </a:r>
            <a:r>
              <a:rPr lang="en-US" sz="2200" i="1" dirty="0" err="1"/>
              <a:t>y</a:t>
            </a:r>
            <a:r>
              <a:rPr lang="en-US" sz="2200" i="1" baseline="-25000" dirty="0" err="1"/>
              <a:t>R</a:t>
            </a:r>
            <a:endParaRPr lang="en-US" sz="2200" i="1" dirty="0"/>
          </a:p>
          <a:p>
            <a:pPr algn="ctr" eaLnBrk="1" hangingPunct="1">
              <a:lnSpc>
                <a:spcPct val="80000"/>
              </a:lnSpc>
              <a:buFont typeface="Wingdings" charset="2"/>
              <a:buNone/>
            </a:pPr>
            <a:r>
              <a:rPr lang="en-US" sz="2200" i="1" dirty="0" err="1"/>
              <a:t>x</a:t>
            </a:r>
            <a:r>
              <a:rPr lang="en-US" sz="2200" i="1" dirty="0"/>
              <a:t> </a:t>
            </a:r>
            <a:r>
              <a:rPr lang="en-US" sz="2200" dirty="0"/>
              <a:t>·</a:t>
            </a:r>
            <a:r>
              <a:rPr lang="en-US" sz="2200" i="1" dirty="0"/>
              <a:t> </a:t>
            </a:r>
            <a:r>
              <a:rPr lang="en-US" sz="2200" i="1" dirty="0" err="1"/>
              <a:t>y</a:t>
            </a:r>
            <a:r>
              <a:rPr lang="en-US" sz="2200" i="1" dirty="0"/>
              <a:t> </a:t>
            </a:r>
            <a:r>
              <a:rPr lang="en-US" sz="2200" dirty="0"/>
              <a:t>= (2</a:t>
            </a:r>
            <a:r>
              <a:rPr lang="en-US" sz="2200" i="1" baseline="30000" dirty="0"/>
              <a:t>n</a:t>
            </a:r>
            <a:r>
              <a:rPr lang="en-US" sz="2200" baseline="30000" dirty="0"/>
              <a:t>/2</a:t>
            </a:r>
            <a:r>
              <a:rPr lang="en-US" sz="2200" i="1" dirty="0"/>
              <a:t>x</a:t>
            </a:r>
            <a:r>
              <a:rPr lang="en-US" sz="2200" i="1" baseline="-25000" dirty="0"/>
              <a:t>L</a:t>
            </a:r>
            <a:r>
              <a:rPr lang="en-US" sz="2200" dirty="0"/>
              <a:t> + </a:t>
            </a:r>
            <a:r>
              <a:rPr lang="en-US" sz="2200" i="1" dirty="0"/>
              <a:t>x</a:t>
            </a:r>
            <a:r>
              <a:rPr lang="en-US" sz="2200" i="1" baseline="-25000" dirty="0"/>
              <a:t>R</a:t>
            </a:r>
            <a:r>
              <a:rPr lang="en-US" sz="2200" dirty="0"/>
              <a:t>)(2</a:t>
            </a:r>
            <a:r>
              <a:rPr lang="en-US" sz="2200" i="1" baseline="30000" dirty="0"/>
              <a:t>n</a:t>
            </a:r>
            <a:r>
              <a:rPr lang="en-US" sz="2200" baseline="30000" dirty="0"/>
              <a:t>/2</a:t>
            </a:r>
            <a:r>
              <a:rPr lang="en-US" sz="2200" i="1" dirty="0"/>
              <a:t>y</a:t>
            </a:r>
            <a:r>
              <a:rPr lang="en-US" sz="2200" i="1" baseline="-25000" dirty="0"/>
              <a:t>L</a:t>
            </a:r>
            <a:r>
              <a:rPr lang="en-US" sz="2200" dirty="0"/>
              <a:t> + </a:t>
            </a:r>
            <a:r>
              <a:rPr lang="en-US" sz="2200" i="1" dirty="0" err="1"/>
              <a:t>y</a:t>
            </a:r>
            <a:r>
              <a:rPr lang="en-US" sz="2200" i="1" baseline="-25000" dirty="0" err="1"/>
              <a:t>R</a:t>
            </a:r>
            <a:r>
              <a:rPr lang="en-US" sz="2200" dirty="0"/>
              <a:t>) = </a:t>
            </a:r>
          </a:p>
          <a:p>
            <a:pPr algn="ctr" eaLnBrk="1" hangingPunct="1">
              <a:lnSpc>
                <a:spcPct val="80000"/>
              </a:lnSpc>
              <a:buFont typeface="Wingdings" charset="2"/>
              <a:buNone/>
            </a:pPr>
            <a:r>
              <a:rPr lang="en-US" sz="2200" dirty="0"/>
              <a:t>2</a:t>
            </a:r>
            <a:r>
              <a:rPr lang="en-US" sz="2200" i="1" baseline="30000" dirty="0"/>
              <a:t>n</a:t>
            </a:r>
            <a:r>
              <a:rPr lang="en-US" sz="2200" baseline="30000" dirty="0"/>
              <a:t> </a:t>
            </a:r>
            <a:r>
              <a:rPr lang="en-US" sz="2200" i="1" dirty="0" err="1"/>
              <a:t>x</a:t>
            </a:r>
            <a:r>
              <a:rPr lang="en-US" sz="2200" i="1" baseline="-25000" dirty="0" err="1"/>
              <a:t>L</a:t>
            </a:r>
            <a:r>
              <a:rPr lang="en-US" sz="2200" i="1" dirty="0" err="1"/>
              <a:t>y</a:t>
            </a:r>
            <a:r>
              <a:rPr lang="en-US" sz="2200" i="1" baseline="-25000" dirty="0" err="1"/>
              <a:t>L</a:t>
            </a:r>
            <a:r>
              <a:rPr lang="en-US" sz="2200" dirty="0"/>
              <a:t> + 2</a:t>
            </a:r>
            <a:r>
              <a:rPr lang="en-US" sz="2200" i="1" baseline="30000" dirty="0"/>
              <a:t>n</a:t>
            </a:r>
            <a:r>
              <a:rPr lang="en-US" sz="2200" baseline="30000" dirty="0"/>
              <a:t>/2</a:t>
            </a:r>
            <a:r>
              <a:rPr lang="en-US" sz="2200" dirty="0"/>
              <a:t>(</a:t>
            </a:r>
            <a:r>
              <a:rPr lang="en-US" sz="2200" i="1" dirty="0"/>
              <a:t>x</a:t>
            </a:r>
            <a:r>
              <a:rPr lang="en-US" sz="2200" i="1" baseline="-25000" dirty="0"/>
              <a:t>L</a:t>
            </a:r>
            <a:r>
              <a:rPr lang="en-US" sz="2200" i="1" dirty="0"/>
              <a:t>y</a:t>
            </a:r>
            <a:r>
              <a:rPr lang="en-US" sz="2200" i="1" baseline="-25000" dirty="0"/>
              <a:t>R</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L</a:t>
            </a:r>
            <a:r>
              <a:rPr lang="en-US" sz="2200" dirty="0"/>
              <a:t>) + </a:t>
            </a:r>
            <a:r>
              <a:rPr lang="en-US" sz="2200" i="1" dirty="0" err="1"/>
              <a:t>x</a:t>
            </a:r>
            <a:r>
              <a:rPr lang="en-US" sz="2200" i="1" baseline="-25000" dirty="0" err="1"/>
              <a:t>R</a:t>
            </a:r>
            <a:r>
              <a:rPr lang="en-US" sz="2200" i="1" dirty="0" err="1"/>
              <a:t>y</a:t>
            </a:r>
            <a:r>
              <a:rPr lang="en-US" sz="2200" i="1" baseline="-25000" dirty="0" err="1"/>
              <a:t>R</a:t>
            </a:r>
            <a:endParaRPr lang="en-US" sz="2200" i="1" dirty="0"/>
          </a:p>
          <a:p>
            <a:pPr eaLnBrk="1" hangingPunct="1">
              <a:lnSpc>
                <a:spcPct val="80000"/>
              </a:lnSpc>
            </a:pPr>
            <a:r>
              <a:rPr lang="en-US" sz="2200" dirty="0"/>
              <a:t>The 4 multiplies dominate the complexity, shifts and adds are </a:t>
            </a:r>
            <a:r>
              <a:rPr lang="en-US" sz="2200" dirty="0" err="1"/>
              <a:t>O(</a:t>
            </a:r>
            <a:r>
              <a:rPr lang="en-US" sz="2200" i="1" dirty="0" err="1"/>
              <a:t>n</a:t>
            </a:r>
            <a:r>
              <a:rPr lang="en-US" sz="2200" dirty="0"/>
              <a:t>)</a:t>
            </a:r>
          </a:p>
          <a:p>
            <a:pPr eaLnBrk="1" hangingPunct="1">
              <a:lnSpc>
                <a:spcPct val="80000"/>
              </a:lnSpc>
            </a:pP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O(</a:t>
            </a:r>
            <a:r>
              <a:rPr lang="en-US" sz="2200" i="1" dirty="0"/>
              <a:t>n</a:t>
            </a:r>
            <a:r>
              <a:rPr lang="en-US" sz="2200" dirty="0"/>
              <a:t>) (Recurrence Relation)</a:t>
            </a:r>
          </a:p>
          <a:p>
            <a:pPr eaLnBrk="1" hangingPunct="1">
              <a:lnSpc>
                <a:spcPct val="80000"/>
              </a:lnSpc>
            </a:pPr>
            <a:r>
              <a:rPr lang="en-US" sz="2200" dirty="0"/>
              <a:t>Each multiply just a recursive call until leaves are reached</a:t>
            </a:r>
          </a:p>
          <a:p>
            <a:pPr eaLnBrk="1" hangingPunct="1">
              <a:lnSpc>
                <a:spcPct val="80000"/>
              </a:lnSpc>
            </a:pPr>
            <a:r>
              <a:rPr lang="en-US" sz="2200" dirty="0"/>
              <a:t>Since branching factor is 4, the # of leaf nodes is </a:t>
            </a:r>
          </a:p>
          <a:p>
            <a:pPr algn="ctr" eaLnBrk="1" hangingPunct="1">
              <a:lnSpc>
                <a:spcPct val="80000"/>
              </a:lnSpc>
              <a:buNone/>
            </a:pPr>
            <a:r>
              <a:rPr lang="en-US" sz="2200" dirty="0"/>
              <a:t>4</a:t>
            </a:r>
            <a:r>
              <a:rPr lang="en-US" sz="2200" i="1" baseline="30000" dirty="0"/>
              <a:t>depth</a:t>
            </a:r>
            <a:r>
              <a:rPr lang="en-US" sz="2200" dirty="0"/>
              <a:t> = 4</a:t>
            </a:r>
            <a:r>
              <a:rPr lang="en-US" sz="2200" baseline="30000" dirty="0"/>
              <a:t>log</a:t>
            </a:r>
            <a:r>
              <a:rPr lang="en-US" sz="1900" baseline="10000" dirty="0"/>
              <a:t>2</a:t>
            </a:r>
            <a:r>
              <a:rPr lang="en-US" sz="2200" i="1" baseline="30000" dirty="0"/>
              <a:t>n</a:t>
            </a:r>
            <a:r>
              <a:rPr lang="en-US" sz="2200" dirty="0"/>
              <a:t> = 4</a:t>
            </a:r>
            <a:r>
              <a:rPr lang="en-US" sz="2200" baseline="30000" dirty="0"/>
              <a:t>(log</a:t>
            </a:r>
            <a:r>
              <a:rPr lang="en-US" sz="1900" baseline="10000" dirty="0"/>
              <a:t>4</a:t>
            </a:r>
            <a:r>
              <a:rPr lang="en-US" sz="2200" i="1" baseline="30000" dirty="0"/>
              <a:t>n</a:t>
            </a:r>
            <a:r>
              <a:rPr lang="en-US" sz="2200" baseline="30000" dirty="0"/>
              <a:t>)(log</a:t>
            </a:r>
            <a:r>
              <a:rPr lang="en-US" sz="1900" baseline="10000" dirty="0"/>
              <a:t>2</a:t>
            </a:r>
            <a:r>
              <a:rPr lang="en-US" sz="2200" baseline="30000" dirty="0"/>
              <a:t>4)</a:t>
            </a:r>
            <a:r>
              <a:rPr lang="en-US" sz="2200" dirty="0"/>
              <a:t> = </a:t>
            </a:r>
            <a:r>
              <a:rPr lang="en-US" sz="2200" i="1" dirty="0"/>
              <a:t>n</a:t>
            </a:r>
            <a:r>
              <a:rPr lang="en-US" sz="2200" baseline="30000" dirty="0"/>
              <a:t>log</a:t>
            </a:r>
            <a:r>
              <a:rPr lang="en-US" sz="1900" baseline="10000" dirty="0"/>
              <a:t>2</a:t>
            </a:r>
            <a:r>
              <a:rPr lang="en-US" sz="2200" baseline="30000" dirty="0"/>
              <a:t>4</a:t>
            </a:r>
            <a:r>
              <a:rPr lang="en-US" sz="2200" dirty="0"/>
              <a:t> = </a:t>
            </a:r>
            <a:r>
              <a:rPr lang="en-US" sz="2200" i="1" dirty="0"/>
              <a:t>n</a:t>
            </a:r>
            <a:r>
              <a:rPr lang="en-US" sz="2200" baseline="30000" dirty="0"/>
              <a:t>2        </a:t>
            </a:r>
            <a:r>
              <a:rPr lang="en-US" sz="2200" dirty="0"/>
              <a:t>(</a:t>
            </a:r>
            <a:r>
              <a:rPr lang="en-US" sz="2200" i="1" dirty="0" err="1"/>
              <a:t>a</a:t>
            </a:r>
            <a:r>
              <a:rPr lang="en-US" sz="2200" baseline="30000" dirty="0" err="1"/>
              <a:t>log</a:t>
            </a:r>
            <a:r>
              <a:rPr lang="en-US" sz="1900" i="1" baseline="10000" dirty="0" err="1"/>
              <a:t>b</a:t>
            </a:r>
            <a:r>
              <a:rPr lang="en-US" sz="2200" i="1" baseline="30000" dirty="0" err="1"/>
              <a:t>n</a:t>
            </a:r>
            <a:r>
              <a:rPr lang="en-US" sz="2200" dirty="0"/>
              <a:t> = </a:t>
            </a:r>
            <a:r>
              <a:rPr lang="en-US" sz="2200" i="1" dirty="0" err="1"/>
              <a:t>n</a:t>
            </a:r>
            <a:r>
              <a:rPr lang="en-US" sz="2200" baseline="30000" dirty="0" err="1"/>
              <a:t>log</a:t>
            </a:r>
            <a:r>
              <a:rPr lang="en-US" sz="1900" i="1" baseline="10000" dirty="0" err="1"/>
              <a:t>b</a:t>
            </a:r>
            <a:r>
              <a:rPr lang="en-US" sz="2200" i="1" baseline="30000" dirty="0" err="1"/>
              <a:t>a</a:t>
            </a:r>
            <a:r>
              <a:rPr lang="en-US" sz="2200" dirty="0"/>
              <a:t> )</a:t>
            </a:r>
            <a:endParaRPr lang="en-US" sz="2200" baseline="30000" dirty="0"/>
          </a:p>
          <a:p>
            <a:pPr lvl="1" eaLnBrk="1" hangingPunct="1">
              <a:lnSpc>
                <a:spcPct val="80000"/>
              </a:lnSpc>
            </a:pPr>
            <a:r>
              <a:rPr lang="en-US" sz="1800" dirty="0"/>
              <a:t>Complexity at leaf level?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a:t>CS 312 - Divide and Conquer/Master Theorem</a:t>
            </a:r>
          </a:p>
        </p:txBody>
      </p:sp>
      <p:sp>
        <p:nvSpPr>
          <p:cNvPr id="30723" name="Slide Number Placeholder 5"/>
          <p:cNvSpPr>
            <a:spLocks noGrp="1"/>
          </p:cNvSpPr>
          <p:nvPr>
            <p:ph type="sldNum" sz="quarter" idx="12"/>
          </p:nvPr>
        </p:nvSpPr>
        <p:spPr>
          <a:noFill/>
        </p:spPr>
        <p:txBody>
          <a:bodyPr/>
          <a:lstStyle/>
          <a:p>
            <a:fld id="{71C12007-5C18-D249-9727-E0950CBAD16A}" type="slidenum">
              <a:rPr lang="en-US" smtClean="0"/>
              <a:pPr/>
              <a:t>15</a:t>
            </a:fld>
            <a:endParaRPr lang="en-US"/>
          </a:p>
        </p:txBody>
      </p:sp>
      <p:sp>
        <p:nvSpPr>
          <p:cNvPr id="523266"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DC Multiply</a:t>
            </a:r>
          </a:p>
        </p:txBody>
      </p:sp>
      <p:sp>
        <p:nvSpPr>
          <p:cNvPr id="30725" name="Rectangle 3"/>
          <p:cNvSpPr>
            <a:spLocks noGrp="1" noChangeArrowheads="1"/>
          </p:cNvSpPr>
          <p:nvPr>
            <p:ph type="body" idx="1"/>
          </p:nvPr>
        </p:nvSpPr>
        <p:spPr>
          <a:xfrm>
            <a:off x="533400" y="1371600"/>
            <a:ext cx="8229600" cy="4876800"/>
          </a:xfrm>
        </p:spPr>
        <p:txBody>
          <a:bodyPr/>
          <a:lstStyle/>
          <a:p>
            <a:pPr eaLnBrk="1" hangingPunct="1">
              <a:lnSpc>
                <a:spcPct val="80000"/>
              </a:lnSpc>
            </a:pPr>
            <a:r>
              <a:rPr lang="en-US" sz="2200" dirty="0"/>
              <a:t>Assume </a:t>
            </a:r>
            <a:r>
              <a:rPr lang="en-US" sz="2200" i="1" dirty="0" err="1"/>
              <a:t>x</a:t>
            </a:r>
            <a:r>
              <a:rPr lang="en-US" sz="2200" dirty="0"/>
              <a:t> and </a:t>
            </a:r>
            <a:r>
              <a:rPr lang="en-US" sz="2200" i="1" dirty="0" err="1"/>
              <a:t>y</a:t>
            </a:r>
            <a:r>
              <a:rPr lang="en-US" sz="2200" dirty="0"/>
              <a:t> are </a:t>
            </a:r>
            <a:r>
              <a:rPr lang="en-US" sz="2200" i="1" dirty="0" err="1"/>
              <a:t>n</a:t>
            </a:r>
            <a:r>
              <a:rPr lang="en-US" sz="2200" dirty="0"/>
              <a:t>-bit numbers and </a:t>
            </a:r>
            <a:r>
              <a:rPr lang="en-US" sz="2200" i="1" dirty="0" err="1"/>
              <a:t>n</a:t>
            </a:r>
            <a:r>
              <a:rPr lang="en-US" sz="2200" dirty="0"/>
              <a:t> is a power of 2</a:t>
            </a:r>
          </a:p>
          <a:p>
            <a:pPr lvl="1" eaLnBrk="1" hangingPunct="1">
              <a:lnSpc>
                <a:spcPct val="80000"/>
              </a:lnSpc>
            </a:pPr>
            <a:r>
              <a:rPr lang="en-US" sz="1900" dirty="0"/>
              <a:t>power of 2 is not essential, just makes explanation easier</a:t>
            </a:r>
          </a:p>
          <a:p>
            <a:pPr eaLnBrk="1" hangingPunct="1">
              <a:lnSpc>
                <a:spcPct val="80000"/>
              </a:lnSpc>
            </a:pPr>
            <a:r>
              <a:rPr lang="en-US" sz="2200" dirty="0"/>
              <a:t>First split </a:t>
            </a:r>
            <a:r>
              <a:rPr lang="en-US" sz="2200" i="1" dirty="0" err="1"/>
              <a:t>x</a:t>
            </a:r>
            <a:r>
              <a:rPr lang="en-US" sz="2200" dirty="0"/>
              <a:t> and </a:t>
            </a:r>
            <a:r>
              <a:rPr lang="en-US" sz="2200" i="1" dirty="0" err="1"/>
              <a:t>y</a:t>
            </a:r>
            <a:r>
              <a:rPr lang="en-US" sz="2200" dirty="0"/>
              <a:t> into halves </a:t>
            </a:r>
            <a:r>
              <a:rPr lang="en-US" sz="2200" i="1" dirty="0"/>
              <a:t>n</a:t>
            </a:r>
            <a:r>
              <a:rPr lang="en-US" sz="2200" dirty="0"/>
              <a:t>/2 bits long: </a:t>
            </a:r>
            <a:r>
              <a:rPr lang="en-US" sz="2200" i="1" dirty="0" err="1"/>
              <a:t>x</a:t>
            </a:r>
            <a:r>
              <a:rPr lang="en-US" sz="2200" i="1" baseline="-25000" dirty="0" err="1"/>
              <a:t>L</a:t>
            </a:r>
            <a:r>
              <a:rPr lang="en-US" sz="2200" dirty="0"/>
              <a:t>, </a:t>
            </a:r>
            <a:r>
              <a:rPr lang="en-US" sz="2200" i="1" dirty="0" err="1"/>
              <a:t>x</a:t>
            </a:r>
            <a:r>
              <a:rPr lang="en-US" sz="2200" i="1" baseline="-25000" dirty="0" err="1"/>
              <a:t>R</a:t>
            </a:r>
            <a:r>
              <a:rPr lang="en-US" sz="2200" dirty="0"/>
              <a:t>, </a:t>
            </a:r>
            <a:r>
              <a:rPr lang="en-US" sz="2200" i="1" dirty="0" err="1"/>
              <a:t>y</a:t>
            </a:r>
            <a:r>
              <a:rPr lang="en-US" sz="2200" i="1" baseline="-25000" dirty="0" err="1"/>
              <a:t>L</a:t>
            </a:r>
            <a:r>
              <a:rPr lang="en-US" sz="2200" dirty="0"/>
              <a:t>, </a:t>
            </a:r>
            <a:r>
              <a:rPr lang="en-US" sz="2200" i="1" dirty="0" err="1"/>
              <a:t>y</a:t>
            </a:r>
            <a:r>
              <a:rPr lang="en-US" sz="2200" i="1" baseline="-25000" dirty="0" err="1"/>
              <a:t>R</a:t>
            </a:r>
            <a:endParaRPr lang="en-US" sz="2200" i="1" dirty="0"/>
          </a:p>
          <a:p>
            <a:pPr algn="ctr" eaLnBrk="1" hangingPunct="1">
              <a:lnSpc>
                <a:spcPct val="80000"/>
              </a:lnSpc>
              <a:buFont typeface="Wingdings" charset="2"/>
              <a:buNone/>
            </a:pPr>
            <a:r>
              <a:rPr lang="en-US" sz="2200" i="1" dirty="0" err="1"/>
              <a:t>x</a:t>
            </a:r>
            <a:r>
              <a:rPr lang="en-US" sz="2200" i="1" dirty="0"/>
              <a:t> </a:t>
            </a:r>
            <a:r>
              <a:rPr lang="en-US" sz="2200" dirty="0"/>
              <a:t>·</a:t>
            </a:r>
            <a:r>
              <a:rPr lang="en-US" sz="2200" i="1" dirty="0"/>
              <a:t> </a:t>
            </a:r>
            <a:r>
              <a:rPr lang="en-US" sz="2200" i="1" dirty="0" err="1"/>
              <a:t>y</a:t>
            </a:r>
            <a:r>
              <a:rPr lang="en-US" sz="2200" i="1" dirty="0"/>
              <a:t> </a:t>
            </a:r>
            <a:r>
              <a:rPr lang="en-US" sz="2200" dirty="0"/>
              <a:t>= (2</a:t>
            </a:r>
            <a:r>
              <a:rPr lang="en-US" sz="2200" i="1" baseline="30000" dirty="0"/>
              <a:t>n</a:t>
            </a:r>
            <a:r>
              <a:rPr lang="en-US" sz="2200" baseline="30000" dirty="0"/>
              <a:t>/2</a:t>
            </a:r>
            <a:r>
              <a:rPr lang="en-US" sz="2200" i="1" dirty="0"/>
              <a:t>x</a:t>
            </a:r>
            <a:r>
              <a:rPr lang="en-US" sz="2200" i="1" baseline="-25000" dirty="0"/>
              <a:t>L</a:t>
            </a:r>
            <a:r>
              <a:rPr lang="en-US" sz="2200" dirty="0"/>
              <a:t> + </a:t>
            </a:r>
            <a:r>
              <a:rPr lang="en-US" sz="2200" i="1" dirty="0"/>
              <a:t>x</a:t>
            </a:r>
            <a:r>
              <a:rPr lang="en-US" sz="2200" i="1" baseline="-25000" dirty="0"/>
              <a:t>R</a:t>
            </a:r>
            <a:r>
              <a:rPr lang="en-US" sz="2200" dirty="0"/>
              <a:t>)(2</a:t>
            </a:r>
            <a:r>
              <a:rPr lang="en-US" sz="2200" i="1" baseline="30000" dirty="0"/>
              <a:t>n</a:t>
            </a:r>
            <a:r>
              <a:rPr lang="en-US" sz="2200" baseline="30000" dirty="0"/>
              <a:t>/2</a:t>
            </a:r>
            <a:r>
              <a:rPr lang="en-US" sz="2200" i="1" dirty="0"/>
              <a:t>y</a:t>
            </a:r>
            <a:r>
              <a:rPr lang="en-US" sz="2200" i="1" baseline="-25000" dirty="0"/>
              <a:t>L</a:t>
            </a:r>
            <a:r>
              <a:rPr lang="en-US" sz="2200" dirty="0"/>
              <a:t> + </a:t>
            </a:r>
            <a:r>
              <a:rPr lang="en-US" sz="2200" i="1" dirty="0" err="1"/>
              <a:t>y</a:t>
            </a:r>
            <a:r>
              <a:rPr lang="en-US" sz="2200" i="1" baseline="-25000" dirty="0" err="1"/>
              <a:t>R</a:t>
            </a:r>
            <a:r>
              <a:rPr lang="en-US" sz="2200" dirty="0"/>
              <a:t>) = </a:t>
            </a:r>
          </a:p>
          <a:p>
            <a:pPr algn="ctr" eaLnBrk="1" hangingPunct="1">
              <a:lnSpc>
                <a:spcPct val="80000"/>
              </a:lnSpc>
              <a:buFont typeface="Wingdings" charset="2"/>
              <a:buNone/>
            </a:pPr>
            <a:r>
              <a:rPr lang="en-US" sz="2200" dirty="0"/>
              <a:t>2</a:t>
            </a:r>
            <a:r>
              <a:rPr lang="en-US" sz="2200" i="1" baseline="30000" dirty="0"/>
              <a:t>n</a:t>
            </a:r>
            <a:r>
              <a:rPr lang="en-US" sz="2200" baseline="30000" dirty="0"/>
              <a:t> </a:t>
            </a:r>
            <a:r>
              <a:rPr lang="en-US" sz="2200" i="1" dirty="0" err="1"/>
              <a:t>x</a:t>
            </a:r>
            <a:r>
              <a:rPr lang="en-US" sz="2200" i="1" baseline="-25000" dirty="0" err="1"/>
              <a:t>L</a:t>
            </a:r>
            <a:r>
              <a:rPr lang="en-US" sz="2200" i="1" dirty="0" err="1"/>
              <a:t>y</a:t>
            </a:r>
            <a:r>
              <a:rPr lang="en-US" sz="2200" i="1" baseline="-25000" dirty="0" err="1"/>
              <a:t>L</a:t>
            </a:r>
            <a:r>
              <a:rPr lang="en-US" sz="2200" dirty="0"/>
              <a:t> + 2</a:t>
            </a:r>
            <a:r>
              <a:rPr lang="en-US" sz="2200" i="1" baseline="30000" dirty="0"/>
              <a:t>n</a:t>
            </a:r>
            <a:r>
              <a:rPr lang="en-US" sz="2200" baseline="30000" dirty="0"/>
              <a:t>/2</a:t>
            </a:r>
            <a:r>
              <a:rPr lang="en-US" sz="2200" dirty="0"/>
              <a:t>(</a:t>
            </a:r>
            <a:r>
              <a:rPr lang="en-US" sz="2200" i="1" dirty="0"/>
              <a:t>x</a:t>
            </a:r>
            <a:r>
              <a:rPr lang="en-US" sz="2200" i="1" baseline="-25000" dirty="0"/>
              <a:t>L</a:t>
            </a:r>
            <a:r>
              <a:rPr lang="en-US" sz="2200" i="1" dirty="0"/>
              <a:t>y</a:t>
            </a:r>
            <a:r>
              <a:rPr lang="en-US" sz="2200" i="1" baseline="-25000" dirty="0"/>
              <a:t>R</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L</a:t>
            </a:r>
            <a:r>
              <a:rPr lang="en-US" sz="2200" dirty="0"/>
              <a:t>) + </a:t>
            </a:r>
            <a:r>
              <a:rPr lang="en-US" sz="2200" i="1" dirty="0" err="1"/>
              <a:t>x</a:t>
            </a:r>
            <a:r>
              <a:rPr lang="en-US" sz="2200" i="1" baseline="-25000" dirty="0" err="1"/>
              <a:t>R</a:t>
            </a:r>
            <a:r>
              <a:rPr lang="en-US" sz="2200" i="1" dirty="0" err="1"/>
              <a:t>y</a:t>
            </a:r>
            <a:r>
              <a:rPr lang="en-US" sz="2200" i="1" baseline="-25000" dirty="0" err="1"/>
              <a:t>R</a:t>
            </a:r>
            <a:endParaRPr lang="en-US" sz="2200" i="1" dirty="0"/>
          </a:p>
          <a:p>
            <a:pPr eaLnBrk="1" hangingPunct="1">
              <a:lnSpc>
                <a:spcPct val="80000"/>
              </a:lnSpc>
            </a:pPr>
            <a:r>
              <a:rPr lang="en-US" sz="2200" dirty="0"/>
              <a:t>The 4 multiplies dominate the complexity, shifts and adds are </a:t>
            </a:r>
            <a:r>
              <a:rPr lang="en-US" sz="2200" dirty="0" err="1"/>
              <a:t>O(</a:t>
            </a:r>
            <a:r>
              <a:rPr lang="en-US" sz="2200" i="1" dirty="0" err="1"/>
              <a:t>n</a:t>
            </a:r>
            <a:r>
              <a:rPr lang="en-US" sz="2200" dirty="0"/>
              <a:t>)</a:t>
            </a:r>
          </a:p>
          <a:p>
            <a:pPr eaLnBrk="1" hangingPunct="1">
              <a:lnSpc>
                <a:spcPct val="80000"/>
              </a:lnSpc>
            </a:pP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O(</a:t>
            </a:r>
            <a:r>
              <a:rPr lang="en-US" sz="2200" i="1" dirty="0"/>
              <a:t>n</a:t>
            </a:r>
            <a:r>
              <a:rPr lang="en-US" sz="2200" dirty="0"/>
              <a:t>)  (Recurrence Relation)</a:t>
            </a:r>
          </a:p>
          <a:p>
            <a:pPr eaLnBrk="1" hangingPunct="1">
              <a:lnSpc>
                <a:spcPct val="80000"/>
              </a:lnSpc>
            </a:pPr>
            <a:r>
              <a:rPr lang="en-US" sz="2200" dirty="0"/>
              <a:t>Each multiply just a recursive call until leaves are reached</a:t>
            </a:r>
          </a:p>
          <a:p>
            <a:pPr eaLnBrk="1" hangingPunct="1">
              <a:lnSpc>
                <a:spcPct val="80000"/>
              </a:lnSpc>
            </a:pPr>
            <a:r>
              <a:rPr lang="en-US" sz="2200" dirty="0"/>
              <a:t>Since branching factor is 4, the # of leaf nodes is </a:t>
            </a:r>
          </a:p>
          <a:p>
            <a:pPr algn="ctr" eaLnBrk="1" hangingPunct="1">
              <a:lnSpc>
                <a:spcPct val="80000"/>
              </a:lnSpc>
              <a:buNone/>
            </a:pPr>
            <a:r>
              <a:rPr lang="en-US" sz="2200" dirty="0"/>
              <a:t>4</a:t>
            </a:r>
            <a:r>
              <a:rPr lang="en-US" sz="2200" i="1" baseline="30000" dirty="0"/>
              <a:t>depth</a:t>
            </a:r>
            <a:r>
              <a:rPr lang="en-US" sz="2200" dirty="0"/>
              <a:t> = 4</a:t>
            </a:r>
            <a:r>
              <a:rPr lang="en-US" sz="2200" baseline="30000" dirty="0"/>
              <a:t>log</a:t>
            </a:r>
            <a:r>
              <a:rPr lang="en-US" sz="1900" baseline="10000" dirty="0"/>
              <a:t>2</a:t>
            </a:r>
            <a:r>
              <a:rPr lang="en-US" sz="2200" i="1" baseline="30000" dirty="0"/>
              <a:t>n</a:t>
            </a:r>
            <a:r>
              <a:rPr lang="en-US" sz="2200" dirty="0"/>
              <a:t> = 4</a:t>
            </a:r>
            <a:r>
              <a:rPr lang="en-US" sz="2200" baseline="30000" dirty="0"/>
              <a:t>(log</a:t>
            </a:r>
            <a:r>
              <a:rPr lang="en-US" sz="1900" baseline="10000" dirty="0"/>
              <a:t>4</a:t>
            </a:r>
            <a:r>
              <a:rPr lang="en-US" sz="2200" i="1" baseline="30000" dirty="0"/>
              <a:t>n</a:t>
            </a:r>
            <a:r>
              <a:rPr lang="en-US" sz="2200" baseline="30000" dirty="0"/>
              <a:t>)(log</a:t>
            </a:r>
            <a:r>
              <a:rPr lang="en-US" sz="1900" baseline="10000" dirty="0"/>
              <a:t>2</a:t>
            </a:r>
            <a:r>
              <a:rPr lang="en-US" sz="2200" baseline="30000" dirty="0"/>
              <a:t>4)</a:t>
            </a:r>
            <a:r>
              <a:rPr lang="en-US" sz="2200" dirty="0"/>
              <a:t> = </a:t>
            </a:r>
            <a:r>
              <a:rPr lang="en-US" sz="2200" i="1" dirty="0"/>
              <a:t>n</a:t>
            </a:r>
            <a:r>
              <a:rPr lang="en-US" sz="2200" baseline="30000" dirty="0"/>
              <a:t>log</a:t>
            </a:r>
            <a:r>
              <a:rPr lang="en-US" sz="1900" baseline="10000" dirty="0"/>
              <a:t>2</a:t>
            </a:r>
            <a:r>
              <a:rPr lang="en-US" sz="2200" baseline="30000" dirty="0"/>
              <a:t>4</a:t>
            </a:r>
            <a:r>
              <a:rPr lang="en-US" sz="2200" dirty="0"/>
              <a:t> = </a:t>
            </a:r>
            <a:r>
              <a:rPr lang="en-US" sz="2200" i="1" dirty="0"/>
              <a:t>n</a:t>
            </a:r>
            <a:r>
              <a:rPr lang="en-US" sz="2200" baseline="30000" dirty="0"/>
              <a:t>2        </a:t>
            </a:r>
            <a:r>
              <a:rPr lang="en-US" sz="2200" dirty="0"/>
              <a:t>(</a:t>
            </a:r>
            <a:r>
              <a:rPr lang="en-US" sz="2200" i="1" dirty="0" err="1"/>
              <a:t>a</a:t>
            </a:r>
            <a:r>
              <a:rPr lang="en-US" sz="2200" baseline="30000" dirty="0" err="1"/>
              <a:t>log</a:t>
            </a:r>
            <a:r>
              <a:rPr lang="en-US" sz="1900" i="1" baseline="10000" dirty="0" err="1"/>
              <a:t>b</a:t>
            </a:r>
            <a:r>
              <a:rPr lang="en-US" sz="2200" i="1" baseline="30000" dirty="0" err="1"/>
              <a:t>n</a:t>
            </a:r>
            <a:r>
              <a:rPr lang="en-US" sz="2200" dirty="0"/>
              <a:t> = </a:t>
            </a:r>
            <a:r>
              <a:rPr lang="en-US" sz="2200" i="1" dirty="0" err="1"/>
              <a:t>n</a:t>
            </a:r>
            <a:r>
              <a:rPr lang="en-US" sz="2200" baseline="30000" dirty="0" err="1"/>
              <a:t>log</a:t>
            </a:r>
            <a:r>
              <a:rPr lang="en-US" sz="1900" i="1" baseline="10000" dirty="0" err="1"/>
              <a:t>b</a:t>
            </a:r>
            <a:r>
              <a:rPr lang="en-US" sz="2200" i="1" baseline="30000" dirty="0" err="1"/>
              <a:t>a</a:t>
            </a:r>
            <a:r>
              <a:rPr lang="en-US" sz="2200" dirty="0"/>
              <a:t> )</a:t>
            </a:r>
            <a:endParaRPr lang="en-US" sz="2200" baseline="30000" dirty="0"/>
          </a:p>
          <a:p>
            <a:pPr lvl="1" eaLnBrk="1" hangingPunct="1">
              <a:lnSpc>
                <a:spcPct val="80000"/>
              </a:lnSpc>
            </a:pPr>
            <a:r>
              <a:rPr lang="en-US" sz="1800" dirty="0"/>
              <a:t>Complexity at leaf level? </a:t>
            </a:r>
            <a:r>
              <a:rPr lang="en-US" sz="1800" i="1" dirty="0"/>
              <a:t>n</a:t>
            </a:r>
            <a:r>
              <a:rPr lang="en-US" sz="1800" dirty="0"/>
              <a:t>=1, Just do the O(1) multiply getting 1 or 0</a:t>
            </a:r>
          </a:p>
          <a:p>
            <a:pPr lvl="1" eaLnBrk="1" hangingPunct="1">
              <a:lnSpc>
                <a:spcPct val="80000"/>
              </a:lnSpc>
            </a:pPr>
            <a:r>
              <a:rPr lang="en-US" sz="1800" i="1" dirty="0"/>
              <a:t>n</a:t>
            </a:r>
            <a:r>
              <a:rPr lang="en-US" sz="1800" baseline="30000" dirty="0"/>
              <a:t>2 </a:t>
            </a:r>
            <a:r>
              <a:rPr lang="en-US" sz="1800" dirty="0"/>
              <a:t>leaf nodes each with O(1) complexity gives a leaf level complexity of O(</a:t>
            </a:r>
            <a:r>
              <a:rPr lang="en-US" sz="1800" i="1" dirty="0"/>
              <a:t>n</a:t>
            </a:r>
            <a:r>
              <a:rPr lang="en-US" sz="1800" baseline="30000" dirty="0"/>
              <a:t>2</a:t>
            </a:r>
            <a:r>
              <a:rPr lang="en-US" sz="1800" dirty="0"/>
              <a:t>)</a:t>
            </a:r>
          </a:p>
          <a:p>
            <a:pPr lvl="1" eaLnBrk="1" hangingPunct="1">
              <a:lnSpc>
                <a:spcPct val="80000"/>
              </a:lnSpc>
            </a:pPr>
            <a:r>
              <a:rPr lang="en-US" sz="1800" dirty="0"/>
              <a:t>What is complexity at next level up? </a:t>
            </a:r>
            <a:r>
              <a:rPr lang="en-US" sz="1800" i="1" dirty="0"/>
              <a:t>n</a:t>
            </a:r>
            <a:r>
              <a:rPr lang="en-US" sz="1800" baseline="30000" dirty="0"/>
              <a:t>2</a:t>
            </a:r>
            <a:r>
              <a:rPr lang="en-US" sz="1800" dirty="0"/>
              <a:t>/4 nodes doing 2 bit adds and shifts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a:t>CS 312 - Divide and Conquer/Master Theorem</a:t>
            </a:r>
            <a:endParaRPr lang="en-US" dirty="0"/>
          </a:p>
        </p:txBody>
      </p:sp>
      <p:sp>
        <p:nvSpPr>
          <p:cNvPr id="30723" name="Slide Number Placeholder 5"/>
          <p:cNvSpPr>
            <a:spLocks noGrp="1"/>
          </p:cNvSpPr>
          <p:nvPr>
            <p:ph type="sldNum" sz="quarter" idx="12"/>
          </p:nvPr>
        </p:nvSpPr>
        <p:spPr>
          <a:noFill/>
        </p:spPr>
        <p:txBody>
          <a:bodyPr/>
          <a:lstStyle/>
          <a:p>
            <a:fld id="{71C12007-5C18-D249-9727-E0950CBAD16A}" type="slidenum">
              <a:rPr lang="en-US" smtClean="0"/>
              <a:pPr/>
              <a:t>16</a:t>
            </a:fld>
            <a:endParaRPr lang="en-US"/>
          </a:p>
        </p:txBody>
      </p:sp>
      <p:sp>
        <p:nvSpPr>
          <p:cNvPr id="523266" name="Rectangle 2"/>
          <p:cNvSpPr>
            <a:spLocks noGrp="1" noChangeArrowheads="1"/>
          </p:cNvSpPr>
          <p:nvPr>
            <p:ph type="title"/>
          </p:nvPr>
        </p:nvSpPr>
        <p:spPr>
          <a:xfrm>
            <a:off x="609600" y="381000"/>
            <a:ext cx="7772400" cy="838200"/>
          </a:xfrm>
        </p:spPr>
        <p:txBody>
          <a:bodyPr/>
          <a:lstStyle/>
          <a:p>
            <a:pPr eaLnBrk="1" hangingPunct="1">
              <a:defRPr/>
            </a:pPr>
            <a:r>
              <a:rPr lang="en-US" dirty="0">
                <a:ea typeface="+mj-ea"/>
                <a:cs typeface="+mj-cs"/>
              </a:rPr>
              <a:t>DC Multiply</a:t>
            </a:r>
          </a:p>
        </p:txBody>
      </p:sp>
      <p:sp>
        <p:nvSpPr>
          <p:cNvPr id="30725" name="Rectangle 3"/>
          <p:cNvSpPr>
            <a:spLocks noGrp="1" noChangeArrowheads="1"/>
          </p:cNvSpPr>
          <p:nvPr>
            <p:ph type="body" idx="1"/>
          </p:nvPr>
        </p:nvSpPr>
        <p:spPr>
          <a:xfrm>
            <a:off x="533400" y="1371600"/>
            <a:ext cx="8229600" cy="4876800"/>
          </a:xfrm>
        </p:spPr>
        <p:txBody>
          <a:bodyPr/>
          <a:lstStyle/>
          <a:p>
            <a:pPr eaLnBrk="1" hangingPunct="1">
              <a:lnSpc>
                <a:spcPct val="80000"/>
              </a:lnSpc>
            </a:pPr>
            <a:r>
              <a:rPr lang="en-US" sz="2200" dirty="0"/>
              <a:t>Assume </a:t>
            </a:r>
            <a:r>
              <a:rPr lang="en-US" sz="2200" i="1" dirty="0" err="1"/>
              <a:t>x</a:t>
            </a:r>
            <a:r>
              <a:rPr lang="en-US" sz="2200" dirty="0"/>
              <a:t> and </a:t>
            </a:r>
            <a:r>
              <a:rPr lang="en-US" sz="2200" i="1" dirty="0" err="1"/>
              <a:t>y</a:t>
            </a:r>
            <a:r>
              <a:rPr lang="en-US" sz="2200" dirty="0"/>
              <a:t> are </a:t>
            </a:r>
            <a:r>
              <a:rPr lang="en-US" sz="2200" i="1" dirty="0" err="1"/>
              <a:t>n</a:t>
            </a:r>
            <a:r>
              <a:rPr lang="en-US" sz="2200" dirty="0"/>
              <a:t>-bit numbers and </a:t>
            </a:r>
            <a:r>
              <a:rPr lang="en-US" sz="2200" i="1" dirty="0" err="1"/>
              <a:t>n</a:t>
            </a:r>
            <a:r>
              <a:rPr lang="en-US" sz="2200" dirty="0"/>
              <a:t> is a power of 2</a:t>
            </a:r>
          </a:p>
          <a:p>
            <a:pPr lvl="1" eaLnBrk="1" hangingPunct="1">
              <a:lnSpc>
                <a:spcPct val="80000"/>
              </a:lnSpc>
            </a:pPr>
            <a:r>
              <a:rPr lang="en-US" sz="1900" dirty="0"/>
              <a:t>power of 2 is not essential, just makes explanation easier</a:t>
            </a:r>
          </a:p>
          <a:p>
            <a:pPr eaLnBrk="1" hangingPunct="1">
              <a:lnSpc>
                <a:spcPct val="80000"/>
              </a:lnSpc>
            </a:pPr>
            <a:r>
              <a:rPr lang="en-US" sz="2200" dirty="0"/>
              <a:t>First split </a:t>
            </a:r>
            <a:r>
              <a:rPr lang="en-US" sz="2200" i="1" dirty="0" err="1"/>
              <a:t>x</a:t>
            </a:r>
            <a:r>
              <a:rPr lang="en-US" sz="2200" dirty="0"/>
              <a:t> and </a:t>
            </a:r>
            <a:r>
              <a:rPr lang="en-US" sz="2200" i="1" dirty="0" err="1"/>
              <a:t>y</a:t>
            </a:r>
            <a:r>
              <a:rPr lang="en-US" sz="2200" dirty="0"/>
              <a:t> into halves </a:t>
            </a:r>
            <a:r>
              <a:rPr lang="en-US" sz="2200" i="1" dirty="0"/>
              <a:t>n</a:t>
            </a:r>
            <a:r>
              <a:rPr lang="en-US" sz="2200" dirty="0"/>
              <a:t>/2 bits long: </a:t>
            </a:r>
            <a:r>
              <a:rPr lang="en-US" sz="2200" i="1" dirty="0" err="1"/>
              <a:t>x</a:t>
            </a:r>
            <a:r>
              <a:rPr lang="en-US" sz="2200" i="1" baseline="-25000" dirty="0" err="1"/>
              <a:t>L</a:t>
            </a:r>
            <a:r>
              <a:rPr lang="en-US" sz="2200" dirty="0"/>
              <a:t>, </a:t>
            </a:r>
            <a:r>
              <a:rPr lang="en-US" sz="2200" i="1" dirty="0" err="1"/>
              <a:t>x</a:t>
            </a:r>
            <a:r>
              <a:rPr lang="en-US" sz="2200" i="1" baseline="-25000" dirty="0" err="1"/>
              <a:t>R</a:t>
            </a:r>
            <a:r>
              <a:rPr lang="en-US" sz="2200" dirty="0"/>
              <a:t>, </a:t>
            </a:r>
            <a:r>
              <a:rPr lang="en-US" sz="2200" i="1" dirty="0" err="1"/>
              <a:t>y</a:t>
            </a:r>
            <a:r>
              <a:rPr lang="en-US" sz="2200" i="1" baseline="-25000" dirty="0" err="1"/>
              <a:t>L</a:t>
            </a:r>
            <a:r>
              <a:rPr lang="en-US" sz="2200" dirty="0"/>
              <a:t>, </a:t>
            </a:r>
            <a:r>
              <a:rPr lang="en-US" sz="2200" i="1" dirty="0" err="1"/>
              <a:t>y</a:t>
            </a:r>
            <a:r>
              <a:rPr lang="en-US" sz="2200" i="1" baseline="-25000" dirty="0" err="1"/>
              <a:t>R</a:t>
            </a:r>
            <a:endParaRPr lang="en-US" sz="2200" i="1" dirty="0"/>
          </a:p>
          <a:p>
            <a:pPr algn="ctr" eaLnBrk="1" hangingPunct="1">
              <a:lnSpc>
                <a:spcPct val="80000"/>
              </a:lnSpc>
              <a:buFont typeface="Wingdings" charset="2"/>
              <a:buNone/>
            </a:pPr>
            <a:r>
              <a:rPr lang="en-US" sz="2200" i="1" dirty="0" err="1"/>
              <a:t>x</a:t>
            </a:r>
            <a:r>
              <a:rPr lang="en-US" sz="2200" i="1" dirty="0"/>
              <a:t> </a:t>
            </a:r>
            <a:r>
              <a:rPr lang="en-US" sz="2200" dirty="0"/>
              <a:t>·</a:t>
            </a:r>
            <a:r>
              <a:rPr lang="en-US" sz="2200" i="1" dirty="0"/>
              <a:t> </a:t>
            </a:r>
            <a:r>
              <a:rPr lang="en-US" sz="2200" i="1" dirty="0" err="1"/>
              <a:t>y</a:t>
            </a:r>
            <a:r>
              <a:rPr lang="en-US" sz="2200" i="1" dirty="0"/>
              <a:t> </a:t>
            </a:r>
            <a:r>
              <a:rPr lang="en-US" sz="2200" dirty="0"/>
              <a:t>= (2</a:t>
            </a:r>
            <a:r>
              <a:rPr lang="en-US" sz="2200" i="1" baseline="30000" dirty="0"/>
              <a:t>n</a:t>
            </a:r>
            <a:r>
              <a:rPr lang="en-US" sz="2200" baseline="30000" dirty="0"/>
              <a:t>/2</a:t>
            </a:r>
            <a:r>
              <a:rPr lang="en-US" sz="2200" i="1" dirty="0"/>
              <a:t>x</a:t>
            </a:r>
            <a:r>
              <a:rPr lang="en-US" sz="2200" i="1" baseline="-25000" dirty="0"/>
              <a:t>L</a:t>
            </a:r>
            <a:r>
              <a:rPr lang="en-US" sz="2200" dirty="0"/>
              <a:t> + </a:t>
            </a:r>
            <a:r>
              <a:rPr lang="en-US" sz="2200" i="1" dirty="0"/>
              <a:t>x</a:t>
            </a:r>
            <a:r>
              <a:rPr lang="en-US" sz="2200" i="1" baseline="-25000" dirty="0"/>
              <a:t>R</a:t>
            </a:r>
            <a:r>
              <a:rPr lang="en-US" sz="2200" dirty="0"/>
              <a:t>)(2</a:t>
            </a:r>
            <a:r>
              <a:rPr lang="en-US" sz="2200" i="1" baseline="30000" dirty="0"/>
              <a:t>n</a:t>
            </a:r>
            <a:r>
              <a:rPr lang="en-US" sz="2200" baseline="30000" dirty="0"/>
              <a:t>/2</a:t>
            </a:r>
            <a:r>
              <a:rPr lang="en-US" sz="2200" i="1" dirty="0"/>
              <a:t>y</a:t>
            </a:r>
            <a:r>
              <a:rPr lang="en-US" sz="2200" i="1" baseline="-25000" dirty="0"/>
              <a:t>L</a:t>
            </a:r>
            <a:r>
              <a:rPr lang="en-US" sz="2200" dirty="0"/>
              <a:t> + </a:t>
            </a:r>
            <a:r>
              <a:rPr lang="en-US" sz="2200" i="1" dirty="0" err="1"/>
              <a:t>y</a:t>
            </a:r>
            <a:r>
              <a:rPr lang="en-US" sz="2200" i="1" baseline="-25000" dirty="0" err="1"/>
              <a:t>R</a:t>
            </a:r>
            <a:r>
              <a:rPr lang="en-US" sz="2200" dirty="0"/>
              <a:t>) = </a:t>
            </a:r>
          </a:p>
          <a:p>
            <a:pPr algn="ctr" eaLnBrk="1" hangingPunct="1">
              <a:lnSpc>
                <a:spcPct val="80000"/>
              </a:lnSpc>
              <a:buFont typeface="Wingdings" charset="2"/>
              <a:buNone/>
            </a:pPr>
            <a:r>
              <a:rPr lang="en-US" sz="2200" dirty="0"/>
              <a:t>2</a:t>
            </a:r>
            <a:r>
              <a:rPr lang="en-US" sz="2200" i="1" baseline="30000" dirty="0"/>
              <a:t>n</a:t>
            </a:r>
            <a:r>
              <a:rPr lang="en-US" sz="2200" baseline="30000" dirty="0"/>
              <a:t> </a:t>
            </a:r>
            <a:r>
              <a:rPr lang="en-US" sz="2200" i="1" dirty="0" err="1"/>
              <a:t>x</a:t>
            </a:r>
            <a:r>
              <a:rPr lang="en-US" sz="2200" i="1" baseline="-25000" dirty="0" err="1"/>
              <a:t>L</a:t>
            </a:r>
            <a:r>
              <a:rPr lang="en-US" sz="2200" i="1" dirty="0" err="1"/>
              <a:t>y</a:t>
            </a:r>
            <a:r>
              <a:rPr lang="en-US" sz="2200" i="1" baseline="-25000" dirty="0" err="1"/>
              <a:t>L</a:t>
            </a:r>
            <a:r>
              <a:rPr lang="en-US" sz="2200" dirty="0"/>
              <a:t> + 2</a:t>
            </a:r>
            <a:r>
              <a:rPr lang="en-US" sz="2200" i="1" baseline="30000" dirty="0"/>
              <a:t>n</a:t>
            </a:r>
            <a:r>
              <a:rPr lang="en-US" sz="2200" baseline="30000" dirty="0"/>
              <a:t>/2</a:t>
            </a:r>
            <a:r>
              <a:rPr lang="en-US" sz="2200" dirty="0"/>
              <a:t>(</a:t>
            </a:r>
            <a:r>
              <a:rPr lang="en-US" sz="2200" i="1" dirty="0"/>
              <a:t>x</a:t>
            </a:r>
            <a:r>
              <a:rPr lang="en-US" sz="2200" i="1" baseline="-25000" dirty="0"/>
              <a:t>L</a:t>
            </a:r>
            <a:r>
              <a:rPr lang="en-US" sz="2200" i="1" dirty="0"/>
              <a:t>y</a:t>
            </a:r>
            <a:r>
              <a:rPr lang="en-US" sz="2200" i="1" baseline="-25000" dirty="0"/>
              <a:t>R</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L</a:t>
            </a:r>
            <a:r>
              <a:rPr lang="en-US" sz="2200" dirty="0"/>
              <a:t>) + </a:t>
            </a:r>
            <a:r>
              <a:rPr lang="en-US" sz="2200" i="1" dirty="0" err="1"/>
              <a:t>x</a:t>
            </a:r>
            <a:r>
              <a:rPr lang="en-US" sz="2200" i="1" baseline="-25000" dirty="0" err="1"/>
              <a:t>R</a:t>
            </a:r>
            <a:r>
              <a:rPr lang="en-US" sz="2200" i="1" dirty="0" err="1"/>
              <a:t>y</a:t>
            </a:r>
            <a:r>
              <a:rPr lang="en-US" sz="2200" i="1" baseline="-25000" dirty="0" err="1"/>
              <a:t>R</a:t>
            </a:r>
            <a:endParaRPr lang="en-US" sz="2200" i="1" dirty="0"/>
          </a:p>
          <a:p>
            <a:pPr eaLnBrk="1" hangingPunct="1">
              <a:lnSpc>
                <a:spcPct val="80000"/>
              </a:lnSpc>
            </a:pPr>
            <a:r>
              <a:rPr lang="en-US" sz="2200" dirty="0"/>
              <a:t>The 4 multiplies dominate the complexity, shifts and adds are </a:t>
            </a:r>
            <a:r>
              <a:rPr lang="en-US" sz="2200" dirty="0" err="1"/>
              <a:t>O(</a:t>
            </a:r>
            <a:r>
              <a:rPr lang="en-US" sz="2200" i="1" dirty="0" err="1"/>
              <a:t>n</a:t>
            </a:r>
            <a:r>
              <a:rPr lang="en-US" sz="2200" dirty="0"/>
              <a:t>)</a:t>
            </a:r>
          </a:p>
          <a:p>
            <a:pPr eaLnBrk="1" hangingPunct="1">
              <a:lnSpc>
                <a:spcPct val="80000"/>
              </a:lnSpc>
            </a:pP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O(</a:t>
            </a:r>
            <a:r>
              <a:rPr lang="en-US" sz="2200" i="1" dirty="0"/>
              <a:t>n</a:t>
            </a:r>
            <a:r>
              <a:rPr lang="en-US" sz="2200" dirty="0"/>
              <a:t>)  (Recurrence Relation)</a:t>
            </a:r>
          </a:p>
          <a:p>
            <a:pPr eaLnBrk="1" hangingPunct="1">
              <a:lnSpc>
                <a:spcPct val="80000"/>
              </a:lnSpc>
            </a:pPr>
            <a:r>
              <a:rPr lang="en-US" sz="2200" dirty="0"/>
              <a:t>Each multiply just a recursive call until leaves are reached</a:t>
            </a:r>
          </a:p>
          <a:p>
            <a:pPr eaLnBrk="1" hangingPunct="1">
              <a:lnSpc>
                <a:spcPct val="80000"/>
              </a:lnSpc>
            </a:pPr>
            <a:r>
              <a:rPr lang="en-US" sz="2200" dirty="0"/>
              <a:t>Since branching factor is 4, the # of leaf nodes is </a:t>
            </a:r>
          </a:p>
          <a:p>
            <a:pPr algn="ctr" eaLnBrk="1" hangingPunct="1">
              <a:lnSpc>
                <a:spcPct val="80000"/>
              </a:lnSpc>
              <a:buNone/>
            </a:pPr>
            <a:r>
              <a:rPr lang="en-US" sz="2200" dirty="0"/>
              <a:t>4</a:t>
            </a:r>
            <a:r>
              <a:rPr lang="en-US" sz="2200" i="1" baseline="30000" dirty="0"/>
              <a:t>depth</a:t>
            </a:r>
            <a:r>
              <a:rPr lang="en-US" sz="2200" dirty="0"/>
              <a:t> = 4</a:t>
            </a:r>
            <a:r>
              <a:rPr lang="en-US" sz="2200" baseline="30000" dirty="0"/>
              <a:t>log</a:t>
            </a:r>
            <a:r>
              <a:rPr lang="en-US" sz="1900" baseline="10000" dirty="0"/>
              <a:t>2</a:t>
            </a:r>
            <a:r>
              <a:rPr lang="en-US" sz="2200" i="1" baseline="30000" dirty="0"/>
              <a:t>n</a:t>
            </a:r>
            <a:r>
              <a:rPr lang="en-US" sz="2200" dirty="0"/>
              <a:t> = 4</a:t>
            </a:r>
            <a:r>
              <a:rPr lang="en-US" sz="2200" baseline="30000" dirty="0"/>
              <a:t>(log</a:t>
            </a:r>
            <a:r>
              <a:rPr lang="en-US" sz="1900" baseline="10000" dirty="0"/>
              <a:t>4</a:t>
            </a:r>
            <a:r>
              <a:rPr lang="en-US" sz="2200" i="1" baseline="30000" dirty="0"/>
              <a:t>n</a:t>
            </a:r>
            <a:r>
              <a:rPr lang="en-US" sz="2200" baseline="30000" dirty="0"/>
              <a:t>)(log</a:t>
            </a:r>
            <a:r>
              <a:rPr lang="en-US" sz="1900" baseline="10000" dirty="0"/>
              <a:t>2</a:t>
            </a:r>
            <a:r>
              <a:rPr lang="en-US" sz="2200" baseline="30000" dirty="0"/>
              <a:t>4)</a:t>
            </a:r>
            <a:r>
              <a:rPr lang="en-US" sz="2200" dirty="0"/>
              <a:t> = </a:t>
            </a:r>
            <a:r>
              <a:rPr lang="en-US" sz="2200" i="1" dirty="0"/>
              <a:t>n</a:t>
            </a:r>
            <a:r>
              <a:rPr lang="en-US" sz="2200" baseline="30000" dirty="0"/>
              <a:t>log</a:t>
            </a:r>
            <a:r>
              <a:rPr lang="en-US" sz="1900" baseline="10000" dirty="0"/>
              <a:t>2</a:t>
            </a:r>
            <a:r>
              <a:rPr lang="en-US" sz="2200" baseline="30000" dirty="0"/>
              <a:t>4</a:t>
            </a:r>
            <a:r>
              <a:rPr lang="en-US" sz="2200" dirty="0"/>
              <a:t> = </a:t>
            </a:r>
            <a:r>
              <a:rPr lang="en-US" sz="2200" i="1" dirty="0"/>
              <a:t>n</a:t>
            </a:r>
            <a:r>
              <a:rPr lang="en-US" sz="2200" baseline="30000" dirty="0"/>
              <a:t>2        </a:t>
            </a:r>
            <a:r>
              <a:rPr lang="en-US" sz="2200" dirty="0"/>
              <a:t>(</a:t>
            </a:r>
            <a:r>
              <a:rPr lang="en-US" sz="2200" i="1" dirty="0" err="1"/>
              <a:t>a</a:t>
            </a:r>
            <a:r>
              <a:rPr lang="en-US" sz="2200" baseline="30000" dirty="0" err="1"/>
              <a:t>log</a:t>
            </a:r>
            <a:r>
              <a:rPr lang="en-US" sz="1900" i="1" baseline="10000" dirty="0" err="1"/>
              <a:t>b</a:t>
            </a:r>
            <a:r>
              <a:rPr lang="en-US" sz="2200" i="1" baseline="30000" dirty="0" err="1"/>
              <a:t>n</a:t>
            </a:r>
            <a:r>
              <a:rPr lang="en-US" sz="2200" dirty="0"/>
              <a:t> = </a:t>
            </a:r>
            <a:r>
              <a:rPr lang="en-US" sz="2200" i="1" dirty="0" err="1"/>
              <a:t>n</a:t>
            </a:r>
            <a:r>
              <a:rPr lang="en-US" sz="2200" baseline="30000" dirty="0" err="1"/>
              <a:t>log</a:t>
            </a:r>
            <a:r>
              <a:rPr lang="en-US" sz="1900" i="1" baseline="10000" dirty="0" err="1"/>
              <a:t>b</a:t>
            </a:r>
            <a:r>
              <a:rPr lang="en-US" sz="2200" i="1" baseline="30000" dirty="0" err="1"/>
              <a:t>a</a:t>
            </a:r>
            <a:r>
              <a:rPr lang="en-US" sz="2200" dirty="0"/>
              <a:t> )</a:t>
            </a:r>
            <a:endParaRPr lang="en-US" sz="2200" baseline="30000" dirty="0"/>
          </a:p>
          <a:p>
            <a:pPr lvl="1" eaLnBrk="1" hangingPunct="1">
              <a:lnSpc>
                <a:spcPct val="80000"/>
              </a:lnSpc>
            </a:pPr>
            <a:r>
              <a:rPr lang="en-US" sz="1800" dirty="0"/>
              <a:t>Complexity at leaf level?</a:t>
            </a:r>
            <a:r>
              <a:rPr lang="en-US" sz="1800" i="1" dirty="0"/>
              <a:t> n</a:t>
            </a:r>
            <a:r>
              <a:rPr lang="en-US" sz="1800" dirty="0"/>
              <a:t>=1, Just do the O(1) multiply getting 1 or 0</a:t>
            </a:r>
          </a:p>
          <a:p>
            <a:pPr lvl="1" eaLnBrk="1" hangingPunct="1">
              <a:lnSpc>
                <a:spcPct val="80000"/>
              </a:lnSpc>
            </a:pPr>
            <a:r>
              <a:rPr lang="en-US" sz="1800" i="1" dirty="0"/>
              <a:t>n</a:t>
            </a:r>
            <a:r>
              <a:rPr lang="en-US" sz="1800" baseline="30000" dirty="0"/>
              <a:t>2 </a:t>
            </a:r>
            <a:r>
              <a:rPr lang="en-US" sz="1800" dirty="0"/>
              <a:t>leaf nodes each with O(1) complexity gives a leaf level complexity of O(</a:t>
            </a:r>
            <a:r>
              <a:rPr lang="en-US" sz="1800" i="1" dirty="0"/>
              <a:t>n</a:t>
            </a:r>
            <a:r>
              <a:rPr lang="en-US" sz="1800" baseline="30000" dirty="0"/>
              <a:t>2</a:t>
            </a:r>
            <a:r>
              <a:rPr lang="en-US" sz="1800" dirty="0"/>
              <a:t>)</a:t>
            </a:r>
          </a:p>
          <a:p>
            <a:pPr lvl="1" eaLnBrk="1" hangingPunct="1">
              <a:lnSpc>
                <a:spcPct val="80000"/>
              </a:lnSpc>
            </a:pPr>
            <a:r>
              <a:rPr lang="en-US" sz="1800" dirty="0"/>
              <a:t>What is complexity at next level up? </a:t>
            </a:r>
            <a:r>
              <a:rPr lang="en-US" sz="1800" i="1" dirty="0"/>
              <a:t>n</a:t>
            </a:r>
            <a:r>
              <a:rPr lang="en-US" sz="1800" baseline="30000" dirty="0"/>
              <a:t>2</a:t>
            </a:r>
            <a:r>
              <a:rPr lang="en-US" sz="1800" dirty="0"/>
              <a:t>/4 nodes doing 2 bit adds and shifts</a:t>
            </a:r>
          </a:p>
          <a:p>
            <a:pPr lvl="2" eaLnBrk="1" hangingPunct="1">
              <a:lnSpc>
                <a:spcPct val="80000"/>
              </a:lnSpc>
            </a:pPr>
            <a:r>
              <a:rPr lang="en-US" sz="1600" dirty="0"/>
              <a:t>Total work decreases by ½ at each level up</a:t>
            </a:r>
          </a:p>
          <a:p>
            <a:pPr lvl="1" eaLnBrk="1" hangingPunct="1">
              <a:lnSpc>
                <a:spcPct val="80000"/>
              </a:lnSpc>
            </a:pPr>
            <a:r>
              <a:rPr lang="en-US" sz="1800" dirty="0"/>
              <a:t>What is root level Complexity? What is total complexity? </a:t>
            </a:r>
          </a:p>
        </p:txBody>
      </p:sp>
    </p:spTree>
    <p:extLst>
      <p:ext uri="{BB962C8B-B14F-4D97-AF65-F5344CB8AC3E}">
        <p14:creationId xmlns:p14="http://schemas.microsoft.com/office/powerpoint/2010/main" val="28267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CC9C-6F89-7F42-A38F-3DBAE251BC1B}"/>
              </a:ext>
            </a:extLst>
          </p:cNvPr>
          <p:cNvSpPr>
            <a:spLocks noGrp="1"/>
          </p:cNvSpPr>
          <p:nvPr>
            <p:ph type="title"/>
          </p:nvPr>
        </p:nvSpPr>
        <p:spPr/>
        <p:txBody>
          <a:bodyPr/>
          <a:lstStyle/>
          <a:p>
            <a:r>
              <a:rPr lang="en-US" dirty="0"/>
              <a:t>DC Multiply Complexity</a:t>
            </a:r>
          </a:p>
        </p:txBody>
      </p:sp>
      <p:sp>
        <p:nvSpPr>
          <p:cNvPr id="3" name="Content Placeholder 2">
            <a:extLst>
              <a:ext uri="{FF2B5EF4-FFF2-40B4-BE49-F238E27FC236}">
                <a16:creationId xmlns:a16="http://schemas.microsoft.com/office/drawing/2014/main" id="{9FB4F5FD-DBCA-C143-AF17-8D2EE6366FF3}"/>
              </a:ext>
            </a:extLst>
          </p:cNvPr>
          <p:cNvSpPr>
            <a:spLocks noGrp="1"/>
          </p:cNvSpPr>
          <p:nvPr>
            <p:ph idx="1"/>
          </p:nvPr>
        </p:nvSpPr>
        <p:spPr/>
        <p:txBody>
          <a:bodyPr/>
          <a:lstStyle/>
          <a:p>
            <a:r>
              <a:rPr lang="en-US" dirty="0"/>
              <a:t>Leaf level complexity is </a:t>
            </a:r>
            <a:r>
              <a:rPr lang="en-US" i="1" dirty="0"/>
              <a:t>n</a:t>
            </a:r>
            <a:r>
              <a:rPr lang="en-US" baseline="30000" dirty="0"/>
              <a:t>2</a:t>
            </a:r>
            <a:r>
              <a:rPr lang="en-US" dirty="0"/>
              <a:t> and complexity decreases by ½ at each level up until </a:t>
            </a:r>
            <a:r>
              <a:rPr lang="en-US" i="1" dirty="0"/>
              <a:t>n</a:t>
            </a:r>
            <a:r>
              <a:rPr lang="en-US" dirty="0"/>
              <a:t> at root</a:t>
            </a:r>
          </a:p>
          <a:p>
            <a:r>
              <a:rPr lang="en-US" dirty="0"/>
              <a:t>Total complexity is </a:t>
            </a:r>
            <a:r>
              <a:rPr lang="en-US" i="1" dirty="0"/>
              <a:t>n</a:t>
            </a:r>
            <a:r>
              <a:rPr lang="en-US" baseline="30000" dirty="0"/>
              <a:t>2</a:t>
            </a:r>
            <a:r>
              <a:rPr lang="en-US" dirty="0"/>
              <a:t> + </a:t>
            </a:r>
            <a:r>
              <a:rPr lang="en-US" i="1" dirty="0"/>
              <a:t>n</a:t>
            </a:r>
            <a:r>
              <a:rPr lang="en-US" baseline="30000" dirty="0"/>
              <a:t>2</a:t>
            </a:r>
            <a:r>
              <a:rPr lang="en-US" dirty="0"/>
              <a:t>/2 + </a:t>
            </a:r>
            <a:r>
              <a:rPr lang="en-US" i="1" dirty="0"/>
              <a:t>n</a:t>
            </a:r>
            <a:r>
              <a:rPr lang="en-US" baseline="30000" dirty="0"/>
              <a:t>2</a:t>
            </a:r>
            <a:r>
              <a:rPr lang="en-US" dirty="0"/>
              <a:t>/4 + </a:t>
            </a:r>
            <a:r>
              <a:rPr lang="en-US" i="1" dirty="0"/>
              <a:t>n</a:t>
            </a:r>
            <a:r>
              <a:rPr lang="en-US" baseline="30000" dirty="0"/>
              <a:t>2</a:t>
            </a:r>
            <a:r>
              <a:rPr lang="en-US" dirty="0"/>
              <a:t>/8 …. + </a:t>
            </a:r>
            <a:r>
              <a:rPr lang="en-US" i="1" dirty="0"/>
              <a:t>n</a:t>
            </a:r>
            <a:r>
              <a:rPr lang="en-US" baseline="30000" dirty="0"/>
              <a:t>2</a:t>
            </a:r>
            <a:r>
              <a:rPr lang="en-US" dirty="0"/>
              <a:t>/n &lt; 2</a:t>
            </a:r>
            <a:r>
              <a:rPr lang="en-US" i="1" dirty="0"/>
              <a:t>n</a:t>
            </a:r>
            <a:r>
              <a:rPr lang="en-US" baseline="30000" dirty="0"/>
              <a:t>2</a:t>
            </a:r>
            <a:r>
              <a:rPr lang="en-US" dirty="0"/>
              <a:t> </a:t>
            </a:r>
          </a:p>
          <a:p>
            <a:r>
              <a:rPr lang="en-US" dirty="0"/>
              <a:t>Total complexity of all the internal nodes of the tree is less than the leaf level in this case</a:t>
            </a:r>
          </a:p>
          <a:p>
            <a:r>
              <a:rPr lang="en-US" dirty="0"/>
              <a:t>Thus, complexity is a geometric series from </a:t>
            </a:r>
            <a:r>
              <a:rPr lang="en-US" i="1" dirty="0"/>
              <a:t>n</a:t>
            </a:r>
            <a:r>
              <a:rPr lang="en-US" dirty="0"/>
              <a:t> to </a:t>
            </a:r>
            <a:r>
              <a:rPr lang="en-US" i="1" dirty="0"/>
              <a:t>n</a:t>
            </a:r>
            <a:r>
              <a:rPr lang="en-US" baseline="30000" dirty="0"/>
              <a:t>2</a:t>
            </a:r>
            <a:r>
              <a:rPr lang="en-US" dirty="0"/>
              <a:t> which increases by a factor of 2 at each level (ratio = 2) and the complexity is equal to that of the leaf level, O(</a:t>
            </a:r>
            <a:r>
              <a:rPr lang="en-US" i="1" dirty="0"/>
              <a:t>n</a:t>
            </a:r>
            <a:r>
              <a:rPr lang="en-US" baseline="30000" dirty="0"/>
              <a:t>2</a:t>
            </a:r>
            <a:r>
              <a:rPr lang="en-US" dirty="0"/>
              <a:t>).</a:t>
            </a:r>
          </a:p>
          <a:p>
            <a:endParaRPr lang="en-US" dirty="0"/>
          </a:p>
        </p:txBody>
      </p:sp>
      <p:sp>
        <p:nvSpPr>
          <p:cNvPr id="4" name="Footer Placeholder 3">
            <a:extLst>
              <a:ext uri="{FF2B5EF4-FFF2-40B4-BE49-F238E27FC236}">
                <a16:creationId xmlns:a16="http://schemas.microsoft.com/office/drawing/2014/main" id="{2D18E899-BB5C-1643-8AFE-69FF7575FD6D}"/>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CBF52DA3-EE8C-B041-9D03-0CF18C08906B}"/>
              </a:ext>
            </a:extLst>
          </p:cNvPr>
          <p:cNvSpPr>
            <a:spLocks noGrp="1"/>
          </p:cNvSpPr>
          <p:nvPr>
            <p:ph type="sldNum" sz="quarter" idx="12"/>
          </p:nvPr>
        </p:nvSpPr>
        <p:spPr/>
        <p:txBody>
          <a:bodyPr/>
          <a:lstStyle/>
          <a:p>
            <a:pPr>
              <a:defRPr/>
            </a:pPr>
            <a:fld id="{2F3FE9AF-938F-7141-A95E-A7977FDE4ABE}" type="slidenum">
              <a:rPr lang="en-US" smtClean="0"/>
              <a:pPr>
                <a:defRPr/>
              </a:pPr>
              <a:t>17</a:t>
            </a:fld>
            <a:endParaRPr lang="en-US"/>
          </a:p>
        </p:txBody>
      </p:sp>
    </p:spTree>
    <p:extLst>
      <p:ext uri="{BB962C8B-B14F-4D97-AF65-F5344CB8AC3E}">
        <p14:creationId xmlns:p14="http://schemas.microsoft.com/office/powerpoint/2010/main" val="3649352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US"/>
              <a:t>CS 312 - Divide and Conquer/Master Theorem</a:t>
            </a:r>
          </a:p>
        </p:txBody>
      </p:sp>
      <p:sp>
        <p:nvSpPr>
          <p:cNvPr id="32771" name="Slide Number Placeholder 5"/>
          <p:cNvSpPr>
            <a:spLocks noGrp="1"/>
          </p:cNvSpPr>
          <p:nvPr>
            <p:ph type="sldNum" sz="quarter" idx="12"/>
          </p:nvPr>
        </p:nvSpPr>
        <p:spPr>
          <a:noFill/>
        </p:spPr>
        <p:txBody>
          <a:bodyPr/>
          <a:lstStyle/>
          <a:p>
            <a:fld id="{586A56BE-D3A3-F940-BE7B-E5F22A8238BA}" type="slidenum">
              <a:rPr lang="en-US" smtClean="0"/>
              <a:pPr/>
              <a:t>18</a:t>
            </a:fld>
            <a:endParaRPr lang="en-US"/>
          </a:p>
        </p:txBody>
      </p:sp>
      <p:sp>
        <p:nvSpPr>
          <p:cNvPr id="642050" name="Rectangle 2"/>
          <p:cNvSpPr>
            <a:spLocks noGrp="1" noChangeArrowheads="1"/>
          </p:cNvSpPr>
          <p:nvPr>
            <p:ph type="title"/>
          </p:nvPr>
        </p:nvSpPr>
        <p:spPr/>
        <p:txBody>
          <a:bodyPr/>
          <a:lstStyle/>
          <a:p>
            <a:pPr eaLnBrk="1" hangingPunct="1">
              <a:defRPr/>
            </a:pPr>
            <a:r>
              <a:rPr lang="en-US" dirty="0"/>
              <a:t>Intuition: Geometric Series Review</a:t>
            </a:r>
          </a:p>
        </p:txBody>
      </p:sp>
      <p:sp>
        <p:nvSpPr>
          <p:cNvPr id="82949" name="Rectangle 3"/>
          <p:cNvSpPr>
            <a:spLocks noGrp="1" noChangeArrowheads="1"/>
          </p:cNvSpPr>
          <p:nvPr>
            <p:ph type="body" idx="1"/>
          </p:nvPr>
        </p:nvSpPr>
        <p:spPr>
          <a:xfrm>
            <a:off x="685800" y="1447800"/>
            <a:ext cx="7772400" cy="4800600"/>
          </a:xfrm>
        </p:spPr>
        <p:txBody>
          <a:bodyPr>
            <a:normAutofit lnSpcReduction="10000"/>
          </a:bodyPr>
          <a:lstStyle/>
          <a:p>
            <a:pPr eaLnBrk="1" hangingPunct="1">
              <a:lnSpc>
                <a:spcPct val="90000"/>
              </a:lnSpc>
              <a:defRPr/>
            </a:pPr>
            <a:r>
              <a:rPr lang="en-US" sz="2200" dirty="0"/>
              <a:t>Why isn't complexity </a:t>
            </a:r>
            <a:r>
              <a:rPr lang="en-US" sz="2200" i="1" dirty="0"/>
              <a:t>n</a:t>
            </a:r>
            <a:r>
              <a:rPr lang="en-US" sz="2200" baseline="30000" dirty="0"/>
              <a:t>3</a:t>
            </a:r>
            <a:r>
              <a:rPr lang="en-US" sz="2200" dirty="0"/>
              <a:t> or </a:t>
            </a:r>
            <a:r>
              <a:rPr lang="en-US" sz="2200" i="1" dirty="0"/>
              <a:t>n</a:t>
            </a:r>
            <a:r>
              <a:rPr lang="en-US" sz="2200" baseline="30000" dirty="0"/>
              <a:t>2</a:t>
            </a:r>
            <a:r>
              <a:rPr lang="en-US" sz="2200" dirty="0"/>
              <a:t>log</a:t>
            </a:r>
            <a:r>
              <a:rPr lang="en-US" sz="2200" i="1" dirty="0"/>
              <a:t>n</a:t>
            </a:r>
            <a:r>
              <a:rPr lang="en-US" sz="2200" dirty="0"/>
              <a:t>? Important concept here!</a:t>
            </a:r>
          </a:p>
          <a:p>
            <a:pPr eaLnBrk="1" hangingPunct="1">
              <a:lnSpc>
                <a:spcPct val="90000"/>
              </a:lnSpc>
              <a:defRPr/>
            </a:pPr>
            <a:r>
              <a:rPr lang="en-US" sz="2200" dirty="0"/>
              <a:t>Geometric series (HW# 0.2) for </a:t>
            </a:r>
            <a:r>
              <a:rPr lang="en-US" sz="2200" i="1" dirty="0"/>
              <a:t>c</a:t>
            </a:r>
            <a:r>
              <a:rPr lang="en-US" sz="2200" dirty="0"/>
              <a:t> &gt; 0</a:t>
            </a:r>
          </a:p>
          <a:p>
            <a:pPr lvl="1" eaLnBrk="1" hangingPunct="1">
              <a:lnSpc>
                <a:spcPct val="90000"/>
              </a:lnSpc>
              <a:defRPr/>
            </a:pPr>
            <a:r>
              <a:rPr lang="en-US" sz="1900" i="1" dirty="0"/>
              <a:t>f</a:t>
            </a:r>
            <a:r>
              <a:rPr lang="en-US" sz="1900" dirty="0"/>
              <a:t>(</a:t>
            </a:r>
            <a:r>
              <a:rPr lang="en-US" sz="1900" i="1" dirty="0"/>
              <a:t>n</a:t>
            </a:r>
            <a:r>
              <a:rPr lang="en-US" sz="1900" dirty="0"/>
              <a:t>) = 1 + </a:t>
            </a:r>
            <a:r>
              <a:rPr lang="en-US" sz="1900" i="1" dirty="0"/>
              <a:t>c</a:t>
            </a:r>
            <a:r>
              <a:rPr lang="en-US" sz="1900" dirty="0"/>
              <a:t> + </a:t>
            </a:r>
            <a:r>
              <a:rPr lang="en-US" sz="1900" i="1" dirty="0"/>
              <a:t>c</a:t>
            </a:r>
            <a:r>
              <a:rPr lang="en-US" sz="1900" baseline="30000" dirty="0"/>
              <a:t>2</a:t>
            </a:r>
            <a:r>
              <a:rPr lang="en-US" sz="1900" dirty="0"/>
              <a:t> + ... + </a:t>
            </a:r>
            <a:r>
              <a:rPr lang="en-US" sz="1900" i="1" dirty="0" err="1"/>
              <a:t>c</a:t>
            </a:r>
            <a:r>
              <a:rPr lang="en-US" sz="1900" i="1" baseline="30000" dirty="0" err="1"/>
              <a:t>n</a:t>
            </a:r>
            <a:r>
              <a:rPr lang="en-US" sz="1900" i="1" dirty="0"/>
              <a:t> </a:t>
            </a:r>
            <a:r>
              <a:rPr lang="en-US" sz="1900" dirty="0"/>
              <a:t>= (</a:t>
            </a:r>
            <a:r>
              <a:rPr lang="en-US" sz="1900" i="1" dirty="0"/>
              <a:t>c</a:t>
            </a:r>
            <a:r>
              <a:rPr lang="en-US" sz="1900" i="1" baseline="30000" dirty="0"/>
              <a:t>n</a:t>
            </a:r>
            <a:r>
              <a:rPr lang="en-US" sz="1900" baseline="30000" dirty="0"/>
              <a:t>+1</a:t>
            </a:r>
            <a:r>
              <a:rPr lang="en-US" sz="1900" dirty="0"/>
              <a:t> - 1)/(</a:t>
            </a:r>
            <a:r>
              <a:rPr lang="en-US" sz="1900" i="1" dirty="0"/>
              <a:t>c</a:t>
            </a:r>
            <a:r>
              <a:rPr lang="en-US" sz="1900" dirty="0"/>
              <a:t>-1)</a:t>
            </a:r>
          </a:p>
          <a:p>
            <a:pPr lvl="1" eaLnBrk="1" hangingPunct="1">
              <a:lnSpc>
                <a:spcPct val="90000"/>
              </a:lnSpc>
              <a:defRPr/>
            </a:pPr>
            <a:r>
              <a:rPr lang="en-US" sz="1900" dirty="0">
                <a:sym typeface="Symbol" charset="2"/>
              </a:rPr>
              <a:t>if </a:t>
            </a:r>
            <a:r>
              <a:rPr lang="en-US" sz="1900" i="1" dirty="0">
                <a:sym typeface="Symbol" charset="2"/>
              </a:rPr>
              <a:t>c</a:t>
            </a:r>
            <a:r>
              <a:rPr lang="en-US" sz="1900" dirty="0">
                <a:sym typeface="Symbol" charset="2"/>
              </a:rPr>
              <a:t> &lt; 1 then each term gets smaller and </a:t>
            </a:r>
            <a:r>
              <a:rPr lang="en-US" sz="1900" i="1" dirty="0">
                <a:sym typeface="Symbol" charset="2"/>
              </a:rPr>
              <a:t>f</a:t>
            </a:r>
            <a:r>
              <a:rPr lang="en-US" sz="1900" dirty="0">
                <a:sym typeface="Symbol" charset="2"/>
              </a:rPr>
              <a:t> = (1), the first term</a:t>
            </a:r>
          </a:p>
          <a:p>
            <a:pPr lvl="2" eaLnBrk="1" hangingPunct="1">
              <a:lnSpc>
                <a:spcPct val="90000"/>
              </a:lnSpc>
              <a:defRPr/>
            </a:pPr>
            <a:r>
              <a:rPr lang="en-US" sz="1700" dirty="0">
                <a:sym typeface="Symbol" charset="2"/>
              </a:rPr>
              <a:t>Since, 1 &lt; f(</a:t>
            </a:r>
            <a:r>
              <a:rPr lang="en-US" sz="1700" i="1" dirty="0">
                <a:sym typeface="Symbol" charset="2"/>
              </a:rPr>
              <a:t>n</a:t>
            </a:r>
            <a:r>
              <a:rPr lang="en-US" sz="1700" dirty="0">
                <a:sym typeface="Symbol" charset="2"/>
              </a:rPr>
              <a:t>) = </a:t>
            </a:r>
            <a:r>
              <a:rPr lang="en-US" sz="1700" dirty="0"/>
              <a:t>(1-</a:t>
            </a:r>
            <a:r>
              <a:rPr lang="en-US" sz="1700" i="1" dirty="0"/>
              <a:t>c</a:t>
            </a:r>
            <a:r>
              <a:rPr lang="en-US" sz="1700" i="1" baseline="30000" dirty="0"/>
              <a:t>n</a:t>
            </a:r>
            <a:r>
              <a:rPr lang="en-US" sz="1700" baseline="30000" dirty="0"/>
              <a:t>+1</a:t>
            </a:r>
            <a:r>
              <a:rPr lang="en-US" sz="1700" dirty="0"/>
              <a:t>)/(1-</a:t>
            </a:r>
            <a:r>
              <a:rPr lang="en-US" sz="1700" i="1" dirty="0"/>
              <a:t>c</a:t>
            </a:r>
            <a:r>
              <a:rPr lang="en-US" sz="1700" dirty="0"/>
              <a:t>)</a:t>
            </a:r>
            <a:r>
              <a:rPr lang="en-US" sz="1700" dirty="0">
                <a:sym typeface="Symbol" charset="2"/>
              </a:rPr>
              <a:t>  &lt; 1/(1-</a:t>
            </a:r>
            <a:r>
              <a:rPr lang="en-US" sz="1700" i="1" dirty="0">
                <a:sym typeface="Symbol" charset="2"/>
              </a:rPr>
              <a:t>c</a:t>
            </a:r>
            <a:r>
              <a:rPr lang="en-US" sz="1700" dirty="0">
                <a:sym typeface="Symbol" charset="2"/>
              </a:rPr>
              <a:t>) </a:t>
            </a:r>
          </a:p>
          <a:p>
            <a:pPr lvl="2" eaLnBrk="1" hangingPunct="1">
              <a:lnSpc>
                <a:spcPct val="90000"/>
              </a:lnSpc>
              <a:defRPr/>
            </a:pPr>
            <a:r>
              <a:rPr lang="en-US" sz="1700" dirty="0">
                <a:sym typeface="Symbol" charset="2"/>
              </a:rPr>
              <a:t>example:  if </a:t>
            </a:r>
            <a:r>
              <a:rPr lang="en-US" sz="1700" i="1" dirty="0">
                <a:sym typeface="Symbol" charset="2"/>
              </a:rPr>
              <a:t>c</a:t>
            </a:r>
            <a:r>
              <a:rPr lang="en-US" sz="1700" dirty="0">
                <a:sym typeface="Symbol" charset="2"/>
              </a:rPr>
              <a:t>=.5, then 1 + 1/2 + 1/4 + ...  + 1/2</a:t>
            </a:r>
            <a:r>
              <a:rPr lang="en-US" sz="1700" i="1" baseline="30000" dirty="0">
                <a:sym typeface="Symbol" charset="2"/>
              </a:rPr>
              <a:t>n</a:t>
            </a:r>
            <a:r>
              <a:rPr lang="en-US" sz="1700" dirty="0">
                <a:sym typeface="Symbol" charset="2"/>
              </a:rPr>
              <a:t> &lt; 2</a:t>
            </a:r>
          </a:p>
          <a:p>
            <a:pPr lvl="1" eaLnBrk="1" hangingPunct="1">
              <a:lnSpc>
                <a:spcPct val="90000"/>
              </a:lnSpc>
              <a:defRPr/>
            </a:pPr>
            <a:r>
              <a:rPr lang="en-US" sz="1900" dirty="0">
                <a:sym typeface="Symbol" charset="2"/>
              </a:rPr>
              <a:t>if </a:t>
            </a:r>
            <a:r>
              <a:rPr lang="en-US" sz="1900" i="1" dirty="0" err="1">
                <a:sym typeface="Symbol" charset="2"/>
              </a:rPr>
              <a:t>c</a:t>
            </a:r>
            <a:r>
              <a:rPr lang="en-US" sz="1900" dirty="0">
                <a:sym typeface="Symbol" charset="2"/>
              </a:rPr>
              <a:t> &gt; 1 then </a:t>
            </a:r>
            <a:r>
              <a:rPr lang="en-US" sz="1900" i="1" dirty="0" err="1">
                <a:sym typeface="Symbol" charset="2"/>
              </a:rPr>
              <a:t>f</a:t>
            </a:r>
            <a:r>
              <a:rPr lang="en-US" sz="1900" dirty="0">
                <a:sym typeface="Symbol" charset="2"/>
              </a:rPr>
              <a:t> = </a:t>
            </a:r>
            <a:r>
              <a:rPr lang="en-US" sz="1900" dirty="0" err="1">
                <a:sym typeface="Symbol" charset="2"/>
              </a:rPr>
              <a:t>(</a:t>
            </a:r>
            <a:r>
              <a:rPr lang="en-US" sz="1900" i="1" dirty="0" err="1"/>
              <a:t>c</a:t>
            </a:r>
            <a:r>
              <a:rPr lang="en-US" sz="1900" i="1" baseline="30000" dirty="0" err="1"/>
              <a:t>n</a:t>
            </a:r>
            <a:r>
              <a:rPr lang="en-US" sz="1900" dirty="0">
                <a:sym typeface="Symbol" charset="2"/>
              </a:rPr>
              <a:t>), which is the last term</a:t>
            </a:r>
          </a:p>
          <a:p>
            <a:pPr lvl="2" eaLnBrk="1" hangingPunct="1">
              <a:lnSpc>
                <a:spcPct val="90000"/>
              </a:lnSpc>
              <a:defRPr/>
            </a:pPr>
            <a:r>
              <a:rPr lang="en-US" sz="1700" dirty="0">
                <a:sym typeface="Symbol" charset="2"/>
              </a:rPr>
              <a:t>Since, </a:t>
            </a:r>
            <a:r>
              <a:rPr lang="en-US" sz="1600" dirty="0"/>
              <a:t>(</a:t>
            </a:r>
            <a:r>
              <a:rPr lang="en-US" sz="1700" dirty="0">
                <a:sym typeface="Symbol" charset="2"/>
              </a:rPr>
              <a:t>1/(</a:t>
            </a:r>
            <a:r>
              <a:rPr lang="en-US" sz="1700" i="1" dirty="0">
                <a:sym typeface="Symbol" charset="2"/>
              </a:rPr>
              <a:t>c</a:t>
            </a:r>
            <a:r>
              <a:rPr lang="en-US" sz="1700" dirty="0">
                <a:sym typeface="Symbol" charset="2"/>
              </a:rPr>
              <a:t>-1))</a:t>
            </a:r>
            <a:r>
              <a:rPr lang="en-US" sz="1600" dirty="0"/>
              <a:t>·</a:t>
            </a:r>
            <a:r>
              <a:rPr lang="en-US" sz="1700" i="1" dirty="0" err="1">
                <a:sym typeface="Symbol" charset="2"/>
              </a:rPr>
              <a:t>c</a:t>
            </a:r>
            <a:r>
              <a:rPr lang="en-US" sz="1700" i="1" baseline="30000" dirty="0" err="1">
                <a:sym typeface="Symbol" charset="2"/>
              </a:rPr>
              <a:t>n</a:t>
            </a:r>
            <a:r>
              <a:rPr lang="en-US" sz="1700" dirty="0">
                <a:sym typeface="Symbol" charset="2"/>
              </a:rPr>
              <a:t> &lt; </a:t>
            </a:r>
            <a:r>
              <a:rPr lang="en-US" sz="1600" i="1" dirty="0" err="1"/>
              <a:t>c</a:t>
            </a:r>
            <a:r>
              <a:rPr lang="en-US" sz="1600" i="1" baseline="30000" dirty="0" err="1"/>
              <a:t>n</a:t>
            </a:r>
            <a:r>
              <a:rPr lang="en-US" sz="1600" dirty="0"/>
              <a:t> &lt; </a:t>
            </a:r>
            <a:r>
              <a:rPr lang="en-US" sz="1700" dirty="0">
                <a:sym typeface="Symbol" charset="2"/>
              </a:rPr>
              <a:t> </a:t>
            </a:r>
            <a:r>
              <a:rPr lang="en-US" sz="1600" dirty="0"/>
              <a:t>(</a:t>
            </a:r>
            <a:r>
              <a:rPr lang="en-US" sz="1700" i="1" dirty="0">
                <a:sym typeface="Symbol" charset="2"/>
              </a:rPr>
              <a:t>c</a:t>
            </a:r>
            <a:r>
              <a:rPr lang="en-US" sz="1700" dirty="0">
                <a:sym typeface="Symbol" charset="2"/>
              </a:rPr>
              <a:t>/(</a:t>
            </a:r>
            <a:r>
              <a:rPr lang="en-US" sz="1700" i="1" dirty="0">
                <a:sym typeface="Symbol" charset="2"/>
              </a:rPr>
              <a:t>c</a:t>
            </a:r>
            <a:r>
              <a:rPr lang="en-US" sz="1700" dirty="0">
                <a:sym typeface="Symbol" charset="2"/>
              </a:rPr>
              <a:t>-1))</a:t>
            </a:r>
            <a:r>
              <a:rPr lang="en-US" sz="1600" dirty="0"/>
              <a:t>·</a:t>
            </a:r>
            <a:r>
              <a:rPr lang="en-US" sz="1700" i="1" dirty="0" err="1">
                <a:sym typeface="Symbol" charset="2"/>
              </a:rPr>
              <a:t>c</a:t>
            </a:r>
            <a:r>
              <a:rPr lang="en-US" sz="1700" i="1" baseline="30000" dirty="0" err="1">
                <a:sym typeface="Symbol" charset="2"/>
              </a:rPr>
              <a:t>n</a:t>
            </a:r>
            <a:r>
              <a:rPr lang="en-US" sz="1700" dirty="0">
                <a:sym typeface="Symbol" charset="2"/>
              </a:rPr>
              <a:t> </a:t>
            </a:r>
          </a:p>
          <a:p>
            <a:pPr lvl="2" eaLnBrk="1" hangingPunct="1">
              <a:lnSpc>
                <a:spcPct val="90000"/>
              </a:lnSpc>
              <a:defRPr/>
            </a:pPr>
            <a:r>
              <a:rPr lang="en-US" sz="1700" dirty="0">
                <a:sym typeface="Symbol" charset="2"/>
              </a:rPr>
              <a:t>example:  if </a:t>
            </a:r>
            <a:r>
              <a:rPr lang="en-US" sz="1700" i="1" dirty="0">
                <a:sym typeface="Symbol" charset="2"/>
              </a:rPr>
              <a:t>c</a:t>
            </a:r>
            <a:r>
              <a:rPr lang="en-US" sz="1700" dirty="0">
                <a:sym typeface="Symbol" charset="2"/>
              </a:rPr>
              <a:t>=2, then 1 + 2 + 4 + 8 + … + 2</a:t>
            </a:r>
            <a:r>
              <a:rPr lang="en-US" sz="1700" i="1" baseline="30000" dirty="0">
                <a:sym typeface="Symbol" charset="2"/>
              </a:rPr>
              <a:t>n</a:t>
            </a:r>
            <a:r>
              <a:rPr lang="en-US" sz="1700" dirty="0">
                <a:sym typeface="Symbol" charset="2"/>
              </a:rPr>
              <a:t>  &lt; 2</a:t>
            </a:r>
            <a:r>
              <a:rPr lang="en-US" sz="1600" dirty="0"/>
              <a:t>·</a:t>
            </a:r>
            <a:r>
              <a:rPr lang="en-US" sz="1700" dirty="0">
                <a:sym typeface="Symbol" charset="2"/>
              </a:rPr>
              <a:t>2</a:t>
            </a:r>
            <a:r>
              <a:rPr lang="en-US" sz="1700" i="1" baseline="30000" dirty="0">
                <a:sym typeface="Symbol" charset="2"/>
              </a:rPr>
              <a:t>n </a:t>
            </a:r>
            <a:r>
              <a:rPr lang="en-US" sz="1700" dirty="0">
                <a:sym typeface="Symbol" charset="2"/>
              </a:rPr>
              <a:t>and is </a:t>
            </a:r>
            <a:r>
              <a:rPr lang="en-US" sz="1600" dirty="0">
                <a:sym typeface="Symbol" charset="2"/>
              </a:rPr>
              <a:t>(</a:t>
            </a:r>
            <a:r>
              <a:rPr lang="en-US" sz="1700" dirty="0">
                <a:sym typeface="Symbol" charset="2"/>
              </a:rPr>
              <a:t>2</a:t>
            </a:r>
            <a:r>
              <a:rPr lang="en-US" sz="1700" i="1" baseline="30000" dirty="0">
                <a:sym typeface="Symbol" charset="2"/>
              </a:rPr>
              <a:t>n</a:t>
            </a:r>
            <a:r>
              <a:rPr lang="en-US" sz="1700" dirty="0">
                <a:sym typeface="Symbol" charset="2"/>
              </a:rPr>
              <a:t>)</a:t>
            </a:r>
          </a:p>
          <a:p>
            <a:pPr lvl="1" eaLnBrk="1" hangingPunct="1">
              <a:lnSpc>
                <a:spcPct val="90000"/>
              </a:lnSpc>
              <a:defRPr/>
            </a:pPr>
            <a:r>
              <a:rPr lang="en-US" sz="1900" dirty="0"/>
              <a:t>if </a:t>
            </a:r>
            <a:r>
              <a:rPr lang="en-US" sz="1900" i="1" dirty="0" err="1"/>
              <a:t>c</a:t>
            </a:r>
            <a:r>
              <a:rPr lang="en-US" sz="1900" dirty="0"/>
              <a:t> = 1 then </a:t>
            </a:r>
            <a:r>
              <a:rPr lang="en-US" sz="1900" i="1" dirty="0" err="1"/>
              <a:t>f</a:t>
            </a:r>
            <a:r>
              <a:rPr lang="en-US" sz="1900" dirty="0"/>
              <a:t> = </a:t>
            </a:r>
            <a:r>
              <a:rPr lang="en-US" sz="1900" dirty="0" err="1">
                <a:sym typeface="Symbol" charset="2"/>
              </a:rPr>
              <a:t>(</a:t>
            </a:r>
            <a:r>
              <a:rPr lang="en-US" sz="1900" i="1" dirty="0" err="1">
                <a:sym typeface="Symbol" charset="2"/>
              </a:rPr>
              <a:t>n</a:t>
            </a:r>
            <a:r>
              <a:rPr lang="en-US" sz="1900" dirty="0">
                <a:sym typeface="Symbol" charset="2"/>
              </a:rPr>
              <a:t>), why?</a:t>
            </a:r>
          </a:p>
          <a:p>
            <a:pPr eaLnBrk="1" hangingPunct="1">
              <a:lnSpc>
                <a:spcPct val="90000"/>
              </a:lnSpc>
              <a:defRPr/>
            </a:pPr>
            <a:r>
              <a:rPr lang="en-US" sz="2300" dirty="0">
                <a:sym typeface="Symbol" charset="2"/>
              </a:rPr>
              <a:t>Divide and Conquer tree analogy with complexity at levels</a:t>
            </a:r>
            <a:endParaRPr lang="en-US" sz="1900" dirty="0">
              <a:sym typeface="Symbol" charset="2"/>
            </a:endParaRPr>
          </a:p>
          <a:p>
            <a:pPr eaLnBrk="1" hangingPunct="1">
              <a:lnSpc>
                <a:spcPct val="90000"/>
              </a:lnSpc>
              <a:defRPr/>
            </a:pPr>
            <a:r>
              <a:rPr lang="en-US" sz="2200" dirty="0">
                <a:sym typeface="Symbol" charset="2"/>
              </a:rPr>
              <a:t>For geometric series (</a:t>
            </a:r>
            <a:r>
              <a:rPr lang="en-US" sz="2200" i="1" dirty="0">
                <a:sym typeface="Symbol" charset="2"/>
              </a:rPr>
              <a:t>c</a:t>
            </a:r>
            <a:r>
              <a:rPr lang="en-US" sz="2200" dirty="0">
                <a:sym typeface="Symbol" charset="2"/>
              </a:rPr>
              <a:t> is the geometric ratio)</a:t>
            </a:r>
          </a:p>
          <a:p>
            <a:pPr lvl="1" eaLnBrk="1" hangingPunct="1">
              <a:lnSpc>
                <a:spcPct val="90000"/>
              </a:lnSpc>
              <a:defRPr/>
            </a:pPr>
            <a:r>
              <a:rPr lang="en-US" sz="1900" dirty="0">
                <a:sym typeface="Symbol" charset="2"/>
              </a:rPr>
              <a:t>If decreasing (ratio &lt; 1) then complexity is (</a:t>
            </a:r>
            <a:r>
              <a:rPr lang="en-US" sz="1900" i="1" dirty="0">
                <a:sym typeface="Symbol" charset="2"/>
              </a:rPr>
              <a:t>first term/root</a:t>
            </a:r>
            <a:r>
              <a:rPr lang="en-US" sz="1900" dirty="0">
                <a:sym typeface="Symbol" charset="2"/>
              </a:rPr>
              <a:t>)</a:t>
            </a:r>
          </a:p>
          <a:p>
            <a:pPr lvl="1" eaLnBrk="1" hangingPunct="1">
              <a:lnSpc>
                <a:spcPct val="90000"/>
              </a:lnSpc>
              <a:defRPr/>
            </a:pPr>
            <a:r>
              <a:rPr lang="en-US" sz="1900" dirty="0">
                <a:sym typeface="Symbol" charset="2"/>
              </a:rPr>
              <a:t>If increasing (ratio &gt; 1) then complexity is (</a:t>
            </a:r>
            <a:r>
              <a:rPr lang="en-US" sz="1900" i="1" dirty="0">
                <a:sym typeface="Symbol" charset="2"/>
              </a:rPr>
              <a:t>last term/leaves</a:t>
            </a:r>
            <a:r>
              <a:rPr lang="en-US" sz="1900" dirty="0">
                <a:sym typeface="Symbol" charset="2"/>
              </a:rPr>
              <a:t>)</a:t>
            </a:r>
          </a:p>
          <a:p>
            <a:pPr lvl="1" eaLnBrk="1" hangingPunct="1">
              <a:lnSpc>
                <a:spcPct val="90000"/>
              </a:lnSpc>
              <a:defRPr/>
            </a:pPr>
            <a:r>
              <a:rPr lang="en-US" sz="1900" dirty="0">
                <a:sym typeface="Symbol" charset="2"/>
              </a:rPr>
              <a:t>If unchanging (ratio = 1) then complexity is (</a:t>
            </a:r>
            <a:r>
              <a:rPr lang="en-US" sz="1900" i="1" dirty="0">
                <a:sym typeface="Symbol" charset="2"/>
              </a:rPr>
              <a:t>n = number of terms/levels of tree</a:t>
            </a:r>
            <a:endParaRPr lang="en-US" sz="1900" dirty="0">
              <a:sym typeface="Symbol" charset="2"/>
            </a:endParaRPr>
          </a:p>
        </p:txBody>
      </p:sp>
    </p:spTree>
    <p:extLst>
      <p:ext uri="{BB962C8B-B14F-4D97-AF65-F5344CB8AC3E}">
        <p14:creationId xmlns:p14="http://schemas.microsoft.com/office/powerpoint/2010/main" val="322943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Key Takeaway</a:t>
            </a:r>
          </a:p>
        </p:txBody>
      </p:sp>
      <p:sp>
        <p:nvSpPr>
          <p:cNvPr id="20483" name="Content Placeholder 2"/>
          <p:cNvSpPr>
            <a:spLocks noGrp="1"/>
          </p:cNvSpPr>
          <p:nvPr>
            <p:ph idx="1"/>
          </p:nvPr>
        </p:nvSpPr>
        <p:spPr>
          <a:xfrm>
            <a:off x="685800" y="3505200"/>
            <a:ext cx="7772400" cy="2743200"/>
          </a:xfrm>
        </p:spPr>
        <p:txBody>
          <a:bodyPr>
            <a:normAutofit fontScale="92500" lnSpcReduction="20000"/>
          </a:bodyPr>
          <a:lstStyle/>
          <a:p>
            <a:r>
              <a:rPr lang="en-US" sz="2000" dirty="0"/>
              <a:t>Assume </a:t>
            </a:r>
            <a:r>
              <a:rPr lang="en-US" sz="2000" i="1" dirty="0" err="1"/>
              <a:t>C</a:t>
            </a:r>
            <a:r>
              <a:rPr lang="en-US" sz="2000" dirty="0" err="1"/>
              <a:t>(</a:t>
            </a:r>
            <a:r>
              <a:rPr lang="en-US" sz="2000" i="1" dirty="0" err="1"/>
              <a:t>k</a:t>
            </a:r>
            <a:r>
              <a:rPr lang="en-US" sz="2000" dirty="0"/>
              <a:t>) is the complexity (amount or work) at level </a:t>
            </a:r>
            <a:r>
              <a:rPr lang="en-US" sz="2000" i="1" dirty="0" err="1"/>
              <a:t>k</a:t>
            </a:r>
            <a:endParaRPr lang="en-US" sz="2000" dirty="0"/>
          </a:p>
          <a:p>
            <a:pPr lvl="1"/>
            <a:r>
              <a:rPr lang="en-US" sz="1600" dirty="0"/>
              <a:t>Rate of increase/decrease in work at each level is the geometric ratio</a:t>
            </a:r>
          </a:p>
          <a:p>
            <a:r>
              <a:rPr lang="en-US" sz="2000" dirty="0"/>
              <a:t>If starting from top level </a:t>
            </a:r>
            <a:r>
              <a:rPr lang="en-US" sz="2000" i="1" dirty="0"/>
              <a:t>C</a:t>
            </a:r>
            <a:r>
              <a:rPr lang="en-US" sz="2000" dirty="0"/>
              <a:t>(</a:t>
            </a:r>
            <a:r>
              <a:rPr lang="en-US" sz="2000" i="1" dirty="0"/>
              <a:t>k</a:t>
            </a:r>
            <a:r>
              <a:rPr lang="en-US" sz="2000" dirty="0"/>
              <a:t>) is decreasing (ratio &lt; 1), then the total asymptotic work will be equal to that done at the top level, since all the other work done at lower levels is within a constant factor of the top level</a:t>
            </a:r>
          </a:p>
          <a:p>
            <a:r>
              <a:rPr lang="en-US" sz="2000" dirty="0"/>
              <a:t>If </a:t>
            </a:r>
            <a:r>
              <a:rPr lang="en-US" sz="2000" i="1" dirty="0"/>
              <a:t>C</a:t>
            </a:r>
            <a:r>
              <a:rPr lang="en-US" sz="2000" dirty="0"/>
              <a:t>(</a:t>
            </a:r>
            <a:r>
              <a:rPr lang="en-US" sz="2000" i="1" dirty="0"/>
              <a:t>k</a:t>
            </a:r>
            <a:r>
              <a:rPr lang="en-US" sz="2000" dirty="0"/>
              <a:t>) increases with depth </a:t>
            </a:r>
            <a:r>
              <a:rPr lang="en-US" sz="2000" i="1" dirty="0"/>
              <a:t>k</a:t>
            </a:r>
            <a:r>
              <a:rPr lang="en-US" sz="2000" dirty="0"/>
              <a:t> then the total asymptotic work will be equal to that done at the leaf (bottom) level, since all the other work done at higher levels is within a constant factor of the leaf level</a:t>
            </a:r>
          </a:p>
          <a:p>
            <a:r>
              <a:rPr lang="en-US" sz="2000" dirty="0"/>
              <a:t>If </a:t>
            </a:r>
            <a:r>
              <a:rPr lang="en-US" sz="2000" i="1" dirty="0"/>
              <a:t>C</a:t>
            </a:r>
            <a:r>
              <a:rPr lang="en-US" sz="2000" dirty="0"/>
              <a:t>(</a:t>
            </a:r>
            <a:r>
              <a:rPr lang="en-US" sz="2000" i="1" dirty="0"/>
              <a:t>k</a:t>
            </a:r>
            <a:r>
              <a:rPr lang="en-US" sz="2000" dirty="0"/>
              <a:t>) is the same at each level, then total work is # of levels *</a:t>
            </a:r>
            <a:r>
              <a:rPr lang="en-US" sz="2000" i="1" dirty="0"/>
              <a:t>C</a:t>
            </a:r>
            <a:r>
              <a:rPr lang="en-US" sz="2000" dirty="0"/>
              <a:t>(</a:t>
            </a:r>
            <a:r>
              <a:rPr lang="en-US" sz="2000" i="1" dirty="0"/>
              <a:t>k</a:t>
            </a:r>
            <a:r>
              <a:rPr lang="en-US" sz="2000" dirty="0"/>
              <a:t>)</a:t>
            </a:r>
            <a:endParaRPr lang="en-US" sz="2000" i="1" dirty="0"/>
          </a:p>
          <a:p>
            <a:pPr lvl="1"/>
            <a:r>
              <a:rPr lang="en-US" sz="1600" dirty="0"/>
              <a:t># of levels is </a:t>
            </a:r>
            <a:r>
              <a:rPr lang="en-US" sz="1600" dirty="0" err="1"/>
              <a:t>log</a:t>
            </a:r>
            <a:r>
              <a:rPr lang="en-US" sz="1600" i="1" dirty="0" err="1"/>
              <a:t>n</a:t>
            </a:r>
            <a:r>
              <a:rPr lang="en-US" sz="1600" dirty="0"/>
              <a:t> for divide and conquer, thus </a:t>
            </a:r>
            <a:r>
              <a:rPr lang="en-US" sz="1600" dirty="0" err="1"/>
              <a:t>log</a:t>
            </a:r>
            <a:r>
              <a:rPr lang="en-US" sz="1600" i="1" dirty="0" err="1"/>
              <a:t>n</a:t>
            </a:r>
            <a:r>
              <a:rPr lang="en-US" sz="1600" dirty="0"/>
              <a:t> *</a:t>
            </a:r>
            <a:r>
              <a:rPr lang="en-US" sz="1600" i="1" dirty="0"/>
              <a:t>C</a:t>
            </a:r>
            <a:r>
              <a:rPr lang="en-US" sz="1600" dirty="0"/>
              <a:t>(</a:t>
            </a:r>
            <a:r>
              <a:rPr lang="en-US" sz="1600" i="1" dirty="0"/>
              <a:t>k</a:t>
            </a:r>
            <a:r>
              <a:rPr lang="en-US" sz="1600" dirty="0"/>
              <a:t>)</a:t>
            </a:r>
          </a:p>
          <a:p>
            <a:endParaRPr lang="en-US" sz="2000" dirty="0"/>
          </a:p>
          <a:p>
            <a:endParaRPr lang="en-US" sz="2000" dirty="0"/>
          </a:p>
        </p:txBody>
      </p:sp>
      <p:sp>
        <p:nvSpPr>
          <p:cNvPr id="20484" name="Footer Placeholder 3"/>
          <p:cNvSpPr>
            <a:spLocks noGrp="1"/>
          </p:cNvSpPr>
          <p:nvPr>
            <p:ph type="ftr" sz="quarter" idx="11"/>
          </p:nvPr>
        </p:nvSpPr>
        <p:spPr>
          <a:noFill/>
        </p:spPr>
        <p:txBody>
          <a:bodyPr/>
          <a:lstStyle/>
          <a:p>
            <a:r>
              <a:rPr lang="en-US"/>
              <a:t>CS 312 - Divide and Conquer/Master Theorem</a:t>
            </a:r>
          </a:p>
        </p:txBody>
      </p:sp>
      <p:sp>
        <p:nvSpPr>
          <p:cNvPr id="20485" name="Slide Number Placeholder 4"/>
          <p:cNvSpPr>
            <a:spLocks noGrp="1"/>
          </p:cNvSpPr>
          <p:nvPr>
            <p:ph type="sldNum" sz="quarter" idx="12"/>
          </p:nvPr>
        </p:nvSpPr>
        <p:spPr>
          <a:noFill/>
        </p:spPr>
        <p:txBody>
          <a:bodyPr/>
          <a:lstStyle/>
          <a:p>
            <a:fld id="{66E21919-7475-604C-B815-65C23122AB5E}" type="slidenum">
              <a:rPr lang="en-US" smtClean="0"/>
              <a:pPr/>
              <a:t>19</a:t>
            </a:fld>
            <a:endParaRPr lang="en-US"/>
          </a:p>
        </p:txBody>
      </p:sp>
      <p:sp>
        <p:nvSpPr>
          <p:cNvPr id="20486"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87"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88"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89"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0"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1"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2"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3"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4"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5"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6"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7"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8"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9"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500"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0501" name="Straight Connector 23"/>
          <p:cNvCxnSpPr>
            <a:cxnSpLocks noChangeShapeType="1"/>
            <a:stCxn id="20487" idx="6"/>
            <a:endCxn id="20486"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20502" name="Straight Connector 25"/>
          <p:cNvCxnSpPr>
            <a:cxnSpLocks noChangeShapeType="1"/>
            <a:stCxn id="20486" idx="6"/>
            <a:endCxn id="20488" idx="2"/>
          </p:cNvCxnSpPr>
          <p:nvPr/>
        </p:nvCxnSpPr>
        <p:spPr bwMode="auto">
          <a:xfrm>
            <a:off x="4610100" y="1562100"/>
            <a:ext cx="1257300" cy="460375"/>
          </a:xfrm>
          <a:prstGeom prst="line">
            <a:avLst/>
          </a:prstGeom>
          <a:noFill/>
          <a:ln w="9525">
            <a:solidFill>
              <a:schemeClr val="tx1"/>
            </a:solidFill>
            <a:round/>
            <a:headEnd/>
            <a:tailEnd/>
          </a:ln>
        </p:spPr>
      </p:cxnSp>
      <p:cxnSp>
        <p:nvCxnSpPr>
          <p:cNvPr id="20503" name="Straight Connector 27"/>
          <p:cNvCxnSpPr>
            <a:cxnSpLocks noChangeShapeType="1"/>
            <a:stCxn id="20487" idx="3"/>
            <a:endCxn id="20489"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20504" name="Straight Connector 29"/>
          <p:cNvCxnSpPr>
            <a:cxnSpLocks noChangeShapeType="1"/>
            <a:stCxn id="20487" idx="5"/>
            <a:endCxn id="20498"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20505" name="Straight Connector 31"/>
          <p:cNvCxnSpPr>
            <a:cxnSpLocks noChangeShapeType="1"/>
            <a:stCxn id="20489" idx="3"/>
            <a:endCxn id="20490"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20506"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20507" name="Straight Connector 33"/>
          <p:cNvCxnSpPr>
            <a:cxnSpLocks noChangeShapeType="1"/>
            <a:stCxn id="20492" idx="3"/>
            <a:endCxn id="20493"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20508" name="Straight Connector 40"/>
          <p:cNvCxnSpPr>
            <a:cxnSpLocks noChangeShapeType="1"/>
            <a:stCxn id="20489" idx="5"/>
            <a:endCxn id="20491"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20509" name="Straight Connector 42"/>
          <p:cNvCxnSpPr>
            <a:cxnSpLocks noChangeShapeType="1"/>
            <a:stCxn id="20498" idx="5"/>
            <a:endCxn id="20500"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20510" name="Straight Connector 44"/>
          <p:cNvCxnSpPr>
            <a:cxnSpLocks noChangeShapeType="1"/>
            <a:stCxn id="20492" idx="5"/>
            <a:endCxn id="20494"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20511" name="Straight Connector 46"/>
          <p:cNvCxnSpPr>
            <a:cxnSpLocks noChangeShapeType="1"/>
            <a:stCxn id="20495" idx="5"/>
            <a:endCxn id="20497"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20512" name="Straight Connector 48"/>
          <p:cNvCxnSpPr>
            <a:cxnSpLocks noChangeShapeType="1"/>
            <a:stCxn id="20495" idx="3"/>
            <a:endCxn id="20496"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20513" name="Straight Connector 50"/>
          <p:cNvCxnSpPr>
            <a:cxnSpLocks noChangeShapeType="1"/>
            <a:stCxn id="20488" idx="5"/>
            <a:endCxn id="20495"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20514" name="Straight Connector 52"/>
          <p:cNvCxnSpPr>
            <a:cxnSpLocks noChangeShapeType="1"/>
            <a:stCxn id="20488" idx="3"/>
            <a:endCxn id="20492"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20515"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20516" name="TextBox 58"/>
          <p:cNvSpPr txBox="1">
            <a:spLocks noChangeArrowheads="1"/>
          </p:cNvSpPr>
          <p:nvPr/>
        </p:nvSpPr>
        <p:spPr bwMode="auto">
          <a:xfrm>
            <a:off x="687388" y="2141538"/>
            <a:ext cx="641522" cy="584775"/>
          </a:xfrm>
          <a:prstGeom prst="rect">
            <a:avLst/>
          </a:prstGeom>
          <a:noFill/>
          <a:ln w="9525">
            <a:noFill/>
            <a:miter lim="800000"/>
            <a:headEnd/>
            <a:tailEnd/>
          </a:ln>
        </p:spPr>
        <p:txBody>
          <a:bodyPr wrap="none">
            <a:prstTxWarp prst="textNoShape">
              <a:avLst/>
            </a:prstTxWarp>
            <a:spAutoFit/>
          </a:bodyPr>
          <a:lstStyle/>
          <a:p>
            <a:r>
              <a:rPr lang="en-US" sz="1600" b="0" dirty="0" err="1"/>
              <a:t>log</a:t>
            </a:r>
            <a:r>
              <a:rPr lang="en-US" sz="1600" b="0" i="1" dirty="0" err="1"/>
              <a:t>n</a:t>
            </a:r>
            <a:endParaRPr lang="en-US" sz="1600" b="0" i="1" dirty="0"/>
          </a:p>
          <a:p>
            <a:r>
              <a:rPr lang="en-US" sz="1600" b="0" dirty="0"/>
              <a:t>depth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t>CS 312 - Divide and Conquer/Master Theorem</a:t>
            </a:r>
          </a:p>
        </p:txBody>
      </p:sp>
      <p:sp>
        <p:nvSpPr>
          <p:cNvPr id="17411" name="Slide Number Placeholder 5"/>
          <p:cNvSpPr>
            <a:spLocks noGrp="1"/>
          </p:cNvSpPr>
          <p:nvPr>
            <p:ph type="sldNum" sz="quarter" idx="12"/>
          </p:nvPr>
        </p:nvSpPr>
        <p:spPr>
          <a:noFill/>
        </p:spPr>
        <p:txBody>
          <a:bodyPr/>
          <a:lstStyle/>
          <a:p>
            <a:fld id="{EF79C7B4-5E3B-0C4E-8CD1-7B6FDCBA4E54}" type="slidenum">
              <a:rPr lang="en-US" smtClean="0"/>
              <a:pPr/>
              <a:t>2</a:t>
            </a:fld>
            <a:endParaRPr lang="en-US"/>
          </a:p>
        </p:txBody>
      </p:sp>
      <p:sp>
        <p:nvSpPr>
          <p:cNvPr id="520194" name="Rectangle 2"/>
          <p:cNvSpPr>
            <a:spLocks noGrp="1" noChangeArrowheads="1"/>
          </p:cNvSpPr>
          <p:nvPr>
            <p:ph type="title"/>
          </p:nvPr>
        </p:nvSpPr>
        <p:spPr/>
        <p:txBody>
          <a:bodyPr/>
          <a:lstStyle/>
          <a:p>
            <a:pPr eaLnBrk="1" hangingPunct="1">
              <a:defRPr/>
            </a:pPr>
            <a:r>
              <a:rPr lang="en-US">
                <a:ea typeface="+mj-ea"/>
                <a:cs typeface="+mj-cs"/>
              </a:rPr>
              <a:t>Divide and Conquer Algorithms</a:t>
            </a:r>
          </a:p>
        </p:txBody>
      </p:sp>
      <p:sp>
        <p:nvSpPr>
          <p:cNvPr id="17413" name="Rectangle 3"/>
          <p:cNvSpPr>
            <a:spLocks noGrp="1" noChangeArrowheads="1"/>
          </p:cNvSpPr>
          <p:nvPr>
            <p:ph type="body" idx="1"/>
          </p:nvPr>
        </p:nvSpPr>
        <p:spPr/>
        <p:txBody>
          <a:bodyPr/>
          <a:lstStyle/>
          <a:p>
            <a:pPr eaLnBrk="1" hangingPunct="1">
              <a:buFont typeface="Wingdings" charset="2"/>
              <a:buNone/>
            </a:pPr>
            <a:r>
              <a:rPr lang="en-US" dirty="0"/>
              <a:t>1. Partition task into sub-tasks which are smaller instances of the same task</a:t>
            </a:r>
          </a:p>
          <a:p>
            <a:pPr eaLnBrk="1" hangingPunct="1">
              <a:buFont typeface="Wingdings" charset="2"/>
              <a:buNone/>
            </a:pPr>
            <a:r>
              <a:rPr lang="en-US" dirty="0"/>
              <a:t>2. Recursively solve the sub-tasks</a:t>
            </a:r>
          </a:p>
          <a:p>
            <a:pPr lvl="1" eaLnBrk="1" hangingPunct="1"/>
            <a:r>
              <a:rPr lang="en-US" dirty="0"/>
              <a:t>Each sub-task often only solved outright when the bottom (threshold) of the recursion is reached</a:t>
            </a:r>
          </a:p>
          <a:p>
            <a:pPr eaLnBrk="1" hangingPunct="1">
              <a:buFont typeface="Wingdings" charset="2"/>
              <a:buNone/>
            </a:pPr>
            <a:r>
              <a:rPr lang="en-US" dirty="0"/>
              <a:t>3. Appropriately combine the results</a:t>
            </a:r>
          </a:p>
          <a:p>
            <a:pPr eaLnBrk="1" hangingPunct="1"/>
            <a:endParaRPr lang="en-US" dirty="0"/>
          </a:p>
          <a:p>
            <a:pPr eaLnBrk="1" hangingPunct="1"/>
            <a:r>
              <a:rPr lang="en-US" dirty="0"/>
              <a:t>Why Divide and Conquer?</a:t>
            </a:r>
          </a:p>
          <a:p>
            <a:pPr lvl="1" eaLnBrk="1" hangingPunct="1"/>
            <a:r>
              <a:rPr lang="en-US" dirty="0"/>
              <a:t>Can be an easier way to approach solving large problems</a:t>
            </a:r>
          </a:p>
          <a:p>
            <a:pPr lvl="1" eaLnBrk="1" hangingPunct="1"/>
            <a:r>
              <a:rPr lang="en-US" dirty="0"/>
              <a:t>Can be faster - but not always</a:t>
            </a:r>
          </a:p>
          <a:p>
            <a:pPr lvl="2" eaLnBrk="1" hangingPunct="1"/>
            <a:r>
              <a:rPr lang="en-US" dirty="0"/>
              <a:t>Critical point!  Some examples coming</a:t>
            </a:r>
          </a:p>
          <a:p>
            <a:pPr lvl="1" eaLnBrk="1" hangingPunct="1">
              <a:buFontTx/>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a:t>CS 312 - Divide and Conquer/Master Theorem</a:t>
            </a:r>
          </a:p>
        </p:txBody>
      </p:sp>
      <p:sp>
        <p:nvSpPr>
          <p:cNvPr id="26627" name="Slide Number Placeholder 5"/>
          <p:cNvSpPr>
            <a:spLocks noGrp="1"/>
          </p:cNvSpPr>
          <p:nvPr>
            <p:ph type="sldNum" sz="quarter" idx="12"/>
          </p:nvPr>
        </p:nvSpPr>
        <p:spPr>
          <a:noFill/>
        </p:spPr>
        <p:txBody>
          <a:bodyPr/>
          <a:lstStyle/>
          <a:p>
            <a:fld id="{A460BFAC-0CB9-2042-ABAF-327952621EB8}" type="slidenum">
              <a:rPr lang="en-US" smtClean="0"/>
              <a:pPr/>
              <a:t>20</a:t>
            </a:fld>
            <a:endParaRPr lang="en-US"/>
          </a:p>
        </p:txBody>
      </p:sp>
      <p:sp>
        <p:nvSpPr>
          <p:cNvPr id="521218" name="Rectangle 2"/>
          <p:cNvSpPr>
            <a:spLocks noGrp="1" noChangeArrowheads="1"/>
          </p:cNvSpPr>
          <p:nvPr>
            <p:ph type="title"/>
          </p:nvPr>
        </p:nvSpPr>
        <p:spPr/>
        <p:txBody>
          <a:bodyPr/>
          <a:lstStyle/>
          <a:p>
            <a:pPr eaLnBrk="1" hangingPunct="1">
              <a:defRPr/>
            </a:pPr>
            <a:r>
              <a:rPr lang="en-US">
                <a:ea typeface="+mj-ea"/>
                <a:cs typeface="+mj-cs"/>
              </a:rPr>
              <a:t>Divide and Conquer Example</a:t>
            </a:r>
          </a:p>
        </p:txBody>
      </p:sp>
      <p:sp>
        <p:nvSpPr>
          <p:cNvPr id="26629" name="Rectangle 3"/>
          <p:cNvSpPr>
            <a:spLocks noGrp="1" noChangeArrowheads="1"/>
          </p:cNvSpPr>
          <p:nvPr>
            <p:ph type="body" idx="1"/>
          </p:nvPr>
        </p:nvSpPr>
        <p:spPr/>
        <p:txBody>
          <a:bodyPr/>
          <a:lstStyle/>
          <a:p>
            <a:pPr eaLnBrk="1" hangingPunct="1"/>
            <a:r>
              <a:rPr lang="en-US"/>
              <a:t>Faster multiplication algorithm</a:t>
            </a:r>
          </a:p>
          <a:p>
            <a:pPr eaLnBrk="1" hangingPunct="1"/>
            <a:r>
              <a:rPr lang="en-US"/>
              <a:t>The product of 2 complex numbers is</a:t>
            </a:r>
          </a:p>
          <a:p>
            <a:pPr algn="ctr" eaLnBrk="1" hangingPunct="1">
              <a:buFont typeface="Wingdings" charset="2"/>
              <a:buNone/>
            </a:pPr>
            <a:r>
              <a:rPr lang="en-US"/>
              <a:t>(</a:t>
            </a:r>
            <a:r>
              <a:rPr lang="en-US" i="1"/>
              <a:t>a</a:t>
            </a:r>
            <a:r>
              <a:rPr lang="en-US"/>
              <a:t>+</a:t>
            </a:r>
            <a:r>
              <a:rPr lang="en-US" i="1"/>
              <a:t>bi</a:t>
            </a:r>
            <a:r>
              <a:rPr lang="en-US"/>
              <a:t>)(</a:t>
            </a:r>
            <a:r>
              <a:rPr lang="en-US" i="1"/>
              <a:t>c</a:t>
            </a:r>
            <a:r>
              <a:rPr lang="en-US"/>
              <a:t>+</a:t>
            </a:r>
            <a:r>
              <a:rPr lang="en-US" i="1"/>
              <a:t>di</a:t>
            </a:r>
            <a:r>
              <a:rPr lang="en-US"/>
              <a:t>) = </a:t>
            </a:r>
            <a:r>
              <a:rPr lang="en-US" i="1"/>
              <a:t>ac </a:t>
            </a:r>
            <a:r>
              <a:rPr lang="en-US"/>
              <a:t>- </a:t>
            </a:r>
            <a:r>
              <a:rPr lang="en-US" i="1"/>
              <a:t>bd </a:t>
            </a:r>
            <a:r>
              <a:rPr lang="en-US"/>
              <a:t>+ (</a:t>
            </a:r>
            <a:r>
              <a:rPr lang="en-US" i="1"/>
              <a:t>bc</a:t>
            </a:r>
            <a:r>
              <a:rPr lang="en-US"/>
              <a:t>+</a:t>
            </a:r>
            <a:r>
              <a:rPr lang="en-US" i="1"/>
              <a:t>ad</a:t>
            </a:r>
            <a:r>
              <a:rPr lang="en-US"/>
              <a:t>)</a:t>
            </a:r>
            <a:r>
              <a:rPr lang="en-US" i="1"/>
              <a:t>i</a:t>
            </a:r>
          </a:p>
          <a:p>
            <a:pPr algn="ctr" eaLnBrk="1" hangingPunct="1">
              <a:buFont typeface="Wingdings" charset="2"/>
              <a:buNone/>
            </a:pPr>
            <a:r>
              <a:rPr lang="en-US"/>
              <a:t>which requires 4 multiplications</a:t>
            </a:r>
          </a:p>
          <a:p>
            <a:pPr eaLnBrk="1" hangingPunct="1"/>
            <a:r>
              <a:rPr lang="en-US"/>
              <a:t>Carl Freidrich Gauss noted that this could be done with 3 multiplications (but a few more adds) because</a:t>
            </a:r>
          </a:p>
          <a:p>
            <a:pPr algn="ctr" eaLnBrk="1" hangingPunct="1">
              <a:buFont typeface="Wingdings" charset="2"/>
              <a:buNone/>
            </a:pPr>
            <a:r>
              <a:rPr lang="en-US" i="1"/>
              <a:t>bc </a:t>
            </a:r>
            <a:r>
              <a:rPr lang="en-US"/>
              <a:t>+ </a:t>
            </a:r>
            <a:r>
              <a:rPr lang="en-US" i="1"/>
              <a:t>ad </a:t>
            </a:r>
            <a:r>
              <a:rPr lang="en-US"/>
              <a:t>= (</a:t>
            </a:r>
            <a:r>
              <a:rPr lang="en-US" i="1"/>
              <a:t>a</a:t>
            </a:r>
            <a:r>
              <a:rPr lang="en-US"/>
              <a:t>+</a:t>
            </a:r>
            <a:r>
              <a:rPr lang="en-US" i="1"/>
              <a:t>b</a:t>
            </a:r>
            <a:r>
              <a:rPr lang="en-US"/>
              <a:t>)(</a:t>
            </a:r>
            <a:r>
              <a:rPr lang="en-US" i="1"/>
              <a:t>c</a:t>
            </a:r>
            <a:r>
              <a:rPr lang="en-US"/>
              <a:t>+</a:t>
            </a:r>
            <a:r>
              <a:rPr lang="en-US" i="1"/>
              <a:t>d</a:t>
            </a:r>
            <a:r>
              <a:rPr lang="en-US"/>
              <a:t>) - </a:t>
            </a:r>
            <a:r>
              <a:rPr lang="en-US" i="1"/>
              <a:t>ac </a:t>
            </a:r>
            <a:r>
              <a:rPr lang="en-US"/>
              <a:t>- </a:t>
            </a:r>
            <a:r>
              <a:rPr lang="en-US" i="1"/>
              <a:t>bd</a:t>
            </a:r>
          </a:p>
          <a:p>
            <a:pPr eaLnBrk="1" hangingPunct="1"/>
            <a:r>
              <a:rPr lang="en-US"/>
              <a:t>While this is just a constant time improvement for one multiplication, the savings becomes significant when applied recursively in a divide and conquer scheme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a:t>CS 312 - Divide and Conquer/Master Theorem</a:t>
            </a:r>
          </a:p>
        </p:txBody>
      </p:sp>
      <p:sp>
        <p:nvSpPr>
          <p:cNvPr id="34819" name="Slide Number Placeholder 5"/>
          <p:cNvSpPr>
            <a:spLocks noGrp="1"/>
          </p:cNvSpPr>
          <p:nvPr>
            <p:ph type="sldNum" sz="quarter" idx="12"/>
          </p:nvPr>
        </p:nvSpPr>
        <p:spPr>
          <a:noFill/>
        </p:spPr>
        <p:txBody>
          <a:bodyPr/>
          <a:lstStyle/>
          <a:p>
            <a:fld id="{0D74A223-ACDF-7F41-9F3B-623ADD13C46D}" type="slidenum">
              <a:rPr lang="en-US" smtClean="0"/>
              <a:pPr/>
              <a:t>21</a:t>
            </a:fld>
            <a:endParaRPr lang="en-US"/>
          </a:p>
        </p:txBody>
      </p:sp>
      <p:sp>
        <p:nvSpPr>
          <p:cNvPr id="524290" name="Rectangle 2"/>
          <p:cNvSpPr>
            <a:spLocks noGrp="1" noChangeArrowheads="1"/>
          </p:cNvSpPr>
          <p:nvPr>
            <p:ph type="title"/>
          </p:nvPr>
        </p:nvSpPr>
        <p:spPr>
          <a:xfrm>
            <a:off x="609600" y="190500"/>
            <a:ext cx="7772400" cy="838200"/>
          </a:xfrm>
        </p:spPr>
        <p:txBody>
          <a:bodyPr/>
          <a:lstStyle/>
          <a:p>
            <a:pPr eaLnBrk="1" hangingPunct="1">
              <a:defRPr/>
            </a:pPr>
            <a:r>
              <a:rPr lang="en-US" dirty="0">
                <a:ea typeface="+mj-ea"/>
                <a:cs typeface="+mj-cs"/>
              </a:rPr>
              <a:t>Faster Multiply</a:t>
            </a:r>
          </a:p>
        </p:txBody>
      </p:sp>
      <p:sp>
        <p:nvSpPr>
          <p:cNvPr id="34821" name="Rectangle 3"/>
          <p:cNvSpPr>
            <a:spLocks noGrp="1" noChangeArrowheads="1"/>
          </p:cNvSpPr>
          <p:nvPr>
            <p:ph type="body" idx="1"/>
          </p:nvPr>
        </p:nvSpPr>
        <p:spPr>
          <a:xfrm>
            <a:off x="685800" y="1219200"/>
            <a:ext cx="7772400" cy="5029200"/>
          </a:xfrm>
        </p:spPr>
        <p:txBody>
          <a:bodyPr/>
          <a:lstStyle/>
          <a:p>
            <a:pPr eaLnBrk="1" hangingPunct="1">
              <a:lnSpc>
                <a:spcPct val="80000"/>
              </a:lnSpc>
            </a:pPr>
            <a:r>
              <a:rPr lang="en-US" sz="2200" dirty="0"/>
              <a:t>Let's use Gauss's trick:</a:t>
            </a:r>
          </a:p>
          <a:p>
            <a:pPr algn="ctr" eaLnBrk="1" hangingPunct="1">
              <a:lnSpc>
                <a:spcPct val="80000"/>
              </a:lnSpc>
              <a:buNone/>
            </a:pPr>
            <a:r>
              <a:rPr lang="en-US" sz="2200" dirty="0"/>
              <a:t> </a:t>
            </a:r>
            <a:r>
              <a:rPr lang="en-US" sz="2200" i="1" dirty="0" err="1"/>
              <a:t>xy</a:t>
            </a:r>
            <a:r>
              <a:rPr lang="en-US" sz="2200" i="1" dirty="0"/>
              <a:t> </a:t>
            </a:r>
            <a:r>
              <a:rPr lang="en-US" sz="2200" dirty="0"/>
              <a:t>= 2</a:t>
            </a:r>
            <a:r>
              <a:rPr lang="en-US" sz="2200" i="1" baseline="30000" dirty="0"/>
              <a:t>n</a:t>
            </a:r>
            <a:r>
              <a:rPr lang="en-US" sz="2200" baseline="30000" dirty="0"/>
              <a:t> </a:t>
            </a:r>
            <a:r>
              <a:rPr lang="en-US" sz="2200" i="1" dirty="0" err="1"/>
              <a:t>x</a:t>
            </a:r>
            <a:r>
              <a:rPr lang="en-US" sz="2200" i="1" baseline="-25000" dirty="0" err="1"/>
              <a:t>L</a:t>
            </a:r>
            <a:r>
              <a:rPr lang="en-US" sz="2200" i="1" dirty="0" err="1"/>
              <a:t>y</a:t>
            </a:r>
            <a:r>
              <a:rPr lang="en-US" sz="2200" i="1" baseline="-25000" dirty="0" err="1"/>
              <a:t>L</a:t>
            </a:r>
            <a:r>
              <a:rPr lang="en-US" sz="2200" dirty="0"/>
              <a:t> + 2</a:t>
            </a:r>
            <a:r>
              <a:rPr lang="en-US" sz="2200" i="1" baseline="30000" dirty="0"/>
              <a:t>n</a:t>
            </a:r>
            <a:r>
              <a:rPr lang="en-US" sz="2200" baseline="30000" dirty="0"/>
              <a:t>/2</a:t>
            </a:r>
            <a:r>
              <a:rPr lang="en-US" sz="2200" dirty="0"/>
              <a:t>(</a:t>
            </a:r>
            <a:r>
              <a:rPr lang="en-US" sz="2200" i="1" dirty="0"/>
              <a:t>x</a:t>
            </a:r>
            <a:r>
              <a:rPr lang="en-US" sz="2200" i="1" baseline="-25000" dirty="0"/>
              <a:t>L</a:t>
            </a:r>
            <a:r>
              <a:rPr lang="en-US" sz="2200" i="1" dirty="0"/>
              <a:t>y</a:t>
            </a:r>
            <a:r>
              <a:rPr lang="en-US" sz="2200" i="1" baseline="-25000" dirty="0"/>
              <a:t>R</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L</a:t>
            </a:r>
            <a:r>
              <a:rPr lang="en-US" sz="2200" dirty="0"/>
              <a:t>) + </a:t>
            </a:r>
            <a:r>
              <a:rPr lang="en-US" sz="2200" i="1" dirty="0" err="1"/>
              <a:t>x</a:t>
            </a:r>
            <a:r>
              <a:rPr lang="en-US" sz="2200" i="1" baseline="-25000" dirty="0" err="1"/>
              <a:t>R</a:t>
            </a:r>
            <a:r>
              <a:rPr lang="en-US" sz="2200" i="1" dirty="0" err="1"/>
              <a:t>y</a:t>
            </a:r>
            <a:r>
              <a:rPr lang="en-US" sz="2200" i="1" baseline="-25000" dirty="0" err="1"/>
              <a:t>R</a:t>
            </a:r>
            <a:endParaRPr lang="en-US" sz="2200" i="1" dirty="0"/>
          </a:p>
          <a:p>
            <a:pPr algn="ctr" eaLnBrk="1" hangingPunct="1">
              <a:lnSpc>
                <a:spcPct val="80000"/>
              </a:lnSpc>
              <a:buFont typeface="Wingdings" charset="2"/>
              <a:buNone/>
            </a:pPr>
            <a:r>
              <a:rPr lang="en-US" sz="2200" i="1" dirty="0" err="1"/>
              <a:t>x</a:t>
            </a:r>
            <a:r>
              <a:rPr lang="en-US" sz="2200" i="1" baseline="-25000" dirty="0" err="1"/>
              <a:t>L</a:t>
            </a:r>
            <a:r>
              <a:rPr lang="en-US" sz="2200" i="1" dirty="0" err="1"/>
              <a:t>y</a:t>
            </a:r>
            <a:r>
              <a:rPr lang="en-US" sz="2200" i="1" baseline="-25000" dirty="0" err="1"/>
              <a:t>R</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L</a:t>
            </a:r>
            <a:r>
              <a:rPr lang="en-US" sz="2200" i="1" dirty="0"/>
              <a:t> </a:t>
            </a:r>
            <a:r>
              <a:rPr lang="en-US" sz="2200" dirty="0"/>
              <a:t>= (</a:t>
            </a:r>
            <a:r>
              <a:rPr lang="en-US" sz="2200" i="1" dirty="0" err="1"/>
              <a:t>x</a:t>
            </a:r>
            <a:r>
              <a:rPr lang="en-US" sz="2200" i="1" baseline="-25000" dirty="0" err="1"/>
              <a:t>L</a:t>
            </a:r>
            <a:r>
              <a:rPr lang="en-US" sz="2200" i="1" dirty="0"/>
              <a:t> </a:t>
            </a:r>
            <a:r>
              <a:rPr lang="en-US" sz="2200" dirty="0"/>
              <a:t>+ </a:t>
            </a:r>
            <a:r>
              <a:rPr lang="en-US" sz="2200" i="1" dirty="0" err="1"/>
              <a:t>x</a:t>
            </a:r>
            <a:r>
              <a:rPr lang="en-US" sz="2200" i="1" baseline="-25000" dirty="0" err="1"/>
              <a:t>R</a:t>
            </a:r>
            <a:r>
              <a:rPr lang="en-US" sz="2200" dirty="0" err="1"/>
              <a:t>)(</a:t>
            </a:r>
            <a:r>
              <a:rPr lang="en-US" sz="2200" i="1" dirty="0" err="1"/>
              <a:t>y</a:t>
            </a:r>
            <a:r>
              <a:rPr lang="en-US" sz="2200" i="1" baseline="-25000" dirty="0" err="1"/>
              <a:t>L</a:t>
            </a:r>
            <a:r>
              <a:rPr lang="en-US" sz="2200" i="1" dirty="0"/>
              <a:t> </a:t>
            </a:r>
            <a:r>
              <a:rPr lang="en-US" sz="2200" dirty="0"/>
              <a:t>+ </a:t>
            </a:r>
            <a:r>
              <a:rPr lang="en-US" sz="2200" i="1" dirty="0" err="1"/>
              <a:t>y</a:t>
            </a:r>
            <a:r>
              <a:rPr lang="en-US" sz="2200" i="1" baseline="-25000" dirty="0" err="1"/>
              <a:t>R</a:t>
            </a:r>
            <a:r>
              <a:rPr lang="en-US" sz="2200" dirty="0"/>
              <a:t>) - </a:t>
            </a:r>
            <a:r>
              <a:rPr lang="en-US" sz="2200" i="1" dirty="0" err="1"/>
              <a:t>x</a:t>
            </a:r>
            <a:r>
              <a:rPr lang="en-US" sz="2200" i="1" baseline="-25000" dirty="0" err="1"/>
              <a:t>L</a:t>
            </a:r>
            <a:r>
              <a:rPr lang="en-US" sz="2200" i="1" dirty="0" err="1"/>
              <a:t>y</a:t>
            </a:r>
            <a:r>
              <a:rPr lang="en-US" sz="2200" i="1" baseline="-25000" dirty="0" err="1"/>
              <a:t>L</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R</a:t>
            </a:r>
            <a:endParaRPr lang="en-US" sz="2200" i="1" dirty="0"/>
          </a:p>
          <a:p>
            <a:pPr algn="ctr" eaLnBrk="1" hangingPunct="1">
              <a:lnSpc>
                <a:spcPct val="80000"/>
              </a:lnSpc>
              <a:buNone/>
            </a:pPr>
            <a:r>
              <a:rPr lang="en-US" sz="2200" i="1" dirty="0" err="1"/>
              <a:t>xy</a:t>
            </a:r>
            <a:r>
              <a:rPr lang="en-US" sz="2200" i="1" dirty="0"/>
              <a:t> </a:t>
            </a:r>
            <a:r>
              <a:rPr lang="en-US" sz="2200" dirty="0"/>
              <a:t>= 2</a:t>
            </a:r>
            <a:r>
              <a:rPr lang="en-US" sz="2200" i="1" baseline="30000" dirty="0"/>
              <a:t>n </a:t>
            </a:r>
            <a:r>
              <a:rPr lang="en-US" sz="2200" i="1" dirty="0" err="1"/>
              <a:t>x</a:t>
            </a:r>
            <a:r>
              <a:rPr lang="en-US" sz="2200" i="1" baseline="-25000" dirty="0" err="1"/>
              <a:t>L</a:t>
            </a:r>
            <a:r>
              <a:rPr lang="en-US" sz="2200" i="1" dirty="0" err="1"/>
              <a:t>y</a:t>
            </a:r>
            <a:r>
              <a:rPr lang="en-US" sz="2200" i="1" baseline="-25000" dirty="0" err="1"/>
              <a:t>L</a:t>
            </a:r>
            <a:r>
              <a:rPr lang="en-US" sz="2200" i="1" dirty="0"/>
              <a:t> </a:t>
            </a:r>
            <a:r>
              <a:rPr lang="en-US" sz="2200" dirty="0"/>
              <a:t>+ 2</a:t>
            </a:r>
            <a:r>
              <a:rPr lang="en-US" sz="2200" i="1" baseline="30000" dirty="0"/>
              <a:t>n</a:t>
            </a:r>
            <a:r>
              <a:rPr lang="en-US" sz="2200" baseline="30000" dirty="0"/>
              <a:t>/2</a:t>
            </a:r>
            <a:r>
              <a:rPr lang="en-US" sz="2200" dirty="0"/>
              <a:t>((</a:t>
            </a:r>
            <a:r>
              <a:rPr lang="en-US" sz="2200" i="1" dirty="0"/>
              <a:t>x</a:t>
            </a:r>
            <a:r>
              <a:rPr lang="en-US" sz="2200" i="1" baseline="-25000" dirty="0"/>
              <a:t>L</a:t>
            </a:r>
            <a:r>
              <a:rPr lang="en-US" sz="2200" i="1" dirty="0"/>
              <a:t> </a:t>
            </a:r>
            <a:r>
              <a:rPr lang="en-US" sz="2200" dirty="0"/>
              <a:t>+ </a:t>
            </a:r>
            <a:r>
              <a:rPr lang="en-US" sz="2200" i="1" dirty="0" err="1"/>
              <a:t>x</a:t>
            </a:r>
            <a:r>
              <a:rPr lang="en-US" sz="2200" i="1" baseline="-25000" dirty="0" err="1"/>
              <a:t>R</a:t>
            </a:r>
            <a:r>
              <a:rPr lang="en-US" sz="2200" dirty="0" err="1"/>
              <a:t>)(</a:t>
            </a:r>
            <a:r>
              <a:rPr lang="en-US" sz="2200" i="1" dirty="0" err="1"/>
              <a:t>y</a:t>
            </a:r>
            <a:r>
              <a:rPr lang="en-US" sz="2200" i="1" baseline="-25000" dirty="0" err="1"/>
              <a:t>L</a:t>
            </a:r>
            <a:r>
              <a:rPr lang="en-US" sz="2200" i="1" dirty="0"/>
              <a:t> </a:t>
            </a:r>
            <a:r>
              <a:rPr lang="en-US" sz="2200" dirty="0"/>
              <a:t>+ </a:t>
            </a:r>
            <a:r>
              <a:rPr lang="en-US" sz="2200" i="1" dirty="0" err="1"/>
              <a:t>y</a:t>
            </a:r>
            <a:r>
              <a:rPr lang="en-US" sz="2200" i="1" baseline="-25000" dirty="0" err="1"/>
              <a:t>R</a:t>
            </a:r>
            <a:r>
              <a:rPr lang="en-US" sz="2200" dirty="0"/>
              <a:t>) - </a:t>
            </a:r>
            <a:r>
              <a:rPr lang="en-US" sz="2200" i="1" dirty="0" err="1"/>
              <a:t>x</a:t>
            </a:r>
            <a:r>
              <a:rPr lang="en-US" sz="2200" i="1" baseline="-25000" dirty="0" err="1"/>
              <a:t>L</a:t>
            </a:r>
            <a:r>
              <a:rPr lang="en-US" sz="2200" i="1" dirty="0" err="1"/>
              <a:t>y</a:t>
            </a:r>
            <a:r>
              <a:rPr lang="en-US" sz="2200" i="1" baseline="-25000" dirty="0" err="1"/>
              <a:t>L</a:t>
            </a:r>
            <a:r>
              <a:rPr lang="en-US" sz="2200" i="1" dirty="0"/>
              <a:t> </a:t>
            </a:r>
            <a:r>
              <a:rPr lang="en-US" sz="2200" dirty="0"/>
              <a:t>- </a:t>
            </a:r>
            <a:r>
              <a:rPr lang="en-US" sz="2200" i="1" dirty="0" err="1"/>
              <a:t>x</a:t>
            </a:r>
            <a:r>
              <a:rPr lang="en-US" sz="2200" i="1" baseline="-25000" dirty="0" err="1"/>
              <a:t>R</a:t>
            </a:r>
            <a:r>
              <a:rPr lang="en-US" sz="2200" i="1" dirty="0" err="1"/>
              <a:t>y</a:t>
            </a:r>
            <a:r>
              <a:rPr lang="en-US" sz="2200" i="1" baseline="-25000" dirty="0" err="1"/>
              <a:t>R</a:t>
            </a:r>
            <a:r>
              <a:rPr lang="en-US" sz="2200" dirty="0"/>
              <a:t>) + </a:t>
            </a:r>
            <a:r>
              <a:rPr lang="en-US" sz="2200" i="1" dirty="0" err="1"/>
              <a:t>x</a:t>
            </a:r>
            <a:r>
              <a:rPr lang="en-US" sz="2200" i="1" baseline="-25000" dirty="0" err="1"/>
              <a:t>R</a:t>
            </a:r>
            <a:r>
              <a:rPr lang="en-US" sz="2200" i="1" dirty="0" err="1"/>
              <a:t>y</a:t>
            </a:r>
            <a:r>
              <a:rPr lang="en-US" sz="2200" i="1" baseline="-25000" dirty="0" err="1"/>
              <a:t>R</a:t>
            </a:r>
            <a:endParaRPr lang="en-US" sz="2200" i="1" baseline="-25000" dirty="0"/>
          </a:p>
          <a:p>
            <a:pPr eaLnBrk="1" hangingPunct="1">
              <a:lnSpc>
                <a:spcPct val="80000"/>
              </a:lnSpc>
            </a:pPr>
            <a:r>
              <a:rPr lang="en-US" sz="2200" dirty="0"/>
              <a:t>Now have 3 multiplies and </a:t>
            </a:r>
            <a:r>
              <a:rPr lang="en-US" sz="2200" i="1" dirty="0" err="1"/>
              <a:t>T</a:t>
            </a:r>
            <a:r>
              <a:rPr lang="en-US" sz="2200" dirty="0" err="1"/>
              <a:t>(</a:t>
            </a:r>
            <a:r>
              <a:rPr lang="en-US" sz="2200" i="1" dirty="0" err="1"/>
              <a:t>n</a:t>
            </a:r>
            <a:r>
              <a:rPr lang="en-US" sz="2200" dirty="0"/>
              <a:t>) = 3</a:t>
            </a:r>
            <a:r>
              <a:rPr lang="en-US" sz="2200" i="1" dirty="0"/>
              <a:t>T</a:t>
            </a:r>
            <a:r>
              <a:rPr lang="en-US" sz="2200" dirty="0"/>
              <a:t>(</a:t>
            </a:r>
            <a:r>
              <a:rPr lang="en-US" sz="2200" i="1" dirty="0"/>
              <a:t>n</a:t>
            </a:r>
            <a:r>
              <a:rPr lang="en-US" sz="2200" dirty="0"/>
              <a:t>/2) + </a:t>
            </a:r>
            <a:r>
              <a:rPr lang="en-US" sz="2200" dirty="0" err="1"/>
              <a:t>O(</a:t>
            </a:r>
            <a:r>
              <a:rPr lang="en-US" sz="2200" i="1" dirty="0" err="1"/>
              <a:t>n</a:t>
            </a:r>
            <a:r>
              <a:rPr lang="en-US" sz="2200" dirty="0"/>
              <a:t>)</a:t>
            </a:r>
          </a:p>
          <a:p>
            <a:pPr eaLnBrk="1" hangingPunct="1">
              <a:lnSpc>
                <a:spcPct val="80000"/>
              </a:lnSpc>
            </a:pPr>
            <a:r>
              <a:rPr lang="en-US" sz="2200" dirty="0"/>
              <a:t>But this savings happens at every branch of the recursion tree, 4-ary vs a 3-ary tree – Key to speed-up in this case</a:t>
            </a:r>
          </a:p>
          <a:p>
            <a:pPr eaLnBrk="1" hangingPunct="1">
              <a:lnSpc>
                <a:spcPct val="80000"/>
              </a:lnSpc>
            </a:pPr>
            <a:r>
              <a:rPr lang="en-US" sz="2200" dirty="0"/>
              <a:t># of leaf nodes is 3</a:t>
            </a:r>
            <a:r>
              <a:rPr lang="en-US" sz="2200" baseline="30000" dirty="0"/>
              <a:t>log</a:t>
            </a:r>
            <a:r>
              <a:rPr lang="en-US" sz="1900" baseline="10000" dirty="0"/>
              <a:t>2</a:t>
            </a:r>
            <a:r>
              <a:rPr lang="en-US" sz="2200" i="1" baseline="30000" dirty="0"/>
              <a:t>n</a:t>
            </a:r>
            <a:r>
              <a:rPr lang="en-US" sz="2200" dirty="0"/>
              <a:t> = </a:t>
            </a:r>
            <a:r>
              <a:rPr lang="en-US" sz="2200" i="1" dirty="0"/>
              <a:t>n</a:t>
            </a:r>
            <a:r>
              <a:rPr lang="en-US" sz="2200" baseline="30000" dirty="0"/>
              <a:t>log</a:t>
            </a:r>
            <a:r>
              <a:rPr lang="en-US" sz="1900" baseline="10000" dirty="0"/>
              <a:t>2</a:t>
            </a:r>
            <a:r>
              <a:rPr lang="en-US" sz="2200" baseline="30000" dirty="0"/>
              <a:t>3</a:t>
            </a:r>
            <a:r>
              <a:rPr lang="en-US" sz="2200" dirty="0"/>
              <a:t> = </a:t>
            </a:r>
            <a:r>
              <a:rPr lang="en-US" sz="2200" i="1" dirty="0"/>
              <a:t>n</a:t>
            </a:r>
            <a:r>
              <a:rPr lang="en-US" sz="2200" baseline="30000" dirty="0"/>
              <a:t>1.59</a:t>
            </a:r>
          </a:p>
          <a:p>
            <a:pPr eaLnBrk="1" hangingPunct="1">
              <a:lnSpc>
                <a:spcPct val="80000"/>
              </a:lnSpc>
            </a:pPr>
            <a:r>
              <a:rPr lang="en-US" sz="2200" dirty="0"/>
              <a:t>Thus time in the tree is a geometric series from </a:t>
            </a:r>
            <a:r>
              <a:rPr lang="en-US" sz="2200" i="1" dirty="0" err="1"/>
              <a:t>n</a:t>
            </a:r>
            <a:r>
              <a:rPr lang="en-US" sz="2200" dirty="0"/>
              <a:t> to </a:t>
            </a:r>
            <a:r>
              <a:rPr lang="en-US" sz="2200" i="1" dirty="0"/>
              <a:t>n</a:t>
            </a:r>
            <a:r>
              <a:rPr lang="en-US" sz="2200" baseline="30000" dirty="0"/>
              <a:t>1.59 </a:t>
            </a:r>
            <a:r>
              <a:rPr lang="en-US" sz="2200" dirty="0"/>
              <a:t>increasing by 3/2 (ratio) at each level with the last term (leaf nodes) again dominating the complexity</a:t>
            </a:r>
          </a:p>
          <a:p>
            <a:pPr eaLnBrk="1" hangingPunct="1">
              <a:lnSpc>
                <a:spcPct val="80000"/>
              </a:lnSpc>
            </a:pPr>
            <a:r>
              <a:rPr lang="en-US" sz="2200" dirty="0"/>
              <a:t>Complexity is O(</a:t>
            </a:r>
            <a:r>
              <a:rPr lang="en-US" sz="2200" i="1" dirty="0"/>
              <a:t>n</a:t>
            </a:r>
            <a:r>
              <a:rPr lang="en-US" sz="2200" baseline="30000" dirty="0"/>
              <a:t>1.59</a:t>
            </a:r>
            <a:r>
              <a:rPr lang="en-US" sz="2200" dirty="0"/>
              <a:t>)</a:t>
            </a:r>
          </a:p>
          <a:p>
            <a:pPr eaLnBrk="1" hangingPunct="1">
              <a:lnSpc>
                <a:spcPct val="80000"/>
              </a:lnSpc>
            </a:pPr>
            <a:r>
              <a:rPr lang="en-US" sz="2200" dirty="0"/>
              <a:t>Improved complexity class – Because we combined DC with Gauss trick to decrease tree </a:t>
            </a:r>
            <a:r>
              <a:rPr lang="en-US" sz="2200" dirty="0" err="1"/>
              <a:t>arity</a:t>
            </a:r>
            <a:endParaRPr lang="en-US" sz="2200" dirty="0"/>
          </a:p>
          <a:p>
            <a:pPr eaLnBrk="1" hangingPunct="1">
              <a:lnSpc>
                <a:spcPct val="80000"/>
              </a:lnSpc>
            </a:pPr>
            <a:r>
              <a:rPr lang="en-US" sz="2200" dirty="0"/>
              <a:t>Can we do an even faster multiply? - Yes - FFT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999C-DCFE-8046-92FE-B147FA5959BB}"/>
              </a:ext>
            </a:extLst>
          </p:cNvPr>
          <p:cNvSpPr>
            <a:spLocks noGrp="1"/>
          </p:cNvSpPr>
          <p:nvPr>
            <p:ph type="title"/>
          </p:nvPr>
        </p:nvSpPr>
        <p:spPr/>
        <p:txBody>
          <a:bodyPr/>
          <a:lstStyle/>
          <a:p>
            <a:r>
              <a:rPr lang="en-US" dirty="0"/>
              <a:t>Master Theorem</a:t>
            </a:r>
          </a:p>
        </p:txBody>
      </p:sp>
      <p:sp>
        <p:nvSpPr>
          <p:cNvPr id="3" name="Content Placeholder 2">
            <a:extLst>
              <a:ext uri="{FF2B5EF4-FFF2-40B4-BE49-F238E27FC236}">
                <a16:creationId xmlns:a16="http://schemas.microsoft.com/office/drawing/2014/main" id="{650BA104-CFC1-1A44-BA91-2E12176D43E6}"/>
              </a:ext>
            </a:extLst>
          </p:cNvPr>
          <p:cNvSpPr>
            <a:spLocks noGrp="1"/>
          </p:cNvSpPr>
          <p:nvPr>
            <p:ph idx="1"/>
          </p:nvPr>
        </p:nvSpPr>
        <p:spPr/>
        <p:txBody>
          <a:bodyPr/>
          <a:lstStyle/>
          <a:p>
            <a:r>
              <a:rPr lang="en-US" dirty="0"/>
              <a:t>The Master Theorem gives us a convenient way to look at a divide and conquer problem and quickly get the complexity</a:t>
            </a:r>
          </a:p>
          <a:p>
            <a:r>
              <a:rPr lang="en-US" dirty="0"/>
              <a:t>We cast the problem as a recurrence relation and the master theorem decides whether the complexity at each level is:</a:t>
            </a:r>
          </a:p>
          <a:p>
            <a:pPr lvl="1"/>
            <a:r>
              <a:rPr lang="en-US" dirty="0"/>
              <a:t>Increasing: leaf level gives complexity and it will just be the number of leaf nodes since </a:t>
            </a:r>
            <a:r>
              <a:rPr lang="en-US" i="1" dirty="0"/>
              <a:t>n</a:t>
            </a:r>
            <a:r>
              <a:rPr lang="en-US" dirty="0"/>
              <a:t>=1 at the leaves, and thus each leaf node always has O(1) complexity</a:t>
            </a:r>
          </a:p>
          <a:p>
            <a:pPr lvl="1"/>
            <a:r>
              <a:rPr lang="en-US" dirty="0"/>
              <a:t>Decreasing: root node gives complexity</a:t>
            </a:r>
          </a:p>
          <a:p>
            <a:pPr lvl="1"/>
            <a:r>
              <a:rPr lang="en-US" dirty="0"/>
              <a:t>Same at each level: work at each level * number of levels </a:t>
            </a:r>
          </a:p>
        </p:txBody>
      </p:sp>
      <p:sp>
        <p:nvSpPr>
          <p:cNvPr id="4" name="Footer Placeholder 3">
            <a:extLst>
              <a:ext uri="{FF2B5EF4-FFF2-40B4-BE49-F238E27FC236}">
                <a16:creationId xmlns:a16="http://schemas.microsoft.com/office/drawing/2014/main" id="{C24DFCAC-D523-0547-8716-F9E24C55D6A4}"/>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6319201B-5021-B049-97EB-D675D9ADB9E7}"/>
              </a:ext>
            </a:extLst>
          </p:cNvPr>
          <p:cNvSpPr>
            <a:spLocks noGrp="1"/>
          </p:cNvSpPr>
          <p:nvPr>
            <p:ph type="sldNum" sz="quarter" idx="12"/>
          </p:nvPr>
        </p:nvSpPr>
        <p:spPr/>
        <p:txBody>
          <a:bodyPr/>
          <a:lstStyle/>
          <a:p>
            <a:pPr>
              <a:defRPr/>
            </a:pPr>
            <a:fld id="{2F3FE9AF-938F-7141-A95E-A7977FDE4ABE}" type="slidenum">
              <a:rPr lang="en-US" smtClean="0"/>
              <a:pPr>
                <a:defRPr/>
              </a:pPr>
              <a:t>22</a:t>
            </a:fld>
            <a:endParaRPr lang="en-US"/>
          </a:p>
        </p:txBody>
      </p:sp>
    </p:spTree>
    <p:extLst>
      <p:ext uri="{BB962C8B-B14F-4D97-AF65-F5344CB8AC3E}">
        <p14:creationId xmlns:p14="http://schemas.microsoft.com/office/powerpoint/2010/main" val="1312332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Footer Placeholder 4"/>
          <p:cNvSpPr>
            <a:spLocks noGrp="1"/>
          </p:cNvSpPr>
          <p:nvPr>
            <p:ph type="ftr" sz="quarter" idx="11"/>
          </p:nvPr>
        </p:nvSpPr>
        <p:spPr>
          <a:noFill/>
        </p:spPr>
        <p:txBody>
          <a:bodyPr/>
          <a:lstStyle/>
          <a:p>
            <a:r>
              <a:rPr lang="en-US" dirty="0"/>
              <a:t>CS 312 - Divide and Conquer/Master Theorem</a:t>
            </a:r>
          </a:p>
        </p:txBody>
      </p:sp>
      <p:sp>
        <p:nvSpPr>
          <p:cNvPr id="38917" name="Slide Number Placeholder 5"/>
          <p:cNvSpPr>
            <a:spLocks noGrp="1"/>
          </p:cNvSpPr>
          <p:nvPr>
            <p:ph type="sldNum" sz="quarter" idx="12"/>
          </p:nvPr>
        </p:nvSpPr>
        <p:spPr>
          <a:noFill/>
        </p:spPr>
        <p:txBody>
          <a:bodyPr/>
          <a:lstStyle/>
          <a:p>
            <a:fld id="{620FF0D5-2BC3-F747-9603-DF710F0B3BC2}" type="slidenum">
              <a:rPr lang="en-US" smtClean="0"/>
              <a:pPr/>
              <a:t>23</a:t>
            </a:fld>
            <a:endParaRPr lang="en-US"/>
          </a:p>
        </p:txBody>
      </p:sp>
      <p:sp>
        <p:nvSpPr>
          <p:cNvPr id="527362" name="Rectangle 2"/>
          <p:cNvSpPr>
            <a:spLocks noGrp="1" noChangeArrowheads="1"/>
          </p:cNvSpPr>
          <p:nvPr>
            <p:ph type="title"/>
          </p:nvPr>
        </p:nvSpPr>
        <p:spPr>
          <a:xfrm>
            <a:off x="609600" y="304800"/>
            <a:ext cx="7772400" cy="838200"/>
          </a:xfrm>
        </p:spPr>
        <p:txBody>
          <a:bodyPr/>
          <a:lstStyle/>
          <a:p>
            <a:pPr eaLnBrk="1" hangingPunct="1">
              <a:defRPr/>
            </a:pPr>
            <a:r>
              <a:rPr lang="en-US" dirty="0">
                <a:ea typeface="+mj-ea"/>
                <a:cs typeface="+mj-cs"/>
              </a:rPr>
              <a:t>Master Theorem</a:t>
            </a:r>
          </a:p>
        </p:txBody>
      </p:sp>
      <p:sp>
        <p:nvSpPr>
          <p:cNvPr id="38919" name="Text Box 4"/>
          <p:cNvSpPr txBox="1">
            <a:spLocks noChangeArrowheads="1"/>
          </p:cNvSpPr>
          <p:nvPr/>
        </p:nvSpPr>
        <p:spPr bwMode="auto">
          <a:xfrm>
            <a:off x="838200" y="1829167"/>
            <a:ext cx="7847687" cy="1631216"/>
          </a:xfrm>
          <a:prstGeom prst="rect">
            <a:avLst/>
          </a:prstGeom>
          <a:noFill/>
          <a:ln w="9525">
            <a:noFill/>
            <a:miter lim="800000"/>
            <a:headEnd/>
            <a:tailEnd/>
          </a:ln>
        </p:spPr>
        <p:txBody>
          <a:bodyPr wrap="none" anchor="ctr">
            <a:prstTxWarp prst="textNoShape">
              <a:avLst/>
            </a:prstTxWarp>
            <a:spAutoFit/>
          </a:bodyPr>
          <a:lstStyle/>
          <a:p>
            <a:pPr eaLnBrk="0" hangingPunct="0"/>
            <a:r>
              <a:rPr lang="en-US" sz="2000" b="0" dirty="0">
                <a:ea typeface="Arial" charset="0"/>
                <a:cs typeface="Arial" charset="0"/>
              </a:rPr>
              <a:t>Where </a:t>
            </a:r>
            <a:r>
              <a:rPr lang="en-US" sz="2000" b="0" i="1" dirty="0">
                <a:ea typeface="Arial" charset="0"/>
                <a:cs typeface="Arial" charset="0"/>
              </a:rPr>
              <a:t>a</a:t>
            </a:r>
            <a:r>
              <a:rPr lang="en-US" sz="2000" b="0" dirty="0">
                <a:ea typeface="Arial" charset="0"/>
                <a:cs typeface="Arial" charset="0"/>
              </a:rPr>
              <a:t> &gt; 0, </a:t>
            </a:r>
            <a:r>
              <a:rPr lang="en-US" sz="2000" b="0" i="1" dirty="0" err="1">
                <a:ea typeface="Arial" charset="0"/>
                <a:cs typeface="Arial" charset="0"/>
              </a:rPr>
              <a:t>b</a:t>
            </a:r>
            <a:r>
              <a:rPr lang="en-US" sz="2000" b="0" i="1" dirty="0">
                <a:ea typeface="Arial" charset="0"/>
                <a:cs typeface="Arial" charset="0"/>
              </a:rPr>
              <a:t> </a:t>
            </a:r>
            <a:r>
              <a:rPr lang="en-US" sz="2000" b="0" dirty="0">
                <a:ea typeface="Arial" charset="0"/>
                <a:cs typeface="Arial" charset="0"/>
              </a:rPr>
              <a:t>&gt; 1, </a:t>
            </a:r>
            <a:r>
              <a:rPr lang="en-US" sz="2000" b="0" i="1" dirty="0" err="1">
                <a:ea typeface="Arial" charset="0"/>
                <a:cs typeface="Arial" charset="0"/>
              </a:rPr>
              <a:t>d</a:t>
            </a:r>
            <a:r>
              <a:rPr lang="en-US" sz="2000" b="0" i="1" dirty="0">
                <a:ea typeface="Arial" charset="0"/>
                <a:cs typeface="Arial" charset="0"/>
              </a:rPr>
              <a:t> </a:t>
            </a:r>
            <a:r>
              <a:rPr lang="en-US" sz="2000" b="0" dirty="0">
                <a:ea typeface="Arial" charset="0"/>
                <a:cs typeface="Arial" charset="0"/>
              </a:rPr>
              <a:t>≥ 0 and</a:t>
            </a:r>
          </a:p>
          <a:p>
            <a:pPr eaLnBrk="0" hangingPunct="0"/>
            <a:r>
              <a:rPr lang="en-US" sz="2000" b="0" i="1" dirty="0"/>
              <a:t>a</a:t>
            </a:r>
            <a:r>
              <a:rPr lang="en-US" sz="2000" b="0" dirty="0"/>
              <a:t> = number of sub-tasks that must be solved</a:t>
            </a:r>
          </a:p>
          <a:p>
            <a:pPr eaLnBrk="0" hangingPunct="0"/>
            <a:r>
              <a:rPr lang="en-US" sz="2000" b="0" i="1" dirty="0" err="1"/>
              <a:t>n</a:t>
            </a:r>
            <a:r>
              <a:rPr lang="en-US" sz="2000" b="0" dirty="0"/>
              <a:t> = original task size (variable)</a:t>
            </a:r>
          </a:p>
          <a:p>
            <a:pPr eaLnBrk="0" hangingPunct="0"/>
            <a:r>
              <a:rPr lang="en-US" sz="2000" b="0" i="1" dirty="0" err="1"/>
              <a:t>n/b</a:t>
            </a:r>
            <a:r>
              <a:rPr lang="en-US" sz="2000" b="0" dirty="0"/>
              <a:t> = size of sub-instances</a:t>
            </a:r>
          </a:p>
          <a:p>
            <a:pPr eaLnBrk="0" hangingPunct="0"/>
            <a:r>
              <a:rPr lang="en-US" sz="2000" b="0" i="1" dirty="0" err="1"/>
              <a:t>d</a:t>
            </a:r>
            <a:r>
              <a:rPr lang="en-US" sz="2000" b="0" dirty="0"/>
              <a:t> = polynomial order of work at each node (leaf/partitioning/recombining) </a:t>
            </a:r>
          </a:p>
        </p:txBody>
      </p:sp>
      <p:sp>
        <p:nvSpPr>
          <p:cNvPr id="38920" name="Rectangle 18"/>
          <p:cNvSpPr>
            <a:spLocks noChangeArrowheads="1"/>
          </p:cNvSpPr>
          <p:nvPr/>
        </p:nvSpPr>
        <p:spPr bwMode="auto">
          <a:xfrm>
            <a:off x="609600" y="4495800"/>
            <a:ext cx="902561" cy="461665"/>
          </a:xfrm>
          <a:prstGeom prst="rect">
            <a:avLst/>
          </a:prstGeom>
          <a:noFill/>
          <a:ln w="9525">
            <a:noFill/>
            <a:miter lim="800000"/>
            <a:headEnd/>
            <a:tailEnd/>
          </a:ln>
        </p:spPr>
        <p:txBody>
          <a:bodyPr wrap="none">
            <a:prstTxWarp prst="textNoShape">
              <a:avLst/>
            </a:prstTxWarp>
            <a:spAutoFit/>
          </a:bodyPr>
          <a:lstStyle/>
          <a:p>
            <a:pPr eaLnBrk="0" hangingPunct="0"/>
            <a:r>
              <a:rPr lang="en-US" b="0" dirty="0">
                <a:latin typeface="+mn-lt"/>
              </a:rPr>
              <a:t>Then:</a:t>
            </a:r>
          </a:p>
        </p:txBody>
      </p:sp>
      <p:graphicFrame>
        <p:nvGraphicFramePr>
          <p:cNvPr id="38915" name="Object 3"/>
          <p:cNvGraphicFramePr>
            <a:graphicFrameLocks noChangeAspect="1"/>
          </p:cNvGraphicFramePr>
          <p:nvPr/>
        </p:nvGraphicFramePr>
        <p:xfrm>
          <a:off x="2667000" y="1219200"/>
          <a:ext cx="3810000" cy="488950"/>
        </p:xfrm>
        <a:graphic>
          <a:graphicData uri="http://schemas.openxmlformats.org/presentationml/2006/ole">
            <mc:AlternateContent xmlns:mc="http://schemas.openxmlformats.org/markup-compatibility/2006">
              <mc:Choice xmlns:v="urn:schemas-microsoft-com:vml" Requires="v">
                <p:oleObj spid="_x0000_s39068" name="Equation" r:id="rId4" imgW="1485900" imgH="190500" progId="Equation.3">
                  <p:embed/>
                </p:oleObj>
              </mc:Choice>
              <mc:Fallback>
                <p:oleObj name="Equation" r:id="rId4" imgW="1485900" imgH="1905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3810000" cy="4889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8921" name="Rectangle 9"/>
          <p:cNvSpPr>
            <a:spLocks noChangeArrowheads="1"/>
          </p:cNvSpPr>
          <p:nvPr/>
        </p:nvSpPr>
        <p:spPr bwMode="auto">
          <a:xfrm>
            <a:off x="838200" y="5927725"/>
            <a:ext cx="8229600" cy="400050"/>
          </a:xfrm>
          <a:prstGeom prst="rect">
            <a:avLst/>
          </a:prstGeom>
          <a:noFill/>
          <a:ln w="9525">
            <a:noFill/>
            <a:miter lim="800000"/>
            <a:headEnd/>
            <a:tailEnd/>
          </a:ln>
        </p:spPr>
        <p:txBody>
          <a:bodyPr>
            <a:prstTxWarp prst="textNoShape">
              <a:avLst/>
            </a:prstTxWarp>
            <a:spAutoFit/>
          </a:bodyPr>
          <a:lstStyle/>
          <a:p>
            <a:r>
              <a:rPr lang="en-US" sz="2000" b="0" dirty="0"/>
              <a:t>This theorem gives big </a:t>
            </a:r>
            <a:r>
              <a:rPr lang="en-US" sz="2000" b="0" dirty="0">
                <a:sym typeface="Symbol" charset="2"/>
              </a:rPr>
              <a:t>O</a:t>
            </a:r>
            <a:r>
              <a:rPr lang="en-US" sz="2000" dirty="0">
                <a:sym typeface="Symbol" charset="2"/>
              </a:rPr>
              <a:t> </a:t>
            </a:r>
            <a:r>
              <a:rPr lang="en-US" sz="2000" b="0" dirty="0"/>
              <a:t>complexity for most common DC algorithms</a:t>
            </a:r>
          </a:p>
        </p:txBody>
      </p:sp>
      <p:sp>
        <p:nvSpPr>
          <p:cNvPr id="38922" name="Rectangle 18"/>
          <p:cNvSpPr>
            <a:spLocks noChangeArrowheads="1"/>
          </p:cNvSpPr>
          <p:nvPr/>
        </p:nvSpPr>
        <p:spPr bwMode="auto">
          <a:xfrm>
            <a:off x="1371600" y="1290935"/>
            <a:ext cx="1022335" cy="461665"/>
          </a:xfrm>
          <a:prstGeom prst="rect">
            <a:avLst/>
          </a:prstGeom>
          <a:noFill/>
          <a:ln w="9525">
            <a:noFill/>
            <a:miter lim="800000"/>
            <a:headEnd/>
            <a:tailEnd/>
          </a:ln>
        </p:spPr>
        <p:txBody>
          <a:bodyPr wrap="none">
            <a:prstTxWarp prst="textNoShape">
              <a:avLst/>
            </a:prstTxWarp>
            <a:spAutoFit/>
          </a:bodyPr>
          <a:lstStyle/>
          <a:p>
            <a:pPr eaLnBrk="0" hangingPunct="0"/>
            <a:r>
              <a:rPr lang="en-US" b="0" dirty="0">
                <a:latin typeface="+mn-lt"/>
              </a:rPr>
              <a:t>Given</a:t>
            </a:r>
            <a:r>
              <a:rPr lang="en-US" b="0" dirty="0">
                <a:latin typeface="Arial" charset="0"/>
              </a:rPr>
              <a:t>:</a:t>
            </a:r>
          </a:p>
        </p:txBody>
      </p:sp>
      <p:graphicFrame>
        <p:nvGraphicFramePr>
          <p:cNvPr id="11" name="Object 10"/>
          <p:cNvGraphicFramePr>
            <a:graphicFrameLocks noChangeAspect="1"/>
          </p:cNvGraphicFramePr>
          <p:nvPr/>
        </p:nvGraphicFramePr>
        <p:xfrm>
          <a:off x="1740687" y="3536950"/>
          <a:ext cx="5803113" cy="2390775"/>
        </p:xfrm>
        <a:graphic>
          <a:graphicData uri="http://schemas.openxmlformats.org/presentationml/2006/ole">
            <mc:AlternateContent xmlns:mc="http://schemas.openxmlformats.org/markup-compatibility/2006">
              <mc:Choice xmlns:v="urn:schemas-microsoft-com:vml" Requires="v">
                <p:oleObj spid="_x0000_s39069" name="Equation" r:id="rId6" imgW="2679700" imgH="1104900" progId="Equation.3">
                  <p:embed/>
                </p:oleObj>
              </mc:Choice>
              <mc:Fallback>
                <p:oleObj name="Equation" r:id="rId6" imgW="2679700" imgH="11049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0687" y="3536950"/>
                        <a:ext cx="5803113" cy="2390775"/>
                      </a:xfrm>
                      <a:prstGeom prst="rect">
                        <a:avLst/>
                      </a:prstGeom>
                      <a:solidFill>
                        <a:schemeClr val="accent1"/>
                      </a:solid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9C47-5B5A-F442-B237-CA459918C82D}"/>
              </a:ext>
            </a:extLst>
          </p:cNvPr>
          <p:cNvSpPr>
            <a:spLocks noGrp="1"/>
          </p:cNvSpPr>
          <p:nvPr>
            <p:ph type="title"/>
          </p:nvPr>
        </p:nvSpPr>
        <p:spPr>
          <a:xfrm>
            <a:off x="571500" y="151311"/>
            <a:ext cx="7772400" cy="838200"/>
          </a:xfrm>
        </p:spPr>
        <p:txBody>
          <a:bodyPr/>
          <a:lstStyle/>
          <a:p>
            <a:r>
              <a:rPr lang="en-US" dirty="0"/>
              <a:t>Master Theorem Examples</a:t>
            </a:r>
          </a:p>
        </p:txBody>
      </p:sp>
      <p:sp>
        <p:nvSpPr>
          <p:cNvPr id="3" name="Content Placeholder 2">
            <a:extLst>
              <a:ext uri="{FF2B5EF4-FFF2-40B4-BE49-F238E27FC236}">
                <a16:creationId xmlns:a16="http://schemas.microsoft.com/office/drawing/2014/main" id="{4AFECBA2-CB03-8348-8183-88C146A6127E}"/>
              </a:ext>
            </a:extLst>
          </p:cNvPr>
          <p:cNvSpPr>
            <a:spLocks noGrp="1"/>
          </p:cNvSpPr>
          <p:nvPr>
            <p:ph idx="1"/>
          </p:nvPr>
        </p:nvSpPr>
        <p:spPr>
          <a:xfrm>
            <a:off x="685800" y="3191374"/>
            <a:ext cx="7772400" cy="2904626"/>
          </a:xfrm>
        </p:spPr>
        <p:txBody>
          <a:bodyPr/>
          <a:lstStyle/>
          <a:p>
            <a:r>
              <a:rPr lang="en-US" dirty="0"/>
              <a:t>What is complexity of our 2 multiplication algorithms?</a:t>
            </a:r>
          </a:p>
          <a:p>
            <a:pPr lvl="1"/>
            <a:r>
              <a:rPr lang="en-US" dirty="0"/>
              <a:t>First write recurrence relation, then apply master theorem</a:t>
            </a:r>
          </a:p>
          <a:p>
            <a:pPr lvl="1"/>
            <a:endParaRPr lang="en-US" dirty="0"/>
          </a:p>
          <a:p>
            <a:endParaRPr lang="en-US" dirty="0"/>
          </a:p>
          <a:p>
            <a:endParaRPr lang="en-US" dirty="0"/>
          </a:p>
        </p:txBody>
      </p:sp>
      <p:sp>
        <p:nvSpPr>
          <p:cNvPr id="4" name="Footer Placeholder 3">
            <a:extLst>
              <a:ext uri="{FF2B5EF4-FFF2-40B4-BE49-F238E27FC236}">
                <a16:creationId xmlns:a16="http://schemas.microsoft.com/office/drawing/2014/main" id="{B183240F-881D-3B40-92F7-C2EEEF4D4358}"/>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247C1438-0804-2D43-8216-3802D3A29DDF}"/>
              </a:ext>
            </a:extLst>
          </p:cNvPr>
          <p:cNvSpPr>
            <a:spLocks noGrp="1"/>
          </p:cNvSpPr>
          <p:nvPr>
            <p:ph type="sldNum" sz="quarter" idx="12"/>
          </p:nvPr>
        </p:nvSpPr>
        <p:spPr/>
        <p:txBody>
          <a:bodyPr/>
          <a:lstStyle/>
          <a:p>
            <a:pPr>
              <a:defRPr/>
            </a:pPr>
            <a:fld id="{2F3FE9AF-938F-7141-A95E-A7977FDE4ABE}" type="slidenum">
              <a:rPr lang="en-US" smtClean="0"/>
              <a:pPr>
                <a:defRPr/>
              </a:pPr>
              <a:t>24</a:t>
            </a:fld>
            <a:endParaRPr lang="en-US"/>
          </a:p>
        </p:txBody>
      </p:sp>
      <p:graphicFrame>
        <p:nvGraphicFramePr>
          <p:cNvPr id="6" name="Object 9">
            <a:extLst>
              <a:ext uri="{FF2B5EF4-FFF2-40B4-BE49-F238E27FC236}">
                <a16:creationId xmlns:a16="http://schemas.microsoft.com/office/drawing/2014/main" id="{F1D5668C-74C1-EE40-9CBA-DFFB20FA2B49}"/>
              </a:ext>
            </a:extLst>
          </p:cNvPr>
          <p:cNvGraphicFramePr>
            <a:graphicFrameLocks noChangeAspect="1"/>
          </p:cNvGraphicFramePr>
          <p:nvPr/>
        </p:nvGraphicFramePr>
        <p:xfrm>
          <a:off x="3276600" y="1066800"/>
          <a:ext cx="2362200" cy="303711"/>
        </p:xfrm>
        <a:graphic>
          <a:graphicData uri="http://schemas.openxmlformats.org/presentationml/2006/ole">
            <mc:AlternateContent xmlns:mc="http://schemas.openxmlformats.org/markup-compatibility/2006">
              <mc:Choice xmlns:v="urn:schemas-microsoft-com:vml" Requires="v">
                <p:oleObj spid="_x0000_s150591" name="Equation" r:id="rId4" imgW="1485900" imgH="190500" progId="Equation.3">
                  <p:embed/>
                </p:oleObj>
              </mc:Choice>
              <mc:Fallback>
                <p:oleObj name="Equation" r:id="rId4" imgW="1485900" imgH="190500" progId="Equation.3">
                  <p:embed/>
                  <p:pic>
                    <p:nvPicPr>
                      <p:cNvPr id="4301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362200" cy="303711"/>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6300F002-3911-EC48-9709-B0F4B501FFCA}"/>
              </a:ext>
            </a:extLst>
          </p:cNvPr>
          <p:cNvGraphicFramePr>
            <a:graphicFrameLocks noChangeAspect="1"/>
          </p:cNvGraphicFramePr>
          <p:nvPr/>
        </p:nvGraphicFramePr>
        <p:xfrm>
          <a:off x="2425700" y="1446711"/>
          <a:ext cx="4051300" cy="1668463"/>
        </p:xfrm>
        <a:graphic>
          <a:graphicData uri="http://schemas.openxmlformats.org/presentationml/2006/ole">
            <mc:AlternateContent xmlns:mc="http://schemas.openxmlformats.org/markup-compatibility/2006">
              <mc:Choice xmlns:v="urn:schemas-microsoft-com:vml" Requires="v">
                <p:oleObj spid="_x0000_s150592" name="Equation" r:id="rId6" imgW="2679700" imgH="1104900" progId="Equation.3">
                  <p:embed/>
                </p:oleObj>
              </mc:Choice>
              <mc:Fallback>
                <p:oleObj name="Equation" r:id="rId6" imgW="2679700" imgH="1104900" progId="Equation.3">
                  <p:embed/>
                  <p:pic>
                    <p:nvPicPr>
                      <p:cNvPr id="4301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0" y="1446711"/>
                        <a:ext cx="4051300" cy="1668463"/>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534189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9C47-5B5A-F442-B237-CA459918C82D}"/>
              </a:ext>
            </a:extLst>
          </p:cNvPr>
          <p:cNvSpPr>
            <a:spLocks noGrp="1"/>
          </p:cNvSpPr>
          <p:nvPr>
            <p:ph type="title"/>
          </p:nvPr>
        </p:nvSpPr>
        <p:spPr>
          <a:xfrm>
            <a:off x="571500" y="151311"/>
            <a:ext cx="7772400" cy="838200"/>
          </a:xfrm>
        </p:spPr>
        <p:txBody>
          <a:bodyPr/>
          <a:lstStyle/>
          <a:p>
            <a:r>
              <a:rPr lang="en-US" dirty="0"/>
              <a:t>Master Theorem Examples</a:t>
            </a:r>
          </a:p>
        </p:txBody>
      </p:sp>
      <p:sp>
        <p:nvSpPr>
          <p:cNvPr id="3" name="Content Placeholder 2">
            <a:extLst>
              <a:ext uri="{FF2B5EF4-FFF2-40B4-BE49-F238E27FC236}">
                <a16:creationId xmlns:a16="http://schemas.microsoft.com/office/drawing/2014/main" id="{4AFECBA2-CB03-8348-8183-88C146A6127E}"/>
              </a:ext>
            </a:extLst>
          </p:cNvPr>
          <p:cNvSpPr>
            <a:spLocks noGrp="1"/>
          </p:cNvSpPr>
          <p:nvPr>
            <p:ph idx="1"/>
          </p:nvPr>
        </p:nvSpPr>
        <p:spPr>
          <a:xfrm>
            <a:off x="685800" y="3191374"/>
            <a:ext cx="7772400" cy="2904626"/>
          </a:xfrm>
        </p:spPr>
        <p:txBody>
          <a:bodyPr/>
          <a:lstStyle/>
          <a:p>
            <a:r>
              <a:rPr lang="en-US" dirty="0"/>
              <a:t>What is complexity of our 2 multiplication algorithms?</a:t>
            </a:r>
          </a:p>
          <a:p>
            <a:pPr lvl="1"/>
            <a:r>
              <a:rPr lang="en-US" dirty="0"/>
              <a:t>First write recurrence relation, then apply master theorem</a:t>
            </a:r>
          </a:p>
          <a:p>
            <a:pPr lvl="1"/>
            <a:r>
              <a:rPr lang="en-US" i="1" dirty="0"/>
              <a:t>T</a:t>
            </a:r>
            <a:r>
              <a:rPr lang="en-US" dirty="0"/>
              <a:t>(</a:t>
            </a:r>
            <a:r>
              <a:rPr lang="en-US" i="1" dirty="0"/>
              <a:t>n</a:t>
            </a:r>
            <a:r>
              <a:rPr lang="en-US" dirty="0"/>
              <a:t>) = 4</a:t>
            </a:r>
            <a:r>
              <a:rPr lang="en-US" i="1" dirty="0"/>
              <a:t>T</a:t>
            </a:r>
            <a:r>
              <a:rPr lang="en-US" dirty="0"/>
              <a:t>(</a:t>
            </a:r>
            <a:r>
              <a:rPr lang="en-US" i="1" dirty="0"/>
              <a:t>n</a:t>
            </a:r>
            <a:r>
              <a:rPr lang="en-US" dirty="0"/>
              <a:t>/2) + O(</a:t>
            </a:r>
            <a:r>
              <a:rPr lang="en-US" i="1" dirty="0"/>
              <a:t>n</a:t>
            </a:r>
            <a:r>
              <a:rPr lang="en-US" dirty="0"/>
              <a:t>), </a:t>
            </a:r>
            <a:r>
              <a:rPr lang="en-US" i="1" dirty="0"/>
              <a:t>a</a:t>
            </a:r>
            <a:r>
              <a:rPr lang="en-US" dirty="0"/>
              <a:t>/</a:t>
            </a:r>
            <a:r>
              <a:rPr lang="en-US" i="1" dirty="0"/>
              <a:t>b</a:t>
            </a:r>
            <a:r>
              <a:rPr lang="en-US" i="1" baseline="30000" dirty="0"/>
              <a:t>d</a:t>
            </a:r>
            <a:r>
              <a:rPr lang="en-US" dirty="0"/>
              <a:t> = 4/2</a:t>
            </a:r>
            <a:r>
              <a:rPr lang="en-US" baseline="30000" dirty="0"/>
              <a:t>1</a:t>
            </a:r>
            <a:r>
              <a:rPr lang="en-US" dirty="0"/>
              <a:t> = 2</a:t>
            </a:r>
          </a:p>
          <a:p>
            <a:endParaRPr lang="en-US" dirty="0"/>
          </a:p>
          <a:p>
            <a:endParaRPr lang="en-US" dirty="0"/>
          </a:p>
        </p:txBody>
      </p:sp>
      <p:sp>
        <p:nvSpPr>
          <p:cNvPr id="4" name="Footer Placeholder 3">
            <a:extLst>
              <a:ext uri="{FF2B5EF4-FFF2-40B4-BE49-F238E27FC236}">
                <a16:creationId xmlns:a16="http://schemas.microsoft.com/office/drawing/2014/main" id="{B183240F-881D-3B40-92F7-C2EEEF4D4358}"/>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247C1438-0804-2D43-8216-3802D3A29DDF}"/>
              </a:ext>
            </a:extLst>
          </p:cNvPr>
          <p:cNvSpPr>
            <a:spLocks noGrp="1"/>
          </p:cNvSpPr>
          <p:nvPr>
            <p:ph type="sldNum" sz="quarter" idx="12"/>
          </p:nvPr>
        </p:nvSpPr>
        <p:spPr/>
        <p:txBody>
          <a:bodyPr/>
          <a:lstStyle/>
          <a:p>
            <a:pPr>
              <a:defRPr/>
            </a:pPr>
            <a:fld id="{2F3FE9AF-938F-7141-A95E-A7977FDE4ABE}" type="slidenum">
              <a:rPr lang="en-US" smtClean="0"/>
              <a:pPr>
                <a:defRPr/>
              </a:pPr>
              <a:t>25</a:t>
            </a:fld>
            <a:endParaRPr lang="en-US"/>
          </a:p>
        </p:txBody>
      </p:sp>
      <p:graphicFrame>
        <p:nvGraphicFramePr>
          <p:cNvPr id="6" name="Object 9">
            <a:extLst>
              <a:ext uri="{FF2B5EF4-FFF2-40B4-BE49-F238E27FC236}">
                <a16:creationId xmlns:a16="http://schemas.microsoft.com/office/drawing/2014/main" id="{F1D5668C-74C1-EE40-9CBA-DFFB20FA2B49}"/>
              </a:ext>
            </a:extLst>
          </p:cNvPr>
          <p:cNvGraphicFramePr>
            <a:graphicFrameLocks noChangeAspect="1"/>
          </p:cNvGraphicFramePr>
          <p:nvPr/>
        </p:nvGraphicFramePr>
        <p:xfrm>
          <a:off x="3276600" y="1066800"/>
          <a:ext cx="2362200" cy="303711"/>
        </p:xfrm>
        <a:graphic>
          <a:graphicData uri="http://schemas.openxmlformats.org/presentationml/2006/ole">
            <mc:AlternateContent xmlns:mc="http://schemas.openxmlformats.org/markup-compatibility/2006">
              <mc:Choice xmlns:v="urn:schemas-microsoft-com:vml" Requires="v">
                <p:oleObj spid="_x0000_s151597" name="Equation" r:id="rId4" imgW="1485900" imgH="190500" progId="Equation.3">
                  <p:embed/>
                </p:oleObj>
              </mc:Choice>
              <mc:Fallback>
                <p:oleObj name="Equation" r:id="rId4" imgW="1485900" imgH="190500" progId="Equation.3">
                  <p:embed/>
                  <p:pic>
                    <p:nvPicPr>
                      <p:cNvPr id="6" name="Object 9">
                        <a:extLst>
                          <a:ext uri="{FF2B5EF4-FFF2-40B4-BE49-F238E27FC236}">
                            <a16:creationId xmlns:a16="http://schemas.microsoft.com/office/drawing/2014/main" id="{F1D5668C-74C1-EE40-9CBA-DFFB20FA2B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362200" cy="303711"/>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6300F002-3911-EC48-9709-B0F4B501FFCA}"/>
              </a:ext>
            </a:extLst>
          </p:cNvPr>
          <p:cNvGraphicFramePr>
            <a:graphicFrameLocks noChangeAspect="1"/>
          </p:cNvGraphicFramePr>
          <p:nvPr/>
        </p:nvGraphicFramePr>
        <p:xfrm>
          <a:off x="2425700" y="1446711"/>
          <a:ext cx="4051300" cy="1668463"/>
        </p:xfrm>
        <a:graphic>
          <a:graphicData uri="http://schemas.openxmlformats.org/presentationml/2006/ole">
            <mc:AlternateContent xmlns:mc="http://schemas.openxmlformats.org/markup-compatibility/2006">
              <mc:Choice xmlns:v="urn:schemas-microsoft-com:vml" Requires="v">
                <p:oleObj spid="_x0000_s151598" name="Equation" r:id="rId6" imgW="2679700" imgH="1104900" progId="Equation.3">
                  <p:embed/>
                </p:oleObj>
              </mc:Choice>
              <mc:Fallback>
                <p:oleObj name="Equation" r:id="rId6" imgW="2679700" imgH="1104900" progId="Equation.3">
                  <p:embed/>
                  <p:pic>
                    <p:nvPicPr>
                      <p:cNvPr id="7" name="Object 10">
                        <a:extLst>
                          <a:ext uri="{FF2B5EF4-FFF2-40B4-BE49-F238E27FC236}">
                            <a16:creationId xmlns:a16="http://schemas.microsoft.com/office/drawing/2014/main" id="{6300F002-3911-EC48-9709-B0F4B501F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0" y="1446711"/>
                        <a:ext cx="4051300" cy="1668463"/>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724719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9C47-5B5A-F442-B237-CA459918C82D}"/>
              </a:ext>
            </a:extLst>
          </p:cNvPr>
          <p:cNvSpPr>
            <a:spLocks noGrp="1"/>
          </p:cNvSpPr>
          <p:nvPr>
            <p:ph type="title"/>
          </p:nvPr>
        </p:nvSpPr>
        <p:spPr>
          <a:xfrm>
            <a:off x="571500" y="151311"/>
            <a:ext cx="7772400" cy="838200"/>
          </a:xfrm>
        </p:spPr>
        <p:txBody>
          <a:bodyPr/>
          <a:lstStyle/>
          <a:p>
            <a:r>
              <a:rPr lang="en-US" dirty="0"/>
              <a:t>Master Theorem Examples</a:t>
            </a:r>
          </a:p>
        </p:txBody>
      </p:sp>
      <p:sp>
        <p:nvSpPr>
          <p:cNvPr id="3" name="Content Placeholder 2">
            <a:extLst>
              <a:ext uri="{FF2B5EF4-FFF2-40B4-BE49-F238E27FC236}">
                <a16:creationId xmlns:a16="http://schemas.microsoft.com/office/drawing/2014/main" id="{4AFECBA2-CB03-8348-8183-88C146A6127E}"/>
              </a:ext>
            </a:extLst>
          </p:cNvPr>
          <p:cNvSpPr>
            <a:spLocks noGrp="1"/>
          </p:cNvSpPr>
          <p:nvPr>
            <p:ph idx="1"/>
          </p:nvPr>
        </p:nvSpPr>
        <p:spPr>
          <a:xfrm>
            <a:off x="685800" y="3191374"/>
            <a:ext cx="7772400" cy="2904626"/>
          </a:xfrm>
        </p:spPr>
        <p:txBody>
          <a:bodyPr/>
          <a:lstStyle/>
          <a:p>
            <a:r>
              <a:rPr lang="en-US" dirty="0"/>
              <a:t>What is complexity of our 2 multiplication algorithms?</a:t>
            </a:r>
          </a:p>
          <a:p>
            <a:pPr lvl="1"/>
            <a:r>
              <a:rPr lang="en-US" dirty="0"/>
              <a:t>First write recurrence relation, then apply master theorem</a:t>
            </a:r>
          </a:p>
          <a:p>
            <a:pPr lvl="1"/>
            <a:r>
              <a:rPr lang="en-US" i="1" dirty="0"/>
              <a:t>T</a:t>
            </a:r>
            <a:r>
              <a:rPr lang="en-US" dirty="0"/>
              <a:t>(</a:t>
            </a:r>
            <a:r>
              <a:rPr lang="en-US" i="1" dirty="0"/>
              <a:t>n</a:t>
            </a:r>
            <a:r>
              <a:rPr lang="en-US" dirty="0"/>
              <a:t>) = 4</a:t>
            </a:r>
            <a:r>
              <a:rPr lang="en-US" i="1" dirty="0"/>
              <a:t>T</a:t>
            </a:r>
            <a:r>
              <a:rPr lang="en-US" dirty="0"/>
              <a:t>(</a:t>
            </a:r>
            <a:r>
              <a:rPr lang="en-US" i="1" dirty="0"/>
              <a:t>n</a:t>
            </a:r>
            <a:r>
              <a:rPr lang="en-US" dirty="0"/>
              <a:t>/2) + O(</a:t>
            </a:r>
            <a:r>
              <a:rPr lang="en-US" i="1" dirty="0"/>
              <a:t>n</a:t>
            </a:r>
            <a:r>
              <a:rPr lang="en-US" dirty="0"/>
              <a:t>), </a:t>
            </a:r>
            <a:r>
              <a:rPr lang="en-US" i="1" dirty="0"/>
              <a:t>a</a:t>
            </a:r>
            <a:r>
              <a:rPr lang="en-US" dirty="0"/>
              <a:t>/</a:t>
            </a:r>
            <a:r>
              <a:rPr lang="en-US" i="1" dirty="0"/>
              <a:t>b</a:t>
            </a:r>
            <a:r>
              <a:rPr lang="en-US" i="1" baseline="30000" dirty="0"/>
              <a:t>d</a:t>
            </a:r>
            <a:r>
              <a:rPr lang="en-US" dirty="0"/>
              <a:t> = 4/2</a:t>
            </a:r>
            <a:r>
              <a:rPr lang="en-US" baseline="30000" dirty="0"/>
              <a:t>1</a:t>
            </a:r>
            <a:r>
              <a:rPr lang="en-US" dirty="0"/>
              <a:t> = 2, </a:t>
            </a:r>
            <a:r>
              <a:rPr lang="en-US" dirty="0">
                <a:latin typeface="Times New Roman" charset="0"/>
              </a:rPr>
              <a:t>O(</a:t>
            </a:r>
            <a:r>
              <a:rPr lang="en-US" i="1" dirty="0" err="1">
                <a:latin typeface="Times New Roman" charset="0"/>
              </a:rPr>
              <a:t>n</a:t>
            </a:r>
            <a:r>
              <a:rPr lang="en-US" baseline="30000" dirty="0" err="1">
                <a:latin typeface="Times New Roman" charset="0"/>
              </a:rPr>
              <a:t>log</a:t>
            </a:r>
            <a:r>
              <a:rPr lang="en-US" sz="1800" i="1" baseline="6000" dirty="0" err="1">
                <a:latin typeface="Times New Roman" charset="0"/>
              </a:rPr>
              <a:t>b</a:t>
            </a:r>
            <a:r>
              <a:rPr lang="en-US" i="1" baseline="30000" dirty="0" err="1">
                <a:latin typeface="Times New Roman" charset="0"/>
              </a:rPr>
              <a:t>a</a:t>
            </a:r>
            <a:r>
              <a:rPr lang="en-US" dirty="0">
                <a:latin typeface="Times New Roman" charset="0"/>
              </a:rPr>
              <a:t>) O(</a:t>
            </a:r>
            <a:r>
              <a:rPr lang="en-US" i="1" dirty="0">
                <a:latin typeface="Times New Roman" charset="0"/>
              </a:rPr>
              <a:t>n</a:t>
            </a:r>
            <a:r>
              <a:rPr lang="en-US" baseline="30000" dirty="0">
                <a:latin typeface="Times New Roman" charset="0"/>
              </a:rPr>
              <a:t>log</a:t>
            </a:r>
            <a:r>
              <a:rPr lang="en-US" sz="1600" baseline="6000" dirty="0">
                <a:latin typeface="Times New Roman" charset="0"/>
              </a:rPr>
              <a:t>2</a:t>
            </a:r>
            <a:r>
              <a:rPr lang="en-US" baseline="30000" dirty="0">
                <a:latin typeface="Times New Roman" charset="0"/>
              </a:rPr>
              <a:t>4</a:t>
            </a:r>
            <a:r>
              <a:rPr lang="en-US" dirty="0">
                <a:latin typeface="Times New Roman" charset="0"/>
              </a:rPr>
              <a:t>) = </a:t>
            </a:r>
            <a:r>
              <a:rPr lang="en-US" i="1" dirty="0">
                <a:latin typeface="Times New Roman" charset="0"/>
              </a:rPr>
              <a:t>n</a:t>
            </a:r>
            <a:r>
              <a:rPr lang="en-US" baseline="30000" dirty="0">
                <a:latin typeface="Times New Roman" charset="0"/>
              </a:rPr>
              <a:t>2</a:t>
            </a:r>
            <a:endParaRPr lang="en-US" dirty="0"/>
          </a:p>
          <a:p>
            <a:pPr lvl="1"/>
            <a:r>
              <a:rPr lang="en-US" i="1" dirty="0"/>
              <a:t>T</a:t>
            </a:r>
            <a:r>
              <a:rPr lang="en-US" dirty="0"/>
              <a:t>(</a:t>
            </a:r>
            <a:r>
              <a:rPr lang="en-US" i="1" dirty="0"/>
              <a:t>n</a:t>
            </a:r>
            <a:r>
              <a:rPr lang="en-US" dirty="0"/>
              <a:t>) =</a:t>
            </a:r>
          </a:p>
          <a:p>
            <a:pPr marL="457200" lvl="1"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B183240F-881D-3B40-92F7-C2EEEF4D4358}"/>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247C1438-0804-2D43-8216-3802D3A29DDF}"/>
              </a:ext>
            </a:extLst>
          </p:cNvPr>
          <p:cNvSpPr>
            <a:spLocks noGrp="1"/>
          </p:cNvSpPr>
          <p:nvPr>
            <p:ph type="sldNum" sz="quarter" idx="12"/>
          </p:nvPr>
        </p:nvSpPr>
        <p:spPr/>
        <p:txBody>
          <a:bodyPr/>
          <a:lstStyle/>
          <a:p>
            <a:pPr>
              <a:defRPr/>
            </a:pPr>
            <a:fld id="{2F3FE9AF-938F-7141-A95E-A7977FDE4ABE}" type="slidenum">
              <a:rPr lang="en-US" smtClean="0"/>
              <a:pPr>
                <a:defRPr/>
              </a:pPr>
              <a:t>26</a:t>
            </a:fld>
            <a:endParaRPr lang="en-US"/>
          </a:p>
        </p:txBody>
      </p:sp>
      <p:graphicFrame>
        <p:nvGraphicFramePr>
          <p:cNvPr id="6" name="Object 9">
            <a:extLst>
              <a:ext uri="{FF2B5EF4-FFF2-40B4-BE49-F238E27FC236}">
                <a16:creationId xmlns:a16="http://schemas.microsoft.com/office/drawing/2014/main" id="{F1D5668C-74C1-EE40-9CBA-DFFB20FA2B49}"/>
              </a:ext>
            </a:extLst>
          </p:cNvPr>
          <p:cNvGraphicFramePr>
            <a:graphicFrameLocks noChangeAspect="1"/>
          </p:cNvGraphicFramePr>
          <p:nvPr/>
        </p:nvGraphicFramePr>
        <p:xfrm>
          <a:off x="3276600" y="1066800"/>
          <a:ext cx="2362200" cy="303711"/>
        </p:xfrm>
        <a:graphic>
          <a:graphicData uri="http://schemas.openxmlformats.org/presentationml/2006/ole">
            <mc:AlternateContent xmlns:mc="http://schemas.openxmlformats.org/markup-compatibility/2006">
              <mc:Choice xmlns:v="urn:schemas-microsoft-com:vml" Requires="v">
                <p:oleObj spid="_x0000_s153645" name="Equation" r:id="rId4" imgW="1485900" imgH="190500" progId="Equation.3">
                  <p:embed/>
                </p:oleObj>
              </mc:Choice>
              <mc:Fallback>
                <p:oleObj name="Equation" r:id="rId4" imgW="1485900" imgH="190500" progId="Equation.3">
                  <p:embed/>
                  <p:pic>
                    <p:nvPicPr>
                      <p:cNvPr id="6" name="Object 9">
                        <a:extLst>
                          <a:ext uri="{FF2B5EF4-FFF2-40B4-BE49-F238E27FC236}">
                            <a16:creationId xmlns:a16="http://schemas.microsoft.com/office/drawing/2014/main" id="{F1D5668C-74C1-EE40-9CBA-DFFB20FA2B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362200" cy="303711"/>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6300F002-3911-EC48-9709-B0F4B501FFCA}"/>
              </a:ext>
            </a:extLst>
          </p:cNvPr>
          <p:cNvGraphicFramePr>
            <a:graphicFrameLocks noChangeAspect="1"/>
          </p:cNvGraphicFramePr>
          <p:nvPr/>
        </p:nvGraphicFramePr>
        <p:xfrm>
          <a:off x="2425700" y="1446711"/>
          <a:ext cx="4051300" cy="1668463"/>
        </p:xfrm>
        <a:graphic>
          <a:graphicData uri="http://schemas.openxmlformats.org/presentationml/2006/ole">
            <mc:AlternateContent xmlns:mc="http://schemas.openxmlformats.org/markup-compatibility/2006">
              <mc:Choice xmlns:v="urn:schemas-microsoft-com:vml" Requires="v">
                <p:oleObj spid="_x0000_s153646" name="Equation" r:id="rId6" imgW="2679700" imgH="1104900" progId="Equation.3">
                  <p:embed/>
                </p:oleObj>
              </mc:Choice>
              <mc:Fallback>
                <p:oleObj name="Equation" r:id="rId6" imgW="2679700" imgH="1104900" progId="Equation.3">
                  <p:embed/>
                  <p:pic>
                    <p:nvPicPr>
                      <p:cNvPr id="7" name="Object 10">
                        <a:extLst>
                          <a:ext uri="{FF2B5EF4-FFF2-40B4-BE49-F238E27FC236}">
                            <a16:creationId xmlns:a16="http://schemas.microsoft.com/office/drawing/2014/main" id="{6300F002-3911-EC48-9709-B0F4B501F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0" y="1446711"/>
                        <a:ext cx="4051300" cy="1668463"/>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065431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9C47-5B5A-F442-B237-CA459918C82D}"/>
              </a:ext>
            </a:extLst>
          </p:cNvPr>
          <p:cNvSpPr>
            <a:spLocks noGrp="1"/>
          </p:cNvSpPr>
          <p:nvPr>
            <p:ph type="title"/>
          </p:nvPr>
        </p:nvSpPr>
        <p:spPr>
          <a:xfrm>
            <a:off x="571500" y="151311"/>
            <a:ext cx="7772400" cy="838200"/>
          </a:xfrm>
        </p:spPr>
        <p:txBody>
          <a:bodyPr/>
          <a:lstStyle/>
          <a:p>
            <a:r>
              <a:rPr lang="en-US" dirty="0"/>
              <a:t>Master Theorem Examples</a:t>
            </a:r>
          </a:p>
        </p:txBody>
      </p:sp>
      <p:sp>
        <p:nvSpPr>
          <p:cNvPr id="3" name="Content Placeholder 2">
            <a:extLst>
              <a:ext uri="{FF2B5EF4-FFF2-40B4-BE49-F238E27FC236}">
                <a16:creationId xmlns:a16="http://schemas.microsoft.com/office/drawing/2014/main" id="{4AFECBA2-CB03-8348-8183-88C146A6127E}"/>
              </a:ext>
            </a:extLst>
          </p:cNvPr>
          <p:cNvSpPr>
            <a:spLocks noGrp="1"/>
          </p:cNvSpPr>
          <p:nvPr>
            <p:ph idx="1"/>
          </p:nvPr>
        </p:nvSpPr>
        <p:spPr>
          <a:xfrm>
            <a:off x="685800" y="3191374"/>
            <a:ext cx="7772400" cy="2904626"/>
          </a:xfrm>
        </p:spPr>
        <p:txBody>
          <a:bodyPr/>
          <a:lstStyle/>
          <a:p>
            <a:r>
              <a:rPr lang="en-US" dirty="0"/>
              <a:t>What is complexity of our 2 multiplication algorithms?</a:t>
            </a:r>
          </a:p>
          <a:p>
            <a:pPr lvl="1"/>
            <a:r>
              <a:rPr lang="en-US" dirty="0"/>
              <a:t>First write recurrence relation, then apply master theorem</a:t>
            </a:r>
          </a:p>
          <a:p>
            <a:pPr lvl="1"/>
            <a:r>
              <a:rPr lang="en-US" i="1" dirty="0"/>
              <a:t>T</a:t>
            </a:r>
            <a:r>
              <a:rPr lang="en-US" dirty="0"/>
              <a:t>(</a:t>
            </a:r>
            <a:r>
              <a:rPr lang="en-US" i="1" dirty="0"/>
              <a:t>n</a:t>
            </a:r>
            <a:r>
              <a:rPr lang="en-US" dirty="0"/>
              <a:t>) = 4</a:t>
            </a:r>
            <a:r>
              <a:rPr lang="en-US" i="1" dirty="0"/>
              <a:t>T</a:t>
            </a:r>
            <a:r>
              <a:rPr lang="en-US" dirty="0"/>
              <a:t>(</a:t>
            </a:r>
            <a:r>
              <a:rPr lang="en-US" i="1" dirty="0"/>
              <a:t>n</a:t>
            </a:r>
            <a:r>
              <a:rPr lang="en-US" dirty="0"/>
              <a:t>/2) + O(</a:t>
            </a:r>
            <a:r>
              <a:rPr lang="en-US" i="1" dirty="0"/>
              <a:t>n</a:t>
            </a:r>
            <a:r>
              <a:rPr lang="en-US" dirty="0"/>
              <a:t>), </a:t>
            </a:r>
            <a:r>
              <a:rPr lang="en-US" i="1" dirty="0"/>
              <a:t>a</a:t>
            </a:r>
            <a:r>
              <a:rPr lang="en-US" dirty="0"/>
              <a:t>/</a:t>
            </a:r>
            <a:r>
              <a:rPr lang="en-US" i="1" dirty="0"/>
              <a:t>b</a:t>
            </a:r>
            <a:r>
              <a:rPr lang="en-US" i="1" baseline="30000" dirty="0"/>
              <a:t>d</a:t>
            </a:r>
            <a:r>
              <a:rPr lang="en-US" dirty="0"/>
              <a:t> = 4/2</a:t>
            </a:r>
            <a:r>
              <a:rPr lang="en-US" baseline="30000" dirty="0"/>
              <a:t>1</a:t>
            </a:r>
            <a:r>
              <a:rPr lang="en-US" dirty="0"/>
              <a:t> = 2, </a:t>
            </a:r>
            <a:r>
              <a:rPr lang="en-US" dirty="0">
                <a:latin typeface="Times New Roman" charset="0"/>
              </a:rPr>
              <a:t>O(</a:t>
            </a:r>
            <a:r>
              <a:rPr lang="en-US" i="1" dirty="0" err="1">
                <a:latin typeface="Times New Roman" charset="0"/>
              </a:rPr>
              <a:t>n</a:t>
            </a:r>
            <a:r>
              <a:rPr lang="en-US" baseline="30000" dirty="0" err="1">
                <a:latin typeface="Times New Roman" charset="0"/>
              </a:rPr>
              <a:t>log</a:t>
            </a:r>
            <a:r>
              <a:rPr lang="en-US" sz="1800" i="1" baseline="6000" dirty="0" err="1">
                <a:latin typeface="Times New Roman" charset="0"/>
              </a:rPr>
              <a:t>b</a:t>
            </a:r>
            <a:r>
              <a:rPr lang="en-US" i="1" baseline="30000" dirty="0" err="1">
                <a:latin typeface="Times New Roman" charset="0"/>
              </a:rPr>
              <a:t>a</a:t>
            </a:r>
            <a:r>
              <a:rPr lang="en-US" dirty="0">
                <a:latin typeface="Times New Roman" charset="0"/>
              </a:rPr>
              <a:t>) O(</a:t>
            </a:r>
            <a:r>
              <a:rPr lang="en-US" i="1" dirty="0">
                <a:latin typeface="Times New Roman" charset="0"/>
              </a:rPr>
              <a:t>n</a:t>
            </a:r>
            <a:r>
              <a:rPr lang="en-US" baseline="30000" dirty="0">
                <a:latin typeface="Times New Roman" charset="0"/>
              </a:rPr>
              <a:t>log</a:t>
            </a:r>
            <a:r>
              <a:rPr lang="en-US" sz="1600" baseline="6000" dirty="0">
                <a:latin typeface="Times New Roman" charset="0"/>
              </a:rPr>
              <a:t>2</a:t>
            </a:r>
            <a:r>
              <a:rPr lang="en-US" baseline="30000" dirty="0">
                <a:latin typeface="Times New Roman" charset="0"/>
              </a:rPr>
              <a:t>4</a:t>
            </a:r>
            <a:r>
              <a:rPr lang="en-US" dirty="0">
                <a:latin typeface="Times New Roman" charset="0"/>
              </a:rPr>
              <a:t>) = </a:t>
            </a:r>
            <a:r>
              <a:rPr lang="en-US" i="1" dirty="0">
                <a:latin typeface="Times New Roman" charset="0"/>
              </a:rPr>
              <a:t>n</a:t>
            </a:r>
            <a:r>
              <a:rPr lang="en-US" baseline="30000" dirty="0">
                <a:latin typeface="Times New Roman" charset="0"/>
              </a:rPr>
              <a:t>2</a:t>
            </a:r>
            <a:endParaRPr lang="en-US" dirty="0"/>
          </a:p>
          <a:p>
            <a:pPr lvl="1"/>
            <a:r>
              <a:rPr lang="en-US" i="1" dirty="0"/>
              <a:t>T</a:t>
            </a:r>
            <a:r>
              <a:rPr lang="en-US" dirty="0"/>
              <a:t>(</a:t>
            </a:r>
            <a:r>
              <a:rPr lang="en-US" i="1" dirty="0"/>
              <a:t>n</a:t>
            </a:r>
            <a:r>
              <a:rPr lang="en-US" dirty="0"/>
              <a:t>) = 3</a:t>
            </a:r>
            <a:r>
              <a:rPr lang="en-US" i="1" dirty="0"/>
              <a:t>T</a:t>
            </a:r>
            <a:r>
              <a:rPr lang="en-US" dirty="0"/>
              <a:t>(</a:t>
            </a:r>
            <a:r>
              <a:rPr lang="en-US" i="1" dirty="0"/>
              <a:t>n</a:t>
            </a:r>
            <a:r>
              <a:rPr lang="en-US" dirty="0"/>
              <a:t>/2) + O(</a:t>
            </a:r>
            <a:r>
              <a:rPr lang="en-US" i="1" dirty="0"/>
              <a:t>n</a:t>
            </a:r>
            <a:r>
              <a:rPr lang="en-US" dirty="0"/>
              <a:t>), </a:t>
            </a:r>
            <a:r>
              <a:rPr lang="en-US" i="1" dirty="0"/>
              <a:t>a</a:t>
            </a:r>
            <a:r>
              <a:rPr lang="en-US" dirty="0"/>
              <a:t>/</a:t>
            </a:r>
            <a:r>
              <a:rPr lang="en-US" i="1" dirty="0"/>
              <a:t>b</a:t>
            </a:r>
            <a:r>
              <a:rPr lang="en-US" i="1" baseline="30000" dirty="0"/>
              <a:t>d</a:t>
            </a:r>
            <a:r>
              <a:rPr lang="en-US" dirty="0"/>
              <a:t> = 3/2</a:t>
            </a:r>
            <a:r>
              <a:rPr lang="en-US" baseline="30000" dirty="0"/>
              <a:t>1</a:t>
            </a:r>
            <a:r>
              <a:rPr lang="en-US" dirty="0"/>
              <a:t> = 1.5, </a:t>
            </a:r>
            <a:r>
              <a:rPr lang="en-US" dirty="0">
                <a:latin typeface="Times New Roman" charset="0"/>
              </a:rPr>
              <a:t>O(</a:t>
            </a:r>
            <a:r>
              <a:rPr lang="en-US" i="1" dirty="0" err="1">
                <a:latin typeface="Times New Roman" charset="0"/>
              </a:rPr>
              <a:t>n</a:t>
            </a:r>
            <a:r>
              <a:rPr lang="en-US" baseline="30000" dirty="0" err="1">
                <a:latin typeface="Times New Roman" charset="0"/>
              </a:rPr>
              <a:t>log</a:t>
            </a:r>
            <a:r>
              <a:rPr lang="en-US" sz="1600" i="1" baseline="6000" dirty="0" err="1">
                <a:latin typeface="Times New Roman" charset="0"/>
              </a:rPr>
              <a:t>b</a:t>
            </a:r>
            <a:r>
              <a:rPr lang="en-US" i="1" baseline="30000" dirty="0" err="1">
                <a:latin typeface="Times New Roman" charset="0"/>
              </a:rPr>
              <a:t>a</a:t>
            </a:r>
            <a:r>
              <a:rPr lang="en-US" dirty="0">
                <a:latin typeface="Times New Roman" charset="0"/>
              </a:rPr>
              <a:t>) = O(</a:t>
            </a:r>
            <a:r>
              <a:rPr lang="en-US" i="1" dirty="0">
                <a:latin typeface="Times New Roman" charset="0"/>
              </a:rPr>
              <a:t>n</a:t>
            </a:r>
            <a:r>
              <a:rPr lang="en-US" baseline="30000" dirty="0">
                <a:latin typeface="Times New Roman" charset="0"/>
              </a:rPr>
              <a:t>log</a:t>
            </a:r>
            <a:r>
              <a:rPr lang="en-US" sz="1400" baseline="6000" dirty="0">
                <a:latin typeface="Times New Roman" charset="0"/>
              </a:rPr>
              <a:t>2</a:t>
            </a:r>
            <a:r>
              <a:rPr lang="en-US" baseline="30000" dirty="0">
                <a:latin typeface="Times New Roman" charset="0"/>
              </a:rPr>
              <a:t>3</a:t>
            </a:r>
            <a:r>
              <a:rPr lang="en-US" dirty="0">
                <a:latin typeface="Times New Roman" charset="0"/>
              </a:rPr>
              <a:t>) = </a:t>
            </a:r>
            <a:r>
              <a:rPr lang="en-US" i="1" dirty="0">
                <a:latin typeface="Times New Roman" charset="0"/>
              </a:rPr>
              <a:t>n</a:t>
            </a:r>
            <a:r>
              <a:rPr lang="en-US" baseline="30000" dirty="0">
                <a:latin typeface="Times New Roman" charset="0"/>
              </a:rPr>
              <a:t>1.59</a:t>
            </a:r>
            <a:endParaRPr lang="en-US" dirty="0"/>
          </a:p>
          <a:p>
            <a:pPr marL="457200" lvl="1"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B183240F-881D-3B40-92F7-C2EEEF4D4358}"/>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247C1438-0804-2D43-8216-3802D3A29DDF}"/>
              </a:ext>
            </a:extLst>
          </p:cNvPr>
          <p:cNvSpPr>
            <a:spLocks noGrp="1"/>
          </p:cNvSpPr>
          <p:nvPr>
            <p:ph type="sldNum" sz="quarter" idx="12"/>
          </p:nvPr>
        </p:nvSpPr>
        <p:spPr/>
        <p:txBody>
          <a:bodyPr/>
          <a:lstStyle/>
          <a:p>
            <a:pPr>
              <a:defRPr/>
            </a:pPr>
            <a:fld id="{2F3FE9AF-938F-7141-A95E-A7977FDE4ABE}" type="slidenum">
              <a:rPr lang="en-US" smtClean="0"/>
              <a:pPr>
                <a:defRPr/>
              </a:pPr>
              <a:t>27</a:t>
            </a:fld>
            <a:endParaRPr lang="en-US"/>
          </a:p>
        </p:txBody>
      </p:sp>
      <p:graphicFrame>
        <p:nvGraphicFramePr>
          <p:cNvPr id="6" name="Object 9">
            <a:extLst>
              <a:ext uri="{FF2B5EF4-FFF2-40B4-BE49-F238E27FC236}">
                <a16:creationId xmlns:a16="http://schemas.microsoft.com/office/drawing/2014/main" id="{F1D5668C-74C1-EE40-9CBA-DFFB20FA2B49}"/>
              </a:ext>
            </a:extLst>
          </p:cNvPr>
          <p:cNvGraphicFramePr>
            <a:graphicFrameLocks noChangeAspect="1"/>
          </p:cNvGraphicFramePr>
          <p:nvPr/>
        </p:nvGraphicFramePr>
        <p:xfrm>
          <a:off x="3276600" y="1066800"/>
          <a:ext cx="2362200" cy="303711"/>
        </p:xfrm>
        <a:graphic>
          <a:graphicData uri="http://schemas.openxmlformats.org/presentationml/2006/ole">
            <mc:AlternateContent xmlns:mc="http://schemas.openxmlformats.org/markup-compatibility/2006">
              <mc:Choice xmlns:v="urn:schemas-microsoft-com:vml" Requires="v">
                <p:oleObj spid="_x0000_s159789" name="Equation" r:id="rId4" imgW="1485900" imgH="190500" progId="Equation.3">
                  <p:embed/>
                </p:oleObj>
              </mc:Choice>
              <mc:Fallback>
                <p:oleObj name="Equation" r:id="rId4" imgW="1485900" imgH="190500" progId="Equation.3">
                  <p:embed/>
                  <p:pic>
                    <p:nvPicPr>
                      <p:cNvPr id="6" name="Object 9">
                        <a:extLst>
                          <a:ext uri="{FF2B5EF4-FFF2-40B4-BE49-F238E27FC236}">
                            <a16:creationId xmlns:a16="http://schemas.microsoft.com/office/drawing/2014/main" id="{F1D5668C-74C1-EE40-9CBA-DFFB20FA2B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362200" cy="303711"/>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6300F002-3911-EC48-9709-B0F4B501FFCA}"/>
              </a:ext>
            </a:extLst>
          </p:cNvPr>
          <p:cNvGraphicFramePr>
            <a:graphicFrameLocks noChangeAspect="1"/>
          </p:cNvGraphicFramePr>
          <p:nvPr/>
        </p:nvGraphicFramePr>
        <p:xfrm>
          <a:off x="2425700" y="1446711"/>
          <a:ext cx="4051300" cy="1668463"/>
        </p:xfrm>
        <a:graphic>
          <a:graphicData uri="http://schemas.openxmlformats.org/presentationml/2006/ole">
            <mc:AlternateContent xmlns:mc="http://schemas.openxmlformats.org/markup-compatibility/2006">
              <mc:Choice xmlns:v="urn:schemas-microsoft-com:vml" Requires="v">
                <p:oleObj spid="_x0000_s159790" name="Equation" r:id="rId6" imgW="2679700" imgH="1104900" progId="Equation.3">
                  <p:embed/>
                </p:oleObj>
              </mc:Choice>
              <mc:Fallback>
                <p:oleObj name="Equation" r:id="rId6" imgW="2679700" imgH="1104900" progId="Equation.3">
                  <p:embed/>
                  <p:pic>
                    <p:nvPicPr>
                      <p:cNvPr id="7" name="Object 10">
                        <a:extLst>
                          <a:ext uri="{FF2B5EF4-FFF2-40B4-BE49-F238E27FC236}">
                            <a16:creationId xmlns:a16="http://schemas.microsoft.com/office/drawing/2014/main" id="{6300F002-3911-EC48-9709-B0F4B501F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0" y="1446711"/>
                        <a:ext cx="4051300" cy="1668463"/>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502253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99C47-5B5A-F442-B237-CA459918C82D}"/>
              </a:ext>
            </a:extLst>
          </p:cNvPr>
          <p:cNvSpPr>
            <a:spLocks noGrp="1"/>
          </p:cNvSpPr>
          <p:nvPr>
            <p:ph type="title"/>
          </p:nvPr>
        </p:nvSpPr>
        <p:spPr>
          <a:xfrm>
            <a:off x="571500" y="151311"/>
            <a:ext cx="7772400" cy="838200"/>
          </a:xfrm>
        </p:spPr>
        <p:txBody>
          <a:bodyPr/>
          <a:lstStyle/>
          <a:p>
            <a:r>
              <a:rPr lang="en-US" dirty="0"/>
              <a:t>Master Theorem Examples</a:t>
            </a:r>
          </a:p>
        </p:txBody>
      </p:sp>
      <p:sp>
        <p:nvSpPr>
          <p:cNvPr id="3" name="Content Placeholder 2">
            <a:extLst>
              <a:ext uri="{FF2B5EF4-FFF2-40B4-BE49-F238E27FC236}">
                <a16:creationId xmlns:a16="http://schemas.microsoft.com/office/drawing/2014/main" id="{4AFECBA2-CB03-8348-8183-88C146A6127E}"/>
              </a:ext>
            </a:extLst>
          </p:cNvPr>
          <p:cNvSpPr>
            <a:spLocks noGrp="1"/>
          </p:cNvSpPr>
          <p:nvPr>
            <p:ph idx="1"/>
          </p:nvPr>
        </p:nvSpPr>
        <p:spPr>
          <a:xfrm>
            <a:off x="685800" y="3191374"/>
            <a:ext cx="7772400" cy="2904626"/>
          </a:xfrm>
        </p:spPr>
        <p:txBody>
          <a:bodyPr/>
          <a:lstStyle/>
          <a:p>
            <a:r>
              <a:rPr lang="en-US" dirty="0"/>
              <a:t>What is complexity of our 2 multiplication algorithms?</a:t>
            </a:r>
          </a:p>
          <a:p>
            <a:pPr lvl="1"/>
            <a:r>
              <a:rPr lang="en-US" dirty="0"/>
              <a:t>First write recurrence relation, then apply master theorem</a:t>
            </a:r>
          </a:p>
          <a:p>
            <a:pPr lvl="1"/>
            <a:r>
              <a:rPr lang="en-US" i="1" dirty="0"/>
              <a:t>T</a:t>
            </a:r>
            <a:r>
              <a:rPr lang="en-US" dirty="0"/>
              <a:t>(</a:t>
            </a:r>
            <a:r>
              <a:rPr lang="en-US" i="1" dirty="0"/>
              <a:t>n</a:t>
            </a:r>
            <a:r>
              <a:rPr lang="en-US" dirty="0"/>
              <a:t>) = 4</a:t>
            </a:r>
            <a:r>
              <a:rPr lang="en-US" i="1" dirty="0"/>
              <a:t>T</a:t>
            </a:r>
            <a:r>
              <a:rPr lang="en-US" dirty="0"/>
              <a:t>(</a:t>
            </a:r>
            <a:r>
              <a:rPr lang="en-US" i="1" dirty="0"/>
              <a:t>n</a:t>
            </a:r>
            <a:r>
              <a:rPr lang="en-US" dirty="0"/>
              <a:t>/2) + O(</a:t>
            </a:r>
            <a:r>
              <a:rPr lang="en-US" i="1" dirty="0"/>
              <a:t>n</a:t>
            </a:r>
            <a:r>
              <a:rPr lang="en-US" dirty="0"/>
              <a:t>), </a:t>
            </a:r>
            <a:r>
              <a:rPr lang="en-US" i="1" dirty="0"/>
              <a:t>a</a:t>
            </a:r>
            <a:r>
              <a:rPr lang="en-US" dirty="0"/>
              <a:t>/</a:t>
            </a:r>
            <a:r>
              <a:rPr lang="en-US" i="1" dirty="0"/>
              <a:t>b</a:t>
            </a:r>
            <a:r>
              <a:rPr lang="en-US" i="1" baseline="30000" dirty="0"/>
              <a:t>d</a:t>
            </a:r>
            <a:r>
              <a:rPr lang="en-US" dirty="0"/>
              <a:t> = 4/2</a:t>
            </a:r>
            <a:r>
              <a:rPr lang="en-US" baseline="30000" dirty="0"/>
              <a:t>1</a:t>
            </a:r>
            <a:r>
              <a:rPr lang="en-US" dirty="0"/>
              <a:t> = 2, </a:t>
            </a:r>
            <a:r>
              <a:rPr lang="en-US" dirty="0">
                <a:latin typeface="Times New Roman" charset="0"/>
              </a:rPr>
              <a:t>O(</a:t>
            </a:r>
            <a:r>
              <a:rPr lang="en-US" i="1" dirty="0" err="1">
                <a:latin typeface="Times New Roman" charset="0"/>
              </a:rPr>
              <a:t>n</a:t>
            </a:r>
            <a:r>
              <a:rPr lang="en-US" baseline="30000" dirty="0" err="1">
                <a:latin typeface="Times New Roman" charset="0"/>
              </a:rPr>
              <a:t>log</a:t>
            </a:r>
            <a:r>
              <a:rPr lang="en-US" sz="1800" i="1" baseline="6000" dirty="0" err="1">
                <a:latin typeface="Times New Roman" charset="0"/>
              </a:rPr>
              <a:t>b</a:t>
            </a:r>
            <a:r>
              <a:rPr lang="en-US" i="1" baseline="30000" dirty="0" err="1">
                <a:latin typeface="Times New Roman" charset="0"/>
              </a:rPr>
              <a:t>a</a:t>
            </a:r>
            <a:r>
              <a:rPr lang="en-US" dirty="0">
                <a:latin typeface="Times New Roman" charset="0"/>
              </a:rPr>
              <a:t>) O(</a:t>
            </a:r>
            <a:r>
              <a:rPr lang="en-US" i="1" dirty="0">
                <a:latin typeface="Times New Roman" charset="0"/>
              </a:rPr>
              <a:t>n</a:t>
            </a:r>
            <a:r>
              <a:rPr lang="en-US" baseline="30000" dirty="0">
                <a:latin typeface="Times New Roman" charset="0"/>
              </a:rPr>
              <a:t>log</a:t>
            </a:r>
            <a:r>
              <a:rPr lang="en-US" sz="1600" baseline="6000" dirty="0">
                <a:latin typeface="Times New Roman" charset="0"/>
              </a:rPr>
              <a:t>2</a:t>
            </a:r>
            <a:r>
              <a:rPr lang="en-US" baseline="30000" dirty="0">
                <a:latin typeface="Times New Roman" charset="0"/>
              </a:rPr>
              <a:t>4</a:t>
            </a:r>
            <a:r>
              <a:rPr lang="en-US" dirty="0">
                <a:latin typeface="Times New Roman" charset="0"/>
              </a:rPr>
              <a:t>) = </a:t>
            </a:r>
            <a:r>
              <a:rPr lang="en-US" i="1" dirty="0">
                <a:latin typeface="Times New Roman" charset="0"/>
              </a:rPr>
              <a:t>n</a:t>
            </a:r>
            <a:r>
              <a:rPr lang="en-US" baseline="30000" dirty="0">
                <a:latin typeface="Times New Roman" charset="0"/>
              </a:rPr>
              <a:t>2</a:t>
            </a:r>
            <a:endParaRPr lang="en-US" dirty="0"/>
          </a:p>
          <a:p>
            <a:pPr lvl="1"/>
            <a:r>
              <a:rPr lang="en-US" i="1" dirty="0"/>
              <a:t>T</a:t>
            </a:r>
            <a:r>
              <a:rPr lang="en-US" dirty="0"/>
              <a:t>(</a:t>
            </a:r>
            <a:r>
              <a:rPr lang="en-US" i="1" dirty="0"/>
              <a:t>n</a:t>
            </a:r>
            <a:r>
              <a:rPr lang="en-US" dirty="0"/>
              <a:t>) = 3</a:t>
            </a:r>
            <a:r>
              <a:rPr lang="en-US" i="1" dirty="0"/>
              <a:t>T</a:t>
            </a:r>
            <a:r>
              <a:rPr lang="en-US" dirty="0"/>
              <a:t>(</a:t>
            </a:r>
            <a:r>
              <a:rPr lang="en-US" i="1" dirty="0"/>
              <a:t>n</a:t>
            </a:r>
            <a:r>
              <a:rPr lang="en-US" dirty="0"/>
              <a:t>/2) + O(</a:t>
            </a:r>
            <a:r>
              <a:rPr lang="en-US" i="1" dirty="0"/>
              <a:t>n</a:t>
            </a:r>
            <a:r>
              <a:rPr lang="en-US" dirty="0"/>
              <a:t>), </a:t>
            </a:r>
            <a:r>
              <a:rPr lang="en-US" i="1" dirty="0"/>
              <a:t>a</a:t>
            </a:r>
            <a:r>
              <a:rPr lang="en-US" dirty="0"/>
              <a:t>/</a:t>
            </a:r>
            <a:r>
              <a:rPr lang="en-US" i="1" dirty="0"/>
              <a:t>b</a:t>
            </a:r>
            <a:r>
              <a:rPr lang="en-US" i="1" baseline="30000" dirty="0"/>
              <a:t>d</a:t>
            </a:r>
            <a:r>
              <a:rPr lang="en-US" dirty="0"/>
              <a:t> = 3/2</a:t>
            </a:r>
            <a:r>
              <a:rPr lang="en-US" baseline="30000" dirty="0"/>
              <a:t>1</a:t>
            </a:r>
            <a:r>
              <a:rPr lang="en-US" dirty="0"/>
              <a:t> = 1.5, </a:t>
            </a:r>
            <a:r>
              <a:rPr lang="en-US" dirty="0">
                <a:latin typeface="Times New Roman" charset="0"/>
              </a:rPr>
              <a:t>O(</a:t>
            </a:r>
            <a:r>
              <a:rPr lang="en-US" i="1" dirty="0" err="1">
                <a:latin typeface="Times New Roman" charset="0"/>
              </a:rPr>
              <a:t>n</a:t>
            </a:r>
            <a:r>
              <a:rPr lang="en-US" baseline="30000" dirty="0" err="1">
                <a:latin typeface="Times New Roman" charset="0"/>
              </a:rPr>
              <a:t>log</a:t>
            </a:r>
            <a:r>
              <a:rPr lang="en-US" sz="1600" i="1" baseline="6000" dirty="0" err="1">
                <a:latin typeface="Times New Roman" charset="0"/>
              </a:rPr>
              <a:t>b</a:t>
            </a:r>
            <a:r>
              <a:rPr lang="en-US" i="1" baseline="30000" dirty="0" err="1">
                <a:latin typeface="Times New Roman" charset="0"/>
              </a:rPr>
              <a:t>a</a:t>
            </a:r>
            <a:r>
              <a:rPr lang="en-US" dirty="0">
                <a:latin typeface="Times New Roman" charset="0"/>
              </a:rPr>
              <a:t>) = O(</a:t>
            </a:r>
            <a:r>
              <a:rPr lang="en-US" i="1" dirty="0">
                <a:latin typeface="Times New Roman" charset="0"/>
              </a:rPr>
              <a:t>n</a:t>
            </a:r>
            <a:r>
              <a:rPr lang="en-US" baseline="30000" dirty="0">
                <a:latin typeface="Times New Roman" charset="0"/>
              </a:rPr>
              <a:t>log</a:t>
            </a:r>
            <a:r>
              <a:rPr lang="en-US" sz="1400" baseline="6000" dirty="0">
                <a:latin typeface="Times New Roman" charset="0"/>
              </a:rPr>
              <a:t>2</a:t>
            </a:r>
            <a:r>
              <a:rPr lang="en-US" baseline="30000" dirty="0">
                <a:latin typeface="Times New Roman" charset="0"/>
              </a:rPr>
              <a:t>3</a:t>
            </a:r>
            <a:r>
              <a:rPr lang="en-US" dirty="0">
                <a:latin typeface="Times New Roman" charset="0"/>
              </a:rPr>
              <a:t>) = </a:t>
            </a:r>
            <a:r>
              <a:rPr lang="en-US" i="1" dirty="0">
                <a:latin typeface="Times New Roman" charset="0"/>
              </a:rPr>
              <a:t>n</a:t>
            </a:r>
            <a:r>
              <a:rPr lang="en-US" baseline="30000" dirty="0">
                <a:latin typeface="Times New Roman" charset="0"/>
              </a:rPr>
              <a:t>1.59</a:t>
            </a:r>
            <a:endParaRPr lang="en-US" dirty="0"/>
          </a:p>
          <a:p>
            <a:pPr lvl="1"/>
            <a:r>
              <a:rPr lang="en-US" i="1" dirty="0"/>
              <a:t>Key to speed-up in divide and conquer is </a:t>
            </a:r>
            <a:r>
              <a:rPr lang="en-US" i="1" dirty="0">
                <a:cs typeface="ＭＳ Ｐゴシック" charset="-128"/>
              </a:rPr>
              <a:t>to find short-cuts during partition/merge that can be taken because of the divide and conquer approach</a:t>
            </a:r>
            <a:endParaRPr lang="en-US" dirty="0">
              <a:cs typeface="ＭＳ Ｐゴシック" charset="-128"/>
            </a:endParaRPr>
          </a:p>
          <a:p>
            <a:pPr lvl="1"/>
            <a:endParaRPr lang="en-US" dirty="0"/>
          </a:p>
          <a:p>
            <a:endParaRPr lang="en-US" dirty="0"/>
          </a:p>
          <a:p>
            <a:endParaRPr lang="en-US" dirty="0"/>
          </a:p>
        </p:txBody>
      </p:sp>
      <p:sp>
        <p:nvSpPr>
          <p:cNvPr id="4" name="Footer Placeholder 3">
            <a:extLst>
              <a:ext uri="{FF2B5EF4-FFF2-40B4-BE49-F238E27FC236}">
                <a16:creationId xmlns:a16="http://schemas.microsoft.com/office/drawing/2014/main" id="{B183240F-881D-3B40-92F7-C2EEEF4D4358}"/>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247C1438-0804-2D43-8216-3802D3A29DDF}"/>
              </a:ext>
            </a:extLst>
          </p:cNvPr>
          <p:cNvSpPr>
            <a:spLocks noGrp="1"/>
          </p:cNvSpPr>
          <p:nvPr>
            <p:ph type="sldNum" sz="quarter" idx="12"/>
          </p:nvPr>
        </p:nvSpPr>
        <p:spPr/>
        <p:txBody>
          <a:bodyPr/>
          <a:lstStyle/>
          <a:p>
            <a:pPr>
              <a:defRPr/>
            </a:pPr>
            <a:fld id="{2F3FE9AF-938F-7141-A95E-A7977FDE4ABE}" type="slidenum">
              <a:rPr lang="en-US" smtClean="0"/>
              <a:pPr>
                <a:defRPr/>
              </a:pPr>
              <a:t>28</a:t>
            </a:fld>
            <a:endParaRPr lang="en-US"/>
          </a:p>
        </p:txBody>
      </p:sp>
      <p:graphicFrame>
        <p:nvGraphicFramePr>
          <p:cNvPr id="6" name="Object 9">
            <a:extLst>
              <a:ext uri="{FF2B5EF4-FFF2-40B4-BE49-F238E27FC236}">
                <a16:creationId xmlns:a16="http://schemas.microsoft.com/office/drawing/2014/main" id="{F1D5668C-74C1-EE40-9CBA-DFFB20FA2B49}"/>
              </a:ext>
            </a:extLst>
          </p:cNvPr>
          <p:cNvGraphicFramePr>
            <a:graphicFrameLocks noChangeAspect="1"/>
          </p:cNvGraphicFramePr>
          <p:nvPr/>
        </p:nvGraphicFramePr>
        <p:xfrm>
          <a:off x="3276600" y="1066800"/>
          <a:ext cx="2362200" cy="303711"/>
        </p:xfrm>
        <a:graphic>
          <a:graphicData uri="http://schemas.openxmlformats.org/presentationml/2006/ole">
            <mc:AlternateContent xmlns:mc="http://schemas.openxmlformats.org/markup-compatibility/2006">
              <mc:Choice xmlns:v="urn:schemas-microsoft-com:vml" Requires="v">
                <p:oleObj spid="_x0000_s155693" name="Equation" r:id="rId4" imgW="1485900" imgH="190500" progId="Equation.3">
                  <p:embed/>
                </p:oleObj>
              </mc:Choice>
              <mc:Fallback>
                <p:oleObj name="Equation" r:id="rId4" imgW="1485900" imgH="190500" progId="Equation.3">
                  <p:embed/>
                  <p:pic>
                    <p:nvPicPr>
                      <p:cNvPr id="6" name="Object 9">
                        <a:extLst>
                          <a:ext uri="{FF2B5EF4-FFF2-40B4-BE49-F238E27FC236}">
                            <a16:creationId xmlns:a16="http://schemas.microsoft.com/office/drawing/2014/main" id="{F1D5668C-74C1-EE40-9CBA-DFFB20FA2B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362200" cy="303711"/>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6300F002-3911-EC48-9709-B0F4B501FFCA}"/>
              </a:ext>
            </a:extLst>
          </p:cNvPr>
          <p:cNvGraphicFramePr>
            <a:graphicFrameLocks noChangeAspect="1"/>
          </p:cNvGraphicFramePr>
          <p:nvPr/>
        </p:nvGraphicFramePr>
        <p:xfrm>
          <a:off x="2425700" y="1446711"/>
          <a:ext cx="4051300" cy="1668463"/>
        </p:xfrm>
        <a:graphic>
          <a:graphicData uri="http://schemas.openxmlformats.org/presentationml/2006/ole">
            <mc:AlternateContent xmlns:mc="http://schemas.openxmlformats.org/markup-compatibility/2006">
              <mc:Choice xmlns:v="urn:schemas-microsoft-com:vml" Requires="v">
                <p:oleObj spid="_x0000_s155694" name="Equation" r:id="rId6" imgW="2679700" imgH="1104900" progId="Equation.3">
                  <p:embed/>
                </p:oleObj>
              </mc:Choice>
              <mc:Fallback>
                <p:oleObj name="Equation" r:id="rId6" imgW="2679700" imgH="1104900" progId="Equation.3">
                  <p:embed/>
                  <p:pic>
                    <p:nvPicPr>
                      <p:cNvPr id="7" name="Object 10">
                        <a:extLst>
                          <a:ext uri="{FF2B5EF4-FFF2-40B4-BE49-F238E27FC236}">
                            <a16:creationId xmlns:a16="http://schemas.microsoft.com/office/drawing/2014/main" id="{6300F002-3911-EC48-9709-B0F4B501F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5700" y="1446711"/>
                        <a:ext cx="4051300" cy="1668463"/>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3265997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4"/>
          <p:cNvSpPr>
            <a:spLocks noGrp="1"/>
          </p:cNvSpPr>
          <p:nvPr>
            <p:ph type="ftr" sz="quarter" idx="11"/>
          </p:nvPr>
        </p:nvSpPr>
        <p:spPr>
          <a:noFill/>
        </p:spPr>
        <p:txBody>
          <a:bodyPr/>
          <a:lstStyle/>
          <a:p>
            <a:r>
              <a:rPr lang="en-US"/>
              <a:t>CS 312 - Divide and Conquer/Master Theorem</a:t>
            </a:r>
          </a:p>
        </p:txBody>
      </p:sp>
      <p:sp>
        <p:nvSpPr>
          <p:cNvPr id="43013" name="Slide Number Placeholder 5"/>
          <p:cNvSpPr>
            <a:spLocks noGrp="1"/>
          </p:cNvSpPr>
          <p:nvPr>
            <p:ph type="sldNum" sz="quarter" idx="12"/>
          </p:nvPr>
        </p:nvSpPr>
        <p:spPr>
          <a:noFill/>
        </p:spPr>
        <p:txBody>
          <a:bodyPr/>
          <a:lstStyle/>
          <a:p>
            <a:fld id="{EDAE28B5-6FF4-494E-ACAE-1ADFCEE4E81E}" type="slidenum">
              <a:rPr lang="en-US" smtClean="0"/>
              <a:pPr/>
              <a:t>29</a:t>
            </a:fld>
            <a:endParaRPr lang="en-US"/>
          </a:p>
        </p:txBody>
      </p:sp>
      <p:sp>
        <p:nvSpPr>
          <p:cNvPr id="627714" name="Rectangle 2"/>
          <p:cNvSpPr>
            <a:spLocks noGrp="1" noChangeArrowheads="1"/>
          </p:cNvSpPr>
          <p:nvPr>
            <p:ph type="title"/>
          </p:nvPr>
        </p:nvSpPr>
        <p:spPr>
          <a:xfrm>
            <a:off x="609600" y="152400"/>
            <a:ext cx="7772400" cy="1144089"/>
          </a:xfrm>
        </p:spPr>
        <p:txBody>
          <a:bodyPr/>
          <a:lstStyle/>
          <a:p>
            <a:pPr eaLnBrk="1" hangingPunct="1">
              <a:defRPr/>
            </a:pPr>
            <a:r>
              <a:rPr lang="en-US" dirty="0"/>
              <a:t>**Challenge Question** - Master Theorem</a:t>
            </a:r>
          </a:p>
        </p:txBody>
      </p:sp>
      <p:sp>
        <p:nvSpPr>
          <p:cNvPr id="43015" name="Rectangle 3"/>
          <p:cNvSpPr>
            <a:spLocks noGrp="1" noChangeArrowheads="1"/>
          </p:cNvSpPr>
          <p:nvPr>
            <p:ph type="body" idx="1"/>
          </p:nvPr>
        </p:nvSpPr>
        <p:spPr>
          <a:xfrm>
            <a:off x="685800" y="3903539"/>
            <a:ext cx="7772400" cy="2133600"/>
          </a:xfrm>
        </p:spPr>
        <p:txBody>
          <a:bodyPr/>
          <a:lstStyle/>
          <a:p>
            <a:pPr eaLnBrk="1" hangingPunct="1"/>
            <a:r>
              <a:rPr lang="en-US" dirty="0"/>
              <a:t>Use the master theorem to give the big-O complexity of</a:t>
            </a:r>
          </a:p>
          <a:p>
            <a:pPr lvl="1" eaLnBrk="1" hangingPunct="1"/>
            <a:r>
              <a:rPr lang="en-US" sz="1800" i="1" dirty="0"/>
              <a:t>T</a:t>
            </a:r>
            <a:r>
              <a:rPr lang="en-US" sz="1800" dirty="0"/>
              <a:t>(</a:t>
            </a:r>
            <a:r>
              <a:rPr lang="en-US" sz="1800" i="1" dirty="0"/>
              <a:t>n</a:t>
            </a:r>
            <a:r>
              <a:rPr lang="en-US" sz="1800" dirty="0"/>
              <a:t>) = 5</a:t>
            </a:r>
            <a:r>
              <a:rPr lang="en-US" sz="1800" i="1" dirty="0"/>
              <a:t>T</a:t>
            </a:r>
            <a:r>
              <a:rPr lang="en-US" sz="1800" dirty="0"/>
              <a:t>(</a:t>
            </a:r>
            <a:r>
              <a:rPr lang="en-US" sz="1800" i="1" dirty="0"/>
              <a:t>n</a:t>
            </a:r>
            <a:r>
              <a:rPr lang="en-US" sz="1800" dirty="0"/>
              <a:t>/3) + O(</a:t>
            </a:r>
            <a:r>
              <a:rPr lang="en-US" sz="1800" i="1" dirty="0"/>
              <a:t>n</a:t>
            </a:r>
            <a:r>
              <a:rPr lang="en-US" sz="1800" baseline="30000" dirty="0"/>
              <a:t>3</a:t>
            </a:r>
            <a:r>
              <a:rPr lang="en-US" sz="1800" dirty="0"/>
              <a:t>)</a:t>
            </a:r>
          </a:p>
          <a:p>
            <a:pPr lvl="1" eaLnBrk="1" hangingPunct="1"/>
            <a:r>
              <a:rPr lang="en-US" sz="1800" i="1" dirty="0"/>
              <a:t>T</a:t>
            </a:r>
            <a:r>
              <a:rPr lang="en-US" sz="1800" dirty="0"/>
              <a:t>(</a:t>
            </a:r>
            <a:r>
              <a:rPr lang="en-US" sz="1800" i="1" dirty="0"/>
              <a:t>n</a:t>
            </a:r>
            <a:r>
              <a:rPr lang="en-US" sz="1800" dirty="0"/>
              <a:t>) = 4</a:t>
            </a:r>
            <a:r>
              <a:rPr lang="en-US" sz="1800" i="1" dirty="0"/>
              <a:t>T</a:t>
            </a:r>
            <a:r>
              <a:rPr lang="en-US" sz="1800" dirty="0"/>
              <a:t>(</a:t>
            </a:r>
            <a:r>
              <a:rPr lang="en-US" sz="1800" i="1" dirty="0"/>
              <a:t>n</a:t>
            </a:r>
            <a:r>
              <a:rPr lang="en-US" sz="1800" dirty="0"/>
              <a:t>/2) + O(</a:t>
            </a:r>
            <a:r>
              <a:rPr lang="en-US" sz="1800" i="1" dirty="0"/>
              <a:t>n</a:t>
            </a:r>
            <a:r>
              <a:rPr lang="en-US" sz="1800" baseline="30000" dirty="0"/>
              <a:t>2</a:t>
            </a:r>
            <a:r>
              <a:rPr lang="en-US" sz="1800" dirty="0"/>
              <a:t>)</a:t>
            </a:r>
          </a:p>
          <a:p>
            <a:pPr lvl="1" eaLnBrk="1" hangingPunct="1"/>
            <a:r>
              <a:rPr lang="en-US" sz="1800" dirty="0"/>
              <a:t>Binary Search</a:t>
            </a:r>
          </a:p>
        </p:txBody>
      </p:sp>
      <p:graphicFrame>
        <p:nvGraphicFramePr>
          <p:cNvPr id="43017" name="Object 9"/>
          <p:cNvGraphicFramePr>
            <a:graphicFrameLocks noChangeAspect="1"/>
          </p:cNvGraphicFramePr>
          <p:nvPr>
            <p:extLst>
              <p:ext uri="{D42A27DB-BD31-4B8C-83A1-F6EECF244321}">
                <p14:modId xmlns:p14="http://schemas.microsoft.com/office/powerpoint/2010/main" val="2964726529"/>
              </p:ext>
            </p:extLst>
          </p:nvPr>
        </p:nvGraphicFramePr>
        <p:xfrm>
          <a:off x="3276600" y="1066800"/>
          <a:ext cx="2963338" cy="381000"/>
        </p:xfrm>
        <a:graphic>
          <a:graphicData uri="http://schemas.openxmlformats.org/presentationml/2006/ole">
            <mc:AlternateContent xmlns:mc="http://schemas.openxmlformats.org/markup-compatibility/2006">
              <mc:Choice xmlns:v="urn:schemas-microsoft-com:vml" Requires="v">
                <p:oleObj spid="_x0000_s43182" name="Equation" r:id="rId4" imgW="1485900" imgH="190500" progId="Equation.3">
                  <p:embed/>
                </p:oleObj>
              </mc:Choice>
              <mc:Fallback>
                <p:oleObj name="Equation" r:id="rId4" imgW="1485900" imgH="1905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1066800"/>
                        <a:ext cx="2963338" cy="38100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018" name="Object 10"/>
          <p:cNvGraphicFramePr>
            <a:graphicFrameLocks noChangeAspect="1"/>
          </p:cNvGraphicFramePr>
          <p:nvPr>
            <p:extLst>
              <p:ext uri="{D42A27DB-BD31-4B8C-83A1-F6EECF244321}">
                <p14:modId xmlns:p14="http://schemas.microsoft.com/office/powerpoint/2010/main" val="2755228523"/>
              </p:ext>
            </p:extLst>
          </p:nvPr>
        </p:nvGraphicFramePr>
        <p:xfrm>
          <a:off x="2095936" y="1558678"/>
          <a:ext cx="5180728" cy="2133600"/>
        </p:xfrm>
        <a:graphic>
          <a:graphicData uri="http://schemas.openxmlformats.org/presentationml/2006/ole">
            <mc:AlternateContent xmlns:mc="http://schemas.openxmlformats.org/markup-compatibility/2006">
              <mc:Choice xmlns:v="urn:schemas-microsoft-com:vml" Requires="v">
                <p:oleObj spid="_x0000_s43183" name="Equation" r:id="rId6" imgW="2679700" imgH="1104900" progId="Equation.3">
                  <p:embed/>
                </p:oleObj>
              </mc:Choice>
              <mc:Fallback>
                <p:oleObj name="Equation" r:id="rId6" imgW="2679700" imgH="110490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936" y="1558678"/>
                        <a:ext cx="5180728" cy="2133600"/>
                      </a:xfrm>
                      <a:prstGeom prst="rect">
                        <a:avLst/>
                      </a:prstGeom>
                      <a:solidFill>
                        <a:schemeClr val="accent1"/>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Divide and Conquer Structure</a:t>
            </a:r>
          </a:p>
        </p:txBody>
      </p:sp>
      <p:sp>
        <p:nvSpPr>
          <p:cNvPr id="19459" name="Content Placeholder 2"/>
          <p:cNvSpPr>
            <a:spLocks noGrp="1"/>
          </p:cNvSpPr>
          <p:nvPr>
            <p:ph idx="1"/>
          </p:nvPr>
        </p:nvSpPr>
        <p:spPr>
          <a:xfrm>
            <a:off x="685800" y="3429000"/>
            <a:ext cx="7772400" cy="2667000"/>
          </a:xfrm>
        </p:spPr>
        <p:txBody>
          <a:bodyPr/>
          <a:lstStyle/>
          <a:p>
            <a:r>
              <a:rPr lang="en-US" sz="2000" dirty="0"/>
              <a:t>Depth log base depends on how we split and potential overlap in splits</a:t>
            </a:r>
          </a:p>
          <a:p>
            <a:r>
              <a:rPr lang="en-US" sz="2000" dirty="0" err="1"/>
              <a:t>O(</a:t>
            </a:r>
            <a:r>
              <a:rPr lang="en-US" sz="2000" i="1" dirty="0" err="1"/>
              <a:t>n</a:t>
            </a:r>
            <a:r>
              <a:rPr lang="en-US" sz="2000" dirty="0"/>
              <a:t>) splits – </a:t>
            </a:r>
            <a:r>
              <a:rPr lang="en-US" sz="2000" i="1" dirty="0"/>
              <a:t>n</a:t>
            </a:r>
            <a:r>
              <a:rPr lang="en-US" sz="2000" dirty="0"/>
              <a:t>-1 for full binary tree where </a:t>
            </a:r>
            <a:r>
              <a:rPr lang="en-US" sz="2000" i="1" dirty="0" err="1"/>
              <a:t>n</a:t>
            </a:r>
            <a:r>
              <a:rPr lang="en-US" sz="2000" dirty="0"/>
              <a:t> is # of elements in task</a:t>
            </a:r>
          </a:p>
          <a:p>
            <a:pPr lvl="1"/>
            <a:r>
              <a:rPr lang="en-US" sz="1600" dirty="0"/>
              <a:t>Do not always need to split all the way to one element per leaf, but often do</a:t>
            </a:r>
          </a:p>
          <a:p>
            <a:r>
              <a:rPr lang="en-US" sz="2000" dirty="0" err="1"/>
              <a:t>O(</a:t>
            </a:r>
            <a:r>
              <a:rPr lang="en-US" sz="2000" i="1" dirty="0" err="1"/>
              <a:t>n</a:t>
            </a:r>
            <a:r>
              <a:rPr lang="en-US" sz="2000" dirty="0"/>
              <a:t>) combines – may not need any (e.g. binary search)</a:t>
            </a:r>
          </a:p>
          <a:p>
            <a:r>
              <a:rPr lang="en-US" sz="2000" dirty="0"/>
              <a:t>Actual problem solving work may be done at split time, at the tree leaves, at combine time, or any combination of these three</a:t>
            </a:r>
          </a:p>
          <a:p>
            <a:r>
              <a:rPr lang="en-US" sz="2000" dirty="0"/>
              <a:t>Efficiency gains occur if the problem solving work can be simplified because of the split/merge paradigm</a:t>
            </a:r>
          </a:p>
        </p:txBody>
      </p:sp>
      <p:sp>
        <p:nvSpPr>
          <p:cNvPr id="19460" name="Footer Placeholder 3"/>
          <p:cNvSpPr>
            <a:spLocks noGrp="1"/>
          </p:cNvSpPr>
          <p:nvPr>
            <p:ph type="ftr" sz="quarter" idx="11"/>
          </p:nvPr>
        </p:nvSpPr>
        <p:spPr>
          <a:noFill/>
        </p:spPr>
        <p:txBody>
          <a:bodyPr/>
          <a:lstStyle/>
          <a:p>
            <a:r>
              <a:rPr lang="en-US"/>
              <a:t>CS 312 - Divide and Conquer/Master Theorem</a:t>
            </a:r>
          </a:p>
        </p:txBody>
      </p:sp>
      <p:sp>
        <p:nvSpPr>
          <p:cNvPr id="19461" name="Slide Number Placeholder 4"/>
          <p:cNvSpPr>
            <a:spLocks noGrp="1"/>
          </p:cNvSpPr>
          <p:nvPr>
            <p:ph type="sldNum" sz="quarter" idx="12"/>
          </p:nvPr>
        </p:nvSpPr>
        <p:spPr>
          <a:noFill/>
        </p:spPr>
        <p:txBody>
          <a:bodyPr/>
          <a:lstStyle/>
          <a:p>
            <a:fld id="{8A7B1C3B-914E-894A-BD8C-F38A5C579B4E}" type="slidenum">
              <a:rPr lang="en-US" smtClean="0"/>
              <a:pPr/>
              <a:t>3</a:t>
            </a:fld>
            <a:endParaRPr lang="en-US"/>
          </a:p>
        </p:txBody>
      </p:sp>
      <p:sp>
        <p:nvSpPr>
          <p:cNvPr id="19462"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63"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64"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65"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66"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67"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68"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69"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70"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71"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72"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73"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74"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75"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476"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19477" name="Straight Connector 23"/>
          <p:cNvCxnSpPr>
            <a:cxnSpLocks noChangeShapeType="1"/>
            <a:stCxn id="19463" idx="6"/>
            <a:endCxn id="19462"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19478" name="Straight Connector 25"/>
          <p:cNvCxnSpPr>
            <a:cxnSpLocks noChangeShapeType="1"/>
            <a:stCxn id="19462" idx="6"/>
            <a:endCxn id="19464" idx="2"/>
          </p:cNvCxnSpPr>
          <p:nvPr/>
        </p:nvCxnSpPr>
        <p:spPr bwMode="auto">
          <a:xfrm>
            <a:off x="4610100" y="1562100"/>
            <a:ext cx="1257300" cy="460375"/>
          </a:xfrm>
          <a:prstGeom prst="line">
            <a:avLst/>
          </a:prstGeom>
          <a:noFill/>
          <a:ln w="9525">
            <a:solidFill>
              <a:schemeClr val="tx1"/>
            </a:solidFill>
            <a:round/>
            <a:headEnd/>
            <a:tailEnd/>
          </a:ln>
        </p:spPr>
      </p:cxnSp>
      <p:cxnSp>
        <p:nvCxnSpPr>
          <p:cNvPr id="19479" name="Straight Connector 27"/>
          <p:cNvCxnSpPr>
            <a:cxnSpLocks noChangeShapeType="1"/>
            <a:stCxn id="19463" idx="3"/>
            <a:endCxn id="19465"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19480" name="Straight Connector 29"/>
          <p:cNvCxnSpPr>
            <a:cxnSpLocks noChangeShapeType="1"/>
            <a:stCxn id="19463" idx="5"/>
            <a:endCxn id="19474"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19481" name="Straight Connector 31"/>
          <p:cNvCxnSpPr>
            <a:cxnSpLocks noChangeShapeType="1"/>
            <a:stCxn id="19465" idx="3"/>
            <a:endCxn id="19466"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19482"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19483" name="Straight Connector 33"/>
          <p:cNvCxnSpPr>
            <a:cxnSpLocks noChangeShapeType="1"/>
            <a:stCxn id="19468" idx="3"/>
            <a:endCxn id="19469"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19484" name="Straight Connector 40"/>
          <p:cNvCxnSpPr>
            <a:cxnSpLocks noChangeShapeType="1"/>
            <a:stCxn id="19465" idx="5"/>
            <a:endCxn id="19467"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19485" name="Straight Connector 42"/>
          <p:cNvCxnSpPr>
            <a:cxnSpLocks noChangeShapeType="1"/>
            <a:stCxn id="19474" idx="5"/>
            <a:endCxn id="19476"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19486" name="Straight Connector 44"/>
          <p:cNvCxnSpPr>
            <a:cxnSpLocks noChangeShapeType="1"/>
            <a:stCxn id="19468" idx="5"/>
            <a:endCxn id="19470"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19487" name="Straight Connector 46"/>
          <p:cNvCxnSpPr>
            <a:cxnSpLocks noChangeShapeType="1"/>
            <a:stCxn id="19471" idx="5"/>
            <a:endCxn id="19473"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19488" name="Straight Connector 48"/>
          <p:cNvCxnSpPr>
            <a:cxnSpLocks noChangeShapeType="1"/>
            <a:stCxn id="19471" idx="3"/>
            <a:endCxn id="19472"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19489" name="Straight Connector 50"/>
          <p:cNvCxnSpPr>
            <a:cxnSpLocks noChangeShapeType="1"/>
            <a:stCxn id="19464" idx="5"/>
            <a:endCxn id="19471"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19490" name="Straight Connector 52"/>
          <p:cNvCxnSpPr>
            <a:cxnSpLocks noChangeShapeType="1"/>
            <a:stCxn id="19464" idx="3"/>
            <a:endCxn id="19468"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19491"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19492" name="TextBox 58"/>
          <p:cNvSpPr txBox="1">
            <a:spLocks noChangeArrowheads="1"/>
          </p:cNvSpPr>
          <p:nvPr/>
        </p:nvSpPr>
        <p:spPr bwMode="auto">
          <a:xfrm>
            <a:off x="687388" y="2141538"/>
            <a:ext cx="639762" cy="584200"/>
          </a:xfrm>
          <a:prstGeom prst="rect">
            <a:avLst/>
          </a:prstGeom>
          <a:noFill/>
          <a:ln w="9525">
            <a:noFill/>
            <a:miter lim="800000"/>
            <a:headEnd/>
            <a:tailEnd/>
          </a:ln>
        </p:spPr>
        <p:txBody>
          <a:bodyPr wrap="none">
            <a:prstTxWarp prst="textNoShape">
              <a:avLst/>
            </a:prstTxWarp>
            <a:spAutoFit/>
          </a:bodyPr>
          <a:lstStyle/>
          <a:p>
            <a:r>
              <a:rPr lang="en-US" sz="1600" b="0"/>
              <a:t>log</a:t>
            </a:r>
            <a:r>
              <a:rPr lang="en-US" sz="1600" b="0" i="1"/>
              <a:t>n</a:t>
            </a:r>
          </a:p>
          <a:p>
            <a:r>
              <a:rPr lang="en-US" sz="1600" b="0"/>
              <a:t>depth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a:t>CS 312 - Divide and Conquer/Master Theorem</a:t>
            </a:r>
          </a:p>
        </p:txBody>
      </p:sp>
      <p:sp>
        <p:nvSpPr>
          <p:cNvPr id="40963" name="Slide Number Placeholder 5"/>
          <p:cNvSpPr>
            <a:spLocks noGrp="1"/>
          </p:cNvSpPr>
          <p:nvPr>
            <p:ph type="sldNum" sz="quarter" idx="12"/>
          </p:nvPr>
        </p:nvSpPr>
        <p:spPr>
          <a:noFill/>
        </p:spPr>
        <p:txBody>
          <a:bodyPr/>
          <a:lstStyle/>
          <a:p>
            <a:fld id="{CA3D23F6-8401-1746-9D1C-16776A2B25D2}" type="slidenum">
              <a:rPr lang="en-US" smtClean="0"/>
              <a:pPr/>
              <a:t>30</a:t>
            </a:fld>
            <a:endParaRPr lang="en-US"/>
          </a:p>
        </p:txBody>
      </p:sp>
      <p:sp>
        <p:nvSpPr>
          <p:cNvPr id="626690" name="Rectangle 2"/>
          <p:cNvSpPr>
            <a:spLocks noGrp="1" noChangeArrowheads="1"/>
          </p:cNvSpPr>
          <p:nvPr>
            <p:ph type="title"/>
          </p:nvPr>
        </p:nvSpPr>
        <p:spPr/>
        <p:txBody>
          <a:bodyPr/>
          <a:lstStyle/>
          <a:p>
            <a:pPr eaLnBrk="1" hangingPunct="1">
              <a:defRPr/>
            </a:pPr>
            <a:r>
              <a:rPr lang="en-US"/>
              <a:t>Proof/Intuition of the Master Theorem</a:t>
            </a:r>
          </a:p>
        </p:txBody>
      </p:sp>
      <p:sp>
        <p:nvSpPr>
          <p:cNvPr id="86021" name="Rectangle 3"/>
          <p:cNvSpPr>
            <a:spLocks noGrp="1" noChangeArrowheads="1"/>
          </p:cNvSpPr>
          <p:nvPr>
            <p:ph type="body" idx="1"/>
          </p:nvPr>
        </p:nvSpPr>
        <p:spPr>
          <a:xfrm>
            <a:off x="685800" y="1447800"/>
            <a:ext cx="7772400" cy="4800600"/>
          </a:xfrm>
        </p:spPr>
        <p:txBody>
          <a:bodyPr>
            <a:normAutofit lnSpcReduction="10000"/>
          </a:bodyPr>
          <a:lstStyle/>
          <a:p>
            <a:pPr eaLnBrk="1" hangingPunct="1">
              <a:lnSpc>
                <a:spcPct val="90000"/>
              </a:lnSpc>
              <a:defRPr/>
            </a:pPr>
            <a:r>
              <a:rPr lang="en-US" dirty="0"/>
              <a:t>For simplicity assume </a:t>
            </a:r>
            <a:r>
              <a:rPr lang="en-US" i="1" dirty="0" err="1"/>
              <a:t>n</a:t>
            </a:r>
            <a:r>
              <a:rPr lang="en-US" dirty="0"/>
              <a:t> is a power of </a:t>
            </a:r>
            <a:r>
              <a:rPr lang="en-US" i="1" dirty="0" err="1"/>
              <a:t>b</a:t>
            </a:r>
            <a:r>
              <a:rPr lang="en-US" i="1" dirty="0"/>
              <a:t> </a:t>
            </a:r>
            <a:r>
              <a:rPr lang="en-US" dirty="0"/>
              <a:t>(only a constant factor difference from any </a:t>
            </a:r>
            <a:r>
              <a:rPr lang="en-US" i="1" dirty="0" err="1"/>
              <a:t>n</a:t>
            </a:r>
            <a:r>
              <a:rPr lang="en-US" dirty="0"/>
              <a:t>)</a:t>
            </a:r>
          </a:p>
          <a:p>
            <a:pPr eaLnBrk="1" hangingPunct="1">
              <a:lnSpc>
                <a:spcPct val="90000"/>
              </a:lnSpc>
              <a:defRPr/>
            </a:pPr>
            <a:r>
              <a:rPr lang="en-US" dirty="0"/>
              <a:t>Height of the recursion tree is </a:t>
            </a:r>
            <a:r>
              <a:rPr lang="en-US" dirty="0" err="1"/>
              <a:t>log</a:t>
            </a:r>
            <a:r>
              <a:rPr lang="en-US" i="1" baseline="-25000" dirty="0" err="1"/>
              <a:t>b</a:t>
            </a:r>
            <a:r>
              <a:rPr lang="en-US" i="1" dirty="0" err="1"/>
              <a:t>n</a:t>
            </a:r>
            <a:endParaRPr lang="en-US" i="1" dirty="0"/>
          </a:p>
          <a:p>
            <a:pPr eaLnBrk="1" hangingPunct="1">
              <a:lnSpc>
                <a:spcPct val="90000"/>
              </a:lnSpc>
              <a:defRPr/>
            </a:pPr>
            <a:r>
              <a:rPr lang="en-US" dirty="0"/>
              <a:t>Branching factor is </a:t>
            </a:r>
            <a:r>
              <a:rPr lang="en-US" i="1" dirty="0"/>
              <a:t>a</a:t>
            </a:r>
            <a:r>
              <a:rPr lang="en-US" dirty="0"/>
              <a:t>, thus there are </a:t>
            </a:r>
            <a:r>
              <a:rPr lang="en-US" i="1" dirty="0" err="1"/>
              <a:t>a</a:t>
            </a:r>
            <a:r>
              <a:rPr lang="en-US" i="1" baseline="30000" dirty="0" err="1"/>
              <a:t>k</a:t>
            </a:r>
            <a:r>
              <a:rPr lang="en-US" i="1" dirty="0"/>
              <a:t> </a:t>
            </a:r>
            <a:r>
              <a:rPr lang="en-US" dirty="0"/>
              <a:t>subtasks at the (</a:t>
            </a:r>
            <a:r>
              <a:rPr lang="en-US" i="1" dirty="0" err="1"/>
              <a:t>k</a:t>
            </a:r>
            <a:r>
              <a:rPr lang="en-US" baseline="30000" dirty="0" err="1"/>
              <a:t>th</a:t>
            </a:r>
            <a:r>
              <a:rPr lang="en-US" dirty="0"/>
              <a:t>) level of the tree, each task of size </a:t>
            </a:r>
            <a:r>
              <a:rPr lang="en-US" i="1" dirty="0" err="1"/>
              <a:t>n</a:t>
            </a:r>
            <a:r>
              <a:rPr lang="en-US" dirty="0" err="1"/>
              <a:t>/</a:t>
            </a:r>
            <a:r>
              <a:rPr lang="en-US" i="1" dirty="0" err="1"/>
              <a:t>b</a:t>
            </a:r>
            <a:r>
              <a:rPr lang="en-US" i="1" baseline="30000" dirty="0" err="1"/>
              <a:t>k</a:t>
            </a:r>
            <a:endParaRPr lang="en-US" i="1" dirty="0"/>
          </a:p>
          <a:p>
            <a:pPr eaLnBrk="1" hangingPunct="1">
              <a:lnSpc>
                <a:spcPct val="90000"/>
              </a:lnSpc>
              <a:defRPr/>
            </a:pPr>
            <a:r>
              <a:rPr lang="en-US" dirty="0"/>
              <a:t>Total work at </a:t>
            </a:r>
            <a:r>
              <a:rPr lang="en-US" i="1" dirty="0" err="1"/>
              <a:t>k</a:t>
            </a:r>
            <a:r>
              <a:rPr lang="en-US" baseline="30000" dirty="0" err="1"/>
              <a:t>th</a:t>
            </a:r>
            <a:r>
              <a:rPr lang="en-US" dirty="0"/>
              <a:t> level is thus </a:t>
            </a:r>
            <a:r>
              <a:rPr lang="en-US" i="1" dirty="0" err="1"/>
              <a:t>a</a:t>
            </a:r>
            <a:r>
              <a:rPr lang="en-US" i="1" baseline="30000" dirty="0" err="1"/>
              <a:t>k</a:t>
            </a:r>
            <a:r>
              <a:rPr lang="en-US" dirty="0" err="1"/>
              <a:t>·O(</a:t>
            </a:r>
            <a:r>
              <a:rPr lang="en-US" i="1" dirty="0" err="1"/>
              <a:t>n</a:t>
            </a:r>
            <a:r>
              <a:rPr lang="en-US" dirty="0" err="1"/>
              <a:t>/</a:t>
            </a:r>
            <a:r>
              <a:rPr lang="en-US" i="1" dirty="0" err="1"/>
              <a:t>b</a:t>
            </a:r>
            <a:r>
              <a:rPr lang="en-US" i="1" baseline="30000" dirty="0" err="1"/>
              <a:t>k</a:t>
            </a:r>
            <a:r>
              <a:rPr lang="en-US" dirty="0" err="1"/>
              <a:t>)</a:t>
            </a:r>
            <a:r>
              <a:rPr lang="en-US" i="1" baseline="30000" dirty="0" err="1"/>
              <a:t>d</a:t>
            </a:r>
            <a:r>
              <a:rPr lang="en-US" dirty="0"/>
              <a:t>  (#</a:t>
            </a:r>
            <a:r>
              <a:rPr lang="en-US" dirty="0" err="1"/>
              <a:t>tasks·(task</a:t>
            </a:r>
            <a:r>
              <a:rPr lang="en-US" dirty="0"/>
              <a:t> </a:t>
            </a:r>
            <a:r>
              <a:rPr lang="en-US" dirty="0" err="1"/>
              <a:t>size)</a:t>
            </a:r>
            <a:r>
              <a:rPr lang="en-US" i="1" baseline="30000" dirty="0" err="1"/>
              <a:t>d</a:t>
            </a:r>
            <a:r>
              <a:rPr lang="en-US" dirty="0"/>
              <a:t>) </a:t>
            </a:r>
          </a:p>
          <a:p>
            <a:pPr eaLnBrk="1" hangingPunct="1">
              <a:lnSpc>
                <a:spcPct val="90000"/>
              </a:lnSpc>
              <a:buFont typeface="Wingdings" charset="2"/>
              <a:buNone/>
              <a:defRPr/>
            </a:pPr>
            <a:r>
              <a:rPr lang="en-US" dirty="0"/>
              <a:t>		= </a:t>
            </a:r>
            <a:r>
              <a:rPr lang="en-US" dirty="0" err="1"/>
              <a:t>O(</a:t>
            </a:r>
            <a:r>
              <a:rPr lang="en-US" i="1" dirty="0" err="1"/>
              <a:t>n</a:t>
            </a:r>
            <a:r>
              <a:rPr lang="en-US" i="1" baseline="30000" dirty="0" err="1"/>
              <a:t>d</a:t>
            </a:r>
            <a:r>
              <a:rPr lang="en-US" dirty="0" err="1"/>
              <a:t>)·(</a:t>
            </a:r>
            <a:r>
              <a:rPr lang="en-US" i="1" dirty="0" err="1"/>
              <a:t>a</a:t>
            </a:r>
            <a:r>
              <a:rPr lang="en-US" dirty="0" err="1"/>
              <a:t>/</a:t>
            </a:r>
            <a:r>
              <a:rPr lang="en-US" i="1" dirty="0" err="1"/>
              <a:t>b</a:t>
            </a:r>
            <a:r>
              <a:rPr lang="en-US" i="1" baseline="30000" dirty="0" err="1"/>
              <a:t>d</a:t>
            </a:r>
            <a:r>
              <a:rPr lang="en-US" dirty="0" err="1"/>
              <a:t>)</a:t>
            </a:r>
            <a:r>
              <a:rPr lang="en-US" i="1" baseline="30000" dirty="0" err="1"/>
              <a:t>k</a:t>
            </a:r>
            <a:r>
              <a:rPr lang="en-US" i="1" baseline="30000" dirty="0"/>
              <a:t>  </a:t>
            </a:r>
            <a:r>
              <a:rPr lang="en-US" dirty="0"/>
              <a:t>Work/</a:t>
            </a:r>
            <a:r>
              <a:rPr lang="en-US" dirty="0" err="1"/>
              <a:t>level·(geometric</a:t>
            </a:r>
            <a:r>
              <a:rPr lang="en-US" dirty="0"/>
              <a:t> </a:t>
            </a:r>
            <a:r>
              <a:rPr lang="en-US" dirty="0" err="1"/>
              <a:t>ratio)</a:t>
            </a:r>
            <a:r>
              <a:rPr lang="en-US" i="1" baseline="30000" dirty="0" err="1"/>
              <a:t>k</a:t>
            </a:r>
            <a:endParaRPr lang="en-US" i="1" baseline="30000" dirty="0"/>
          </a:p>
          <a:p>
            <a:pPr marL="342900" lvl="1" indent="-342900" eaLnBrk="1" hangingPunct="1">
              <a:lnSpc>
                <a:spcPct val="90000"/>
              </a:lnSpc>
              <a:buClr>
                <a:schemeClr val="accent2"/>
              </a:buClr>
              <a:buSzPct val="80000"/>
              <a:buFont typeface="Wingdings" charset="2"/>
              <a:buChar char="l"/>
              <a:defRPr/>
            </a:pPr>
            <a:r>
              <a:rPr lang="en-US" dirty="0"/>
              <a:t>Note that (</a:t>
            </a:r>
            <a:r>
              <a:rPr lang="en-US" i="1" dirty="0"/>
              <a:t>a</a:t>
            </a:r>
            <a:r>
              <a:rPr lang="en-US" dirty="0"/>
              <a:t>/</a:t>
            </a:r>
            <a:r>
              <a:rPr lang="en-US" i="1" dirty="0" err="1"/>
              <a:t>b</a:t>
            </a:r>
            <a:r>
              <a:rPr lang="en-US" i="1" baseline="30000" dirty="0" err="1"/>
              <a:t>d</a:t>
            </a:r>
            <a:r>
              <a:rPr lang="en-US" dirty="0" err="1"/>
              <a:t>)</a:t>
            </a:r>
            <a:r>
              <a:rPr lang="en-US" i="1" baseline="30000" dirty="0" err="1"/>
              <a:t>k</a:t>
            </a:r>
            <a:r>
              <a:rPr lang="en-US" dirty="0"/>
              <a:t> as </a:t>
            </a:r>
            <a:r>
              <a:rPr lang="en-US" i="1" dirty="0" err="1"/>
              <a:t>k</a:t>
            </a:r>
            <a:r>
              <a:rPr lang="en-US" dirty="0"/>
              <a:t> goes from 0 (root) to leaf (</a:t>
            </a:r>
            <a:r>
              <a:rPr lang="en-US" dirty="0" err="1"/>
              <a:t>log</a:t>
            </a:r>
            <a:r>
              <a:rPr lang="en-US" i="1" baseline="-25000" dirty="0" err="1"/>
              <a:t>b</a:t>
            </a:r>
            <a:r>
              <a:rPr lang="en-US" i="1" dirty="0" err="1"/>
              <a:t>n</a:t>
            </a:r>
            <a:r>
              <a:rPr lang="en-US" dirty="0"/>
              <a:t>) is a geometric series with ratio </a:t>
            </a:r>
            <a:r>
              <a:rPr lang="en-US" i="1" dirty="0"/>
              <a:t>a</a:t>
            </a:r>
            <a:r>
              <a:rPr lang="en-US" dirty="0"/>
              <a:t>/</a:t>
            </a:r>
            <a:r>
              <a:rPr lang="en-US" i="1" dirty="0" err="1"/>
              <a:t>b</a:t>
            </a:r>
            <a:r>
              <a:rPr lang="en-US" i="1" baseline="30000" dirty="0" err="1"/>
              <a:t>d</a:t>
            </a:r>
            <a:r>
              <a:rPr lang="en-US" dirty="0"/>
              <a:t>. </a:t>
            </a:r>
          </a:p>
          <a:p>
            <a:pPr marL="342900" lvl="1" indent="-342900" eaLnBrk="1" hangingPunct="1">
              <a:lnSpc>
                <a:spcPct val="90000"/>
              </a:lnSpc>
              <a:buClr>
                <a:schemeClr val="accent2"/>
              </a:buClr>
              <a:buSzPct val="80000"/>
              <a:buFont typeface="Wingdings" charset="2"/>
              <a:buChar char="l"/>
              <a:defRPr/>
            </a:pPr>
            <a:r>
              <a:rPr lang="en-US" dirty="0"/>
              <a:t>The geometric ratio </a:t>
            </a:r>
            <a:r>
              <a:rPr lang="en-US" i="1" dirty="0"/>
              <a:t>a</a:t>
            </a:r>
            <a:r>
              <a:rPr lang="en-US" dirty="0"/>
              <a:t>/</a:t>
            </a:r>
            <a:r>
              <a:rPr lang="en-US" i="1" dirty="0" err="1"/>
              <a:t>b</a:t>
            </a:r>
            <a:r>
              <a:rPr lang="en-US" i="1" baseline="30000" dirty="0" err="1"/>
              <a:t>d</a:t>
            </a:r>
            <a:r>
              <a:rPr lang="en-US" i="1" baseline="30000" dirty="0"/>
              <a:t> </a:t>
            </a:r>
            <a:r>
              <a:rPr lang="en-US" dirty="0"/>
              <a:t>shows to what extent work is increasing/decreasing at each level.  The big-O sum of such a series is</a:t>
            </a:r>
          </a:p>
          <a:p>
            <a:pPr lvl="1" eaLnBrk="1" hangingPunct="1">
              <a:lnSpc>
                <a:spcPct val="90000"/>
              </a:lnSpc>
              <a:defRPr/>
            </a:pPr>
            <a:r>
              <a:rPr lang="en-US" dirty="0"/>
              <a:t>The first term of the series if the ratio is less than 1</a:t>
            </a:r>
          </a:p>
          <a:p>
            <a:pPr lvl="1" eaLnBrk="1" hangingPunct="1">
              <a:lnSpc>
                <a:spcPct val="90000"/>
              </a:lnSpc>
              <a:defRPr/>
            </a:pPr>
            <a:r>
              <a:rPr lang="en-US" i="1" dirty="0" err="1"/>
              <a:t>k</a:t>
            </a:r>
            <a:r>
              <a:rPr lang="en-US" dirty="0"/>
              <a:t> (number of terms in the series) if the ratio is 1</a:t>
            </a:r>
          </a:p>
          <a:p>
            <a:pPr lvl="1" eaLnBrk="1" hangingPunct="1">
              <a:lnSpc>
                <a:spcPct val="90000"/>
              </a:lnSpc>
              <a:defRPr/>
            </a:pPr>
            <a:r>
              <a:rPr lang="en-US" dirty="0"/>
              <a:t>The last term of the series if the ratio is greater than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en-US"/>
              <a:t>CS 312 - Divide and Conquer/Master Theorem</a:t>
            </a:r>
          </a:p>
        </p:txBody>
      </p:sp>
      <p:sp>
        <p:nvSpPr>
          <p:cNvPr id="45059" name="Slide Number Placeholder 5"/>
          <p:cNvSpPr>
            <a:spLocks noGrp="1"/>
          </p:cNvSpPr>
          <p:nvPr>
            <p:ph type="sldNum" sz="quarter" idx="12"/>
          </p:nvPr>
        </p:nvSpPr>
        <p:spPr>
          <a:noFill/>
        </p:spPr>
        <p:txBody>
          <a:bodyPr/>
          <a:lstStyle/>
          <a:p>
            <a:fld id="{33CC0E0F-64B3-7F48-8CAA-F91B612BB375}" type="slidenum">
              <a:rPr lang="en-US" smtClean="0"/>
              <a:pPr/>
              <a:t>31</a:t>
            </a:fld>
            <a:endParaRPr lang="en-US"/>
          </a:p>
        </p:txBody>
      </p:sp>
      <p:sp>
        <p:nvSpPr>
          <p:cNvPr id="643074" name="Rectangle 2"/>
          <p:cNvSpPr>
            <a:spLocks noGrp="1" noChangeArrowheads="1"/>
          </p:cNvSpPr>
          <p:nvPr>
            <p:ph type="title"/>
          </p:nvPr>
        </p:nvSpPr>
        <p:spPr>
          <a:xfrm>
            <a:off x="609600" y="190500"/>
            <a:ext cx="7772400" cy="838200"/>
          </a:xfrm>
        </p:spPr>
        <p:txBody>
          <a:bodyPr/>
          <a:lstStyle/>
          <a:p>
            <a:pPr eaLnBrk="1" hangingPunct="1">
              <a:defRPr/>
            </a:pPr>
            <a:r>
              <a:rPr lang="en-US" dirty="0">
                <a:ea typeface="+mj-ea"/>
                <a:cs typeface="+mj-cs"/>
              </a:rPr>
              <a:t>Master Theorem Example/Intuition</a:t>
            </a:r>
          </a:p>
        </p:txBody>
      </p:sp>
      <p:graphicFrame>
        <p:nvGraphicFramePr>
          <p:cNvPr id="643216" name="Group 144"/>
          <p:cNvGraphicFramePr>
            <a:graphicFrameLocks noGrp="1"/>
          </p:cNvGraphicFramePr>
          <p:nvPr>
            <p:extLst>
              <p:ext uri="{D42A27DB-BD31-4B8C-83A1-F6EECF244321}">
                <p14:modId xmlns:p14="http://schemas.microsoft.com/office/powerpoint/2010/main" val="3335342252"/>
              </p:ext>
            </p:extLst>
          </p:nvPr>
        </p:nvGraphicFramePr>
        <p:xfrm>
          <a:off x="457200" y="3124200"/>
          <a:ext cx="8153400" cy="3054287"/>
        </p:xfrm>
        <a:graphic>
          <a:graphicData uri="http://schemas.openxmlformats.org/drawingml/2006/table">
            <a:tbl>
              <a:tblPr/>
              <a:tblGrid>
                <a:gridCol w="1119188">
                  <a:extLst>
                    <a:ext uri="{9D8B030D-6E8A-4147-A177-3AD203B41FA5}">
                      <a16:colId xmlns:a16="http://schemas.microsoft.com/office/drawing/2014/main" val="20000"/>
                    </a:ext>
                  </a:extLst>
                </a:gridCol>
                <a:gridCol w="862012">
                  <a:extLst>
                    <a:ext uri="{9D8B030D-6E8A-4147-A177-3AD203B41FA5}">
                      <a16:colId xmlns:a16="http://schemas.microsoft.com/office/drawing/2014/main" val="20001"/>
                    </a:ext>
                  </a:extLst>
                </a:gridCol>
                <a:gridCol w="862013">
                  <a:extLst>
                    <a:ext uri="{9D8B030D-6E8A-4147-A177-3AD203B41FA5}">
                      <a16:colId xmlns:a16="http://schemas.microsoft.com/office/drawing/2014/main" val="20002"/>
                    </a:ext>
                  </a:extLst>
                </a:gridCol>
                <a:gridCol w="1804987">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752600">
                  <a:extLst>
                    <a:ext uri="{9D8B030D-6E8A-4147-A177-3AD203B41FA5}">
                      <a16:colId xmlns:a16="http://schemas.microsoft.com/office/drawing/2014/main" val="20005"/>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Level</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600" b="0" i="0"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Number of tasks</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1" u="none" strike="noStrike" cap="none" normalizeH="0" baseline="0">
                          <a:ln>
                            <a:noFill/>
                          </a:ln>
                          <a:solidFill>
                            <a:schemeClr val="tx1"/>
                          </a:solidFill>
                          <a:effectLst/>
                          <a:latin typeface="Times New Roman" charset="0"/>
                        </a:rPr>
                        <a:t>a</a:t>
                      </a:r>
                      <a:r>
                        <a:rPr kumimoji="0" lang="en-US" sz="1600" b="0" i="1" u="none" strike="noStrike" cap="none" normalizeH="0" baseline="30000">
                          <a:ln>
                            <a:noFill/>
                          </a:ln>
                          <a:solidFill>
                            <a:schemeClr val="tx1"/>
                          </a:solidFill>
                          <a:effectLst/>
                          <a:latin typeface="Times New Roman" charset="0"/>
                        </a:rPr>
                        <a:t>k</a:t>
                      </a:r>
                      <a:endParaRPr kumimoji="0" lang="en-US" sz="1600" b="0" i="1"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Task size</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1" u="none" strike="noStrike" cap="none" normalizeH="0" baseline="0">
                          <a:ln>
                            <a:noFill/>
                          </a:ln>
                          <a:solidFill>
                            <a:schemeClr val="tx1"/>
                          </a:solidFill>
                          <a:effectLst/>
                          <a:latin typeface="Times New Roman" charset="0"/>
                        </a:rPr>
                        <a:t>n</a:t>
                      </a:r>
                      <a:r>
                        <a:rPr kumimoji="0" lang="en-US" sz="1600" b="0" i="0" u="none" strike="noStrike" cap="none" normalizeH="0" baseline="0">
                          <a:ln>
                            <a:noFill/>
                          </a:ln>
                          <a:solidFill>
                            <a:schemeClr val="tx1"/>
                          </a:solidFill>
                          <a:effectLst/>
                          <a:latin typeface="Times New Roman" charset="0"/>
                        </a:rPr>
                        <a:t>/</a:t>
                      </a:r>
                      <a:r>
                        <a:rPr kumimoji="0" lang="en-US" sz="1600" b="0" i="1" u="none" strike="noStrike" cap="none" normalizeH="0" baseline="0">
                          <a:ln>
                            <a:noFill/>
                          </a:ln>
                          <a:solidFill>
                            <a:schemeClr val="tx1"/>
                          </a:solidFill>
                          <a:effectLst/>
                          <a:latin typeface="Times New Roman" charset="0"/>
                        </a:rPr>
                        <a:t>b</a:t>
                      </a:r>
                      <a:r>
                        <a:rPr kumimoji="0" lang="en-US" sz="1600" b="0" i="1" u="none" strike="noStrike" cap="none" normalizeH="0" baseline="30000">
                          <a:ln>
                            <a:noFill/>
                          </a:ln>
                          <a:solidFill>
                            <a:schemeClr val="tx1"/>
                          </a:solidFill>
                          <a:effectLst/>
                          <a:latin typeface="Times New Roman" charset="0"/>
                        </a:rPr>
                        <a:t>k</a:t>
                      </a:r>
                      <a:r>
                        <a:rPr kumimoji="0" lang="en-US" sz="1600" b="0" i="1" u="none" strike="noStrike" cap="none" normalizeH="0" baseline="0">
                          <a:ln>
                            <a:noFill/>
                          </a:ln>
                          <a:solidFill>
                            <a:schemeClr val="tx1"/>
                          </a:solidFill>
                          <a:effectLst/>
                          <a:latin typeface="Times New Roman"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Total work at level </a:t>
                      </a:r>
                      <a:r>
                        <a:rPr kumimoji="0" lang="en-US" sz="1600" b="0" i="1" u="none" strike="noStrike" cap="none" normalizeH="0" baseline="0" dirty="0">
                          <a:ln>
                            <a:noFill/>
                          </a:ln>
                          <a:solidFill>
                            <a:schemeClr val="tx1"/>
                          </a:solidFill>
                          <a:effectLst/>
                          <a:latin typeface="Times New Roman" charset="0"/>
                        </a:rPr>
                        <a:t>k</a:t>
                      </a:r>
                      <a:r>
                        <a:rPr kumimoji="0" lang="en-US" sz="1600" b="0" i="0" u="none" strike="noStrike" cap="none" normalizeH="0" baseline="0" dirty="0">
                          <a:ln>
                            <a:noFill/>
                          </a:ln>
                          <a:solidFill>
                            <a:schemeClr val="tx1"/>
                          </a:solidFill>
                          <a:effectLst/>
                          <a:latin typeface="Times New Roman" charset="0"/>
                        </a:rPr>
                        <a:t> for d = 1</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1" u="none" strike="noStrike" cap="none" normalizeH="0" baseline="0" dirty="0">
                          <a:ln>
                            <a:noFill/>
                          </a:ln>
                          <a:solidFill>
                            <a:schemeClr val="tx1"/>
                          </a:solidFill>
                          <a:effectLst/>
                          <a:latin typeface="Times New Roman" charset="0"/>
                        </a:rPr>
                        <a:t>a</a:t>
                      </a:r>
                      <a:r>
                        <a:rPr kumimoji="0" lang="en-US" sz="1600" b="0" i="0" u="none" strike="noStrike" cap="none" normalizeH="0" baseline="0" dirty="0">
                          <a:ln>
                            <a:noFill/>
                          </a:ln>
                          <a:solidFill>
                            <a:schemeClr val="tx1"/>
                          </a:solidFill>
                          <a:effectLst/>
                          <a:latin typeface="Times New Roman" charset="0"/>
                        </a:rPr>
                        <a:t>/</a:t>
                      </a:r>
                      <a:r>
                        <a:rPr kumimoji="0" lang="en-US" sz="1600" b="0" i="1" u="none" strike="noStrike" cap="none" normalizeH="0" baseline="0" dirty="0" err="1">
                          <a:ln>
                            <a:noFill/>
                          </a:ln>
                          <a:solidFill>
                            <a:schemeClr val="tx1"/>
                          </a:solidFill>
                          <a:effectLst/>
                          <a:latin typeface="Times New Roman" charset="0"/>
                        </a:rPr>
                        <a:t>b</a:t>
                      </a:r>
                      <a:r>
                        <a:rPr kumimoji="0" lang="en-US" sz="1600" b="0" i="1" u="none" strike="noStrike" cap="none" normalizeH="0" baseline="30000" dirty="0" err="1">
                          <a:ln>
                            <a:noFill/>
                          </a:ln>
                          <a:solidFill>
                            <a:schemeClr val="tx1"/>
                          </a:solidFill>
                          <a:effectLst/>
                          <a:latin typeface="Times New Roman" charset="0"/>
                        </a:rPr>
                        <a:t>d</a:t>
                      </a:r>
                      <a:r>
                        <a:rPr kumimoji="0" lang="en-US" sz="1600" b="0" i="1" u="none" strike="noStrike" cap="none" normalizeH="0" baseline="0" dirty="0">
                          <a:ln>
                            <a:noFill/>
                          </a:ln>
                          <a:solidFill>
                            <a:schemeClr val="tx1"/>
                          </a:solidFill>
                          <a:effectLst/>
                          <a:latin typeface="Times New Roman" charset="0"/>
                        </a:rPr>
                        <a:t> </a:t>
                      </a:r>
                      <a:r>
                        <a:rPr kumimoji="0" lang="en-US" sz="1600" b="0" i="0" u="none" strike="noStrike" cap="none" normalizeH="0" baseline="0" dirty="0">
                          <a:ln>
                            <a:noFill/>
                          </a:ln>
                          <a:solidFill>
                            <a:schemeClr val="tx1"/>
                          </a:solidFill>
                          <a:effectLst/>
                          <a:latin typeface="Times New Roman"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Total work at level </a:t>
                      </a:r>
                      <a:r>
                        <a:rPr kumimoji="0" lang="en-US" sz="1600" b="0" i="1" u="none" strike="noStrike" cap="none" normalizeH="0" baseline="0">
                          <a:ln>
                            <a:noFill/>
                          </a:ln>
                          <a:solidFill>
                            <a:schemeClr val="tx1"/>
                          </a:solidFill>
                          <a:effectLst/>
                          <a:latin typeface="Times New Roman" charset="0"/>
                        </a:rPr>
                        <a:t>k</a:t>
                      </a:r>
                      <a:r>
                        <a:rPr kumimoji="0" lang="en-US" sz="1600" b="0" i="0" u="none" strike="noStrike" cap="none" normalizeH="0" baseline="0">
                          <a:ln>
                            <a:noFill/>
                          </a:ln>
                          <a:solidFill>
                            <a:schemeClr val="tx1"/>
                          </a:solidFill>
                          <a:effectLst/>
                          <a:latin typeface="Times New Roman" charset="0"/>
                        </a:rPr>
                        <a:t> for </a:t>
                      </a:r>
                      <a:r>
                        <a:rPr kumimoji="0" lang="en-US" sz="1600" b="0" i="1" u="none" strike="noStrike" cap="none" normalizeH="0" baseline="0">
                          <a:ln>
                            <a:noFill/>
                          </a:ln>
                          <a:solidFill>
                            <a:schemeClr val="tx1"/>
                          </a:solidFill>
                          <a:effectLst/>
                          <a:latin typeface="Times New Roman" charset="0"/>
                        </a:rPr>
                        <a:t>d</a:t>
                      </a:r>
                      <a:r>
                        <a:rPr kumimoji="0" lang="en-US" sz="1600" b="0" i="0" u="none" strike="noStrike" cap="none" normalizeH="0" baseline="0">
                          <a:ln>
                            <a:noFill/>
                          </a:ln>
                          <a:solidFill>
                            <a:schemeClr val="tx1"/>
                          </a:solidFill>
                          <a:effectLst/>
                          <a:latin typeface="Times New Roman" charset="0"/>
                        </a:rPr>
                        <a:t> = 2</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1" u="none" strike="noStrike" cap="none" normalizeH="0" baseline="0">
                          <a:ln>
                            <a:noFill/>
                          </a:ln>
                          <a:solidFill>
                            <a:schemeClr val="tx1"/>
                          </a:solidFill>
                          <a:effectLst/>
                          <a:latin typeface="Times New Roman" charset="0"/>
                        </a:rPr>
                        <a:t>a</a:t>
                      </a:r>
                      <a:r>
                        <a:rPr kumimoji="0" lang="en-US" sz="1600" b="0" i="0" u="none" strike="noStrike" cap="none" normalizeH="0" baseline="0">
                          <a:ln>
                            <a:noFill/>
                          </a:ln>
                          <a:solidFill>
                            <a:schemeClr val="tx1"/>
                          </a:solidFill>
                          <a:effectLst/>
                          <a:latin typeface="Times New Roman" charset="0"/>
                        </a:rPr>
                        <a:t>/</a:t>
                      </a:r>
                      <a:r>
                        <a:rPr kumimoji="0" lang="en-US" sz="1600" b="0" i="1" u="none" strike="noStrike" cap="none" normalizeH="0" baseline="0">
                          <a:ln>
                            <a:noFill/>
                          </a:ln>
                          <a:solidFill>
                            <a:schemeClr val="tx1"/>
                          </a:solidFill>
                          <a:effectLst/>
                          <a:latin typeface="Times New Roman" charset="0"/>
                        </a:rPr>
                        <a:t>b</a:t>
                      </a:r>
                      <a:r>
                        <a:rPr kumimoji="0" lang="en-US" sz="1600" b="0" i="1" u="none" strike="noStrike" cap="none" normalizeH="0" baseline="30000">
                          <a:ln>
                            <a:noFill/>
                          </a:ln>
                          <a:solidFill>
                            <a:schemeClr val="tx1"/>
                          </a:solidFill>
                          <a:effectLst/>
                          <a:latin typeface="Times New Roman" charset="0"/>
                        </a:rPr>
                        <a:t>d</a:t>
                      </a:r>
                      <a:r>
                        <a:rPr kumimoji="0" lang="en-US" sz="1600" b="0" i="1" u="none" strike="noStrike" cap="none" normalizeH="0" baseline="0">
                          <a:ln>
                            <a:noFill/>
                          </a:ln>
                          <a:solidFill>
                            <a:schemeClr val="tx1"/>
                          </a:solidFill>
                          <a:effectLst/>
                          <a:latin typeface="Times New Roman" charset="0"/>
                        </a:rPr>
                        <a:t> </a:t>
                      </a:r>
                      <a:r>
                        <a:rPr kumimoji="0" lang="en-US" sz="1600" b="0" i="0" u="none" strike="noStrike" cap="none" normalizeH="0" baseline="0">
                          <a:ln>
                            <a:noFill/>
                          </a:ln>
                          <a:solidFill>
                            <a:schemeClr val="tx1"/>
                          </a:solidFill>
                          <a:effectLst/>
                          <a:latin typeface="Times New Roman" charset="0"/>
                        </a:rPr>
                        <a:t>= 1</a:t>
                      </a:r>
                      <a:endParaRPr kumimoji="0" lang="en-US" sz="1600" b="0" i="0" u="none" strike="noStrike" cap="none" normalizeH="0" baseline="3000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Total work at level </a:t>
                      </a:r>
                      <a:r>
                        <a:rPr kumimoji="0" lang="en-US" sz="1600" b="0" i="1" u="none" strike="noStrike" cap="none" normalizeH="0" baseline="0">
                          <a:ln>
                            <a:noFill/>
                          </a:ln>
                          <a:solidFill>
                            <a:schemeClr val="tx1"/>
                          </a:solidFill>
                          <a:effectLst/>
                          <a:latin typeface="Times New Roman" charset="0"/>
                        </a:rPr>
                        <a:t>k</a:t>
                      </a:r>
                      <a:r>
                        <a:rPr kumimoji="0" lang="en-US" sz="1600" b="0" i="0" u="none" strike="noStrike" cap="none" normalizeH="0" baseline="0">
                          <a:ln>
                            <a:noFill/>
                          </a:ln>
                          <a:solidFill>
                            <a:schemeClr val="tx1"/>
                          </a:solidFill>
                          <a:effectLst/>
                          <a:latin typeface="Times New Roman" charset="0"/>
                        </a:rPr>
                        <a:t> for </a:t>
                      </a:r>
                      <a:r>
                        <a:rPr kumimoji="0" lang="en-US" sz="1600" b="0" i="1" u="none" strike="noStrike" cap="none" normalizeH="0" baseline="0">
                          <a:ln>
                            <a:noFill/>
                          </a:ln>
                          <a:solidFill>
                            <a:schemeClr val="tx1"/>
                          </a:solidFill>
                          <a:effectLst/>
                          <a:latin typeface="Times New Roman" charset="0"/>
                        </a:rPr>
                        <a:t>d</a:t>
                      </a:r>
                      <a:r>
                        <a:rPr kumimoji="0" lang="en-US" sz="1600" b="0" i="0" u="none" strike="noStrike" cap="none" normalizeH="0" baseline="0">
                          <a:ln>
                            <a:noFill/>
                          </a:ln>
                          <a:solidFill>
                            <a:schemeClr val="tx1"/>
                          </a:solidFill>
                          <a:effectLst/>
                          <a:latin typeface="Times New Roman" charset="0"/>
                        </a:rPr>
                        <a:t> = 3</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1" u="none" strike="noStrike" cap="none" normalizeH="0" baseline="0">
                          <a:ln>
                            <a:noFill/>
                          </a:ln>
                          <a:solidFill>
                            <a:schemeClr val="tx1"/>
                          </a:solidFill>
                          <a:effectLst/>
                          <a:latin typeface="Times New Roman" charset="0"/>
                        </a:rPr>
                        <a:t>a</a:t>
                      </a:r>
                      <a:r>
                        <a:rPr kumimoji="0" lang="en-US" sz="1600" b="0" i="0" u="none" strike="noStrike" cap="none" normalizeH="0" baseline="0">
                          <a:ln>
                            <a:noFill/>
                          </a:ln>
                          <a:solidFill>
                            <a:schemeClr val="tx1"/>
                          </a:solidFill>
                          <a:effectLst/>
                          <a:latin typeface="Times New Roman" charset="0"/>
                        </a:rPr>
                        <a:t>/</a:t>
                      </a:r>
                      <a:r>
                        <a:rPr kumimoji="0" lang="en-US" sz="1600" b="0" i="1" u="none" strike="noStrike" cap="none" normalizeH="0" baseline="0">
                          <a:ln>
                            <a:noFill/>
                          </a:ln>
                          <a:solidFill>
                            <a:schemeClr val="tx1"/>
                          </a:solidFill>
                          <a:effectLst/>
                          <a:latin typeface="Times New Roman" charset="0"/>
                        </a:rPr>
                        <a:t>b</a:t>
                      </a:r>
                      <a:r>
                        <a:rPr kumimoji="0" lang="en-US" sz="1600" b="0" i="1" u="none" strike="noStrike" cap="none" normalizeH="0" baseline="30000">
                          <a:ln>
                            <a:noFill/>
                          </a:ln>
                          <a:solidFill>
                            <a:schemeClr val="tx1"/>
                          </a:solidFill>
                          <a:effectLst/>
                          <a:latin typeface="Times New Roman" charset="0"/>
                        </a:rPr>
                        <a:t>d</a:t>
                      </a:r>
                      <a:r>
                        <a:rPr kumimoji="0" lang="en-US" sz="1600" b="0" i="1" u="none" strike="noStrike" cap="none" normalizeH="0" baseline="0">
                          <a:ln>
                            <a:noFill/>
                          </a:ln>
                          <a:solidFill>
                            <a:schemeClr val="tx1"/>
                          </a:solidFill>
                          <a:effectLst/>
                          <a:latin typeface="Times New Roman" charset="0"/>
                        </a:rPr>
                        <a:t> </a:t>
                      </a:r>
                      <a:r>
                        <a:rPr kumimoji="0" lang="en-US" sz="1600" b="0" i="0" u="none" strike="noStrike" cap="none" normalizeH="0" baseline="0">
                          <a:ln>
                            <a:noFill/>
                          </a:ln>
                          <a:solidFill>
                            <a:schemeClr val="tx1"/>
                          </a:solidFill>
                          <a:effectLst/>
                          <a:latin typeface="Times New Roman" charset="0"/>
                        </a:rPr>
                        <a:t>= .5</a:t>
                      </a:r>
                      <a:endParaRPr kumimoji="0" lang="en-US" sz="1600" b="0" i="0" u="none" strike="noStrike" cap="none" normalizeH="0" baseline="3000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4  = 1</a:t>
                      </a:r>
                      <a:r>
                        <a:rPr lang="en-US" sz="1600" dirty="0"/>
                        <a:t>·4</a:t>
                      </a:r>
                      <a:r>
                        <a:rPr lang="en-US" sz="1600" baseline="30000" dirty="0"/>
                        <a:t>1         </a:t>
                      </a:r>
                      <a:r>
                        <a:rPr lang="en-US" sz="1600" i="1" baseline="0" dirty="0" err="1"/>
                        <a:t>n</a:t>
                      </a:r>
                      <a:r>
                        <a:rPr lang="en-US" sz="1600" i="1" baseline="30000" dirty="0" err="1"/>
                        <a:t>d</a:t>
                      </a:r>
                      <a:endParaRPr kumimoji="0" lang="en-US" sz="1600" b="0" i="1"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rgbClr val="FF6600"/>
                          </a:solidFill>
                          <a:effectLst/>
                          <a:latin typeface="Times New Roman" charset="0"/>
                        </a:rPr>
                        <a:t>16</a:t>
                      </a:r>
                      <a:r>
                        <a:rPr kumimoji="0" lang="en-US" sz="1600" b="0" i="0" u="none" strike="noStrike" cap="none" normalizeH="0" baseline="0" dirty="0">
                          <a:ln>
                            <a:noFill/>
                          </a:ln>
                          <a:solidFill>
                            <a:schemeClr val="tx1"/>
                          </a:solidFill>
                          <a:effectLst/>
                          <a:latin typeface="Times New Roman" charset="0"/>
                        </a:rPr>
                        <a:t>  = 1</a:t>
                      </a:r>
                      <a:r>
                        <a:rPr lang="en-US" sz="1600" dirty="0"/>
                        <a:t>·4</a:t>
                      </a:r>
                      <a:r>
                        <a:rPr lang="en-US" sz="1600" baseline="30000" dirty="0"/>
                        <a:t>2</a:t>
                      </a:r>
                      <a:endParaRPr kumimoji="0" lang="en-US" sz="1600" b="0" i="0" u="none" strike="noStrike" cap="none" normalizeH="0" baseline="0" dirty="0">
                        <a:ln>
                          <a:noFill/>
                        </a:ln>
                        <a:solidFill>
                          <a:srgbClr val="FF6600"/>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rgbClr val="FF6600"/>
                          </a:solidFill>
                          <a:effectLst/>
                          <a:latin typeface="Times New Roman" charset="0"/>
                        </a:rPr>
                        <a:t>64</a:t>
                      </a:r>
                      <a:r>
                        <a:rPr kumimoji="0" lang="en-US" sz="1600" b="0" i="0" u="none" strike="noStrike" cap="none" normalizeH="0" baseline="0" dirty="0">
                          <a:ln>
                            <a:noFill/>
                          </a:ln>
                          <a:solidFill>
                            <a:schemeClr val="tx1"/>
                          </a:solidFill>
                          <a:effectLst/>
                          <a:latin typeface="Times New Roman" charset="0"/>
                        </a:rPr>
                        <a:t>  = 1</a:t>
                      </a:r>
                      <a:r>
                        <a:rPr lang="en-US" sz="1600" dirty="0"/>
                        <a:t>·4</a:t>
                      </a:r>
                      <a:r>
                        <a:rPr lang="en-US" sz="1600" baseline="30000" dirty="0"/>
                        <a:t>3</a:t>
                      </a:r>
                      <a:endParaRPr kumimoji="0" lang="en-US" sz="1600" b="0" i="0" u="none" strike="noStrike" cap="none" normalizeH="0" baseline="0" dirty="0">
                        <a:ln>
                          <a:noFill/>
                        </a:ln>
                        <a:solidFill>
                          <a:srgbClr val="FF6600"/>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8  = 4</a:t>
                      </a:r>
                      <a:r>
                        <a:rPr lang="en-US" sz="1600" dirty="0"/>
                        <a:t>·2</a:t>
                      </a:r>
                      <a:r>
                        <a:rPr lang="en-US" sz="1600" baseline="30000" dirty="0"/>
                        <a:t>1</a:t>
                      </a:r>
                      <a:endParaRPr kumimoji="0" lang="en-US" sz="16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rgbClr val="FF6600"/>
                          </a:solidFill>
                          <a:effectLst/>
                          <a:latin typeface="Times New Roman" charset="0"/>
                        </a:rPr>
                        <a:t>16</a:t>
                      </a:r>
                      <a:r>
                        <a:rPr kumimoji="0" lang="en-US" sz="1600" b="0" i="0" u="none" strike="noStrike" cap="none" normalizeH="0" baseline="0" dirty="0">
                          <a:ln>
                            <a:noFill/>
                          </a:ln>
                          <a:solidFill>
                            <a:schemeClr val="tx1"/>
                          </a:solidFill>
                          <a:effectLst/>
                          <a:latin typeface="Times New Roman" charset="0"/>
                        </a:rPr>
                        <a:t>  = 4</a:t>
                      </a:r>
                      <a:r>
                        <a:rPr lang="en-US" sz="1600" dirty="0"/>
                        <a:t>·2</a:t>
                      </a:r>
                      <a:r>
                        <a:rPr lang="en-US" sz="1600" baseline="30000" dirty="0"/>
                        <a:t>2</a:t>
                      </a:r>
                      <a:endParaRPr kumimoji="0" lang="en-US" sz="1600" b="0" i="0" u="none" strike="noStrike" cap="none" normalizeH="0" baseline="0" dirty="0">
                        <a:ln>
                          <a:noFill/>
                        </a:ln>
                        <a:solidFill>
                          <a:srgbClr val="FF6600"/>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32  = 4</a:t>
                      </a:r>
                      <a:r>
                        <a:rPr lang="en-US" sz="1600" dirty="0"/>
                        <a:t>·2</a:t>
                      </a:r>
                      <a:r>
                        <a:rPr lang="en-US" sz="1600" baseline="30000" dirty="0"/>
                        <a:t>3</a:t>
                      </a:r>
                      <a:endParaRPr kumimoji="0" lang="en-US" sz="16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2 = log</a:t>
                      </a:r>
                      <a:r>
                        <a:rPr kumimoji="0" lang="en-US" sz="1600" b="0" i="1" u="none" strike="noStrike" cap="none" normalizeH="0" baseline="-25000">
                          <a:ln>
                            <a:noFill/>
                          </a:ln>
                          <a:solidFill>
                            <a:schemeClr val="tx1"/>
                          </a:solidFill>
                          <a:effectLst/>
                          <a:latin typeface="Times New Roman" charset="0"/>
                        </a:rPr>
                        <a:t>b</a:t>
                      </a:r>
                      <a:r>
                        <a:rPr kumimoji="0" lang="en-US" sz="1600" b="0" i="1" u="none" strike="noStrike" cap="none" normalizeH="0" baseline="0">
                          <a:ln>
                            <a:noFill/>
                          </a:ln>
                          <a:solidFill>
                            <a:schemeClr val="tx1"/>
                          </a:solidFill>
                          <a:effectLst/>
                          <a:latin typeface="Times New Roman"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rgbClr val="FF6600"/>
                          </a:solidFill>
                          <a:effectLst/>
                          <a:latin typeface="Times New Roman" charset="0"/>
                        </a:rPr>
                        <a:t>16</a:t>
                      </a:r>
                      <a:r>
                        <a:rPr kumimoji="0" lang="en-US" sz="1600" b="0" i="0" u="none" strike="noStrike" cap="none" normalizeH="0" baseline="0" dirty="0">
                          <a:ln>
                            <a:noFill/>
                          </a:ln>
                          <a:solidFill>
                            <a:schemeClr val="tx1"/>
                          </a:solidFill>
                          <a:effectLst/>
                          <a:latin typeface="Times New Roman" charset="0"/>
                        </a:rPr>
                        <a:t>  = 16</a:t>
                      </a:r>
                      <a:r>
                        <a:rPr lang="en-US" sz="1600" dirty="0"/>
                        <a:t>·1</a:t>
                      </a:r>
                      <a:r>
                        <a:rPr lang="en-US" sz="1600" baseline="30000" dirty="0"/>
                        <a:t>1</a:t>
                      </a:r>
                      <a:endParaRPr kumimoji="0" lang="en-US" sz="1600" b="0" i="0" u="none" strike="noStrike" cap="none" normalizeH="0" baseline="0" dirty="0">
                        <a:ln>
                          <a:noFill/>
                        </a:ln>
                        <a:solidFill>
                          <a:srgbClr val="FF6600"/>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rgbClr val="FF6600"/>
                          </a:solidFill>
                          <a:effectLst/>
                          <a:latin typeface="Times New Roman" charset="0"/>
                        </a:rPr>
                        <a:t>16</a:t>
                      </a:r>
                      <a:r>
                        <a:rPr kumimoji="0" lang="en-US" sz="1600" b="0" i="0" u="none" strike="noStrike" cap="none" normalizeH="0" baseline="0" dirty="0">
                          <a:ln>
                            <a:noFill/>
                          </a:ln>
                          <a:solidFill>
                            <a:schemeClr val="tx1"/>
                          </a:solidFill>
                          <a:effectLst/>
                          <a:latin typeface="Times New Roman" charset="0"/>
                        </a:rPr>
                        <a:t>  = 16</a:t>
                      </a:r>
                      <a:r>
                        <a:rPr lang="en-US" sz="1600" dirty="0"/>
                        <a:t>·1</a:t>
                      </a:r>
                      <a:r>
                        <a:rPr lang="en-US" sz="1600" baseline="30000" dirty="0"/>
                        <a:t>2</a:t>
                      </a:r>
                      <a:endParaRPr kumimoji="0" lang="en-US" sz="1600" b="0" i="0" u="none" strike="noStrike" cap="none" normalizeH="0" baseline="0" dirty="0">
                        <a:ln>
                          <a:noFill/>
                        </a:ln>
                        <a:solidFill>
                          <a:srgbClr val="FF6600"/>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16  = 16</a:t>
                      </a:r>
                      <a:r>
                        <a:rPr lang="en-US" sz="1600" dirty="0"/>
                        <a:t>·1</a:t>
                      </a:r>
                      <a:r>
                        <a:rPr lang="en-US" sz="1600" baseline="30000" dirty="0"/>
                        <a:t>3</a:t>
                      </a:r>
                      <a:endParaRPr kumimoji="0" lang="en-US" sz="16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600" b="0" i="1" u="none" strike="noStrike" cap="none" normalizeH="0" baseline="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6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endParaRPr kumimoji="0" lang="en-US" sz="16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err="1">
                          <a:ln>
                            <a:noFill/>
                          </a:ln>
                          <a:solidFill>
                            <a:schemeClr val="tx1"/>
                          </a:solidFill>
                          <a:effectLst/>
                          <a:latin typeface="Times New Roman" charset="0"/>
                        </a:rPr>
                        <a:t>O(</a:t>
                      </a:r>
                      <a:r>
                        <a:rPr kumimoji="0" lang="en-US" sz="1600" b="0" i="1" u="none" strike="noStrike" cap="none" normalizeH="0" baseline="0" dirty="0" err="1">
                          <a:ln>
                            <a:noFill/>
                          </a:ln>
                          <a:solidFill>
                            <a:schemeClr val="tx1"/>
                          </a:solidFill>
                          <a:effectLst/>
                          <a:latin typeface="Times New Roman" charset="0"/>
                        </a:rPr>
                        <a:t>n</a:t>
                      </a:r>
                      <a:r>
                        <a:rPr kumimoji="0" lang="en-US" sz="1600" b="0" i="0" u="none" strike="noStrike" cap="none" normalizeH="0" baseline="30000" dirty="0" err="1">
                          <a:ln>
                            <a:noFill/>
                          </a:ln>
                          <a:solidFill>
                            <a:schemeClr val="tx1"/>
                          </a:solidFill>
                          <a:effectLst/>
                          <a:latin typeface="Times New Roman" charset="0"/>
                        </a:rPr>
                        <a:t>log</a:t>
                      </a:r>
                      <a:r>
                        <a:rPr kumimoji="0" lang="en-US" sz="1400" b="0" i="1" u="none" strike="noStrike" cap="none" normalizeH="0" baseline="6000" dirty="0" err="1">
                          <a:ln>
                            <a:noFill/>
                          </a:ln>
                          <a:solidFill>
                            <a:schemeClr val="tx1"/>
                          </a:solidFill>
                          <a:effectLst/>
                          <a:latin typeface="Times New Roman" charset="0"/>
                        </a:rPr>
                        <a:t>b</a:t>
                      </a:r>
                      <a:r>
                        <a:rPr kumimoji="0" lang="en-US" sz="1600" b="0" i="1" u="none" strike="noStrike" cap="none" normalizeH="0" baseline="30000" dirty="0" err="1">
                          <a:ln>
                            <a:noFill/>
                          </a:ln>
                          <a:solidFill>
                            <a:schemeClr val="tx1"/>
                          </a:solidFill>
                          <a:effectLst/>
                          <a:latin typeface="Times New Roman" charset="0"/>
                        </a:rPr>
                        <a:t>a</a:t>
                      </a:r>
                      <a:r>
                        <a:rPr kumimoji="0" lang="en-US" sz="1600" b="0" i="0" u="none" strike="noStrike" cap="none" normalizeH="0" baseline="0" dirty="0">
                          <a:ln>
                            <a:noFill/>
                          </a:ln>
                          <a:solidFill>
                            <a:schemeClr val="tx1"/>
                          </a:solidFill>
                          <a:effectLst/>
                          <a:latin typeface="Times New Roman" charset="0"/>
                        </a:rPr>
                        <a:t>) = </a:t>
                      </a:r>
                      <a:r>
                        <a:rPr kumimoji="0" lang="en-US" sz="1600" b="0" i="1" u="none" strike="noStrike" cap="none" normalizeH="0" baseline="0" dirty="0">
                          <a:ln>
                            <a:noFill/>
                          </a:ln>
                          <a:solidFill>
                            <a:schemeClr val="tx1"/>
                          </a:solidFill>
                          <a:effectLst/>
                          <a:latin typeface="Times New Roman" charset="0"/>
                        </a:rPr>
                        <a:t>n</a:t>
                      </a:r>
                      <a:r>
                        <a:rPr kumimoji="0" lang="en-US" sz="1600" b="0" i="0" u="none" strike="noStrike" cap="none" normalizeH="0" baseline="30000" dirty="0">
                          <a:ln>
                            <a:noFill/>
                          </a:ln>
                          <a:solidFill>
                            <a:schemeClr val="tx1"/>
                          </a:solidFill>
                          <a:effectLst/>
                          <a:latin typeface="Times New Roman" charset="0"/>
                        </a:rPr>
                        <a:t>2</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 of leaf nodes</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lang="en-US" sz="1600" i="0" dirty="0"/>
                        <a:t>work/leaf</a:t>
                      </a:r>
                      <a:r>
                        <a:rPr lang="en-US" sz="1600" i="0" baseline="0" dirty="0"/>
                        <a:t> = </a:t>
                      </a:r>
                      <a:r>
                        <a:rPr lang="en-US" sz="1600" i="1" dirty="0" err="1"/>
                        <a:t>n</a:t>
                      </a:r>
                      <a:r>
                        <a:rPr lang="en-US" sz="1600" i="1" baseline="30000" dirty="0" err="1"/>
                        <a:t>d</a:t>
                      </a:r>
                      <a:r>
                        <a:rPr lang="en-US" sz="1600" i="1" baseline="30000" dirty="0"/>
                        <a:t> </a:t>
                      </a:r>
                      <a:r>
                        <a:rPr lang="en-US" sz="1600" i="0" baseline="0" dirty="0"/>
                        <a:t>= </a:t>
                      </a:r>
                      <a:r>
                        <a:rPr lang="en-US" sz="1600" i="1" dirty="0"/>
                        <a:t>1</a:t>
                      </a:r>
                      <a:r>
                        <a:rPr lang="en-US" sz="1600" i="1" baseline="30000" dirty="0"/>
                        <a:t>d</a:t>
                      </a:r>
                      <a:endParaRPr kumimoji="0" lang="en-US" sz="1600" b="0" i="0" u="none" strike="noStrike" cap="none" normalizeH="0" baseline="0" dirty="0">
                        <a:ln>
                          <a:noFill/>
                        </a:ln>
                        <a:solidFill>
                          <a:srgbClr val="FF6600"/>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err="1">
                          <a:ln>
                            <a:noFill/>
                          </a:ln>
                          <a:solidFill>
                            <a:schemeClr val="tx1"/>
                          </a:solidFill>
                          <a:effectLst/>
                          <a:latin typeface="Times New Roman" charset="0"/>
                        </a:rPr>
                        <a:t>O(</a:t>
                      </a:r>
                      <a:r>
                        <a:rPr kumimoji="0" lang="en-US" sz="1600" b="0" i="1" u="none" strike="noStrike" cap="none" normalizeH="0" baseline="0" dirty="0" err="1">
                          <a:ln>
                            <a:noFill/>
                          </a:ln>
                          <a:solidFill>
                            <a:schemeClr val="tx1"/>
                          </a:solidFill>
                          <a:effectLst/>
                          <a:latin typeface="Times New Roman" charset="0"/>
                        </a:rPr>
                        <a:t>n</a:t>
                      </a:r>
                      <a:r>
                        <a:rPr kumimoji="0" lang="en-US" sz="1600" b="0" i="1" u="none" strike="noStrike" cap="none" normalizeH="0" baseline="30000" dirty="0" err="1">
                          <a:ln>
                            <a:noFill/>
                          </a:ln>
                          <a:solidFill>
                            <a:schemeClr val="tx1"/>
                          </a:solidFill>
                          <a:effectLst/>
                          <a:latin typeface="Times New Roman" charset="0"/>
                        </a:rPr>
                        <a:t>d</a:t>
                      </a:r>
                      <a:r>
                        <a:rPr kumimoji="0" lang="en-US" sz="1600" b="0" i="0" u="none" strike="noStrike" cap="none" normalizeH="0" baseline="0" dirty="0" err="1">
                          <a:ln>
                            <a:noFill/>
                          </a:ln>
                          <a:solidFill>
                            <a:schemeClr val="tx1"/>
                          </a:solidFill>
                          <a:effectLst/>
                          <a:latin typeface="Times New Roman" charset="0"/>
                        </a:rPr>
                        <a:t>log</a:t>
                      </a:r>
                      <a:r>
                        <a:rPr kumimoji="0" lang="en-US" sz="1600" b="0" i="1" u="none" strike="noStrike" cap="none" normalizeH="0" baseline="0" dirty="0" err="1">
                          <a:ln>
                            <a:noFill/>
                          </a:ln>
                          <a:solidFill>
                            <a:schemeClr val="tx1"/>
                          </a:solidFill>
                          <a:effectLst/>
                          <a:latin typeface="Times New Roman" charset="0"/>
                        </a:rPr>
                        <a:t>n</a:t>
                      </a:r>
                      <a:r>
                        <a:rPr kumimoji="0" lang="en-US" sz="1600" b="0" i="0" u="none" strike="noStrike" cap="none" normalizeH="0" baseline="0" dirty="0">
                          <a:ln>
                            <a:noFill/>
                          </a:ln>
                          <a:solidFill>
                            <a:schemeClr val="tx1"/>
                          </a:solidFill>
                          <a:effectLst/>
                          <a:latin typeface="Times New Roman" charset="0"/>
                        </a:rPr>
                        <a:t>) = </a:t>
                      </a:r>
                      <a:r>
                        <a:rPr kumimoji="0" lang="en-US" sz="1600" b="0" i="1" u="none" strike="noStrike" cap="none" normalizeH="0" baseline="0" dirty="0">
                          <a:ln>
                            <a:noFill/>
                          </a:ln>
                          <a:solidFill>
                            <a:schemeClr val="tx1"/>
                          </a:solidFill>
                          <a:effectLst/>
                          <a:latin typeface="Times New Roman" charset="0"/>
                        </a:rPr>
                        <a:t>n</a:t>
                      </a:r>
                      <a:r>
                        <a:rPr kumimoji="0" lang="en-US" sz="1600" b="0" i="0" u="none" strike="noStrike" cap="none" normalizeH="0" baseline="30000" dirty="0">
                          <a:ln>
                            <a:noFill/>
                          </a:ln>
                          <a:solidFill>
                            <a:schemeClr val="tx1"/>
                          </a:solidFill>
                          <a:effectLst/>
                          <a:latin typeface="Times New Roman" charset="0"/>
                        </a:rPr>
                        <a:t>2</a:t>
                      </a:r>
                      <a:r>
                        <a:rPr kumimoji="0" lang="en-US" sz="1600" b="0" i="0" u="none" strike="noStrike" cap="none" normalizeH="0" baseline="0" dirty="0">
                          <a:ln>
                            <a:noFill/>
                          </a:ln>
                          <a:solidFill>
                            <a:schemeClr val="tx1"/>
                          </a:solidFill>
                          <a:effectLst/>
                          <a:latin typeface="Times New Roman" charset="0"/>
                        </a:rPr>
                        <a:t>log</a:t>
                      </a:r>
                      <a:r>
                        <a:rPr kumimoji="0" lang="en-US" sz="1600" b="0" i="1" u="none" strike="noStrike" cap="none" normalizeH="0" baseline="0" dirty="0">
                          <a:ln>
                            <a:noFill/>
                          </a:ln>
                          <a:solidFill>
                            <a:schemeClr val="tx1"/>
                          </a:solidFill>
                          <a:effectLst/>
                          <a:latin typeface="Times New Roman" charset="0"/>
                        </a:rPr>
                        <a:t>n</a:t>
                      </a:r>
                      <a:endParaRPr kumimoji="0" lang="en-US" sz="1600" b="0" i="0" u="none" strike="noStrike" cap="none" normalizeH="0" baseline="0" dirty="0">
                        <a:ln>
                          <a:noFill/>
                        </a:ln>
                        <a:solidFill>
                          <a:schemeClr val="tx1"/>
                        </a:solidFill>
                        <a:effectLst/>
                        <a:latin typeface="Times New Roman"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(work/level) </a:t>
                      </a:r>
                      <a:r>
                        <a:rPr lang="en-US" sz="1600" dirty="0"/>
                        <a:t>·</a:t>
                      </a:r>
                      <a:r>
                        <a:rPr kumimoji="0" lang="en-US" sz="1600" b="0" i="0" u="none" strike="noStrike" cap="none" normalizeH="0" baseline="0" dirty="0">
                          <a:ln>
                            <a:noFill/>
                          </a:ln>
                          <a:solidFill>
                            <a:schemeClr val="tx1"/>
                          </a:solidFill>
                          <a:effectLst/>
                          <a:latin typeface="Times New Roman" charset="0"/>
                        </a:rPr>
                        <a:t> #levels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err="1">
                          <a:ln>
                            <a:noFill/>
                          </a:ln>
                          <a:solidFill>
                            <a:schemeClr val="tx1"/>
                          </a:solidFill>
                          <a:effectLst/>
                          <a:latin typeface="Times New Roman" charset="0"/>
                        </a:rPr>
                        <a:t>O(</a:t>
                      </a:r>
                      <a:r>
                        <a:rPr kumimoji="0" lang="en-US" sz="1600" b="0" i="1" u="none" strike="noStrike" cap="none" normalizeH="0" baseline="0" dirty="0" err="1">
                          <a:ln>
                            <a:noFill/>
                          </a:ln>
                          <a:solidFill>
                            <a:schemeClr val="tx1"/>
                          </a:solidFill>
                          <a:effectLst/>
                          <a:latin typeface="Times New Roman" charset="0"/>
                        </a:rPr>
                        <a:t>n</a:t>
                      </a:r>
                      <a:r>
                        <a:rPr kumimoji="0" lang="en-US" sz="1600" b="0" i="1" u="none" strike="noStrike" cap="none" normalizeH="0" baseline="30000" dirty="0" err="1">
                          <a:ln>
                            <a:noFill/>
                          </a:ln>
                          <a:solidFill>
                            <a:schemeClr val="tx1"/>
                          </a:solidFill>
                          <a:effectLst/>
                          <a:latin typeface="Times New Roman" charset="0"/>
                        </a:rPr>
                        <a:t>d</a:t>
                      </a:r>
                      <a:r>
                        <a:rPr kumimoji="0" lang="en-US" sz="1600" b="0" i="0" u="none" strike="noStrike" cap="none" normalizeH="0" baseline="0" dirty="0">
                          <a:ln>
                            <a:noFill/>
                          </a:ln>
                          <a:solidFill>
                            <a:schemeClr val="tx1"/>
                          </a:solidFill>
                          <a:effectLst/>
                          <a:latin typeface="Times New Roman" charset="0"/>
                        </a:rPr>
                        <a:t>) = </a:t>
                      </a:r>
                      <a:r>
                        <a:rPr kumimoji="0" lang="en-US" sz="1600" b="0" i="1" u="none" strike="noStrike" cap="none" normalizeH="0" baseline="0" dirty="0">
                          <a:ln>
                            <a:noFill/>
                          </a:ln>
                          <a:solidFill>
                            <a:schemeClr val="tx1"/>
                          </a:solidFill>
                          <a:effectLst/>
                          <a:latin typeface="Times New Roman" charset="0"/>
                        </a:rPr>
                        <a:t>n</a:t>
                      </a:r>
                      <a:r>
                        <a:rPr kumimoji="0" lang="en-US" sz="1600" b="0" i="0" u="none" strike="noStrike" cap="none" normalizeH="0" baseline="30000" dirty="0">
                          <a:ln>
                            <a:noFill/>
                          </a:ln>
                          <a:solidFill>
                            <a:schemeClr val="tx1"/>
                          </a:solidFill>
                          <a:effectLst/>
                          <a:latin typeface="Times New Roman" charset="0"/>
                        </a:rPr>
                        <a:t>3</a:t>
                      </a:r>
                      <a:endParaRPr kumimoji="0" lang="en-US" sz="1600" b="0" i="0" u="none" strike="noStrike" cap="none" normalizeH="0" baseline="0" dirty="0">
                        <a:ln>
                          <a:noFill/>
                        </a:ln>
                        <a:solidFill>
                          <a:schemeClr val="tx1"/>
                        </a:solidFill>
                        <a:effectLst/>
                        <a:latin typeface="Times New Roman"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charset="2"/>
                        <a:buNone/>
                        <a:tabLst/>
                      </a:pPr>
                      <a:r>
                        <a:rPr kumimoji="0" lang="en-US" sz="1600" b="0" i="0" u="none" strike="noStrike" cap="none" normalizeH="0" baseline="0" dirty="0">
                          <a:ln>
                            <a:noFill/>
                          </a:ln>
                          <a:solidFill>
                            <a:schemeClr val="tx1"/>
                          </a:solidFill>
                          <a:effectLst/>
                          <a:latin typeface="Times New Roman" charset="0"/>
                        </a:rPr>
                        <a:t>Main complexity at root node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5105" name="Rectangle 115"/>
          <p:cNvSpPr>
            <a:spLocks noGrp="1" noChangeArrowheads="1"/>
          </p:cNvSpPr>
          <p:nvPr>
            <p:ph type="body" idx="1"/>
          </p:nvPr>
        </p:nvSpPr>
        <p:spPr>
          <a:xfrm>
            <a:off x="685800" y="874713"/>
            <a:ext cx="8077200" cy="1868487"/>
          </a:xfrm>
          <a:noFill/>
        </p:spPr>
        <p:txBody>
          <a:bodyPr/>
          <a:lstStyle/>
          <a:p>
            <a:pPr eaLnBrk="1" hangingPunct="1"/>
            <a:r>
              <a:rPr lang="en-US" sz="2000" dirty="0"/>
              <a:t>Assume </a:t>
            </a:r>
            <a:r>
              <a:rPr lang="en-US" sz="2000" i="1" dirty="0" err="1"/>
              <a:t>n</a:t>
            </a:r>
            <a:r>
              <a:rPr lang="en-US" sz="2000" dirty="0"/>
              <a:t> = 4, </a:t>
            </a:r>
            <a:r>
              <a:rPr lang="en-US" sz="2000" i="1" dirty="0"/>
              <a:t>a</a:t>
            </a:r>
            <a:r>
              <a:rPr lang="en-US" sz="2000" dirty="0"/>
              <a:t> = 4, </a:t>
            </a:r>
            <a:r>
              <a:rPr lang="en-US" sz="2000" i="1" dirty="0" err="1"/>
              <a:t>b</a:t>
            </a:r>
            <a:r>
              <a:rPr lang="en-US" sz="2000" dirty="0"/>
              <a:t> =2</a:t>
            </a:r>
          </a:p>
          <a:p>
            <a:pPr eaLnBrk="1" hangingPunct="1"/>
            <a:r>
              <a:rPr lang="en-US" sz="2000" dirty="0"/>
              <a:t>We'll consider </a:t>
            </a:r>
            <a:r>
              <a:rPr lang="en-US" sz="2000" i="1" dirty="0" err="1"/>
              <a:t>d</a:t>
            </a:r>
            <a:r>
              <a:rPr lang="en-US" sz="2000" dirty="0"/>
              <a:t> = 1, 2, and 3</a:t>
            </a:r>
          </a:p>
          <a:p>
            <a:pPr lvl="1" eaLnBrk="1" hangingPunct="1"/>
            <a:r>
              <a:rPr lang="en-US" sz="1800" dirty="0"/>
              <a:t>total combining/pre-partitioning work at each node is </a:t>
            </a:r>
            <a:r>
              <a:rPr lang="en-US" sz="1800" dirty="0" err="1"/>
              <a:t>O(</a:t>
            </a:r>
            <a:r>
              <a:rPr lang="en-US" sz="1800" i="1" dirty="0" err="1"/>
              <a:t>n</a:t>
            </a:r>
            <a:r>
              <a:rPr lang="en-US" sz="1800" dirty="0"/>
              <a:t>), O(</a:t>
            </a:r>
            <a:r>
              <a:rPr lang="en-US" sz="1800" i="1" dirty="0"/>
              <a:t>n</a:t>
            </a:r>
            <a:r>
              <a:rPr lang="en-US" sz="1800" baseline="30000" dirty="0"/>
              <a:t>2</a:t>
            </a:r>
            <a:r>
              <a:rPr lang="en-US" sz="1800" dirty="0"/>
              <a:t>), or O(</a:t>
            </a:r>
            <a:r>
              <a:rPr lang="en-US" sz="1800" i="1" dirty="0"/>
              <a:t>n</a:t>
            </a:r>
            <a:r>
              <a:rPr lang="en-US" sz="1800" baseline="30000" dirty="0"/>
              <a:t>3</a:t>
            </a:r>
            <a:r>
              <a:rPr lang="en-US" sz="1800" dirty="0"/>
              <a:t>)</a:t>
            </a:r>
          </a:p>
          <a:p>
            <a:pPr eaLnBrk="1" hangingPunct="1"/>
            <a:r>
              <a:rPr lang="en-US" sz="2000" dirty="0"/>
              <a:t>Total work at </a:t>
            </a:r>
            <a:r>
              <a:rPr lang="en-US" sz="2000" i="1" dirty="0" err="1"/>
              <a:t>k</a:t>
            </a:r>
            <a:r>
              <a:rPr lang="en-US" sz="2000" baseline="30000" dirty="0" err="1"/>
              <a:t>th</a:t>
            </a:r>
            <a:r>
              <a:rPr lang="en-US" sz="2000" dirty="0"/>
              <a:t> level is </a:t>
            </a:r>
            <a:r>
              <a:rPr lang="en-US" sz="2000" i="1" dirty="0" err="1"/>
              <a:t>a</a:t>
            </a:r>
            <a:r>
              <a:rPr lang="en-US" sz="2000" i="1" baseline="30000" dirty="0" err="1"/>
              <a:t>k</a:t>
            </a:r>
            <a:r>
              <a:rPr lang="en-US" sz="2000" dirty="0" err="1"/>
              <a:t>·O(</a:t>
            </a:r>
            <a:r>
              <a:rPr lang="en-US" sz="2000" i="1" dirty="0" err="1"/>
              <a:t>n</a:t>
            </a:r>
            <a:r>
              <a:rPr lang="en-US" sz="2000" dirty="0" err="1"/>
              <a:t>/</a:t>
            </a:r>
            <a:r>
              <a:rPr lang="en-US" sz="2000" i="1" dirty="0" err="1"/>
              <a:t>b</a:t>
            </a:r>
            <a:r>
              <a:rPr lang="en-US" sz="2000" i="1" baseline="30000" dirty="0" err="1"/>
              <a:t>k</a:t>
            </a:r>
            <a:r>
              <a:rPr lang="en-US" sz="2000" dirty="0" err="1"/>
              <a:t>)</a:t>
            </a:r>
            <a:r>
              <a:rPr lang="en-US" sz="2000" i="1" baseline="30000" dirty="0" err="1"/>
              <a:t>d</a:t>
            </a:r>
            <a:r>
              <a:rPr lang="en-US" sz="2000" dirty="0"/>
              <a:t> = #</a:t>
            </a:r>
            <a:r>
              <a:rPr lang="en-US" sz="2000" dirty="0" err="1"/>
              <a:t>tasks·(task</a:t>
            </a:r>
            <a:r>
              <a:rPr lang="en-US" sz="2000" dirty="0"/>
              <a:t> </a:t>
            </a:r>
            <a:r>
              <a:rPr lang="en-US" sz="2000" dirty="0" err="1"/>
              <a:t>size)</a:t>
            </a:r>
            <a:r>
              <a:rPr lang="en-US" sz="2000" i="1" baseline="30000" dirty="0" err="1"/>
              <a:t>d</a:t>
            </a:r>
            <a:r>
              <a:rPr lang="en-US" sz="2000" dirty="0"/>
              <a:t> </a:t>
            </a:r>
          </a:p>
          <a:p>
            <a:pPr eaLnBrk="1" hangingPunct="1">
              <a:buFont typeface="Wingdings" charset="2"/>
              <a:buNone/>
            </a:pPr>
            <a:r>
              <a:rPr lang="en-US" sz="2000" dirty="0"/>
              <a:t>                                        = </a:t>
            </a:r>
            <a:r>
              <a:rPr lang="en-US" sz="2000" dirty="0" err="1"/>
              <a:t>O(</a:t>
            </a:r>
            <a:r>
              <a:rPr lang="en-US" sz="2000" i="1" dirty="0" err="1"/>
              <a:t>n</a:t>
            </a:r>
            <a:r>
              <a:rPr lang="en-US" sz="2000" i="1" baseline="30000" dirty="0" err="1"/>
              <a:t>d</a:t>
            </a:r>
            <a:r>
              <a:rPr lang="en-US" sz="2000" dirty="0" err="1"/>
              <a:t>)·(</a:t>
            </a:r>
            <a:r>
              <a:rPr lang="en-US" sz="2000" i="1" dirty="0" err="1"/>
              <a:t>a</a:t>
            </a:r>
            <a:r>
              <a:rPr lang="en-US" sz="2000" dirty="0" err="1"/>
              <a:t>/</a:t>
            </a:r>
            <a:r>
              <a:rPr lang="en-US" sz="2000" i="1" dirty="0" err="1"/>
              <a:t>b</a:t>
            </a:r>
            <a:r>
              <a:rPr lang="en-US" sz="2000" i="1" baseline="30000" dirty="0" err="1"/>
              <a:t>d</a:t>
            </a:r>
            <a:r>
              <a:rPr lang="en-US" sz="2000" dirty="0" err="1"/>
              <a:t>)</a:t>
            </a:r>
            <a:r>
              <a:rPr lang="en-US" sz="2000" i="1" baseline="30000" dirty="0" err="1"/>
              <a:t>k</a:t>
            </a:r>
            <a:r>
              <a:rPr lang="en-US" sz="2000" dirty="0"/>
              <a:t> = Work/</a:t>
            </a:r>
            <a:r>
              <a:rPr lang="en-US" sz="2000" dirty="0" err="1"/>
              <a:t>level·(geometric</a:t>
            </a:r>
            <a:r>
              <a:rPr lang="en-US" sz="2000" dirty="0"/>
              <a:t> </a:t>
            </a:r>
            <a:r>
              <a:rPr lang="en-US" sz="2000" dirty="0" err="1"/>
              <a:t>ratio)</a:t>
            </a:r>
            <a:r>
              <a:rPr lang="en-US" sz="2000" i="1" baseline="30000" dirty="0" err="1"/>
              <a:t>k</a:t>
            </a:r>
            <a:endParaRPr lang="en-US" sz="2000" i="1" baseline="30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4"/>
          <p:cNvSpPr>
            <a:spLocks noGrp="1"/>
          </p:cNvSpPr>
          <p:nvPr>
            <p:ph type="ftr" sz="quarter" idx="11"/>
          </p:nvPr>
        </p:nvSpPr>
        <p:spPr>
          <a:noFill/>
        </p:spPr>
        <p:txBody>
          <a:bodyPr/>
          <a:lstStyle/>
          <a:p>
            <a:r>
              <a:rPr lang="en-US"/>
              <a:t>CS 312 - Divide and Conquer/Master Theorem</a:t>
            </a:r>
          </a:p>
        </p:txBody>
      </p:sp>
      <p:sp>
        <p:nvSpPr>
          <p:cNvPr id="43013" name="Slide Number Placeholder 5"/>
          <p:cNvSpPr>
            <a:spLocks noGrp="1"/>
          </p:cNvSpPr>
          <p:nvPr>
            <p:ph type="sldNum" sz="quarter" idx="12"/>
          </p:nvPr>
        </p:nvSpPr>
        <p:spPr>
          <a:noFill/>
        </p:spPr>
        <p:txBody>
          <a:bodyPr/>
          <a:lstStyle/>
          <a:p>
            <a:fld id="{EDAE28B5-6FF4-494E-ACAE-1ADFCEE4E81E}" type="slidenum">
              <a:rPr lang="en-US" smtClean="0"/>
              <a:pPr/>
              <a:t>32</a:t>
            </a:fld>
            <a:endParaRPr lang="en-US"/>
          </a:p>
        </p:txBody>
      </p:sp>
      <p:sp>
        <p:nvSpPr>
          <p:cNvPr id="627714" name="Rectangle 2"/>
          <p:cNvSpPr>
            <a:spLocks noGrp="1" noChangeArrowheads="1"/>
          </p:cNvSpPr>
          <p:nvPr>
            <p:ph type="title"/>
          </p:nvPr>
        </p:nvSpPr>
        <p:spPr>
          <a:xfrm>
            <a:off x="609600" y="152400"/>
            <a:ext cx="7772400" cy="1144089"/>
          </a:xfrm>
        </p:spPr>
        <p:txBody>
          <a:bodyPr/>
          <a:lstStyle/>
          <a:p>
            <a:pPr eaLnBrk="1" hangingPunct="1">
              <a:defRPr/>
            </a:pPr>
            <a:r>
              <a:rPr lang="en-US" dirty="0"/>
              <a:t>Proof/Intuition of the Master Theorem</a:t>
            </a:r>
          </a:p>
        </p:txBody>
      </p:sp>
      <p:sp>
        <p:nvSpPr>
          <p:cNvPr id="43015" name="Rectangle 3"/>
          <p:cNvSpPr>
            <a:spLocks noGrp="1" noChangeArrowheads="1"/>
          </p:cNvSpPr>
          <p:nvPr>
            <p:ph type="body" idx="1"/>
          </p:nvPr>
        </p:nvSpPr>
        <p:spPr>
          <a:xfrm>
            <a:off x="685800" y="3200400"/>
            <a:ext cx="7772400" cy="2133600"/>
          </a:xfrm>
        </p:spPr>
        <p:txBody>
          <a:bodyPr/>
          <a:lstStyle/>
          <a:p>
            <a:pPr eaLnBrk="1" hangingPunct="1"/>
            <a:r>
              <a:rPr lang="en-US" sz="2000" dirty="0"/>
              <a:t>Total work at level </a:t>
            </a:r>
            <a:r>
              <a:rPr lang="en-US" sz="2000" i="1" dirty="0" err="1"/>
              <a:t>k</a:t>
            </a:r>
            <a:r>
              <a:rPr lang="en-US" sz="2000" dirty="0"/>
              <a:t> is </a:t>
            </a:r>
            <a:r>
              <a:rPr lang="en-US" sz="2000" i="1" dirty="0" err="1"/>
              <a:t>a</a:t>
            </a:r>
            <a:r>
              <a:rPr lang="en-US" sz="2000" i="1" baseline="30000" dirty="0" err="1"/>
              <a:t>k</a:t>
            </a:r>
            <a:r>
              <a:rPr lang="en-US" sz="2000" dirty="0" err="1"/>
              <a:t>·O(</a:t>
            </a:r>
            <a:r>
              <a:rPr lang="en-US" sz="2000" i="1" dirty="0" err="1"/>
              <a:t>n</a:t>
            </a:r>
            <a:r>
              <a:rPr lang="en-US" sz="2000" dirty="0" err="1"/>
              <a:t>/</a:t>
            </a:r>
            <a:r>
              <a:rPr lang="en-US" sz="2000" i="1" dirty="0" err="1"/>
              <a:t>b</a:t>
            </a:r>
            <a:r>
              <a:rPr lang="en-US" sz="2000" i="1" baseline="30000" dirty="0" err="1"/>
              <a:t>k</a:t>
            </a:r>
            <a:r>
              <a:rPr lang="en-US" sz="2000" dirty="0" err="1"/>
              <a:t>)</a:t>
            </a:r>
            <a:r>
              <a:rPr lang="en-US" sz="2000" i="1" baseline="30000" dirty="0" err="1"/>
              <a:t>d</a:t>
            </a:r>
            <a:r>
              <a:rPr lang="en-US" sz="2000" i="1" dirty="0"/>
              <a:t> = </a:t>
            </a:r>
            <a:r>
              <a:rPr lang="en-US" sz="2000" dirty="0" err="1"/>
              <a:t>O(</a:t>
            </a:r>
            <a:r>
              <a:rPr lang="en-US" sz="2000" i="1" dirty="0" err="1"/>
              <a:t>n</a:t>
            </a:r>
            <a:r>
              <a:rPr lang="en-US" sz="2000" i="1" baseline="30000" dirty="0" err="1"/>
              <a:t>d</a:t>
            </a:r>
            <a:r>
              <a:rPr lang="en-US" sz="2000" dirty="0" err="1"/>
              <a:t>)·(</a:t>
            </a:r>
            <a:r>
              <a:rPr lang="en-US" sz="2000" i="1" dirty="0" err="1"/>
              <a:t>a</a:t>
            </a:r>
            <a:r>
              <a:rPr lang="en-US" sz="2000" dirty="0" err="1"/>
              <a:t>/</a:t>
            </a:r>
            <a:r>
              <a:rPr lang="en-US" sz="2000" i="1" dirty="0" err="1"/>
              <a:t>b</a:t>
            </a:r>
            <a:r>
              <a:rPr lang="en-US" sz="2000" i="1" baseline="30000" dirty="0" err="1"/>
              <a:t>d</a:t>
            </a:r>
            <a:r>
              <a:rPr lang="en-US" sz="2000" dirty="0" err="1"/>
              <a:t>)</a:t>
            </a:r>
            <a:r>
              <a:rPr lang="en-US" sz="2000" i="1" baseline="30000" dirty="0" err="1"/>
              <a:t>k</a:t>
            </a:r>
            <a:endParaRPr lang="en-US" sz="2000" i="1" dirty="0"/>
          </a:p>
          <a:p>
            <a:pPr lvl="1" eaLnBrk="1" hangingPunct="1"/>
            <a:r>
              <a:rPr lang="en-US" sz="1800" dirty="0"/>
              <a:t>If </a:t>
            </a:r>
            <a:r>
              <a:rPr lang="en-US" sz="1800" i="1" dirty="0"/>
              <a:t>a</a:t>
            </a:r>
            <a:r>
              <a:rPr lang="en-US" sz="1800" dirty="0"/>
              <a:t>/</a:t>
            </a:r>
            <a:r>
              <a:rPr lang="en-US" sz="1800" i="1" dirty="0" err="1"/>
              <a:t>b</a:t>
            </a:r>
            <a:r>
              <a:rPr lang="en-US" sz="1800" i="1" baseline="30000" dirty="0" err="1"/>
              <a:t>d</a:t>
            </a:r>
            <a:r>
              <a:rPr lang="en-US" sz="1800" i="1" dirty="0"/>
              <a:t> </a:t>
            </a:r>
            <a:r>
              <a:rPr lang="en-US" sz="1800" dirty="0"/>
              <a:t>&lt; 1 (i.e. </a:t>
            </a:r>
            <a:r>
              <a:rPr lang="en-US" sz="1800" i="1" dirty="0"/>
              <a:t>a</a:t>
            </a:r>
            <a:r>
              <a:rPr lang="en-US" sz="1800" dirty="0"/>
              <a:t> &lt; </a:t>
            </a:r>
            <a:r>
              <a:rPr lang="en-US" sz="1800" i="1" dirty="0" err="1"/>
              <a:t>b</a:t>
            </a:r>
            <a:r>
              <a:rPr lang="en-US" sz="1800" i="1" baseline="30000" dirty="0" err="1"/>
              <a:t>d</a:t>
            </a:r>
            <a:r>
              <a:rPr lang="en-US" sz="1800" dirty="0"/>
              <a:t>) then complexity is dominated by root node: </a:t>
            </a:r>
            <a:r>
              <a:rPr lang="en-US" sz="1800" dirty="0" err="1"/>
              <a:t>O(</a:t>
            </a:r>
            <a:r>
              <a:rPr lang="en-US" sz="1800" i="1" dirty="0" err="1"/>
              <a:t>n</a:t>
            </a:r>
            <a:r>
              <a:rPr lang="en-US" sz="1800" i="1" baseline="30000" dirty="0" err="1"/>
              <a:t>d</a:t>
            </a:r>
            <a:r>
              <a:rPr lang="en-US" sz="1800" dirty="0"/>
              <a:t>)</a:t>
            </a:r>
          </a:p>
          <a:p>
            <a:pPr lvl="2" eaLnBrk="1" hangingPunct="1"/>
            <a:r>
              <a:rPr lang="en-US" sz="1600" i="1" dirty="0"/>
              <a:t>a</a:t>
            </a:r>
            <a:r>
              <a:rPr lang="en-US" sz="1600" dirty="0"/>
              <a:t>/</a:t>
            </a:r>
            <a:r>
              <a:rPr lang="en-US" sz="1600" i="1" dirty="0" err="1"/>
              <a:t>b</a:t>
            </a:r>
            <a:r>
              <a:rPr lang="en-US" sz="1600" i="1" baseline="30000" dirty="0" err="1"/>
              <a:t>d</a:t>
            </a:r>
            <a:r>
              <a:rPr lang="en-US" sz="1600" i="1" dirty="0"/>
              <a:t> =</a:t>
            </a:r>
            <a:r>
              <a:rPr lang="en-US" sz="1600" dirty="0">
                <a:sym typeface="Symbol" charset="2"/>
              </a:rPr>
              <a:t>.5:  </a:t>
            </a:r>
            <a:r>
              <a:rPr lang="en-US" sz="1600" i="1" dirty="0" err="1">
                <a:sym typeface="Symbol" charset="2"/>
              </a:rPr>
              <a:t>n</a:t>
            </a:r>
            <a:r>
              <a:rPr lang="en-US" sz="1600" i="1" baseline="30000" dirty="0" err="1">
                <a:sym typeface="Symbol" charset="2"/>
              </a:rPr>
              <a:t>d</a:t>
            </a:r>
            <a:r>
              <a:rPr lang="en-US" sz="1600" i="1" dirty="0">
                <a:sym typeface="Symbol" charset="2"/>
              </a:rPr>
              <a:t> </a:t>
            </a:r>
            <a:r>
              <a:rPr lang="en-US" sz="1600" dirty="0">
                <a:sym typeface="Symbol" charset="2"/>
              </a:rPr>
              <a:t>+ </a:t>
            </a:r>
            <a:r>
              <a:rPr lang="en-US" sz="1600" i="1" dirty="0" err="1">
                <a:sym typeface="Symbol" charset="2"/>
              </a:rPr>
              <a:t>n</a:t>
            </a:r>
            <a:r>
              <a:rPr lang="en-US" sz="1600" i="1" baseline="30000" dirty="0" err="1">
                <a:sym typeface="Symbol" charset="2"/>
              </a:rPr>
              <a:t>d</a:t>
            </a:r>
            <a:r>
              <a:rPr lang="en-US" sz="1600" dirty="0">
                <a:sym typeface="Symbol" charset="2"/>
              </a:rPr>
              <a:t>/2 + </a:t>
            </a:r>
            <a:r>
              <a:rPr lang="en-US" sz="1600" i="1" dirty="0" err="1">
                <a:sym typeface="Symbol" charset="2"/>
              </a:rPr>
              <a:t>n</a:t>
            </a:r>
            <a:r>
              <a:rPr lang="en-US" sz="1600" i="1" baseline="30000" dirty="0" err="1">
                <a:sym typeface="Symbol" charset="2"/>
              </a:rPr>
              <a:t>d</a:t>
            </a:r>
            <a:r>
              <a:rPr lang="en-US" sz="1600" dirty="0">
                <a:sym typeface="Symbol" charset="2"/>
              </a:rPr>
              <a:t>/4 ... </a:t>
            </a:r>
            <a:r>
              <a:rPr lang="en-US" sz="1600" i="1" dirty="0" err="1">
                <a:sym typeface="Symbol" charset="2"/>
              </a:rPr>
              <a:t>n</a:t>
            </a:r>
            <a:r>
              <a:rPr lang="en-US" sz="1600" i="1" baseline="30000" dirty="0" err="1">
                <a:sym typeface="Symbol" charset="2"/>
              </a:rPr>
              <a:t>d</a:t>
            </a:r>
            <a:r>
              <a:rPr lang="en-US" sz="1600" dirty="0">
                <a:sym typeface="Symbol" charset="2"/>
              </a:rPr>
              <a:t>/2</a:t>
            </a:r>
            <a:r>
              <a:rPr lang="en-US" sz="1600" baseline="30000" dirty="0">
                <a:sym typeface="Symbol" charset="2"/>
              </a:rPr>
              <a:t>log</a:t>
            </a:r>
            <a:r>
              <a:rPr lang="en-US" sz="1200" i="1" baseline="14000" dirty="0"/>
              <a:t>b</a:t>
            </a:r>
            <a:r>
              <a:rPr lang="en-US" sz="1600" i="1" baseline="30000" dirty="0">
                <a:sym typeface="Symbol" charset="2"/>
              </a:rPr>
              <a:t>n</a:t>
            </a:r>
            <a:r>
              <a:rPr lang="en-US" sz="1600" dirty="0">
                <a:sym typeface="Symbol" charset="2"/>
              </a:rPr>
              <a:t> = </a:t>
            </a:r>
            <a:r>
              <a:rPr lang="en-US" sz="1600" i="1" dirty="0" err="1">
                <a:sym typeface="Symbol" charset="2"/>
              </a:rPr>
              <a:t>n</a:t>
            </a:r>
            <a:r>
              <a:rPr lang="en-US" sz="1600" i="1" baseline="30000" dirty="0" err="1">
                <a:sym typeface="Symbol" charset="2"/>
              </a:rPr>
              <a:t>d</a:t>
            </a:r>
            <a:r>
              <a:rPr lang="en-US" sz="1600" i="1" dirty="0">
                <a:sym typeface="Symbol" charset="2"/>
              </a:rPr>
              <a:t> </a:t>
            </a:r>
            <a:r>
              <a:rPr lang="en-US" sz="1600" dirty="0">
                <a:sym typeface="Symbol" charset="2"/>
              </a:rPr>
              <a:t>(1 + 1/2 + 1/4 + ... + 1/2</a:t>
            </a:r>
            <a:r>
              <a:rPr lang="en-US" sz="1600" baseline="30000" dirty="0">
                <a:sym typeface="Symbol" charset="2"/>
              </a:rPr>
              <a:t>log</a:t>
            </a:r>
            <a:r>
              <a:rPr lang="en-US" sz="1200" i="1" baseline="14000" dirty="0"/>
              <a:t>b</a:t>
            </a:r>
            <a:r>
              <a:rPr lang="en-US" sz="1600" i="1" baseline="30000" dirty="0">
                <a:sym typeface="Symbol" charset="2"/>
              </a:rPr>
              <a:t>n</a:t>
            </a:r>
            <a:r>
              <a:rPr lang="en-US" sz="1600" dirty="0">
                <a:sym typeface="Symbol" charset="2"/>
              </a:rPr>
              <a:t>) &lt; 2</a:t>
            </a:r>
            <a:r>
              <a:rPr lang="en-US" sz="1600" i="1" dirty="0">
                <a:sym typeface="Symbol" charset="2"/>
              </a:rPr>
              <a:t>n</a:t>
            </a:r>
            <a:r>
              <a:rPr lang="en-US" sz="1600" i="1" baseline="30000" dirty="0">
                <a:sym typeface="Symbol" charset="2"/>
              </a:rPr>
              <a:t>d</a:t>
            </a:r>
            <a:endParaRPr lang="en-US" sz="1600" i="1" dirty="0"/>
          </a:p>
          <a:p>
            <a:pPr lvl="1" eaLnBrk="1" hangingPunct="1"/>
            <a:r>
              <a:rPr lang="en-US" sz="1800" dirty="0"/>
              <a:t>If </a:t>
            </a:r>
            <a:r>
              <a:rPr lang="en-US" sz="1800" i="1" dirty="0"/>
              <a:t>a</a:t>
            </a:r>
            <a:r>
              <a:rPr lang="en-US" sz="1800" dirty="0"/>
              <a:t>/</a:t>
            </a:r>
            <a:r>
              <a:rPr lang="en-US" sz="1800" i="1" dirty="0" err="1"/>
              <a:t>b</a:t>
            </a:r>
            <a:r>
              <a:rPr lang="en-US" sz="1800" i="1" baseline="30000" dirty="0" err="1"/>
              <a:t>d</a:t>
            </a:r>
            <a:r>
              <a:rPr lang="en-US" sz="1800" i="1" dirty="0"/>
              <a:t> </a:t>
            </a:r>
            <a:r>
              <a:rPr lang="en-US" sz="1800" dirty="0"/>
              <a:t>= 1 then all </a:t>
            </a:r>
            <a:r>
              <a:rPr lang="en-US" sz="1800" dirty="0" err="1"/>
              <a:t>log</a:t>
            </a:r>
            <a:r>
              <a:rPr lang="en-US" sz="1800" i="1" baseline="-25000" dirty="0" err="1"/>
              <a:t>b</a:t>
            </a:r>
            <a:r>
              <a:rPr lang="en-US" sz="1800" i="1" dirty="0" err="1"/>
              <a:t>n</a:t>
            </a:r>
            <a:r>
              <a:rPr lang="en-US" sz="1800" dirty="0"/>
              <a:t> levels of tree take equal time </a:t>
            </a:r>
            <a:r>
              <a:rPr lang="en-US" sz="1800" dirty="0" err="1"/>
              <a:t>O(</a:t>
            </a:r>
            <a:r>
              <a:rPr lang="en-US" sz="1800" i="1" dirty="0" err="1"/>
              <a:t>n</a:t>
            </a:r>
            <a:r>
              <a:rPr lang="en-US" sz="1800" i="1" baseline="30000" dirty="0" err="1"/>
              <a:t>d</a:t>
            </a:r>
            <a:r>
              <a:rPr lang="en-US" sz="1800" dirty="0"/>
              <a:t>) giving a total complexity of </a:t>
            </a:r>
            <a:r>
              <a:rPr lang="en-US" sz="1800" dirty="0" err="1"/>
              <a:t>O(</a:t>
            </a:r>
            <a:r>
              <a:rPr lang="en-US" sz="1800" i="1" dirty="0" err="1"/>
              <a:t>n</a:t>
            </a:r>
            <a:r>
              <a:rPr lang="en-US" sz="1800" i="1" baseline="30000" dirty="0" err="1"/>
              <a:t>d</a:t>
            </a:r>
            <a:r>
              <a:rPr lang="en-US" sz="1800" dirty="0" err="1"/>
              <a:t>log</a:t>
            </a:r>
            <a:r>
              <a:rPr lang="en-US" sz="1800" i="1" dirty="0" err="1"/>
              <a:t>n</a:t>
            </a:r>
            <a:r>
              <a:rPr lang="en-US" sz="1800" dirty="0"/>
              <a:t>)</a:t>
            </a:r>
          </a:p>
          <a:p>
            <a:pPr lvl="1" eaLnBrk="1" hangingPunct="1"/>
            <a:r>
              <a:rPr lang="en-US" sz="1800" dirty="0"/>
              <a:t>if </a:t>
            </a:r>
            <a:r>
              <a:rPr lang="en-US" sz="1800" i="1" dirty="0"/>
              <a:t>a</a:t>
            </a:r>
            <a:r>
              <a:rPr lang="en-US" sz="1800" dirty="0"/>
              <a:t>/</a:t>
            </a:r>
            <a:r>
              <a:rPr lang="en-US" sz="1800" i="1" dirty="0" err="1"/>
              <a:t>b</a:t>
            </a:r>
            <a:r>
              <a:rPr lang="en-US" sz="1800" i="1" baseline="30000" dirty="0" err="1"/>
              <a:t>d</a:t>
            </a:r>
            <a:r>
              <a:rPr lang="en-US" sz="1800" i="1" dirty="0"/>
              <a:t> </a:t>
            </a:r>
            <a:r>
              <a:rPr lang="en-US" sz="1800" dirty="0"/>
              <a:t>&gt; 1 then complexity is dominated by the leaf level: </a:t>
            </a:r>
            <a:r>
              <a:rPr lang="en-US" sz="1800" i="1" dirty="0" err="1"/>
              <a:t>n</a:t>
            </a:r>
            <a:r>
              <a:rPr lang="en-US" sz="1800" i="1" baseline="30000" dirty="0" err="1"/>
              <a:t>d</a:t>
            </a:r>
            <a:r>
              <a:rPr lang="en-US" sz="1800" dirty="0" err="1"/>
              <a:t>·(</a:t>
            </a:r>
            <a:r>
              <a:rPr lang="en-US" sz="1800" i="1" dirty="0" err="1"/>
              <a:t>a</a:t>
            </a:r>
            <a:r>
              <a:rPr lang="en-US" sz="1800" dirty="0" err="1"/>
              <a:t>/</a:t>
            </a:r>
            <a:r>
              <a:rPr lang="en-US" sz="1800" i="1" dirty="0" err="1"/>
              <a:t>b</a:t>
            </a:r>
            <a:r>
              <a:rPr lang="en-US" sz="1800" i="1" baseline="30000" dirty="0" err="1"/>
              <a:t>d</a:t>
            </a:r>
            <a:r>
              <a:rPr lang="en-US" sz="1800" dirty="0" err="1"/>
              <a:t>)</a:t>
            </a:r>
            <a:r>
              <a:rPr lang="en-US" sz="1800" baseline="30000" dirty="0" err="1"/>
              <a:t>log</a:t>
            </a:r>
            <a:r>
              <a:rPr lang="en-US" sz="1000" i="1" baseline="11000" dirty="0" err="1"/>
              <a:t>b</a:t>
            </a:r>
            <a:r>
              <a:rPr lang="en-US" sz="1800" i="1" baseline="30000" dirty="0" err="1"/>
              <a:t>n</a:t>
            </a:r>
            <a:endParaRPr lang="en-US" sz="1800" i="1" baseline="30000" dirty="0"/>
          </a:p>
        </p:txBody>
      </p:sp>
      <p:graphicFrame>
        <p:nvGraphicFramePr>
          <p:cNvPr id="43011" name="Object 3"/>
          <p:cNvGraphicFramePr>
            <a:graphicFrameLocks noChangeAspect="1"/>
          </p:cNvGraphicFramePr>
          <p:nvPr/>
        </p:nvGraphicFramePr>
        <p:xfrm>
          <a:off x="685800" y="5354638"/>
          <a:ext cx="7620000" cy="817562"/>
        </p:xfrm>
        <a:graphic>
          <a:graphicData uri="http://schemas.openxmlformats.org/presentationml/2006/ole">
            <mc:AlternateContent xmlns:mc="http://schemas.openxmlformats.org/markup-compatibility/2006">
              <mc:Choice xmlns:v="urn:schemas-microsoft-com:vml" Requires="v">
                <p:oleObj spid="_x0000_s148643" name="Equation" r:id="rId4" imgW="4267200" imgH="457200" progId="Equation.3">
                  <p:embed/>
                </p:oleObj>
              </mc:Choice>
              <mc:Fallback>
                <p:oleObj name="Equation" r:id="rId4" imgW="4267200" imgH="457200" progId="Equation.3">
                  <p:embed/>
                  <p:pic>
                    <p:nvPicPr>
                      <p:cNvPr id="4301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54638"/>
                        <a:ext cx="7620000" cy="817562"/>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017" name="Object 9"/>
          <p:cNvGraphicFramePr>
            <a:graphicFrameLocks noChangeAspect="1"/>
          </p:cNvGraphicFramePr>
          <p:nvPr/>
        </p:nvGraphicFramePr>
        <p:xfrm>
          <a:off x="3276600" y="1066800"/>
          <a:ext cx="2362200" cy="303711"/>
        </p:xfrm>
        <a:graphic>
          <a:graphicData uri="http://schemas.openxmlformats.org/presentationml/2006/ole">
            <mc:AlternateContent xmlns:mc="http://schemas.openxmlformats.org/markup-compatibility/2006">
              <mc:Choice xmlns:v="urn:schemas-microsoft-com:vml" Requires="v">
                <p:oleObj spid="_x0000_s148644" name="Equation" r:id="rId6" imgW="1485900" imgH="190500" progId="Equation.3">
                  <p:embed/>
                </p:oleObj>
              </mc:Choice>
              <mc:Fallback>
                <p:oleObj name="Equation" r:id="rId6" imgW="1485900" imgH="190500" progId="Equation.3">
                  <p:embed/>
                  <p:pic>
                    <p:nvPicPr>
                      <p:cNvPr id="4301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066800"/>
                        <a:ext cx="2362200" cy="303711"/>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3018" name="Object 10"/>
          <p:cNvGraphicFramePr>
            <a:graphicFrameLocks noChangeAspect="1"/>
          </p:cNvGraphicFramePr>
          <p:nvPr/>
        </p:nvGraphicFramePr>
        <p:xfrm>
          <a:off x="2425700" y="1446711"/>
          <a:ext cx="4051300" cy="1668463"/>
        </p:xfrm>
        <a:graphic>
          <a:graphicData uri="http://schemas.openxmlformats.org/presentationml/2006/ole">
            <mc:AlternateContent xmlns:mc="http://schemas.openxmlformats.org/markup-compatibility/2006">
              <mc:Choice xmlns:v="urn:schemas-microsoft-com:vml" Requires="v">
                <p:oleObj spid="_x0000_s148645" name="Equation" r:id="rId8" imgW="2679700" imgH="1104900" progId="Equation.3">
                  <p:embed/>
                </p:oleObj>
              </mc:Choice>
              <mc:Fallback>
                <p:oleObj name="Equation" r:id="rId8" imgW="2679700" imgH="1104900" progId="Equation.3">
                  <p:embed/>
                  <p:pic>
                    <p:nvPicPr>
                      <p:cNvPr id="4301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5700" y="1446711"/>
                        <a:ext cx="4051300" cy="1668463"/>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491111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a:latin typeface="Times New Roman" charset="0"/>
              </a:rPr>
              <a:t>CS 312 - Divide and Conquer/Master Theorem</a:t>
            </a:r>
          </a:p>
        </p:txBody>
      </p:sp>
      <p:sp>
        <p:nvSpPr>
          <p:cNvPr id="15363" name="Slide Number Placeholder 5"/>
          <p:cNvSpPr>
            <a:spLocks noGrp="1"/>
          </p:cNvSpPr>
          <p:nvPr>
            <p:ph type="sldNum" sz="quarter" idx="12"/>
          </p:nvPr>
        </p:nvSpPr>
        <p:spPr>
          <a:noFill/>
        </p:spPr>
        <p:txBody>
          <a:bodyPr/>
          <a:lstStyle/>
          <a:p>
            <a:fld id="{8483BFDE-A7E9-0A4F-90E0-E4A0110F2883}" type="slidenum">
              <a:rPr lang="en-US" smtClean="0">
                <a:latin typeface="Times New Roman" charset="0"/>
              </a:rPr>
              <a:pPr/>
              <a:t>33</a:t>
            </a:fld>
            <a:endParaRPr lang="en-US" dirty="0">
              <a:latin typeface="Times New Roman" charset="0"/>
            </a:endParaRPr>
          </a:p>
        </p:txBody>
      </p:sp>
      <p:sp>
        <p:nvSpPr>
          <p:cNvPr id="640002" name="Rectangle 2"/>
          <p:cNvSpPr>
            <a:spLocks noGrp="1" noChangeArrowheads="1"/>
          </p:cNvSpPr>
          <p:nvPr>
            <p:ph type="title"/>
          </p:nvPr>
        </p:nvSpPr>
        <p:spPr/>
        <p:txBody>
          <a:bodyPr/>
          <a:lstStyle/>
          <a:p>
            <a:pPr eaLnBrk="1" hangingPunct="1">
              <a:defRPr/>
            </a:pPr>
            <a:r>
              <a:rPr lang="en-US">
                <a:ea typeface="+mj-ea"/>
                <a:cs typeface="+mj-cs"/>
              </a:rPr>
              <a:t>Divide and Conquer - Mergesort</a:t>
            </a:r>
          </a:p>
        </p:txBody>
      </p:sp>
      <p:sp>
        <p:nvSpPr>
          <p:cNvPr id="15365" name="Rectangle 3"/>
          <p:cNvSpPr>
            <a:spLocks noGrp="1" noChangeArrowheads="1"/>
          </p:cNvSpPr>
          <p:nvPr>
            <p:ph type="body" idx="1"/>
          </p:nvPr>
        </p:nvSpPr>
        <p:spPr/>
        <p:txBody>
          <a:bodyPr/>
          <a:lstStyle/>
          <a:p>
            <a:pPr eaLnBrk="1" hangingPunct="1">
              <a:lnSpc>
                <a:spcPct val="90000"/>
              </a:lnSpc>
            </a:pPr>
            <a:r>
              <a:rPr lang="en-US" sz="2000" dirty="0">
                <a:ea typeface="ＭＳ Ｐゴシック" charset="-128"/>
                <a:cs typeface="ＭＳ Ｐゴシック" charset="-128"/>
              </a:rPr>
              <a:t>Sorting is a natural divide and conquer algorithm</a:t>
            </a:r>
          </a:p>
          <a:p>
            <a:pPr lvl="1" eaLnBrk="1" hangingPunct="1">
              <a:lnSpc>
                <a:spcPct val="90000"/>
              </a:lnSpc>
            </a:pPr>
            <a:r>
              <a:rPr lang="en-US" sz="1800" dirty="0"/>
              <a:t>Merge Sort</a:t>
            </a:r>
          </a:p>
          <a:p>
            <a:pPr lvl="1" eaLnBrk="1" hangingPunct="1">
              <a:lnSpc>
                <a:spcPct val="90000"/>
              </a:lnSpc>
            </a:pPr>
            <a:r>
              <a:rPr lang="en-US" sz="1800" dirty="0"/>
              <a:t>Recursively split list in halves</a:t>
            </a:r>
          </a:p>
          <a:p>
            <a:pPr lvl="1" eaLnBrk="1" hangingPunct="1">
              <a:lnSpc>
                <a:spcPct val="90000"/>
              </a:lnSpc>
            </a:pPr>
            <a:r>
              <a:rPr lang="en-US" sz="1800" dirty="0"/>
              <a:t>Merge together</a:t>
            </a:r>
          </a:p>
          <a:p>
            <a:pPr lvl="1" eaLnBrk="1" hangingPunct="1">
              <a:lnSpc>
                <a:spcPct val="90000"/>
              </a:lnSpc>
            </a:pPr>
            <a:r>
              <a:rPr lang="en-US" sz="1800" dirty="0"/>
              <a:t>Real work happens in merge - </a:t>
            </a:r>
            <a:r>
              <a:rPr lang="en-US" sz="1800" dirty="0" err="1"/>
              <a:t>O(</a:t>
            </a:r>
            <a:r>
              <a:rPr lang="en-US" sz="1800" i="1" dirty="0" err="1"/>
              <a:t>n</a:t>
            </a:r>
            <a:r>
              <a:rPr lang="en-US" sz="1800" dirty="0"/>
              <a:t>) merge for sorted lists compared to the O(</a:t>
            </a:r>
            <a:r>
              <a:rPr lang="en-US" sz="1800" i="1" dirty="0"/>
              <a:t>n</a:t>
            </a:r>
            <a:r>
              <a:rPr lang="en-US" sz="1800" baseline="30000" dirty="0"/>
              <a:t>2</a:t>
            </a:r>
            <a:r>
              <a:rPr lang="en-US" sz="1800" dirty="0"/>
              <a:t>) required for merging unordered lists</a:t>
            </a:r>
          </a:p>
          <a:p>
            <a:pPr lvl="1" eaLnBrk="1" hangingPunct="1">
              <a:lnSpc>
                <a:spcPct val="90000"/>
              </a:lnSpc>
            </a:pPr>
            <a:r>
              <a:rPr lang="en-US" sz="1800" dirty="0"/>
              <a:t>Tree depth </a:t>
            </a:r>
            <a:r>
              <a:rPr lang="en-US" sz="1800" dirty="0" err="1"/>
              <a:t>log</a:t>
            </a:r>
            <a:r>
              <a:rPr lang="en-US" sz="1800" i="1" baseline="-25000" dirty="0" err="1"/>
              <a:t>b</a:t>
            </a:r>
            <a:r>
              <a:rPr lang="en-US" sz="1800" i="1" dirty="0" err="1"/>
              <a:t>n</a:t>
            </a:r>
            <a:endParaRPr lang="en-US" sz="1800" i="1" dirty="0"/>
          </a:p>
          <a:p>
            <a:pPr eaLnBrk="1" hangingPunct="1">
              <a:lnSpc>
                <a:spcPct val="90000"/>
              </a:lnSpc>
            </a:pPr>
            <a:r>
              <a:rPr lang="en-US" sz="2000" dirty="0">
                <a:ea typeface="ＭＳ Ｐゴシック" charset="-128"/>
                <a:cs typeface="ＭＳ Ｐゴシック" charset="-128"/>
              </a:rPr>
              <a:t>What is complexity of recurrence relation?</a:t>
            </a:r>
          </a:p>
          <a:p>
            <a:pPr lvl="1" eaLnBrk="1" hangingPunct="1">
              <a:lnSpc>
                <a:spcPct val="90000"/>
              </a:lnSpc>
            </a:pPr>
            <a:r>
              <a:rPr lang="en-US" sz="1800" dirty="0"/>
              <a:t>Master theorem</a:t>
            </a:r>
          </a:p>
          <a:p>
            <a:pPr lvl="1" eaLnBrk="1" hangingPunct="1">
              <a:lnSpc>
                <a:spcPct val="90000"/>
              </a:lnSpc>
            </a:pPr>
            <a:r>
              <a:rPr lang="en-US" sz="1800" dirty="0"/>
              <a:t>2-way vs 3-way vs </a:t>
            </a:r>
            <a:r>
              <a:rPr lang="en-US" sz="1800" i="1" dirty="0"/>
              <a:t>b</a:t>
            </a:r>
            <a:r>
              <a:rPr lang="en-US" sz="1800" dirty="0"/>
              <a:t>-way split?</a:t>
            </a:r>
          </a:p>
          <a:p>
            <a:pPr lvl="1" eaLnBrk="1" hangingPunct="1">
              <a:lnSpc>
                <a:spcPct val="90000"/>
              </a:lnSpc>
            </a:pPr>
            <a:endParaRPr lang="en-US" sz="1800" dirty="0"/>
          </a:p>
        </p:txBody>
      </p:sp>
    </p:spTree>
    <p:extLst>
      <p:ext uri="{BB962C8B-B14F-4D97-AF65-F5344CB8AC3E}">
        <p14:creationId xmlns:p14="http://schemas.microsoft.com/office/powerpoint/2010/main" val="1133713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Convex Hull</a:t>
            </a:r>
          </a:p>
        </p:txBody>
      </p:sp>
      <p:sp>
        <p:nvSpPr>
          <p:cNvPr id="21507" name="Content Placeholder 2"/>
          <p:cNvSpPr>
            <a:spLocks noGrp="1"/>
          </p:cNvSpPr>
          <p:nvPr>
            <p:ph idx="1"/>
          </p:nvPr>
        </p:nvSpPr>
        <p:spPr/>
        <p:txBody>
          <a:bodyPr/>
          <a:lstStyle/>
          <a:p>
            <a:r>
              <a:rPr lang="en-US" dirty="0">
                <a:ea typeface="ＭＳ Ｐゴシック" charset="-128"/>
                <a:cs typeface="ＭＳ Ｐゴシック" charset="-128"/>
              </a:rPr>
              <a:t>The convex hull of a set of </a:t>
            </a:r>
            <a:r>
              <a:rPr lang="en-US" i="1" dirty="0">
                <a:ea typeface="ＭＳ Ｐゴシック" charset="-128"/>
                <a:cs typeface="ＭＳ Ｐゴシック" charset="-128"/>
              </a:rPr>
              <a:t>Q</a:t>
            </a:r>
            <a:r>
              <a:rPr lang="en-US" dirty="0">
                <a:ea typeface="ＭＳ Ｐゴシック" charset="-128"/>
                <a:cs typeface="ＭＳ Ｐゴシック" charset="-128"/>
              </a:rPr>
              <a:t> points is the smallest convex polygon </a:t>
            </a:r>
            <a:r>
              <a:rPr lang="en-US" i="1" dirty="0">
                <a:ea typeface="ＭＳ Ｐゴシック" charset="-128"/>
                <a:cs typeface="ＭＳ Ｐゴシック" charset="-128"/>
              </a:rPr>
              <a:t>P</a:t>
            </a:r>
            <a:r>
              <a:rPr lang="en-US" dirty="0">
                <a:ea typeface="ＭＳ Ｐゴシック" charset="-128"/>
                <a:cs typeface="ＭＳ Ｐゴシック" charset="-128"/>
              </a:rPr>
              <a:t> for which each point is either on the boundary of </a:t>
            </a:r>
            <a:r>
              <a:rPr lang="en-US" i="1" dirty="0">
                <a:ea typeface="ＭＳ Ｐゴシック" charset="-128"/>
                <a:cs typeface="ＭＳ Ｐゴシック" charset="-128"/>
              </a:rPr>
              <a:t>P</a:t>
            </a:r>
            <a:r>
              <a:rPr lang="en-US" dirty="0">
                <a:ea typeface="ＭＳ Ｐゴシック" charset="-128"/>
                <a:cs typeface="ＭＳ Ｐゴシック" charset="-128"/>
              </a:rPr>
              <a:t> or in its interior.</a:t>
            </a: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p:txBody>
      </p:sp>
      <p:sp>
        <p:nvSpPr>
          <p:cNvPr id="21508"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1509" name="Slide Number Placeholder 4"/>
          <p:cNvSpPr>
            <a:spLocks noGrp="1"/>
          </p:cNvSpPr>
          <p:nvPr>
            <p:ph type="sldNum" sz="quarter" idx="12"/>
          </p:nvPr>
        </p:nvSpPr>
        <p:spPr>
          <a:noFill/>
        </p:spPr>
        <p:txBody>
          <a:bodyPr/>
          <a:lstStyle/>
          <a:p>
            <a:fld id="{CEB47F90-F24E-5E4B-A40A-4DC98AB37206}" type="slidenum">
              <a:rPr lang="en-US" smtClean="0">
                <a:latin typeface="Times New Roman" charset="0"/>
              </a:rPr>
              <a:pPr/>
              <a:t>34</a:t>
            </a:fld>
            <a:endParaRPr lang="en-US">
              <a:latin typeface="Times New Roman" charset="0"/>
            </a:endParaRPr>
          </a:p>
        </p:txBody>
      </p:sp>
      <p:pic>
        <p:nvPicPr>
          <p:cNvPr id="21510" name="Picture 5"/>
          <p:cNvPicPr>
            <a:picLocks noChangeAspect="1"/>
          </p:cNvPicPr>
          <p:nvPr/>
        </p:nvPicPr>
        <p:blipFill>
          <a:blip r:embed="rId3"/>
          <a:srcRect/>
          <a:stretch>
            <a:fillRect/>
          </a:stretch>
        </p:blipFill>
        <p:spPr bwMode="auto">
          <a:xfrm>
            <a:off x="1257300" y="3200400"/>
            <a:ext cx="6667500" cy="2133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685800" y="1371600"/>
            <a:ext cx="7772400" cy="4876800"/>
          </a:xfrm>
        </p:spPr>
        <p:txBody>
          <a:bodyPr/>
          <a:lstStyle/>
          <a:p>
            <a:r>
              <a:rPr lang="en-US" dirty="0">
                <a:ea typeface="ＭＳ Ｐゴシック" charset="-128"/>
                <a:cs typeface="ＭＳ Ｐゴシック" charset="-128"/>
              </a:rPr>
              <a:t>Basic Algorithm</a:t>
            </a:r>
          </a:p>
          <a:p>
            <a:pPr lvl="1"/>
            <a:r>
              <a:rPr lang="en-US" i="1" dirty="0" err="1"/>
              <a:t>n</a:t>
            </a:r>
            <a:r>
              <a:rPr lang="en-US" dirty="0"/>
              <a:t> points</a:t>
            </a:r>
          </a:p>
          <a:p>
            <a:pPr lvl="1"/>
            <a:r>
              <a:rPr lang="en-US" i="1" dirty="0"/>
              <a:t>n</a:t>
            </a:r>
            <a:r>
              <a:rPr lang="en-US" baseline="30000" dirty="0"/>
              <a:t>2</a:t>
            </a:r>
            <a:r>
              <a:rPr lang="en-US" dirty="0"/>
              <a:t> possible edges (possible parts of hull)</a:t>
            </a:r>
          </a:p>
          <a:p>
            <a:endParaRPr lang="en-US" dirty="0">
              <a:ea typeface="ＭＳ Ｐゴシック" charset="-128"/>
              <a:cs typeface="ＭＳ Ｐゴシック" charset="-128"/>
            </a:endParaRPr>
          </a:p>
          <a:p>
            <a:pPr lvl="1"/>
            <a:endParaRPr lang="en-US" dirty="0"/>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35</a:t>
            </a:fld>
            <a:endParaRPr lang="en-US">
              <a:latin typeface="Times New Roman"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685800" y="1371600"/>
            <a:ext cx="7772400" cy="4876800"/>
          </a:xfrm>
        </p:spPr>
        <p:txBody>
          <a:bodyPr/>
          <a:lstStyle/>
          <a:p>
            <a:r>
              <a:rPr lang="en-US" dirty="0">
                <a:ea typeface="ＭＳ Ｐゴシック" charset="-128"/>
                <a:cs typeface="ＭＳ Ｐゴシック" charset="-128"/>
              </a:rPr>
              <a:t>Basic Algorithm</a:t>
            </a:r>
          </a:p>
          <a:p>
            <a:pPr lvl="1"/>
            <a:r>
              <a:rPr lang="en-US" i="1" dirty="0" err="1"/>
              <a:t>n</a:t>
            </a:r>
            <a:r>
              <a:rPr lang="en-US" dirty="0"/>
              <a:t> points</a:t>
            </a:r>
          </a:p>
          <a:p>
            <a:pPr lvl="1"/>
            <a:r>
              <a:rPr lang="en-US" i="1" dirty="0"/>
              <a:t>n</a:t>
            </a:r>
            <a:r>
              <a:rPr lang="en-US" baseline="30000" dirty="0"/>
              <a:t>2</a:t>
            </a:r>
            <a:r>
              <a:rPr lang="en-US" dirty="0"/>
              <a:t> possible edges (possible parts of hull)</a:t>
            </a:r>
          </a:p>
          <a:p>
            <a:pPr lvl="1"/>
            <a:r>
              <a:rPr lang="en-US" dirty="0"/>
              <a:t>Test for each edge</a:t>
            </a:r>
          </a:p>
          <a:p>
            <a:pPr lvl="1"/>
            <a:r>
              <a:rPr lang="en-US" dirty="0"/>
              <a:t>Total brute force time?</a:t>
            </a:r>
          </a:p>
          <a:p>
            <a:pPr lvl="1"/>
            <a:r>
              <a:rPr lang="en-US" dirty="0"/>
              <a:t>Can we do better?</a:t>
            </a:r>
          </a:p>
          <a:p>
            <a:pPr lvl="1"/>
            <a:endParaRPr lang="en-US" dirty="0"/>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36</a:t>
            </a:fld>
            <a:endParaRPr lang="en-US">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Convex Hull – Divide and Conquer</a:t>
            </a:r>
          </a:p>
        </p:txBody>
      </p:sp>
      <p:sp>
        <p:nvSpPr>
          <p:cNvPr id="26627" name="Content Placeholder 2"/>
          <p:cNvSpPr>
            <a:spLocks noGrp="1"/>
          </p:cNvSpPr>
          <p:nvPr>
            <p:ph idx="1"/>
          </p:nvPr>
        </p:nvSpPr>
        <p:spPr/>
        <p:txBody>
          <a:bodyPr/>
          <a:lstStyle/>
          <a:p>
            <a:r>
              <a:rPr lang="en-US" dirty="0">
                <a:ea typeface="ＭＳ Ｐゴシック" charset="-128"/>
                <a:cs typeface="ＭＳ Ｐゴシック" charset="-128"/>
              </a:rPr>
              <a:t>Sort all points by </a:t>
            </a:r>
            <a:r>
              <a:rPr lang="en-US" i="1" dirty="0" err="1">
                <a:ea typeface="ＭＳ Ｐゴシック" charset="-128"/>
                <a:cs typeface="ＭＳ Ｐゴシック" charset="-128"/>
              </a:rPr>
              <a:t>x</a:t>
            </a:r>
            <a:r>
              <a:rPr lang="en-US" dirty="0">
                <a:ea typeface="ＭＳ Ｐゴシック" charset="-128"/>
                <a:cs typeface="ＭＳ Ｐゴシック" charset="-128"/>
              </a:rPr>
              <a:t>-coordinate – </a:t>
            </a:r>
            <a:r>
              <a:rPr lang="en-US" i="1" dirty="0" err="1">
                <a:ea typeface="ＭＳ Ｐゴシック" charset="-128"/>
                <a:cs typeface="ＭＳ Ｐゴシック" charset="-128"/>
              </a:rPr>
              <a:t>n</a:t>
            </a:r>
            <a:r>
              <a:rPr lang="en-US" dirty="0" err="1">
                <a:ea typeface="ＭＳ Ｐゴシック" charset="-128"/>
                <a:cs typeface="ＭＳ Ｐゴシック" charset="-128"/>
              </a:rPr>
              <a:t>log</a:t>
            </a:r>
            <a:r>
              <a:rPr lang="en-US" i="1" dirty="0" err="1">
                <a:ea typeface="ＭＳ Ｐゴシック" charset="-128"/>
                <a:cs typeface="ＭＳ Ｐゴシック" charset="-128"/>
              </a:rPr>
              <a:t>n</a:t>
            </a:r>
            <a:endParaRPr lang="en-US" i="1" dirty="0">
              <a:ea typeface="ＭＳ Ｐゴシック" charset="-128"/>
              <a:cs typeface="ＭＳ Ｐゴシック" charset="-128"/>
            </a:endParaRPr>
          </a:p>
          <a:p>
            <a:r>
              <a:rPr lang="en-US" dirty="0">
                <a:ea typeface="ＭＳ Ｐゴシック" charset="-128"/>
                <a:cs typeface="ＭＳ Ｐゴシック" charset="-128"/>
              </a:rPr>
              <a:t>Divide and Conquer</a:t>
            </a:r>
          </a:p>
          <a:p>
            <a:pPr lvl="1"/>
            <a:r>
              <a:rPr lang="en-US" dirty="0"/>
              <a:t>Find the convex hull of the left half of points</a:t>
            </a:r>
          </a:p>
          <a:p>
            <a:pPr lvl="1"/>
            <a:r>
              <a:rPr lang="en-US" dirty="0"/>
              <a:t>Find the convex hull of the right half of points</a:t>
            </a:r>
          </a:p>
          <a:p>
            <a:pPr lvl="1"/>
            <a:r>
              <a:rPr lang="en-US" dirty="0"/>
              <a:t>Merge the two hulls into one</a:t>
            </a:r>
          </a:p>
          <a:p>
            <a:r>
              <a:rPr lang="en-US" dirty="0">
                <a:ea typeface="ＭＳ Ｐゴシック" charset="-128"/>
                <a:cs typeface="ＭＳ Ｐゴシック" charset="-128"/>
              </a:rPr>
              <a:t>All the work happens at the merge and that is where we have to be smart</a:t>
            </a:r>
          </a:p>
          <a:p>
            <a:pPr lvl="1"/>
            <a:endParaRPr lang="en-US" dirty="0"/>
          </a:p>
        </p:txBody>
      </p:sp>
      <p:sp>
        <p:nvSpPr>
          <p:cNvPr id="26628"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6629" name="Slide Number Placeholder 4"/>
          <p:cNvSpPr>
            <a:spLocks noGrp="1"/>
          </p:cNvSpPr>
          <p:nvPr>
            <p:ph type="sldNum" sz="quarter" idx="12"/>
          </p:nvPr>
        </p:nvSpPr>
        <p:spPr>
          <a:noFill/>
        </p:spPr>
        <p:txBody>
          <a:bodyPr/>
          <a:lstStyle/>
          <a:p>
            <a:fld id="{D71B1FA7-13AB-3942-A23C-38B08F47C569}" type="slidenum">
              <a:rPr lang="en-US" smtClean="0">
                <a:latin typeface="Times New Roman" charset="0"/>
              </a:rPr>
              <a:pPr/>
              <a:t>37</a:t>
            </a:fld>
            <a:endParaRPr lang="en-US">
              <a:latin typeface="Times New Roman"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685800" y="1219200"/>
            <a:ext cx="7772400" cy="3048000"/>
          </a:xfrm>
        </p:spPr>
        <p:txBody>
          <a:bodyPr/>
          <a:lstStyle/>
          <a:p>
            <a:r>
              <a:rPr lang="en-US" dirty="0">
                <a:ea typeface="ＭＳ Ｐゴシック" charset="-128"/>
                <a:cs typeface="ＭＳ Ｐゴシック" charset="-128"/>
              </a:rPr>
              <a:t>If divide and conquer</a:t>
            </a:r>
          </a:p>
          <a:p>
            <a:pPr lvl="1"/>
            <a:r>
              <a:rPr lang="en-US" dirty="0"/>
              <a:t>How much work at merge</a:t>
            </a:r>
          </a:p>
          <a:p>
            <a:pPr lvl="2"/>
            <a:r>
              <a:rPr lang="en-US" dirty="0"/>
              <a:t>Can just pass back Hull and can drop internal nodes at each step, thus saving a large constant factor in time. </a:t>
            </a:r>
            <a:r>
              <a:rPr lang="en-US" dirty="0">
                <a:cs typeface="ＭＳ Ｐゴシック" charset="-128"/>
              </a:rPr>
              <a:t>(but not sufficient for project)</a:t>
            </a:r>
            <a:endParaRPr lang="en-US" dirty="0"/>
          </a:p>
          <a:p>
            <a:pPr lvl="2"/>
            <a:r>
              <a:rPr lang="en-US" dirty="0"/>
              <a:t>Hull can still have </a:t>
            </a:r>
            <a:r>
              <a:rPr lang="en-US" dirty="0" err="1"/>
              <a:t>O(</a:t>
            </a:r>
            <a:r>
              <a:rPr lang="en-US" i="1" dirty="0" err="1"/>
              <a:t>n</a:t>
            </a:r>
            <a:r>
              <a:rPr lang="en-US" dirty="0"/>
              <a:t>) points.</a:t>
            </a:r>
          </a:p>
          <a:p>
            <a:pPr lvl="1"/>
            <a:r>
              <a:rPr lang="en-US" dirty="0"/>
              <a:t>At merge can test all edges made just from hull points to see which edges are part of the new merged hull</a:t>
            </a:r>
          </a:p>
          <a:p>
            <a:pPr lvl="1"/>
            <a:r>
              <a:rPr lang="en-US" dirty="0"/>
              <a:t>Complexity? Do relation and master theorem.</a:t>
            </a:r>
          </a:p>
          <a:p>
            <a:pPr lvl="1"/>
            <a:endParaRPr lang="en-US" dirty="0"/>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38</a:t>
            </a:fld>
            <a:endParaRPr lang="en-US">
              <a:latin typeface="Times New Roman" charset="0"/>
            </a:endParaRPr>
          </a:p>
        </p:txBody>
      </p:sp>
      <p:sp>
        <p:nvSpPr>
          <p:cNvPr id="7" name="Oval 6"/>
          <p:cNvSpPr>
            <a:spLocks noChangeArrowheads="1"/>
          </p:cNvSpPr>
          <p:nvPr/>
        </p:nvSpPr>
        <p:spPr bwMode="auto">
          <a:xfrm>
            <a:off x="3576638" y="5119687"/>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8" name="Oval 7"/>
          <p:cNvSpPr>
            <a:spLocks noChangeArrowheads="1"/>
          </p:cNvSpPr>
          <p:nvPr/>
        </p:nvSpPr>
        <p:spPr bwMode="auto">
          <a:xfrm>
            <a:off x="4997450" y="4597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9" name="Oval 8"/>
          <p:cNvSpPr>
            <a:spLocks noChangeArrowheads="1"/>
          </p:cNvSpPr>
          <p:nvPr/>
        </p:nvSpPr>
        <p:spPr bwMode="auto">
          <a:xfrm>
            <a:off x="3359150" y="4635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0" name="Oval 9"/>
          <p:cNvSpPr>
            <a:spLocks noChangeArrowheads="1"/>
          </p:cNvSpPr>
          <p:nvPr/>
        </p:nvSpPr>
        <p:spPr bwMode="auto">
          <a:xfrm>
            <a:off x="40830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1" name="Oval 10"/>
          <p:cNvSpPr>
            <a:spLocks noChangeArrowheads="1"/>
          </p:cNvSpPr>
          <p:nvPr/>
        </p:nvSpPr>
        <p:spPr bwMode="auto">
          <a:xfrm>
            <a:off x="5226050" y="49403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2" name="Oval 11"/>
          <p:cNvSpPr>
            <a:spLocks noChangeArrowheads="1"/>
          </p:cNvSpPr>
          <p:nvPr/>
        </p:nvSpPr>
        <p:spPr bwMode="auto">
          <a:xfrm>
            <a:off x="3321050" y="52451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3" name="Oval 12"/>
          <p:cNvSpPr>
            <a:spLocks noChangeArrowheads="1"/>
          </p:cNvSpPr>
          <p:nvPr/>
        </p:nvSpPr>
        <p:spPr bwMode="auto">
          <a:xfrm>
            <a:off x="3854450" y="47498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4" name="Oval 13"/>
          <p:cNvSpPr>
            <a:spLocks noChangeArrowheads="1"/>
          </p:cNvSpPr>
          <p:nvPr/>
        </p:nvSpPr>
        <p:spPr bwMode="auto">
          <a:xfrm>
            <a:off x="3397250" y="49403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5" name="Oval 14"/>
          <p:cNvSpPr>
            <a:spLocks noChangeArrowheads="1"/>
          </p:cNvSpPr>
          <p:nvPr/>
        </p:nvSpPr>
        <p:spPr bwMode="auto">
          <a:xfrm>
            <a:off x="5302250" y="52451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6" name="Oval 15"/>
          <p:cNvSpPr>
            <a:spLocks noChangeArrowheads="1"/>
          </p:cNvSpPr>
          <p:nvPr/>
        </p:nvSpPr>
        <p:spPr bwMode="auto">
          <a:xfrm>
            <a:off x="4654550" y="5207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7" name="Oval 16"/>
          <p:cNvSpPr>
            <a:spLocks noChangeArrowheads="1"/>
          </p:cNvSpPr>
          <p:nvPr/>
        </p:nvSpPr>
        <p:spPr bwMode="auto">
          <a:xfrm>
            <a:off x="29019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8" name="Oval 17"/>
          <p:cNvSpPr>
            <a:spLocks noChangeArrowheads="1"/>
          </p:cNvSpPr>
          <p:nvPr/>
        </p:nvSpPr>
        <p:spPr bwMode="auto">
          <a:xfrm>
            <a:off x="5416550" y="5588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 name="Oval 18"/>
          <p:cNvSpPr>
            <a:spLocks noChangeArrowheads="1"/>
          </p:cNvSpPr>
          <p:nvPr/>
        </p:nvSpPr>
        <p:spPr bwMode="auto">
          <a:xfrm>
            <a:off x="4787900" y="6013451"/>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 name="Oval 19"/>
          <p:cNvSpPr>
            <a:spLocks noChangeArrowheads="1"/>
          </p:cNvSpPr>
          <p:nvPr/>
        </p:nvSpPr>
        <p:spPr bwMode="auto">
          <a:xfrm>
            <a:off x="3778250" y="5460206"/>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 name="Oval 20"/>
          <p:cNvSpPr>
            <a:spLocks noChangeArrowheads="1"/>
          </p:cNvSpPr>
          <p:nvPr/>
        </p:nvSpPr>
        <p:spPr bwMode="auto">
          <a:xfrm>
            <a:off x="4997450" y="5016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 name="Oval 21"/>
          <p:cNvSpPr>
            <a:spLocks noChangeArrowheads="1"/>
          </p:cNvSpPr>
          <p:nvPr/>
        </p:nvSpPr>
        <p:spPr bwMode="auto">
          <a:xfrm>
            <a:off x="5454650" y="4343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3" name="Straight Connector 22"/>
          <p:cNvCxnSpPr>
            <a:cxnSpLocks noChangeShapeType="1"/>
          </p:cNvCxnSpPr>
          <p:nvPr/>
        </p:nvCxnSpPr>
        <p:spPr bwMode="auto">
          <a:xfrm rot="5400000" flipH="1" flipV="1">
            <a:off x="2959100" y="4681538"/>
            <a:ext cx="446087" cy="430212"/>
          </a:xfrm>
          <a:prstGeom prst="line">
            <a:avLst/>
          </a:prstGeom>
          <a:noFill/>
          <a:ln w="9525">
            <a:solidFill>
              <a:srgbClr val="FFFF00"/>
            </a:solidFill>
            <a:round/>
            <a:headEnd/>
            <a:tailEnd/>
          </a:ln>
        </p:spPr>
      </p:cxnSp>
      <p:cxnSp>
        <p:nvCxnSpPr>
          <p:cNvPr id="24" name="Straight Connector 23"/>
          <p:cNvCxnSpPr>
            <a:cxnSpLocks noChangeShapeType="1"/>
          </p:cNvCxnSpPr>
          <p:nvPr/>
        </p:nvCxnSpPr>
        <p:spPr bwMode="auto">
          <a:xfrm>
            <a:off x="3397250" y="4673600"/>
            <a:ext cx="522288" cy="114300"/>
          </a:xfrm>
          <a:prstGeom prst="line">
            <a:avLst/>
          </a:prstGeom>
          <a:noFill/>
          <a:ln w="9525">
            <a:solidFill>
              <a:srgbClr val="FFFF00"/>
            </a:solidFill>
            <a:round/>
            <a:headEnd/>
            <a:tailEnd/>
          </a:ln>
        </p:spPr>
      </p:cxnSp>
      <p:cxnSp>
        <p:nvCxnSpPr>
          <p:cNvPr id="25" name="Straight Connector 24"/>
          <p:cNvCxnSpPr>
            <a:cxnSpLocks noChangeShapeType="1"/>
            <a:stCxn id="10" idx="0"/>
          </p:cNvCxnSpPr>
          <p:nvPr/>
        </p:nvCxnSpPr>
        <p:spPr bwMode="auto">
          <a:xfrm rot="16200000" flipV="1">
            <a:off x="3867946" y="4839495"/>
            <a:ext cx="304799" cy="201611"/>
          </a:xfrm>
          <a:prstGeom prst="line">
            <a:avLst/>
          </a:prstGeom>
          <a:noFill/>
          <a:ln w="9525">
            <a:solidFill>
              <a:srgbClr val="FFFF00"/>
            </a:solidFill>
            <a:round/>
            <a:headEnd/>
            <a:tailEnd/>
          </a:ln>
        </p:spPr>
      </p:cxnSp>
      <p:cxnSp>
        <p:nvCxnSpPr>
          <p:cNvPr id="26" name="Straight Connector 25"/>
          <p:cNvCxnSpPr>
            <a:cxnSpLocks noChangeShapeType="1"/>
            <a:endCxn id="10" idx="3"/>
          </p:cNvCxnSpPr>
          <p:nvPr/>
        </p:nvCxnSpPr>
        <p:spPr bwMode="auto">
          <a:xfrm rot="5400000" flipH="1" flipV="1">
            <a:off x="3798490" y="5202588"/>
            <a:ext cx="340566" cy="250872"/>
          </a:xfrm>
          <a:prstGeom prst="line">
            <a:avLst/>
          </a:prstGeom>
          <a:noFill/>
          <a:ln w="9525">
            <a:solidFill>
              <a:srgbClr val="FFFF00"/>
            </a:solidFill>
            <a:round/>
            <a:headEnd/>
            <a:tailEnd/>
          </a:ln>
        </p:spPr>
      </p:cxnSp>
      <p:cxnSp>
        <p:nvCxnSpPr>
          <p:cNvPr id="27" name="Straight Connector 26"/>
          <p:cNvCxnSpPr>
            <a:cxnSpLocks noChangeShapeType="1"/>
            <a:endCxn id="20" idx="3"/>
          </p:cNvCxnSpPr>
          <p:nvPr/>
        </p:nvCxnSpPr>
        <p:spPr bwMode="auto">
          <a:xfrm>
            <a:off x="2967038" y="5119687"/>
            <a:ext cx="822371" cy="405560"/>
          </a:xfrm>
          <a:prstGeom prst="line">
            <a:avLst/>
          </a:prstGeom>
          <a:noFill/>
          <a:ln w="9525">
            <a:solidFill>
              <a:srgbClr val="FFFF00"/>
            </a:solidFill>
            <a:round/>
            <a:headEnd/>
            <a:tailEnd/>
          </a:ln>
        </p:spPr>
      </p:cxnSp>
      <p:cxnSp>
        <p:nvCxnSpPr>
          <p:cNvPr id="28" name="Straight Connector 27"/>
          <p:cNvCxnSpPr>
            <a:cxnSpLocks noChangeShapeType="1"/>
          </p:cNvCxnSpPr>
          <p:nvPr/>
        </p:nvCxnSpPr>
        <p:spPr bwMode="auto">
          <a:xfrm rot="5400000" flipH="1" flipV="1">
            <a:off x="4559300" y="4768850"/>
            <a:ext cx="609600" cy="342900"/>
          </a:xfrm>
          <a:prstGeom prst="line">
            <a:avLst/>
          </a:prstGeom>
          <a:noFill/>
          <a:ln w="9525">
            <a:solidFill>
              <a:srgbClr val="FFFF00"/>
            </a:solidFill>
            <a:round/>
            <a:headEnd/>
            <a:tailEnd/>
          </a:ln>
        </p:spPr>
      </p:cxnSp>
      <p:cxnSp>
        <p:nvCxnSpPr>
          <p:cNvPr id="29" name="Straight Connector 28"/>
          <p:cNvCxnSpPr>
            <a:cxnSpLocks noChangeShapeType="1"/>
            <a:endCxn id="22" idx="3"/>
          </p:cNvCxnSpPr>
          <p:nvPr/>
        </p:nvCxnSpPr>
        <p:spPr bwMode="auto">
          <a:xfrm flipV="1">
            <a:off x="5035550" y="4408441"/>
            <a:ext cx="430259" cy="227059"/>
          </a:xfrm>
          <a:prstGeom prst="line">
            <a:avLst/>
          </a:prstGeom>
          <a:noFill/>
          <a:ln w="9525">
            <a:solidFill>
              <a:srgbClr val="FFFF00"/>
            </a:solidFill>
            <a:round/>
            <a:headEnd/>
            <a:tailEnd/>
          </a:ln>
        </p:spPr>
      </p:cxnSp>
      <p:cxnSp>
        <p:nvCxnSpPr>
          <p:cNvPr id="30" name="Straight Connector 29"/>
          <p:cNvCxnSpPr>
            <a:cxnSpLocks noChangeShapeType="1"/>
            <a:stCxn id="19" idx="0"/>
            <a:endCxn id="16" idx="4"/>
          </p:cNvCxnSpPr>
          <p:nvPr/>
        </p:nvCxnSpPr>
        <p:spPr bwMode="auto">
          <a:xfrm rot="16200000" flipV="1">
            <a:off x="4394200" y="5581651"/>
            <a:ext cx="730251" cy="133350"/>
          </a:xfrm>
          <a:prstGeom prst="line">
            <a:avLst/>
          </a:prstGeom>
          <a:noFill/>
          <a:ln w="9525">
            <a:solidFill>
              <a:srgbClr val="FFFF00"/>
            </a:solidFill>
            <a:round/>
            <a:headEnd/>
            <a:tailEnd/>
          </a:ln>
        </p:spPr>
      </p:cxnSp>
      <p:cxnSp>
        <p:nvCxnSpPr>
          <p:cNvPr id="31" name="Straight Connector 30"/>
          <p:cNvCxnSpPr>
            <a:cxnSpLocks noChangeShapeType="1"/>
            <a:stCxn id="18" idx="3"/>
            <a:endCxn id="19" idx="7"/>
          </p:cNvCxnSpPr>
          <p:nvPr/>
        </p:nvCxnSpPr>
        <p:spPr bwMode="auto">
          <a:xfrm rot="5400000">
            <a:off x="4954541" y="5551441"/>
            <a:ext cx="371569" cy="574768"/>
          </a:xfrm>
          <a:prstGeom prst="line">
            <a:avLst/>
          </a:prstGeom>
          <a:noFill/>
          <a:ln w="9525">
            <a:solidFill>
              <a:srgbClr val="FFFF00"/>
            </a:solidFill>
            <a:round/>
            <a:headEnd/>
            <a:tailEnd/>
          </a:ln>
        </p:spPr>
      </p:cxnSp>
      <p:cxnSp>
        <p:nvCxnSpPr>
          <p:cNvPr id="32" name="Straight Connector 31"/>
          <p:cNvCxnSpPr>
            <a:cxnSpLocks noChangeShapeType="1"/>
            <a:endCxn id="22" idx="4"/>
          </p:cNvCxnSpPr>
          <p:nvPr/>
        </p:nvCxnSpPr>
        <p:spPr bwMode="auto">
          <a:xfrm rot="5400000" flipH="1" flipV="1">
            <a:off x="4895079" y="4990330"/>
            <a:ext cx="1168400" cy="26941"/>
          </a:xfrm>
          <a:prstGeom prst="line">
            <a:avLst/>
          </a:prstGeom>
          <a:noFill/>
          <a:ln w="9525">
            <a:solidFill>
              <a:srgbClr val="FFFF00"/>
            </a:solidFill>
            <a:round/>
            <a:headEnd/>
            <a:tailEn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Footer Placeholder 4"/>
          <p:cNvSpPr>
            <a:spLocks noGrp="1"/>
          </p:cNvSpPr>
          <p:nvPr>
            <p:ph type="ftr" sz="quarter" idx="11"/>
          </p:nvPr>
        </p:nvSpPr>
        <p:spPr>
          <a:noFill/>
        </p:spPr>
        <p:txBody>
          <a:bodyPr/>
          <a:lstStyle/>
          <a:p>
            <a:r>
              <a:rPr lang="en-US"/>
              <a:t>CS 312 - Divide and Conquer/Master Theorem</a:t>
            </a:r>
          </a:p>
        </p:txBody>
      </p:sp>
      <p:sp>
        <p:nvSpPr>
          <p:cNvPr id="38917" name="Slide Number Placeholder 5"/>
          <p:cNvSpPr>
            <a:spLocks noGrp="1"/>
          </p:cNvSpPr>
          <p:nvPr>
            <p:ph type="sldNum" sz="quarter" idx="12"/>
          </p:nvPr>
        </p:nvSpPr>
        <p:spPr>
          <a:noFill/>
        </p:spPr>
        <p:txBody>
          <a:bodyPr/>
          <a:lstStyle/>
          <a:p>
            <a:fld id="{620FF0D5-2BC3-F747-9603-DF710F0B3BC2}" type="slidenum">
              <a:rPr lang="en-US" smtClean="0"/>
              <a:pPr/>
              <a:t>39</a:t>
            </a:fld>
            <a:endParaRPr lang="en-US"/>
          </a:p>
        </p:txBody>
      </p:sp>
      <p:sp>
        <p:nvSpPr>
          <p:cNvPr id="527362" name="Rectangle 2"/>
          <p:cNvSpPr>
            <a:spLocks noGrp="1" noChangeArrowheads="1"/>
          </p:cNvSpPr>
          <p:nvPr>
            <p:ph type="title"/>
          </p:nvPr>
        </p:nvSpPr>
        <p:spPr>
          <a:xfrm>
            <a:off x="609600" y="304800"/>
            <a:ext cx="7772400" cy="838200"/>
          </a:xfrm>
        </p:spPr>
        <p:txBody>
          <a:bodyPr/>
          <a:lstStyle/>
          <a:p>
            <a:pPr eaLnBrk="1" hangingPunct="1">
              <a:defRPr/>
            </a:pPr>
            <a:r>
              <a:rPr lang="en-US" dirty="0">
                <a:ea typeface="+mj-ea"/>
                <a:cs typeface="+mj-cs"/>
              </a:rPr>
              <a:t>Master Theorem</a:t>
            </a:r>
          </a:p>
        </p:txBody>
      </p:sp>
      <p:sp>
        <p:nvSpPr>
          <p:cNvPr id="38919" name="Text Box 4"/>
          <p:cNvSpPr txBox="1">
            <a:spLocks noChangeArrowheads="1"/>
          </p:cNvSpPr>
          <p:nvPr/>
        </p:nvSpPr>
        <p:spPr bwMode="auto">
          <a:xfrm>
            <a:off x="838200" y="1829167"/>
            <a:ext cx="7847687" cy="1631216"/>
          </a:xfrm>
          <a:prstGeom prst="rect">
            <a:avLst/>
          </a:prstGeom>
          <a:noFill/>
          <a:ln w="9525">
            <a:noFill/>
            <a:miter lim="800000"/>
            <a:headEnd/>
            <a:tailEnd/>
          </a:ln>
        </p:spPr>
        <p:txBody>
          <a:bodyPr wrap="none" anchor="ctr">
            <a:prstTxWarp prst="textNoShape">
              <a:avLst/>
            </a:prstTxWarp>
            <a:spAutoFit/>
          </a:bodyPr>
          <a:lstStyle/>
          <a:p>
            <a:pPr eaLnBrk="0" hangingPunct="0"/>
            <a:r>
              <a:rPr lang="en-US" sz="2000" b="0" dirty="0">
                <a:ea typeface="Arial" charset="0"/>
                <a:cs typeface="Arial" charset="0"/>
              </a:rPr>
              <a:t>Where </a:t>
            </a:r>
            <a:r>
              <a:rPr lang="en-US" sz="2000" b="0" i="1" dirty="0">
                <a:ea typeface="Arial" charset="0"/>
                <a:cs typeface="Arial" charset="0"/>
              </a:rPr>
              <a:t>a</a:t>
            </a:r>
            <a:r>
              <a:rPr lang="en-US" sz="2000" b="0" dirty="0">
                <a:ea typeface="Arial" charset="0"/>
                <a:cs typeface="Arial" charset="0"/>
              </a:rPr>
              <a:t> &gt; 0, </a:t>
            </a:r>
            <a:r>
              <a:rPr lang="en-US" sz="2000" b="0" i="1" dirty="0" err="1">
                <a:ea typeface="Arial" charset="0"/>
                <a:cs typeface="Arial" charset="0"/>
              </a:rPr>
              <a:t>b</a:t>
            </a:r>
            <a:r>
              <a:rPr lang="en-US" sz="2000" b="0" i="1" dirty="0">
                <a:ea typeface="Arial" charset="0"/>
                <a:cs typeface="Arial" charset="0"/>
              </a:rPr>
              <a:t> </a:t>
            </a:r>
            <a:r>
              <a:rPr lang="en-US" sz="2000" b="0" dirty="0">
                <a:ea typeface="Arial" charset="0"/>
                <a:cs typeface="Arial" charset="0"/>
              </a:rPr>
              <a:t>&gt; 1, </a:t>
            </a:r>
            <a:r>
              <a:rPr lang="en-US" sz="2000" b="0" i="1" dirty="0" err="1">
                <a:ea typeface="Arial" charset="0"/>
                <a:cs typeface="Arial" charset="0"/>
              </a:rPr>
              <a:t>d</a:t>
            </a:r>
            <a:r>
              <a:rPr lang="en-US" sz="2000" b="0" i="1" dirty="0">
                <a:ea typeface="Arial" charset="0"/>
                <a:cs typeface="Arial" charset="0"/>
              </a:rPr>
              <a:t> </a:t>
            </a:r>
            <a:r>
              <a:rPr lang="en-US" sz="2000" b="0" dirty="0">
                <a:ea typeface="Arial" charset="0"/>
                <a:cs typeface="Arial" charset="0"/>
              </a:rPr>
              <a:t>≥ 0 and</a:t>
            </a:r>
          </a:p>
          <a:p>
            <a:pPr eaLnBrk="0" hangingPunct="0"/>
            <a:r>
              <a:rPr lang="en-US" sz="2000" b="0" i="1" dirty="0"/>
              <a:t>a</a:t>
            </a:r>
            <a:r>
              <a:rPr lang="en-US" sz="2000" b="0" dirty="0"/>
              <a:t> = number of sub-tasks that must be solved</a:t>
            </a:r>
          </a:p>
          <a:p>
            <a:pPr eaLnBrk="0" hangingPunct="0"/>
            <a:r>
              <a:rPr lang="en-US" sz="2000" b="0" i="1" dirty="0" err="1"/>
              <a:t>n</a:t>
            </a:r>
            <a:r>
              <a:rPr lang="en-US" sz="2000" b="0" dirty="0"/>
              <a:t> = original task size (variable)</a:t>
            </a:r>
          </a:p>
          <a:p>
            <a:pPr eaLnBrk="0" hangingPunct="0"/>
            <a:r>
              <a:rPr lang="en-US" sz="2000" b="0" i="1" dirty="0" err="1"/>
              <a:t>n/b</a:t>
            </a:r>
            <a:r>
              <a:rPr lang="en-US" sz="2000" b="0" dirty="0"/>
              <a:t> = size of sub-instances</a:t>
            </a:r>
          </a:p>
          <a:p>
            <a:pPr eaLnBrk="0" hangingPunct="0"/>
            <a:r>
              <a:rPr lang="en-US" sz="2000" b="0" i="1" dirty="0" err="1"/>
              <a:t>d</a:t>
            </a:r>
            <a:r>
              <a:rPr lang="en-US" sz="2000" b="0" dirty="0"/>
              <a:t> = polynomial order of work at each node (leaf/partitioning/recombining) </a:t>
            </a:r>
          </a:p>
        </p:txBody>
      </p:sp>
      <p:sp>
        <p:nvSpPr>
          <p:cNvPr id="38920" name="Rectangle 18"/>
          <p:cNvSpPr>
            <a:spLocks noChangeArrowheads="1"/>
          </p:cNvSpPr>
          <p:nvPr/>
        </p:nvSpPr>
        <p:spPr bwMode="auto">
          <a:xfrm>
            <a:off x="609600" y="4495800"/>
            <a:ext cx="902561" cy="461665"/>
          </a:xfrm>
          <a:prstGeom prst="rect">
            <a:avLst/>
          </a:prstGeom>
          <a:noFill/>
          <a:ln w="9525">
            <a:noFill/>
            <a:miter lim="800000"/>
            <a:headEnd/>
            <a:tailEnd/>
          </a:ln>
        </p:spPr>
        <p:txBody>
          <a:bodyPr wrap="none">
            <a:prstTxWarp prst="textNoShape">
              <a:avLst/>
            </a:prstTxWarp>
            <a:spAutoFit/>
          </a:bodyPr>
          <a:lstStyle/>
          <a:p>
            <a:pPr eaLnBrk="0" hangingPunct="0"/>
            <a:r>
              <a:rPr lang="en-US" b="0" dirty="0">
                <a:latin typeface="+mn-lt"/>
              </a:rPr>
              <a:t>Then:</a:t>
            </a:r>
          </a:p>
        </p:txBody>
      </p:sp>
      <p:graphicFrame>
        <p:nvGraphicFramePr>
          <p:cNvPr id="38915" name="Object 3"/>
          <p:cNvGraphicFramePr>
            <a:graphicFrameLocks noChangeAspect="1"/>
          </p:cNvGraphicFramePr>
          <p:nvPr/>
        </p:nvGraphicFramePr>
        <p:xfrm>
          <a:off x="2667000" y="1219200"/>
          <a:ext cx="3810000" cy="488950"/>
        </p:xfrm>
        <a:graphic>
          <a:graphicData uri="http://schemas.openxmlformats.org/presentationml/2006/ole">
            <mc:AlternateContent xmlns:mc="http://schemas.openxmlformats.org/markup-compatibility/2006">
              <mc:Choice xmlns:v="urn:schemas-microsoft-com:vml" Requires="v">
                <p:oleObj spid="_x0000_s147607" name="Equation" r:id="rId4" imgW="1485900" imgH="190500" progId="Equation.3">
                  <p:embed/>
                </p:oleObj>
              </mc:Choice>
              <mc:Fallback>
                <p:oleObj name="Equation" r:id="rId4" imgW="1485900" imgH="1905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3810000" cy="48895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8921" name="Rectangle 9"/>
          <p:cNvSpPr>
            <a:spLocks noChangeArrowheads="1"/>
          </p:cNvSpPr>
          <p:nvPr/>
        </p:nvSpPr>
        <p:spPr bwMode="auto">
          <a:xfrm>
            <a:off x="838200" y="5927725"/>
            <a:ext cx="8229600" cy="400050"/>
          </a:xfrm>
          <a:prstGeom prst="rect">
            <a:avLst/>
          </a:prstGeom>
          <a:noFill/>
          <a:ln w="9525">
            <a:noFill/>
            <a:miter lim="800000"/>
            <a:headEnd/>
            <a:tailEnd/>
          </a:ln>
        </p:spPr>
        <p:txBody>
          <a:bodyPr>
            <a:prstTxWarp prst="textNoShape">
              <a:avLst/>
            </a:prstTxWarp>
            <a:spAutoFit/>
          </a:bodyPr>
          <a:lstStyle/>
          <a:p>
            <a:r>
              <a:rPr lang="en-US" sz="2000" b="0" dirty="0"/>
              <a:t>This theorem gives big </a:t>
            </a:r>
            <a:r>
              <a:rPr lang="en-US" sz="2000" b="0" dirty="0">
                <a:sym typeface="Symbol" charset="2"/>
              </a:rPr>
              <a:t>O</a:t>
            </a:r>
            <a:r>
              <a:rPr lang="en-US" sz="2000" dirty="0">
                <a:sym typeface="Symbol" charset="2"/>
              </a:rPr>
              <a:t> </a:t>
            </a:r>
            <a:r>
              <a:rPr lang="en-US" sz="2000" b="0" dirty="0"/>
              <a:t>complexity for most common DC algorithms</a:t>
            </a:r>
          </a:p>
        </p:txBody>
      </p:sp>
      <p:sp>
        <p:nvSpPr>
          <p:cNvPr id="38922" name="Rectangle 18"/>
          <p:cNvSpPr>
            <a:spLocks noChangeArrowheads="1"/>
          </p:cNvSpPr>
          <p:nvPr/>
        </p:nvSpPr>
        <p:spPr bwMode="auto">
          <a:xfrm>
            <a:off x="1371600" y="1290935"/>
            <a:ext cx="1022335" cy="461665"/>
          </a:xfrm>
          <a:prstGeom prst="rect">
            <a:avLst/>
          </a:prstGeom>
          <a:noFill/>
          <a:ln w="9525">
            <a:noFill/>
            <a:miter lim="800000"/>
            <a:headEnd/>
            <a:tailEnd/>
          </a:ln>
        </p:spPr>
        <p:txBody>
          <a:bodyPr wrap="none">
            <a:prstTxWarp prst="textNoShape">
              <a:avLst/>
            </a:prstTxWarp>
            <a:spAutoFit/>
          </a:bodyPr>
          <a:lstStyle/>
          <a:p>
            <a:pPr eaLnBrk="0" hangingPunct="0"/>
            <a:r>
              <a:rPr lang="en-US" b="0" dirty="0">
                <a:latin typeface="+mn-lt"/>
              </a:rPr>
              <a:t>Given</a:t>
            </a:r>
            <a:r>
              <a:rPr lang="en-US" b="0" dirty="0">
                <a:latin typeface="Arial" charset="0"/>
              </a:rPr>
              <a:t>:</a:t>
            </a:r>
          </a:p>
        </p:txBody>
      </p:sp>
      <p:graphicFrame>
        <p:nvGraphicFramePr>
          <p:cNvPr id="11" name="Object 10"/>
          <p:cNvGraphicFramePr>
            <a:graphicFrameLocks noChangeAspect="1"/>
          </p:cNvGraphicFramePr>
          <p:nvPr/>
        </p:nvGraphicFramePr>
        <p:xfrm>
          <a:off x="1740687" y="3536950"/>
          <a:ext cx="5803113" cy="2390775"/>
        </p:xfrm>
        <a:graphic>
          <a:graphicData uri="http://schemas.openxmlformats.org/presentationml/2006/ole">
            <mc:AlternateContent xmlns:mc="http://schemas.openxmlformats.org/markup-compatibility/2006">
              <mc:Choice xmlns:v="urn:schemas-microsoft-com:vml" Requires="v">
                <p:oleObj spid="_x0000_s147608" name="Equation" r:id="rId6" imgW="2679700" imgH="1104900" progId="Equation.3">
                  <p:embed/>
                </p:oleObj>
              </mc:Choice>
              <mc:Fallback>
                <p:oleObj name="Equation" r:id="rId6" imgW="2679700" imgH="11049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0687" y="3536950"/>
                        <a:ext cx="5803113" cy="2390775"/>
                      </a:xfrm>
                      <a:prstGeom prst="rect">
                        <a:avLst/>
                      </a:prstGeom>
                      <a:solidFill>
                        <a:schemeClr val="accent1"/>
                      </a:solidFill>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Grading </a:t>
            </a:r>
            <a:r>
              <a:rPr lang="en-US" i="1" dirty="0" err="1"/>
              <a:t>n</a:t>
            </a:r>
            <a:r>
              <a:rPr lang="en-US" dirty="0"/>
              <a:t> exams</a:t>
            </a:r>
          </a:p>
        </p:txBody>
      </p:sp>
      <p:sp>
        <p:nvSpPr>
          <p:cNvPr id="20483" name="Content Placeholder 2"/>
          <p:cNvSpPr>
            <a:spLocks noGrp="1"/>
          </p:cNvSpPr>
          <p:nvPr>
            <p:ph idx="1"/>
          </p:nvPr>
        </p:nvSpPr>
        <p:spPr>
          <a:xfrm>
            <a:off x="685800" y="3657600"/>
            <a:ext cx="7772400" cy="2438400"/>
          </a:xfrm>
        </p:spPr>
        <p:txBody>
          <a:bodyPr/>
          <a:lstStyle/>
          <a:p>
            <a:r>
              <a:rPr lang="en-US" sz="2000"/>
              <a:t>Non DC time required? </a:t>
            </a:r>
          </a:p>
          <a:p>
            <a:endParaRPr lang="en-US" sz="2000"/>
          </a:p>
          <a:p>
            <a:endParaRPr lang="en-US" sz="2000"/>
          </a:p>
        </p:txBody>
      </p:sp>
      <p:sp>
        <p:nvSpPr>
          <p:cNvPr id="20484" name="Footer Placeholder 3"/>
          <p:cNvSpPr>
            <a:spLocks noGrp="1"/>
          </p:cNvSpPr>
          <p:nvPr>
            <p:ph type="ftr" sz="quarter" idx="11"/>
          </p:nvPr>
        </p:nvSpPr>
        <p:spPr>
          <a:noFill/>
        </p:spPr>
        <p:txBody>
          <a:bodyPr/>
          <a:lstStyle/>
          <a:p>
            <a:r>
              <a:rPr lang="en-US"/>
              <a:t>CS 312 - Divide and Conquer/Master Theorem</a:t>
            </a:r>
          </a:p>
        </p:txBody>
      </p:sp>
      <p:sp>
        <p:nvSpPr>
          <p:cNvPr id="20485" name="Slide Number Placeholder 4"/>
          <p:cNvSpPr>
            <a:spLocks noGrp="1"/>
          </p:cNvSpPr>
          <p:nvPr>
            <p:ph type="sldNum" sz="quarter" idx="12"/>
          </p:nvPr>
        </p:nvSpPr>
        <p:spPr>
          <a:noFill/>
        </p:spPr>
        <p:txBody>
          <a:bodyPr/>
          <a:lstStyle/>
          <a:p>
            <a:fld id="{66E21919-7475-604C-B815-65C23122AB5E}" type="slidenum">
              <a:rPr lang="en-US" smtClean="0"/>
              <a:pPr/>
              <a:t>4</a:t>
            </a:fld>
            <a:endParaRPr lang="en-US"/>
          </a:p>
        </p:txBody>
      </p:sp>
      <p:sp>
        <p:nvSpPr>
          <p:cNvPr id="20486"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87"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88"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89"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0"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1"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2"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3"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4"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5"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6"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7"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8"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499"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500"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0501" name="Straight Connector 23"/>
          <p:cNvCxnSpPr>
            <a:cxnSpLocks noChangeShapeType="1"/>
            <a:stCxn id="20487" idx="6"/>
            <a:endCxn id="20486"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20502" name="Straight Connector 25"/>
          <p:cNvCxnSpPr>
            <a:cxnSpLocks noChangeShapeType="1"/>
            <a:stCxn id="20486" idx="6"/>
            <a:endCxn id="20488" idx="2"/>
          </p:cNvCxnSpPr>
          <p:nvPr/>
        </p:nvCxnSpPr>
        <p:spPr bwMode="auto">
          <a:xfrm>
            <a:off x="4610100" y="1562100"/>
            <a:ext cx="1257300" cy="460375"/>
          </a:xfrm>
          <a:prstGeom prst="line">
            <a:avLst/>
          </a:prstGeom>
          <a:noFill/>
          <a:ln w="9525">
            <a:solidFill>
              <a:schemeClr val="tx1"/>
            </a:solidFill>
            <a:round/>
            <a:headEnd/>
            <a:tailEnd/>
          </a:ln>
        </p:spPr>
      </p:cxnSp>
      <p:cxnSp>
        <p:nvCxnSpPr>
          <p:cNvPr id="20503" name="Straight Connector 27"/>
          <p:cNvCxnSpPr>
            <a:cxnSpLocks noChangeShapeType="1"/>
            <a:stCxn id="20487" idx="3"/>
            <a:endCxn id="20489"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20504" name="Straight Connector 29"/>
          <p:cNvCxnSpPr>
            <a:cxnSpLocks noChangeShapeType="1"/>
            <a:stCxn id="20487" idx="5"/>
            <a:endCxn id="20498"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20505" name="Straight Connector 31"/>
          <p:cNvCxnSpPr>
            <a:cxnSpLocks noChangeShapeType="1"/>
            <a:stCxn id="20489" idx="3"/>
            <a:endCxn id="20490"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20506"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20507" name="Straight Connector 33"/>
          <p:cNvCxnSpPr>
            <a:cxnSpLocks noChangeShapeType="1"/>
            <a:stCxn id="20492" idx="3"/>
            <a:endCxn id="20493"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20508" name="Straight Connector 40"/>
          <p:cNvCxnSpPr>
            <a:cxnSpLocks noChangeShapeType="1"/>
            <a:stCxn id="20489" idx="5"/>
            <a:endCxn id="20491"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20509" name="Straight Connector 42"/>
          <p:cNvCxnSpPr>
            <a:cxnSpLocks noChangeShapeType="1"/>
            <a:stCxn id="20498" idx="5"/>
            <a:endCxn id="20500"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20510" name="Straight Connector 44"/>
          <p:cNvCxnSpPr>
            <a:cxnSpLocks noChangeShapeType="1"/>
            <a:stCxn id="20492" idx="5"/>
            <a:endCxn id="20494"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20511" name="Straight Connector 46"/>
          <p:cNvCxnSpPr>
            <a:cxnSpLocks noChangeShapeType="1"/>
            <a:stCxn id="20495" idx="5"/>
            <a:endCxn id="20497"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20512" name="Straight Connector 48"/>
          <p:cNvCxnSpPr>
            <a:cxnSpLocks noChangeShapeType="1"/>
            <a:stCxn id="20495" idx="3"/>
            <a:endCxn id="20496"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20513" name="Straight Connector 50"/>
          <p:cNvCxnSpPr>
            <a:cxnSpLocks noChangeShapeType="1"/>
            <a:stCxn id="20488" idx="5"/>
            <a:endCxn id="20495"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20514" name="Straight Connector 52"/>
          <p:cNvCxnSpPr>
            <a:cxnSpLocks noChangeShapeType="1"/>
            <a:stCxn id="20488" idx="3"/>
            <a:endCxn id="20492"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20515"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20516" name="TextBox 58"/>
          <p:cNvSpPr txBox="1">
            <a:spLocks noChangeArrowheads="1"/>
          </p:cNvSpPr>
          <p:nvPr/>
        </p:nvSpPr>
        <p:spPr bwMode="auto">
          <a:xfrm>
            <a:off x="687388" y="2141538"/>
            <a:ext cx="639762" cy="584200"/>
          </a:xfrm>
          <a:prstGeom prst="rect">
            <a:avLst/>
          </a:prstGeom>
          <a:noFill/>
          <a:ln w="9525">
            <a:noFill/>
            <a:miter lim="800000"/>
            <a:headEnd/>
            <a:tailEnd/>
          </a:ln>
        </p:spPr>
        <p:txBody>
          <a:bodyPr wrap="none">
            <a:prstTxWarp prst="textNoShape">
              <a:avLst/>
            </a:prstTxWarp>
            <a:spAutoFit/>
          </a:bodyPr>
          <a:lstStyle/>
          <a:p>
            <a:r>
              <a:rPr lang="en-US" sz="1600" b="0"/>
              <a:t>log</a:t>
            </a:r>
            <a:r>
              <a:rPr lang="en-US" sz="1600" b="0" i="1"/>
              <a:t>n</a:t>
            </a:r>
          </a:p>
          <a:p>
            <a:r>
              <a:rPr lang="en-US" sz="1600" b="0"/>
              <a:t>depth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685800" y="1219200"/>
            <a:ext cx="7772400" cy="3048000"/>
          </a:xfrm>
        </p:spPr>
        <p:txBody>
          <a:bodyPr/>
          <a:lstStyle/>
          <a:p>
            <a:r>
              <a:rPr lang="en-US" dirty="0">
                <a:ea typeface="ＭＳ Ｐゴシック" charset="-128"/>
                <a:cs typeface="ＭＳ Ｐゴシック" charset="-128"/>
              </a:rPr>
              <a:t>If divide and conquer</a:t>
            </a:r>
          </a:p>
          <a:p>
            <a:pPr lvl="1"/>
            <a:r>
              <a:rPr lang="en-US" dirty="0"/>
              <a:t>How much work at merge</a:t>
            </a:r>
          </a:p>
          <a:p>
            <a:pPr lvl="2"/>
            <a:r>
              <a:rPr lang="en-US" dirty="0"/>
              <a:t>Can just pass back Hull and can drop internal nodes at each step, thus saving a large constant factor in time. </a:t>
            </a:r>
            <a:r>
              <a:rPr lang="en-US" dirty="0">
                <a:cs typeface="ＭＳ Ｐゴシック" charset="-128"/>
              </a:rPr>
              <a:t>(but not sufficient for project)</a:t>
            </a:r>
            <a:endParaRPr lang="en-US" dirty="0"/>
          </a:p>
          <a:p>
            <a:pPr lvl="2"/>
            <a:r>
              <a:rPr lang="en-US" dirty="0"/>
              <a:t>Hull can still have </a:t>
            </a:r>
            <a:r>
              <a:rPr lang="en-US" dirty="0" err="1"/>
              <a:t>O(</a:t>
            </a:r>
            <a:r>
              <a:rPr lang="en-US" i="1" dirty="0" err="1"/>
              <a:t>n</a:t>
            </a:r>
            <a:r>
              <a:rPr lang="en-US" dirty="0"/>
              <a:t>) points.</a:t>
            </a:r>
          </a:p>
          <a:p>
            <a:pPr lvl="1"/>
            <a:r>
              <a:rPr lang="en-US" dirty="0"/>
              <a:t>At merge can test all hull points to see which points/edges are part of the new merged hull</a:t>
            </a:r>
          </a:p>
          <a:p>
            <a:pPr lvl="1"/>
            <a:r>
              <a:rPr lang="en-US" dirty="0"/>
              <a:t>Complexity? Still O(</a:t>
            </a:r>
            <a:r>
              <a:rPr lang="en-US" i="1" dirty="0"/>
              <a:t>n</a:t>
            </a:r>
            <a:r>
              <a:rPr lang="en-US" i="1" baseline="30000" dirty="0"/>
              <a:t>3</a:t>
            </a:r>
            <a:r>
              <a:rPr lang="en-US" dirty="0"/>
              <a:t>). But get a big constant factor improvement by dropping internal nodes.</a:t>
            </a:r>
          </a:p>
          <a:p>
            <a:pPr lvl="1"/>
            <a:endParaRPr lang="en-US" dirty="0"/>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40</a:t>
            </a:fld>
            <a:endParaRPr lang="en-US">
              <a:latin typeface="Times New Roman" charset="0"/>
            </a:endParaRPr>
          </a:p>
        </p:txBody>
      </p:sp>
      <p:sp>
        <p:nvSpPr>
          <p:cNvPr id="7" name="Oval 6"/>
          <p:cNvSpPr>
            <a:spLocks noChangeArrowheads="1"/>
          </p:cNvSpPr>
          <p:nvPr/>
        </p:nvSpPr>
        <p:spPr bwMode="auto">
          <a:xfrm>
            <a:off x="3576638" y="5119687"/>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8" name="Oval 7"/>
          <p:cNvSpPr>
            <a:spLocks noChangeArrowheads="1"/>
          </p:cNvSpPr>
          <p:nvPr/>
        </p:nvSpPr>
        <p:spPr bwMode="auto">
          <a:xfrm>
            <a:off x="4997450" y="4597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9" name="Oval 8"/>
          <p:cNvSpPr>
            <a:spLocks noChangeArrowheads="1"/>
          </p:cNvSpPr>
          <p:nvPr/>
        </p:nvSpPr>
        <p:spPr bwMode="auto">
          <a:xfrm>
            <a:off x="3359150" y="4635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0" name="Oval 9"/>
          <p:cNvSpPr>
            <a:spLocks noChangeArrowheads="1"/>
          </p:cNvSpPr>
          <p:nvPr/>
        </p:nvSpPr>
        <p:spPr bwMode="auto">
          <a:xfrm>
            <a:off x="40830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1" name="Oval 10"/>
          <p:cNvSpPr>
            <a:spLocks noChangeArrowheads="1"/>
          </p:cNvSpPr>
          <p:nvPr/>
        </p:nvSpPr>
        <p:spPr bwMode="auto">
          <a:xfrm>
            <a:off x="5226050" y="49403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2" name="Oval 11"/>
          <p:cNvSpPr>
            <a:spLocks noChangeArrowheads="1"/>
          </p:cNvSpPr>
          <p:nvPr/>
        </p:nvSpPr>
        <p:spPr bwMode="auto">
          <a:xfrm>
            <a:off x="3321050" y="52451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3" name="Oval 12"/>
          <p:cNvSpPr>
            <a:spLocks noChangeArrowheads="1"/>
          </p:cNvSpPr>
          <p:nvPr/>
        </p:nvSpPr>
        <p:spPr bwMode="auto">
          <a:xfrm>
            <a:off x="3854450" y="47498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4" name="Oval 13"/>
          <p:cNvSpPr>
            <a:spLocks noChangeArrowheads="1"/>
          </p:cNvSpPr>
          <p:nvPr/>
        </p:nvSpPr>
        <p:spPr bwMode="auto">
          <a:xfrm>
            <a:off x="3397250" y="49403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5" name="Oval 14"/>
          <p:cNvSpPr>
            <a:spLocks noChangeArrowheads="1"/>
          </p:cNvSpPr>
          <p:nvPr/>
        </p:nvSpPr>
        <p:spPr bwMode="auto">
          <a:xfrm>
            <a:off x="5302250" y="52451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6" name="Oval 15"/>
          <p:cNvSpPr>
            <a:spLocks noChangeArrowheads="1"/>
          </p:cNvSpPr>
          <p:nvPr/>
        </p:nvSpPr>
        <p:spPr bwMode="auto">
          <a:xfrm>
            <a:off x="4654550" y="5207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7" name="Oval 16"/>
          <p:cNvSpPr>
            <a:spLocks noChangeArrowheads="1"/>
          </p:cNvSpPr>
          <p:nvPr/>
        </p:nvSpPr>
        <p:spPr bwMode="auto">
          <a:xfrm>
            <a:off x="29019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8" name="Oval 17"/>
          <p:cNvSpPr>
            <a:spLocks noChangeArrowheads="1"/>
          </p:cNvSpPr>
          <p:nvPr/>
        </p:nvSpPr>
        <p:spPr bwMode="auto">
          <a:xfrm>
            <a:off x="5416550" y="5588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 name="Oval 18"/>
          <p:cNvSpPr>
            <a:spLocks noChangeArrowheads="1"/>
          </p:cNvSpPr>
          <p:nvPr/>
        </p:nvSpPr>
        <p:spPr bwMode="auto">
          <a:xfrm>
            <a:off x="4787900" y="6013451"/>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 name="Oval 19"/>
          <p:cNvSpPr>
            <a:spLocks noChangeArrowheads="1"/>
          </p:cNvSpPr>
          <p:nvPr/>
        </p:nvSpPr>
        <p:spPr bwMode="auto">
          <a:xfrm>
            <a:off x="3778250" y="5460206"/>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 name="Oval 20"/>
          <p:cNvSpPr>
            <a:spLocks noChangeArrowheads="1"/>
          </p:cNvSpPr>
          <p:nvPr/>
        </p:nvSpPr>
        <p:spPr bwMode="auto">
          <a:xfrm>
            <a:off x="4997450" y="5016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 name="Oval 21"/>
          <p:cNvSpPr>
            <a:spLocks noChangeArrowheads="1"/>
          </p:cNvSpPr>
          <p:nvPr/>
        </p:nvSpPr>
        <p:spPr bwMode="auto">
          <a:xfrm>
            <a:off x="5454650" y="4343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3" name="Straight Connector 22"/>
          <p:cNvCxnSpPr>
            <a:cxnSpLocks noChangeShapeType="1"/>
          </p:cNvCxnSpPr>
          <p:nvPr/>
        </p:nvCxnSpPr>
        <p:spPr bwMode="auto">
          <a:xfrm rot="5400000" flipH="1" flipV="1">
            <a:off x="2959100" y="4681538"/>
            <a:ext cx="446087" cy="430212"/>
          </a:xfrm>
          <a:prstGeom prst="line">
            <a:avLst/>
          </a:prstGeom>
          <a:noFill/>
          <a:ln w="9525">
            <a:solidFill>
              <a:srgbClr val="FFFF00"/>
            </a:solidFill>
            <a:round/>
            <a:headEnd/>
            <a:tailEnd/>
          </a:ln>
        </p:spPr>
      </p:cxnSp>
      <p:cxnSp>
        <p:nvCxnSpPr>
          <p:cNvPr id="24" name="Straight Connector 23"/>
          <p:cNvCxnSpPr>
            <a:cxnSpLocks noChangeShapeType="1"/>
          </p:cNvCxnSpPr>
          <p:nvPr/>
        </p:nvCxnSpPr>
        <p:spPr bwMode="auto">
          <a:xfrm>
            <a:off x="3397250" y="4673600"/>
            <a:ext cx="522288" cy="114300"/>
          </a:xfrm>
          <a:prstGeom prst="line">
            <a:avLst/>
          </a:prstGeom>
          <a:noFill/>
          <a:ln w="9525">
            <a:solidFill>
              <a:srgbClr val="FFFF00"/>
            </a:solidFill>
            <a:round/>
            <a:headEnd/>
            <a:tailEnd/>
          </a:ln>
        </p:spPr>
      </p:cxnSp>
      <p:cxnSp>
        <p:nvCxnSpPr>
          <p:cNvPr id="25" name="Straight Connector 24"/>
          <p:cNvCxnSpPr>
            <a:cxnSpLocks noChangeShapeType="1"/>
            <a:stCxn id="10" idx="0"/>
          </p:cNvCxnSpPr>
          <p:nvPr/>
        </p:nvCxnSpPr>
        <p:spPr bwMode="auto">
          <a:xfrm rot="16200000" flipV="1">
            <a:off x="3867946" y="4839495"/>
            <a:ext cx="304799" cy="201611"/>
          </a:xfrm>
          <a:prstGeom prst="line">
            <a:avLst/>
          </a:prstGeom>
          <a:noFill/>
          <a:ln w="9525">
            <a:solidFill>
              <a:srgbClr val="FFFF00"/>
            </a:solidFill>
            <a:round/>
            <a:headEnd/>
            <a:tailEnd/>
          </a:ln>
        </p:spPr>
      </p:cxnSp>
      <p:cxnSp>
        <p:nvCxnSpPr>
          <p:cNvPr id="26" name="Straight Connector 25"/>
          <p:cNvCxnSpPr>
            <a:cxnSpLocks noChangeShapeType="1"/>
            <a:endCxn id="10" idx="3"/>
          </p:cNvCxnSpPr>
          <p:nvPr/>
        </p:nvCxnSpPr>
        <p:spPr bwMode="auto">
          <a:xfrm rot="5400000" flipH="1" flipV="1">
            <a:off x="3798490" y="5202588"/>
            <a:ext cx="340566" cy="250872"/>
          </a:xfrm>
          <a:prstGeom prst="line">
            <a:avLst/>
          </a:prstGeom>
          <a:noFill/>
          <a:ln w="9525">
            <a:solidFill>
              <a:srgbClr val="FFFF00"/>
            </a:solidFill>
            <a:round/>
            <a:headEnd/>
            <a:tailEnd/>
          </a:ln>
        </p:spPr>
      </p:cxnSp>
      <p:cxnSp>
        <p:nvCxnSpPr>
          <p:cNvPr id="27" name="Straight Connector 26"/>
          <p:cNvCxnSpPr>
            <a:cxnSpLocks noChangeShapeType="1"/>
            <a:endCxn id="20" idx="3"/>
          </p:cNvCxnSpPr>
          <p:nvPr/>
        </p:nvCxnSpPr>
        <p:spPr bwMode="auto">
          <a:xfrm>
            <a:off x="2967038" y="5119687"/>
            <a:ext cx="822371" cy="405560"/>
          </a:xfrm>
          <a:prstGeom prst="line">
            <a:avLst/>
          </a:prstGeom>
          <a:noFill/>
          <a:ln w="9525">
            <a:solidFill>
              <a:srgbClr val="FFFF00"/>
            </a:solidFill>
            <a:round/>
            <a:headEnd/>
            <a:tailEnd/>
          </a:ln>
        </p:spPr>
      </p:cxnSp>
      <p:cxnSp>
        <p:nvCxnSpPr>
          <p:cNvPr id="28" name="Straight Connector 27"/>
          <p:cNvCxnSpPr>
            <a:cxnSpLocks noChangeShapeType="1"/>
          </p:cNvCxnSpPr>
          <p:nvPr/>
        </p:nvCxnSpPr>
        <p:spPr bwMode="auto">
          <a:xfrm rot="5400000" flipH="1" flipV="1">
            <a:off x="4559300" y="4768850"/>
            <a:ext cx="609600" cy="342900"/>
          </a:xfrm>
          <a:prstGeom prst="line">
            <a:avLst/>
          </a:prstGeom>
          <a:noFill/>
          <a:ln w="9525">
            <a:solidFill>
              <a:srgbClr val="FFFF00"/>
            </a:solidFill>
            <a:round/>
            <a:headEnd/>
            <a:tailEnd/>
          </a:ln>
        </p:spPr>
      </p:cxnSp>
      <p:cxnSp>
        <p:nvCxnSpPr>
          <p:cNvPr id="29" name="Straight Connector 28"/>
          <p:cNvCxnSpPr>
            <a:cxnSpLocks noChangeShapeType="1"/>
            <a:endCxn id="22" idx="3"/>
          </p:cNvCxnSpPr>
          <p:nvPr/>
        </p:nvCxnSpPr>
        <p:spPr bwMode="auto">
          <a:xfrm flipV="1">
            <a:off x="5035550" y="4408441"/>
            <a:ext cx="430259" cy="227059"/>
          </a:xfrm>
          <a:prstGeom prst="line">
            <a:avLst/>
          </a:prstGeom>
          <a:noFill/>
          <a:ln w="9525">
            <a:solidFill>
              <a:srgbClr val="FFFF00"/>
            </a:solidFill>
            <a:round/>
            <a:headEnd/>
            <a:tailEnd/>
          </a:ln>
        </p:spPr>
      </p:cxnSp>
      <p:cxnSp>
        <p:nvCxnSpPr>
          <p:cNvPr id="30" name="Straight Connector 29"/>
          <p:cNvCxnSpPr>
            <a:cxnSpLocks noChangeShapeType="1"/>
            <a:stCxn id="19" idx="0"/>
            <a:endCxn id="16" idx="4"/>
          </p:cNvCxnSpPr>
          <p:nvPr/>
        </p:nvCxnSpPr>
        <p:spPr bwMode="auto">
          <a:xfrm rot="16200000" flipV="1">
            <a:off x="4394200" y="5581651"/>
            <a:ext cx="730251" cy="133350"/>
          </a:xfrm>
          <a:prstGeom prst="line">
            <a:avLst/>
          </a:prstGeom>
          <a:noFill/>
          <a:ln w="9525">
            <a:solidFill>
              <a:srgbClr val="FFFF00"/>
            </a:solidFill>
            <a:round/>
            <a:headEnd/>
            <a:tailEnd/>
          </a:ln>
        </p:spPr>
      </p:cxnSp>
      <p:cxnSp>
        <p:nvCxnSpPr>
          <p:cNvPr id="31" name="Straight Connector 30"/>
          <p:cNvCxnSpPr>
            <a:cxnSpLocks noChangeShapeType="1"/>
            <a:stCxn id="18" idx="3"/>
            <a:endCxn id="19" idx="7"/>
          </p:cNvCxnSpPr>
          <p:nvPr/>
        </p:nvCxnSpPr>
        <p:spPr bwMode="auto">
          <a:xfrm rot="5400000">
            <a:off x="4954541" y="5551441"/>
            <a:ext cx="371569" cy="574768"/>
          </a:xfrm>
          <a:prstGeom prst="line">
            <a:avLst/>
          </a:prstGeom>
          <a:noFill/>
          <a:ln w="9525">
            <a:solidFill>
              <a:srgbClr val="FFFF00"/>
            </a:solidFill>
            <a:round/>
            <a:headEnd/>
            <a:tailEnd/>
          </a:ln>
        </p:spPr>
      </p:cxnSp>
      <p:cxnSp>
        <p:nvCxnSpPr>
          <p:cNvPr id="32" name="Straight Connector 31"/>
          <p:cNvCxnSpPr>
            <a:cxnSpLocks noChangeShapeType="1"/>
            <a:endCxn id="22" idx="4"/>
          </p:cNvCxnSpPr>
          <p:nvPr/>
        </p:nvCxnSpPr>
        <p:spPr bwMode="auto">
          <a:xfrm rot="5400000" flipH="1" flipV="1">
            <a:off x="4895079" y="4990330"/>
            <a:ext cx="1168400" cy="26941"/>
          </a:xfrm>
          <a:prstGeom prst="line">
            <a:avLst/>
          </a:prstGeom>
          <a:noFill/>
          <a:ln w="9525">
            <a:solidFill>
              <a:srgbClr val="FFFF00"/>
            </a:solidFill>
            <a:round/>
            <a:headEnd/>
            <a:tailEn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685800" y="1219200"/>
            <a:ext cx="7772400" cy="3048000"/>
          </a:xfrm>
        </p:spPr>
        <p:txBody>
          <a:bodyPr/>
          <a:lstStyle/>
          <a:p>
            <a:r>
              <a:rPr lang="en-US" dirty="0">
                <a:ea typeface="ＭＳ Ｐゴシック" charset="-128"/>
                <a:cs typeface="ＭＳ Ｐゴシック" charset="-128"/>
              </a:rPr>
              <a:t>If divide and conquer</a:t>
            </a:r>
          </a:p>
          <a:p>
            <a:pPr lvl="1"/>
            <a:r>
              <a:rPr lang="en-US" dirty="0"/>
              <a:t>How much work at merge</a:t>
            </a:r>
          </a:p>
          <a:p>
            <a:pPr lvl="2"/>
            <a:r>
              <a:rPr lang="en-US" dirty="0"/>
              <a:t>Can just pass back Hull and can drop internal nodes at each step, thus saving a large constant factor in time. </a:t>
            </a:r>
            <a:r>
              <a:rPr lang="en-US" dirty="0">
                <a:cs typeface="ＭＳ Ｐゴシック" charset="-128"/>
              </a:rPr>
              <a:t>(but not sufficient for project)</a:t>
            </a:r>
            <a:endParaRPr lang="en-US" dirty="0"/>
          </a:p>
          <a:p>
            <a:pPr lvl="2"/>
            <a:r>
              <a:rPr lang="en-US" dirty="0"/>
              <a:t>Hull can still have </a:t>
            </a:r>
            <a:r>
              <a:rPr lang="en-US" dirty="0" err="1"/>
              <a:t>O(</a:t>
            </a:r>
            <a:r>
              <a:rPr lang="en-US" i="1" dirty="0" err="1"/>
              <a:t>n</a:t>
            </a:r>
            <a:r>
              <a:rPr lang="en-US" dirty="0"/>
              <a:t>) points.</a:t>
            </a:r>
          </a:p>
          <a:p>
            <a:pPr lvl="1"/>
            <a:r>
              <a:rPr lang="en-US" dirty="0"/>
              <a:t>At merge can test all hull points to see which points/edges are part of the new merged hull</a:t>
            </a:r>
          </a:p>
          <a:p>
            <a:pPr lvl="1"/>
            <a:r>
              <a:rPr lang="en-US" dirty="0"/>
              <a:t>Complexity? Still O(</a:t>
            </a:r>
            <a:r>
              <a:rPr lang="en-US" i="1" dirty="0"/>
              <a:t>n</a:t>
            </a:r>
            <a:r>
              <a:rPr lang="en-US" i="1" baseline="30000" dirty="0"/>
              <a:t>3</a:t>
            </a:r>
            <a:r>
              <a:rPr lang="en-US" dirty="0"/>
              <a:t>). But get a big constant factor improvement by dropping internal nodes</a:t>
            </a:r>
          </a:p>
          <a:p>
            <a:pPr lvl="1"/>
            <a:endParaRPr lang="en-US" dirty="0"/>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41</a:t>
            </a:fld>
            <a:endParaRPr lang="en-US">
              <a:latin typeface="Times New Roman" charset="0"/>
            </a:endParaRPr>
          </a:p>
        </p:txBody>
      </p:sp>
      <p:sp>
        <p:nvSpPr>
          <p:cNvPr id="8" name="Oval 7"/>
          <p:cNvSpPr>
            <a:spLocks noChangeArrowheads="1"/>
          </p:cNvSpPr>
          <p:nvPr/>
        </p:nvSpPr>
        <p:spPr bwMode="auto">
          <a:xfrm>
            <a:off x="4997450" y="4597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9" name="Oval 8"/>
          <p:cNvSpPr>
            <a:spLocks noChangeArrowheads="1"/>
          </p:cNvSpPr>
          <p:nvPr/>
        </p:nvSpPr>
        <p:spPr bwMode="auto">
          <a:xfrm>
            <a:off x="3359150" y="4635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0" name="Oval 9"/>
          <p:cNvSpPr>
            <a:spLocks noChangeArrowheads="1"/>
          </p:cNvSpPr>
          <p:nvPr/>
        </p:nvSpPr>
        <p:spPr bwMode="auto">
          <a:xfrm>
            <a:off x="40830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3" name="Oval 12"/>
          <p:cNvSpPr>
            <a:spLocks noChangeArrowheads="1"/>
          </p:cNvSpPr>
          <p:nvPr/>
        </p:nvSpPr>
        <p:spPr bwMode="auto">
          <a:xfrm>
            <a:off x="3854450" y="47498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6" name="Oval 15"/>
          <p:cNvSpPr>
            <a:spLocks noChangeArrowheads="1"/>
          </p:cNvSpPr>
          <p:nvPr/>
        </p:nvSpPr>
        <p:spPr bwMode="auto">
          <a:xfrm>
            <a:off x="4654550" y="5207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7" name="Oval 16"/>
          <p:cNvSpPr>
            <a:spLocks noChangeArrowheads="1"/>
          </p:cNvSpPr>
          <p:nvPr/>
        </p:nvSpPr>
        <p:spPr bwMode="auto">
          <a:xfrm>
            <a:off x="29019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8" name="Oval 17"/>
          <p:cNvSpPr>
            <a:spLocks noChangeArrowheads="1"/>
          </p:cNvSpPr>
          <p:nvPr/>
        </p:nvSpPr>
        <p:spPr bwMode="auto">
          <a:xfrm>
            <a:off x="5416550" y="5588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 name="Oval 18"/>
          <p:cNvSpPr>
            <a:spLocks noChangeArrowheads="1"/>
          </p:cNvSpPr>
          <p:nvPr/>
        </p:nvSpPr>
        <p:spPr bwMode="auto">
          <a:xfrm>
            <a:off x="4787900" y="6013451"/>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 name="Oval 19"/>
          <p:cNvSpPr>
            <a:spLocks noChangeArrowheads="1"/>
          </p:cNvSpPr>
          <p:nvPr/>
        </p:nvSpPr>
        <p:spPr bwMode="auto">
          <a:xfrm>
            <a:off x="3778250" y="5460206"/>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 name="Oval 21"/>
          <p:cNvSpPr>
            <a:spLocks noChangeArrowheads="1"/>
          </p:cNvSpPr>
          <p:nvPr/>
        </p:nvSpPr>
        <p:spPr bwMode="auto">
          <a:xfrm>
            <a:off x="5454650" y="4343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3" name="Straight Connector 22"/>
          <p:cNvCxnSpPr>
            <a:cxnSpLocks noChangeShapeType="1"/>
          </p:cNvCxnSpPr>
          <p:nvPr/>
        </p:nvCxnSpPr>
        <p:spPr bwMode="auto">
          <a:xfrm rot="5400000" flipH="1" flipV="1">
            <a:off x="2959100" y="4681538"/>
            <a:ext cx="446087" cy="430212"/>
          </a:xfrm>
          <a:prstGeom prst="line">
            <a:avLst/>
          </a:prstGeom>
          <a:noFill/>
          <a:ln w="9525">
            <a:solidFill>
              <a:srgbClr val="FFFF00"/>
            </a:solidFill>
            <a:round/>
            <a:headEnd/>
            <a:tailEnd/>
          </a:ln>
        </p:spPr>
      </p:cxnSp>
      <p:cxnSp>
        <p:nvCxnSpPr>
          <p:cNvPr id="24" name="Straight Connector 23"/>
          <p:cNvCxnSpPr>
            <a:cxnSpLocks noChangeShapeType="1"/>
          </p:cNvCxnSpPr>
          <p:nvPr/>
        </p:nvCxnSpPr>
        <p:spPr bwMode="auto">
          <a:xfrm>
            <a:off x="3397250" y="4673600"/>
            <a:ext cx="522288" cy="114300"/>
          </a:xfrm>
          <a:prstGeom prst="line">
            <a:avLst/>
          </a:prstGeom>
          <a:noFill/>
          <a:ln w="9525">
            <a:solidFill>
              <a:srgbClr val="FFFF00"/>
            </a:solidFill>
            <a:round/>
            <a:headEnd/>
            <a:tailEnd/>
          </a:ln>
        </p:spPr>
      </p:cxnSp>
      <p:cxnSp>
        <p:nvCxnSpPr>
          <p:cNvPr id="25" name="Straight Connector 24"/>
          <p:cNvCxnSpPr>
            <a:cxnSpLocks noChangeShapeType="1"/>
            <a:stCxn id="10" idx="0"/>
          </p:cNvCxnSpPr>
          <p:nvPr/>
        </p:nvCxnSpPr>
        <p:spPr bwMode="auto">
          <a:xfrm rot="16200000" flipV="1">
            <a:off x="3867946" y="4839495"/>
            <a:ext cx="304799" cy="201611"/>
          </a:xfrm>
          <a:prstGeom prst="line">
            <a:avLst/>
          </a:prstGeom>
          <a:noFill/>
          <a:ln w="9525">
            <a:solidFill>
              <a:srgbClr val="FFFF00"/>
            </a:solidFill>
            <a:round/>
            <a:headEnd/>
            <a:tailEnd/>
          </a:ln>
        </p:spPr>
      </p:cxnSp>
      <p:cxnSp>
        <p:nvCxnSpPr>
          <p:cNvPr id="26" name="Straight Connector 25"/>
          <p:cNvCxnSpPr>
            <a:cxnSpLocks noChangeShapeType="1"/>
            <a:endCxn id="10" idx="3"/>
          </p:cNvCxnSpPr>
          <p:nvPr/>
        </p:nvCxnSpPr>
        <p:spPr bwMode="auto">
          <a:xfrm rot="5400000" flipH="1" flipV="1">
            <a:off x="3798490" y="5202588"/>
            <a:ext cx="340566" cy="250872"/>
          </a:xfrm>
          <a:prstGeom prst="line">
            <a:avLst/>
          </a:prstGeom>
          <a:noFill/>
          <a:ln w="9525">
            <a:solidFill>
              <a:srgbClr val="FFFF00"/>
            </a:solidFill>
            <a:round/>
            <a:headEnd/>
            <a:tailEnd/>
          </a:ln>
        </p:spPr>
      </p:cxnSp>
      <p:cxnSp>
        <p:nvCxnSpPr>
          <p:cNvPr id="27" name="Straight Connector 26"/>
          <p:cNvCxnSpPr>
            <a:cxnSpLocks noChangeShapeType="1"/>
            <a:endCxn id="20" idx="3"/>
          </p:cNvCxnSpPr>
          <p:nvPr/>
        </p:nvCxnSpPr>
        <p:spPr bwMode="auto">
          <a:xfrm>
            <a:off x="2967038" y="5119687"/>
            <a:ext cx="822371" cy="405560"/>
          </a:xfrm>
          <a:prstGeom prst="line">
            <a:avLst/>
          </a:prstGeom>
          <a:noFill/>
          <a:ln w="9525">
            <a:solidFill>
              <a:srgbClr val="FFFF00"/>
            </a:solidFill>
            <a:round/>
            <a:headEnd/>
            <a:tailEnd/>
          </a:ln>
        </p:spPr>
      </p:cxnSp>
      <p:cxnSp>
        <p:nvCxnSpPr>
          <p:cNvPr id="28" name="Straight Connector 27"/>
          <p:cNvCxnSpPr>
            <a:cxnSpLocks noChangeShapeType="1"/>
          </p:cNvCxnSpPr>
          <p:nvPr/>
        </p:nvCxnSpPr>
        <p:spPr bwMode="auto">
          <a:xfrm rot="5400000" flipH="1" flipV="1">
            <a:off x="4559300" y="4768850"/>
            <a:ext cx="609600" cy="342900"/>
          </a:xfrm>
          <a:prstGeom prst="line">
            <a:avLst/>
          </a:prstGeom>
          <a:noFill/>
          <a:ln w="9525">
            <a:solidFill>
              <a:srgbClr val="FFFF00"/>
            </a:solidFill>
            <a:round/>
            <a:headEnd/>
            <a:tailEnd/>
          </a:ln>
        </p:spPr>
      </p:cxnSp>
      <p:cxnSp>
        <p:nvCxnSpPr>
          <p:cNvPr id="29" name="Straight Connector 28"/>
          <p:cNvCxnSpPr>
            <a:cxnSpLocks noChangeShapeType="1"/>
            <a:endCxn id="22" idx="3"/>
          </p:cNvCxnSpPr>
          <p:nvPr/>
        </p:nvCxnSpPr>
        <p:spPr bwMode="auto">
          <a:xfrm flipV="1">
            <a:off x="5035550" y="4408441"/>
            <a:ext cx="430259" cy="227059"/>
          </a:xfrm>
          <a:prstGeom prst="line">
            <a:avLst/>
          </a:prstGeom>
          <a:noFill/>
          <a:ln w="9525">
            <a:solidFill>
              <a:srgbClr val="FFFF00"/>
            </a:solidFill>
            <a:round/>
            <a:headEnd/>
            <a:tailEnd/>
          </a:ln>
        </p:spPr>
      </p:cxnSp>
      <p:cxnSp>
        <p:nvCxnSpPr>
          <p:cNvPr id="30" name="Straight Connector 29"/>
          <p:cNvCxnSpPr>
            <a:cxnSpLocks noChangeShapeType="1"/>
            <a:stCxn id="19" idx="0"/>
            <a:endCxn id="16" idx="4"/>
          </p:cNvCxnSpPr>
          <p:nvPr/>
        </p:nvCxnSpPr>
        <p:spPr bwMode="auto">
          <a:xfrm rot="16200000" flipV="1">
            <a:off x="4394200" y="5581651"/>
            <a:ext cx="730251" cy="133350"/>
          </a:xfrm>
          <a:prstGeom prst="line">
            <a:avLst/>
          </a:prstGeom>
          <a:noFill/>
          <a:ln w="9525">
            <a:solidFill>
              <a:srgbClr val="FFFF00"/>
            </a:solidFill>
            <a:round/>
            <a:headEnd/>
            <a:tailEnd/>
          </a:ln>
        </p:spPr>
      </p:cxnSp>
      <p:cxnSp>
        <p:nvCxnSpPr>
          <p:cNvPr id="31" name="Straight Connector 30"/>
          <p:cNvCxnSpPr>
            <a:cxnSpLocks noChangeShapeType="1"/>
            <a:stCxn id="18" idx="3"/>
            <a:endCxn id="19" idx="7"/>
          </p:cNvCxnSpPr>
          <p:nvPr/>
        </p:nvCxnSpPr>
        <p:spPr bwMode="auto">
          <a:xfrm rot="5400000">
            <a:off x="4954541" y="5551441"/>
            <a:ext cx="371569" cy="574768"/>
          </a:xfrm>
          <a:prstGeom prst="line">
            <a:avLst/>
          </a:prstGeom>
          <a:noFill/>
          <a:ln w="9525">
            <a:solidFill>
              <a:srgbClr val="FFFF00"/>
            </a:solidFill>
            <a:round/>
            <a:headEnd/>
            <a:tailEnd/>
          </a:ln>
        </p:spPr>
      </p:cxnSp>
      <p:cxnSp>
        <p:nvCxnSpPr>
          <p:cNvPr id="32" name="Straight Connector 31"/>
          <p:cNvCxnSpPr>
            <a:cxnSpLocks noChangeShapeType="1"/>
            <a:endCxn id="22" idx="4"/>
          </p:cNvCxnSpPr>
          <p:nvPr/>
        </p:nvCxnSpPr>
        <p:spPr bwMode="auto">
          <a:xfrm rot="5400000" flipH="1" flipV="1">
            <a:off x="4895079" y="4990330"/>
            <a:ext cx="1168400" cy="26941"/>
          </a:xfrm>
          <a:prstGeom prst="line">
            <a:avLst/>
          </a:prstGeom>
          <a:noFill/>
          <a:ln w="9525">
            <a:solidFill>
              <a:srgbClr val="FFFF00"/>
            </a:solidFill>
            <a:round/>
            <a:headEnd/>
            <a:tailEn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457200" y="1219200"/>
            <a:ext cx="8229600" cy="3048000"/>
          </a:xfrm>
        </p:spPr>
        <p:txBody>
          <a:bodyPr/>
          <a:lstStyle/>
          <a:p>
            <a:r>
              <a:rPr lang="en-US" dirty="0">
                <a:ea typeface="ＭＳ Ｐゴシック" charset="-128"/>
                <a:cs typeface="ＭＳ Ｐゴシック" charset="-128"/>
              </a:rPr>
              <a:t>Can we merge faster?</a:t>
            </a:r>
          </a:p>
          <a:p>
            <a:pPr lvl="1"/>
            <a:r>
              <a:rPr lang="en-US" dirty="0"/>
              <a:t>Note new hull will be a subset of the old hull edges plus 2 new edges</a:t>
            </a:r>
          </a:p>
          <a:p>
            <a:pPr lvl="1"/>
            <a:r>
              <a:rPr lang="en-US" dirty="0"/>
              <a:t>An improved approach is to just consider current hull edges.  This is </a:t>
            </a:r>
            <a:r>
              <a:rPr lang="en-US" dirty="0" err="1"/>
              <a:t>O(</a:t>
            </a:r>
            <a:r>
              <a:rPr lang="en-US" i="1" dirty="0" err="1"/>
              <a:t>n</a:t>
            </a:r>
            <a:r>
              <a:rPr lang="en-US" dirty="0"/>
              <a:t>) edges rather than testing all possible edges which is O(</a:t>
            </a:r>
            <a:r>
              <a:rPr lang="en-US" i="1" dirty="0"/>
              <a:t>n</a:t>
            </a:r>
            <a:r>
              <a:rPr lang="en-US" baseline="30000" dirty="0"/>
              <a:t>2</a:t>
            </a:r>
            <a:r>
              <a:rPr lang="en-US" dirty="0"/>
              <a:t>). </a:t>
            </a:r>
          </a:p>
          <a:p>
            <a:pPr lvl="1"/>
            <a:r>
              <a:rPr lang="en-US" dirty="0"/>
              <a:t>All (and only) current edges still legal with opposite hull</a:t>
            </a:r>
          </a:p>
          <a:p>
            <a:pPr lvl="1"/>
            <a:r>
              <a:rPr lang="en-US" dirty="0"/>
              <a:t>Complexity of this step?</a:t>
            </a:r>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42</a:t>
            </a:fld>
            <a:endParaRPr lang="en-US">
              <a:latin typeface="Times New Roman" charset="0"/>
            </a:endParaRPr>
          </a:p>
        </p:txBody>
      </p:sp>
      <p:sp>
        <p:nvSpPr>
          <p:cNvPr id="8" name="Oval 7"/>
          <p:cNvSpPr>
            <a:spLocks noChangeArrowheads="1"/>
          </p:cNvSpPr>
          <p:nvPr/>
        </p:nvSpPr>
        <p:spPr bwMode="auto">
          <a:xfrm>
            <a:off x="4997450" y="4597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9" name="Oval 8"/>
          <p:cNvSpPr>
            <a:spLocks noChangeArrowheads="1"/>
          </p:cNvSpPr>
          <p:nvPr/>
        </p:nvSpPr>
        <p:spPr bwMode="auto">
          <a:xfrm>
            <a:off x="3359150" y="4635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0" name="Oval 9"/>
          <p:cNvSpPr>
            <a:spLocks noChangeArrowheads="1"/>
          </p:cNvSpPr>
          <p:nvPr/>
        </p:nvSpPr>
        <p:spPr bwMode="auto">
          <a:xfrm>
            <a:off x="40830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3" name="Oval 12"/>
          <p:cNvSpPr>
            <a:spLocks noChangeArrowheads="1"/>
          </p:cNvSpPr>
          <p:nvPr/>
        </p:nvSpPr>
        <p:spPr bwMode="auto">
          <a:xfrm>
            <a:off x="3854450" y="47498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6" name="Oval 15"/>
          <p:cNvSpPr>
            <a:spLocks noChangeArrowheads="1"/>
          </p:cNvSpPr>
          <p:nvPr/>
        </p:nvSpPr>
        <p:spPr bwMode="auto">
          <a:xfrm>
            <a:off x="4654550" y="5207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7" name="Oval 16"/>
          <p:cNvSpPr>
            <a:spLocks noChangeArrowheads="1"/>
          </p:cNvSpPr>
          <p:nvPr/>
        </p:nvSpPr>
        <p:spPr bwMode="auto">
          <a:xfrm>
            <a:off x="29019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8" name="Oval 17"/>
          <p:cNvSpPr>
            <a:spLocks noChangeArrowheads="1"/>
          </p:cNvSpPr>
          <p:nvPr/>
        </p:nvSpPr>
        <p:spPr bwMode="auto">
          <a:xfrm>
            <a:off x="5416550" y="5588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 name="Oval 18"/>
          <p:cNvSpPr>
            <a:spLocks noChangeArrowheads="1"/>
          </p:cNvSpPr>
          <p:nvPr/>
        </p:nvSpPr>
        <p:spPr bwMode="auto">
          <a:xfrm>
            <a:off x="4787900" y="6013451"/>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 name="Oval 19"/>
          <p:cNvSpPr>
            <a:spLocks noChangeArrowheads="1"/>
          </p:cNvSpPr>
          <p:nvPr/>
        </p:nvSpPr>
        <p:spPr bwMode="auto">
          <a:xfrm>
            <a:off x="3778250" y="5460206"/>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 name="Oval 21"/>
          <p:cNvSpPr>
            <a:spLocks noChangeArrowheads="1"/>
          </p:cNvSpPr>
          <p:nvPr/>
        </p:nvSpPr>
        <p:spPr bwMode="auto">
          <a:xfrm>
            <a:off x="5454650" y="4343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3" name="Straight Connector 22"/>
          <p:cNvCxnSpPr>
            <a:cxnSpLocks noChangeShapeType="1"/>
          </p:cNvCxnSpPr>
          <p:nvPr/>
        </p:nvCxnSpPr>
        <p:spPr bwMode="auto">
          <a:xfrm rot="5400000" flipH="1" flipV="1">
            <a:off x="2959100" y="4681538"/>
            <a:ext cx="446087" cy="430212"/>
          </a:xfrm>
          <a:prstGeom prst="line">
            <a:avLst/>
          </a:prstGeom>
          <a:noFill/>
          <a:ln w="9525">
            <a:solidFill>
              <a:srgbClr val="FFFF00"/>
            </a:solidFill>
            <a:round/>
            <a:headEnd/>
            <a:tailEnd/>
          </a:ln>
        </p:spPr>
      </p:cxnSp>
      <p:cxnSp>
        <p:nvCxnSpPr>
          <p:cNvPr id="24" name="Straight Connector 23"/>
          <p:cNvCxnSpPr>
            <a:cxnSpLocks noChangeShapeType="1"/>
          </p:cNvCxnSpPr>
          <p:nvPr/>
        </p:nvCxnSpPr>
        <p:spPr bwMode="auto">
          <a:xfrm>
            <a:off x="3397250" y="4673600"/>
            <a:ext cx="522288" cy="114300"/>
          </a:xfrm>
          <a:prstGeom prst="line">
            <a:avLst/>
          </a:prstGeom>
          <a:noFill/>
          <a:ln w="9525">
            <a:solidFill>
              <a:srgbClr val="FFFF00"/>
            </a:solidFill>
            <a:round/>
            <a:headEnd/>
            <a:tailEnd/>
          </a:ln>
        </p:spPr>
      </p:cxnSp>
      <p:cxnSp>
        <p:nvCxnSpPr>
          <p:cNvPr id="25" name="Straight Connector 24"/>
          <p:cNvCxnSpPr>
            <a:cxnSpLocks noChangeShapeType="1"/>
            <a:stCxn id="10" idx="0"/>
          </p:cNvCxnSpPr>
          <p:nvPr/>
        </p:nvCxnSpPr>
        <p:spPr bwMode="auto">
          <a:xfrm rot="16200000" flipV="1">
            <a:off x="3867946" y="4839495"/>
            <a:ext cx="304799" cy="201611"/>
          </a:xfrm>
          <a:prstGeom prst="line">
            <a:avLst/>
          </a:prstGeom>
          <a:noFill/>
          <a:ln w="9525">
            <a:solidFill>
              <a:srgbClr val="FFFF00"/>
            </a:solidFill>
            <a:round/>
            <a:headEnd/>
            <a:tailEnd/>
          </a:ln>
        </p:spPr>
      </p:cxnSp>
      <p:cxnSp>
        <p:nvCxnSpPr>
          <p:cNvPr id="26" name="Straight Connector 25"/>
          <p:cNvCxnSpPr>
            <a:cxnSpLocks noChangeShapeType="1"/>
            <a:endCxn id="10" idx="3"/>
          </p:cNvCxnSpPr>
          <p:nvPr/>
        </p:nvCxnSpPr>
        <p:spPr bwMode="auto">
          <a:xfrm rot="5400000" flipH="1" flipV="1">
            <a:off x="3798490" y="5202588"/>
            <a:ext cx="340566" cy="250872"/>
          </a:xfrm>
          <a:prstGeom prst="line">
            <a:avLst/>
          </a:prstGeom>
          <a:noFill/>
          <a:ln w="9525">
            <a:solidFill>
              <a:srgbClr val="FFFF00"/>
            </a:solidFill>
            <a:round/>
            <a:headEnd/>
            <a:tailEnd/>
          </a:ln>
        </p:spPr>
      </p:cxnSp>
      <p:cxnSp>
        <p:nvCxnSpPr>
          <p:cNvPr id="27" name="Straight Connector 26"/>
          <p:cNvCxnSpPr>
            <a:cxnSpLocks noChangeShapeType="1"/>
            <a:endCxn id="20" idx="3"/>
          </p:cNvCxnSpPr>
          <p:nvPr/>
        </p:nvCxnSpPr>
        <p:spPr bwMode="auto">
          <a:xfrm>
            <a:off x="2967038" y="5119687"/>
            <a:ext cx="822371" cy="405560"/>
          </a:xfrm>
          <a:prstGeom prst="line">
            <a:avLst/>
          </a:prstGeom>
          <a:noFill/>
          <a:ln w="9525">
            <a:solidFill>
              <a:srgbClr val="FFFF00"/>
            </a:solidFill>
            <a:round/>
            <a:headEnd/>
            <a:tailEnd/>
          </a:ln>
        </p:spPr>
      </p:cxnSp>
      <p:cxnSp>
        <p:nvCxnSpPr>
          <p:cNvPr id="28" name="Straight Connector 27"/>
          <p:cNvCxnSpPr>
            <a:cxnSpLocks noChangeShapeType="1"/>
          </p:cNvCxnSpPr>
          <p:nvPr/>
        </p:nvCxnSpPr>
        <p:spPr bwMode="auto">
          <a:xfrm rot="5400000" flipH="1" flipV="1">
            <a:off x="4559300" y="4768850"/>
            <a:ext cx="609600" cy="342900"/>
          </a:xfrm>
          <a:prstGeom prst="line">
            <a:avLst/>
          </a:prstGeom>
          <a:noFill/>
          <a:ln w="9525">
            <a:solidFill>
              <a:srgbClr val="FFFF00"/>
            </a:solidFill>
            <a:round/>
            <a:headEnd/>
            <a:tailEnd/>
          </a:ln>
        </p:spPr>
      </p:cxnSp>
      <p:cxnSp>
        <p:nvCxnSpPr>
          <p:cNvPr id="29" name="Straight Connector 28"/>
          <p:cNvCxnSpPr>
            <a:cxnSpLocks noChangeShapeType="1"/>
            <a:endCxn id="22" idx="3"/>
          </p:cNvCxnSpPr>
          <p:nvPr/>
        </p:nvCxnSpPr>
        <p:spPr bwMode="auto">
          <a:xfrm flipV="1">
            <a:off x="5035550" y="4408441"/>
            <a:ext cx="430259" cy="227059"/>
          </a:xfrm>
          <a:prstGeom prst="line">
            <a:avLst/>
          </a:prstGeom>
          <a:noFill/>
          <a:ln w="9525">
            <a:solidFill>
              <a:srgbClr val="FFFF00"/>
            </a:solidFill>
            <a:round/>
            <a:headEnd/>
            <a:tailEnd/>
          </a:ln>
        </p:spPr>
      </p:cxnSp>
      <p:cxnSp>
        <p:nvCxnSpPr>
          <p:cNvPr id="30" name="Straight Connector 29"/>
          <p:cNvCxnSpPr>
            <a:cxnSpLocks noChangeShapeType="1"/>
            <a:stCxn id="19" idx="0"/>
            <a:endCxn id="16" idx="4"/>
          </p:cNvCxnSpPr>
          <p:nvPr/>
        </p:nvCxnSpPr>
        <p:spPr bwMode="auto">
          <a:xfrm rot="16200000" flipV="1">
            <a:off x="4394200" y="5581651"/>
            <a:ext cx="730251" cy="133350"/>
          </a:xfrm>
          <a:prstGeom prst="line">
            <a:avLst/>
          </a:prstGeom>
          <a:noFill/>
          <a:ln w="9525">
            <a:solidFill>
              <a:srgbClr val="FFFF00"/>
            </a:solidFill>
            <a:round/>
            <a:headEnd/>
            <a:tailEnd/>
          </a:ln>
        </p:spPr>
      </p:cxnSp>
      <p:cxnSp>
        <p:nvCxnSpPr>
          <p:cNvPr id="31" name="Straight Connector 30"/>
          <p:cNvCxnSpPr>
            <a:cxnSpLocks noChangeShapeType="1"/>
            <a:stCxn id="18" idx="3"/>
            <a:endCxn id="19" idx="7"/>
          </p:cNvCxnSpPr>
          <p:nvPr/>
        </p:nvCxnSpPr>
        <p:spPr bwMode="auto">
          <a:xfrm rot="5400000">
            <a:off x="4954541" y="5551441"/>
            <a:ext cx="371569" cy="574768"/>
          </a:xfrm>
          <a:prstGeom prst="line">
            <a:avLst/>
          </a:prstGeom>
          <a:noFill/>
          <a:ln w="9525">
            <a:solidFill>
              <a:srgbClr val="FFFF00"/>
            </a:solidFill>
            <a:round/>
            <a:headEnd/>
            <a:tailEnd/>
          </a:ln>
        </p:spPr>
      </p:cxnSp>
      <p:cxnSp>
        <p:nvCxnSpPr>
          <p:cNvPr id="32" name="Straight Connector 31"/>
          <p:cNvCxnSpPr>
            <a:cxnSpLocks noChangeShapeType="1"/>
            <a:endCxn id="22" idx="4"/>
          </p:cNvCxnSpPr>
          <p:nvPr/>
        </p:nvCxnSpPr>
        <p:spPr bwMode="auto">
          <a:xfrm rot="5400000" flipH="1" flipV="1">
            <a:off x="4895079" y="4990330"/>
            <a:ext cx="1168400" cy="26941"/>
          </a:xfrm>
          <a:prstGeom prst="line">
            <a:avLst/>
          </a:prstGeom>
          <a:noFill/>
          <a:ln w="9525">
            <a:solidFill>
              <a:srgbClr val="FFFF00"/>
            </a:solidFill>
            <a:round/>
            <a:headEnd/>
            <a:tailEn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457200" y="1219200"/>
            <a:ext cx="8229600" cy="3048000"/>
          </a:xfrm>
        </p:spPr>
        <p:txBody>
          <a:bodyPr/>
          <a:lstStyle/>
          <a:p>
            <a:r>
              <a:rPr lang="en-US" dirty="0">
                <a:ea typeface="ＭＳ Ｐゴシック" charset="-128"/>
                <a:cs typeface="ＭＳ Ｐゴシック" charset="-128"/>
              </a:rPr>
              <a:t>Can we merge faster?</a:t>
            </a:r>
          </a:p>
          <a:p>
            <a:pPr lvl="1"/>
            <a:r>
              <a:rPr lang="en-US" dirty="0"/>
              <a:t>Note new hull will be a subset of the old hull edges plus 2 new edges</a:t>
            </a:r>
          </a:p>
          <a:p>
            <a:pPr lvl="1"/>
            <a:r>
              <a:rPr lang="en-US" dirty="0"/>
              <a:t>An improved approach is to just consider current hull edges.  This is </a:t>
            </a:r>
            <a:r>
              <a:rPr lang="en-US" dirty="0" err="1"/>
              <a:t>O(</a:t>
            </a:r>
            <a:r>
              <a:rPr lang="en-US" i="1" dirty="0" err="1"/>
              <a:t>n</a:t>
            </a:r>
            <a:r>
              <a:rPr lang="en-US" dirty="0"/>
              <a:t>) edges rather than testing all possible edges which is O(</a:t>
            </a:r>
            <a:r>
              <a:rPr lang="en-US" i="1" dirty="0"/>
              <a:t>n</a:t>
            </a:r>
            <a:r>
              <a:rPr lang="en-US" baseline="30000" dirty="0"/>
              <a:t>2</a:t>
            </a:r>
            <a:r>
              <a:rPr lang="en-US" dirty="0"/>
              <a:t>). </a:t>
            </a:r>
          </a:p>
          <a:p>
            <a:pPr lvl="1"/>
            <a:r>
              <a:rPr lang="en-US" dirty="0"/>
              <a:t>All (and only) current edges still legal with opposite hull will remain</a:t>
            </a:r>
          </a:p>
          <a:p>
            <a:pPr lvl="1"/>
            <a:r>
              <a:rPr lang="en-US" dirty="0"/>
              <a:t>Complexity of this step? - O(</a:t>
            </a:r>
            <a:r>
              <a:rPr lang="en-US" i="1" dirty="0"/>
              <a:t>n</a:t>
            </a:r>
            <a:r>
              <a:rPr lang="en-US" baseline="30000" dirty="0"/>
              <a:t>2</a:t>
            </a:r>
            <a:r>
              <a:rPr lang="en-US" dirty="0"/>
              <a:t>)</a:t>
            </a:r>
          </a:p>
          <a:p>
            <a:pPr lvl="1"/>
            <a:r>
              <a:rPr lang="en-US" dirty="0"/>
              <a:t>Leaving 4 points which must be end-points of tangent lines to create the merged convex hull. </a:t>
            </a:r>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43</a:t>
            </a:fld>
            <a:endParaRPr lang="en-US">
              <a:latin typeface="Times New Roman" charset="0"/>
            </a:endParaRPr>
          </a:p>
        </p:txBody>
      </p:sp>
      <p:sp>
        <p:nvSpPr>
          <p:cNvPr id="46" name="Oval 45"/>
          <p:cNvSpPr>
            <a:spLocks noChangeArrowheads="1"/>
          </p:cNvSpPr>
          <p:nvPr/>
        </p:nvSpPr>
        <p:spPr bwMode="auto">
          <a:xfrm>
            <a:off x="4997450" y="4597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 name="Oval 46"/>
          <p:cNvSpPr>
            <a:spLocks noChangeArrowheads="1"/>
          </p:cNvSpPr>
          <p:nvPr/>
        </p:nvSpPr>
        <p:spPr bwMode="auto">
          <a:xfrm>
            <a:off x="3359150" y="4635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8" name="Oval 47"/>
          <p:cNvSpPr>
            <a:spLocks noChangeArrowheads="1"/>
          </p:cNvSpPr>
          <p:nvPr/>
        </p:nvSpPr>
        <p:spPr bwMode="auto">
          <a:xfrm>
            <a:off x="40830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9" name="Oval 48"/>
          <p:cNvSpPr>
            <a:spLocks noChangeArrowheads="1"/>
          </p:cNvSpPr>
          <p:nvPr/>
        </p:nvSpPr>
        <p:spPr bwMode="auto">
          <a:xfrm>
            <a:off x="3854450" y="47498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50" name="Oval 49"/>
          <p:cNvSpPr>
            <a:spLocks noChangeArrowheads="1"/>
          </p:cNvSpPr>
          <p:nvPr/>
        </p:nvSpPr>
        <p:spPr bwMode="auto">
          <a:xfrm>
            <a:off x="4654550" y="5207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51" name="Oval 50"/>
          <p:cNvSpPr>
            <a:spLocks noChangeArrowheads="1"/>
          </p:cNvSpPr>
          <p:nvPr/>
        </p:nvSpPr>
        <p:spPr bwMode="auto">
          <a:xfrm>
            <a:off x="29019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52" name="Oval 51"/>
          <p:cNvSpPr>
            <a:spLocks noChangeArrowheads="1"/>
          </p:cNvSpPr>
          <p:nvPr/>
        </p:nvSpPr>
        <p:spPr bwMode="auto">
          <a:xfrm>
            <a:off x="5416550" y="5588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53" name="Oval 52"/>
          <p:cNvSpPr>
            <a:spLocks noChangeArrowheads="1"/>
          </p:cNvSpPr>
          <p:nvPr/>
        </p:nvSpPr>
        <p:spPr bwMode="auto">
          <a:xfrm>
            <a:off x="4787900" y="6013451"/>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54" name="Oval 53"/>
          <p:cNvSpPr>
            <a:spLocks noChangeArrowheads="1"/>
          </p:cNvSpPr>
          <p:nvPr/>
        </p:nvSpPr>
        <p:spPr bwMode="auto">
          <a:xfrm>
            <a:off x="3778250" y="5460206"/>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55" name="Oval 54"/>
          <p:cNvSpPr>
            <a:spLocks noChangeArrowheads="1"/>
          </p:cNvSpPr>
          <p:nvPr/>
        </p:nvSpPr>
        <p:spPr bwMode="auto">
          <a:xfrm>
            <a:off x="5454650" y="4343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56" name="Straight Connector 55"/>
          <p:cNvCxnSpPr>
            <a:cxnSpLocks noChangeShapeType="1"/>
          </p:cNvCxnSpPr>
          <p:nvPr/>
        </p:nvCxnSpPr>
        <p:spPr bwMode="auto">
          <a:xfrm rot="5400000" flipH="1" flipV="1">
            <a:off x="2959100" y="4681538"/>
            <a:ext cx="446087" cy="430212"/>
          </a:xfrm>
          <a:prstGeom prst="line">
            <a:avLst/>
          </a:prstGeom>
          <a:noFill/>
          <a:ln w="9525">
            <a:solidFill>
              <a:srgbClr val="FFFF00"/>
            </a:solidFill>
            <a:round/>
            <a:headEnd/>
            <a:tailEnd/>
          </a:ln>
        </p:spPr>
      </p:cxnSp>
      <p:cxnSp>
        <p:nvCxnSpPr>
          <p:cNvPr id="57" name="Straight Connector 56"/>
          <p:cNvCxnSpPr>
            <a:cxnSpLocks noChangeShapeType="1"/>
            <a:stCxn id="52" idx="3"/>
            <a:endCxn id="53" idx="7"/>
          </p:cNvCxnSpPr>
          <p:nvPr/>
        </p:nvCxnSpPr>
        <p:spPr bwMode="auto">
          <a:xfrm rot="5400000">
            <a:off x="4954541" y="5551441"/>
            <a:ext cx="371569" cy="574768"/>
          </a:xfrm>
          <a:prstGeom prst="line">
            <a:avLst/>
          </a:prstGeom>
          <a:noFill/>
          <a:ln w="9525">
            <a:solidFill>
              <a:srgbClr val="FFFF00"/>
            </a:solidFill>
            <a:round/>
            <a:headEnd/>
            <a:tailEnd/>
          </a:ln>
        </p:spPr>
      </p:cxnSp>
      <p:cxnSp>
        <p:nvCxnSpPr>
          <p:cNvPr id="58" name="Straight Connector 57"/>
          <p:cNvCxnSpPr>
            <a:cxnSpLocks noChangeShapeType="1"/>
            <a:endCxn id="55" idx="4"/>
          </p:cNvCxnSpPr>
          <p:nvPr/>
        </p:nvCxnSpPr>
        <p:spPr bwMode="auto">
          <a:xfrm rot="5400000" flipH="1" flipV="1">
            <a:off x="4895079" y="4990330"/>
            <a:ext cx="1168400" cy="26941"/>
          </a:xfrm>
          <a:prstGeom prst="line">
            <a:avLst/>
          </a:prstGeom>
          <a:noFill/>
          <a:ln w="9525">
            <a:solidFill>
              <a:srgbClr val="FFFF00"/>
            </a:solidFill>
            <a:round/>
            <a:headEnd/>
            <a:tailEn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685800" y="1219200"/>
            <a:ext cx="7772400" cy="3048000"/>
          </a:xfrm>
        </p:spPr>
        <p:txBody>
          <a:bodyPr/>
          <a:lstStyle/>
          <a:p>
            <a:r>
              <a:rPr lang="en-US" dirty="0"/>
              <a:t> </a:t>
            </a:r>
          </a:p>
          <a:p>
            <a:pPr lvl="1"/>
            <a:r>
              <a:rPr lang="en-US" dirty="0"/>
              <a:t>Then just appropriately connect the 4 points, adding the 2 needed edges for the merge – complexity of this part?</a:t>
            </a:r>
          </a:p>
          <a:p>
            <a:pPr lvl="1"/>
            <a:r>
              <a:rPr lang="en-US" dirty="0"/>
              <a:t>Total complexity? Do relation and master theorem.</a:t>
            </a:r>
          </a:p>
          <a:p>
            <a:pPr lvl="1"/>
            <a:endParaRPr lang="en-US" dirty="0"/>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44</a:t>
            </a:fld>
            <a:endParaRPr lang="en-US">
              <a:latin typeface="Times New Roman" charset="0"/>
            </a:endParaRPr>
          </a:p>
        </p:txBody>
      </p:sp>
      <p:sp>
        <p:nvSpPr>
          <p:cNvPr id="8" name="Oval 7"/>
          <p:cNvSpPr>
            <a:spLocks noChangeArrowheads="1"/>
          </p:cNvSpPr>
          <p:nvPr/>
        </p:nvSpPr>
        <p:spPr bwMode="auto">
          <a:xfrm>
            <a:off x="4997450" y="4597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9" name="Oval 8"/>
          <p:cNvSpPr>
            <a:spLocks noChangeArrowheads="1"/>
          </p:cNvSpPr>
          <p:nvPr/>
        </p:nvSpPr>
        <p:spPr bwMode="auto">
          <a:xfrm>
            <a:off x="3359150" y="4635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0" name="Oval 9"/>
          <p:cNvSpPr>
            <a:spLocks noChangeArrowheads="1"/>
          </p:cNvSpPr>
          <p:nvPr/>
        </p:nvSpPr>
        <p:spPr bwMode="auto">
          <a:xfrm>
            <a:off x="40830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3" name="Oval 12"/>
          <p:cNvSpPr>
            <a:spLocks noChangeArrowheads="1"/>
          </p:cNvSpPr>
          <p:nvPr/>
        </p:nvSpPr>
        <p:spPr bwMode="auto">
          <a:xfrm>
            <a:off x="3854450" y="47498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6" name="Oval 15"/>
          <p:cNvSpPr>
            <a:spLocks noChangeArrowheads="1"/>
          </p:cNvSpPr>
          <p:nvPr/>
        </p:nvSpPr>
        <p:spPr bwMode="auto">
          <a:xfrm>
            <a:off x="4654550" y="5207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7" name="Oval 16"/>
          <p:cNvSpPr>
            <a:spLocks noChangeArrowheads="1"/>
          </p:cNvSpPr>
          <p:nvPr/>
        </p:nvSpPr>
        <p:spPr bwMode="auto">
          <a:xfrm>
            <a:off x="29019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8" name="Oval 17"/>
          <p:cNvSpPr>
            <a:spLocks noChangeArrowheads="1"/>
          </p:cNvSpPr>
          <p:nvPr/>
        </p:nvSpPr>
        <p:spPr bwMode="auto">
          <a:xfrm>
            <a:off x="5416550" y="5588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 name="Oval 18"/>
          <p:cNvSpPr>
            <a:spLocks noChangeArrowheads="1"/>
          </p:cNvSpPr>
          <p:nvPr/>
        </p:nvSpPr>
        <p:spPr bwMode="auto">
          <a:xfrm>
            <a:off x="4787900" y="6013451"/>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 name="Oval 19"/>
          <p:cNvSpPr>
            <a:spLocks noChangeArrowheads="1"/>
          </p:cNvSpPr>
          <p:nvPr/>
        </p:nvSpPr>
        <p:spPr bwMode="auto">
          <a:xfrm>
            <a:off x="3778250" y="5460206"/>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 name="Oval 21"/>
          <p:cNvSpPr>
            <a:spLocks noChangeArrowheads="1"/>
          </p:cNvSpPr>
          <p:nvPr/>
        </p:nvSpPr>
        <p:spPr bwMode="auto">
          <a:xfrm>
            <a:off x="5454650" y="4343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3" name="Straight Connector 22"/>
          <p:cNvCxnSpPr>
            <a:cxnSpLocks noChangeShapeType="1"/>
          </p:cNvCxnSpPr>
          <p:nvPr/>
        </p:nvCxnSpPr>
        <p:spPr bwMode="auto">
          <a:xfrm rot="5400000" flipH="1" flipV="1">
            <a:off x="2959100" y="4681538"/>
            <a:ext cx="446087" cy="430212"/>
          </a:xfrm>
          <a:prstGeom prst="line">
            <a:avLst/>
          </a:prstGeom>
          <a:noFill/>
          <a:ln w="9525">
            <a:solidFill>
              <a:srgbClr val="FFFF00"/>
            </a:solidFill>
            <a:round/>
            <a:headEnd/>
            <a:tailEnd/>
          </a:ln>
        </p:spPr>
      </p:cxnSp>
      <p:cxnSp>
        <p:nvCxnSpPr>
          <p:cNvPr id="31" name="Straight Connector 30"/>
          <p:cNvCxnSpPr>
            <a:cxnSpLocks noChangeShapeType="1"/>
            <a:stCxn id="18" idx="3"/>
            <a:endCxn id="19" idx="7"/>
          </p:cNvCxnSpPr>
          <p:nvPr/>
        </p:nvCxnSpPr>
        <p:spPr bwMode="auto">
          <a:xfrm rot="5400000">
            <a:off x="4954541" y="5551441"/>
            <a:ext cx="371569" cy="574768"/>
          </a:xfrm>
          <a:prstGeom prst="line">
            <a:avLst/>
          </a:prstGeom>
          <a:noFill/>
          <a:ln w="9525">
            <a:solidFill>
              <a:srgbClr val="FFFF00"/>
            </a:solidFill>
            <a:round/>
            <a:headEnd/>
            <a:tailEnd/>
          </a:ln>
        </p:spPr>
      </p:cxnSp>
      <p:cxnSp>
        <p:nvCxnSpPr>
          <p:cNvPr id="32" name="Straight Connector 31"/>
          <p:cNvCxnSpPr>
            <a:cxnSpLocks noChangeShapeType="1"/>
            <a:endCxn id="22" idx="4"/>
          </p:cNvCxnSpPr>
          <p:nvPr/>
        </p:nvCxnSpPr>
        <p:spPr bwMode="auto">
          <a:xfrm rot="5400000" flipH="1" flipV="1">
            <a:off x="4895079" y="4990330"/>
            <a:ext cx="1168400" cy="26941"/>
          </a:xfrm>
          <a:prstGeom prst="line">
            <a:avLst/>
          </a:prstGeom>
          <a:noFill/>
          <a:ln w="9525">
            <a:solidFill>
              <a:srgbClr val="FFFF00"/>
            </a:solidFill>
            <a:round/>
            <a:headEnd/>
            <a:tailEnd/>
          </a:ln>
        </p:spPr>
      </p:cxnSp>
      <p:cxnSp>
        <p:nvCxnSpPr>
          <p:cNvPr id="36" name="Straight Connector 35"/>
          <p:cNvCxnSpPr>
            <a:stCxn id="9" idx="0"/>
            <a:endCxn id="22" idx="2"/>
          </p:cNvCxnSpPr>
          <p:nvPr/>
        </p:nvCxnSpPr>
        <p:spPr bwMode="auto">
          <a:xfrm rot="5400000" flipH="1" flipV="1">
            <a:off x="4298950" y="3479800"/>
            <a:ext cx="254000" cy="2057400"/>
          </a:xfrm>
          <a:prstGeom prst="line">
            <a:avLst/>
          </a:prstGeom>
          <a:solidFill>
            <a:schemeClr val="accent1"/>
          </a:solidFill>
          <a:ln w="9525" cap="flat" cmpd="sng" algn="ctr">
            <a:solidFill>
              <a:srgbClr val="FF6600"/>
            </a:solidFill>
            <a:prstDash val="solid"/>
            <a:round/>
            <a:headEnd type="none" w="med" len="med"/>
            <a:tailEnd type="none" w="med" len="med"/>
          </a:ln>
          <a:effectLst/>
        </p:spPr>
      </p:cxnSp>
      <p:cxnSp>
        <p:nvCxnSpPr>
          <p:cNvPr id="38" name="Straight Connector 37"/>
          <p:cNvCxnSpPr>
            <a:stCxn id="17" idx="5"/>
            <a:endCxn id="19" idx="1"/>
          </p:cNvCxnSpPr>
          <p:nvPr/>
        </p:nvCxnSpPr>
        <p:spPr bwMode="auto">
          <a:xfrm rot="16200000" flipH="1">
            <a:off x="3449591" y="4675141"/>
            <a:ext cx="866869" cy="183206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Convex Hull</a:t>
            </a:r>
          </a:p>
        </p:txBody>
      </p:sp>
      <p:sp>
        <p:nvSpPr>
          <p:cNvPr id="22531" name="Content Placeholder 2"/>
          <p:cNvSpPr>
            <a:spLocks noGrp="1"/>
          </p:cNvSpPr>
          <p:nvPr>
            <p:ph idx="1"/>
          </p:nvPr>
        </p:nvSpPr>
        <p:spPr>
          <a:xfrm>
            <a:off x="685800" y="1219200"/>
            <a:ext cx="7772400" cy="3200400"/>
          </a:xfrm>
        </p:spPr>
        <p:txBody>
          <a:bodyPr/>
          <a:lstStyle/>
          <a:p>
            <a:r>
              <a:rPr lang="en-US" dirty="0">
                <a:ea typeface="ＭＳ Ｐゴシック" charset="-128"/>
                <a:cs typeface="ＭＳ Ｐゴシック" charset="-128"/>
              </a:rPr>
              <a:t>Can we do even a smarter merge to get even faster?</a:t>
            </a:r>
          </a:p>
          <a:p>
            <a:endParaRPr lang="en-US" dirty="0">
              <a:ea typeface="ＭＳ Ｐゴシック" charset="-128"/>
              <a:cs typeface="ＭＳ Ｐゴシック" charset="-128"/>
            </a:endParaRPr>
          </a:p>
          <a:p>
            <a:pPr lvl="1"/>
            <a:endParaRPr lang="en-US" dirty="0"/>
          </a:p>
        </p:txBody>
      </p:sp>
      <p:sp>
        <p:nvSpPr>
          <p:cNvPr id="2253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2533" name="Slide Number Placeholder 4"/>
          <p:cNvSpPr>
            <a:spLocks noGrp="1"/>
          </p:cNvSpPr>
          <p:nvPr>
            <p:ph type="sldNum" sz="quarter" idx="12"/>
          </p:nvPr>
        </p:nvSpPr>
        <p:spPr>
          <a:noFill/>
        </p:spPr>
        <p:txBody>
          <a:bodyPr/>
          <a:lstStyle/>
          <a:p>
            <a:fld id="{974F375F-B14C-9F4A-AB1D-6F19CC5300C5}" type="slidenum">
              <a:rPr lang="en-US" smtClean="0">
                <a:latin typeface="Times New Roman" charset="0"/>
              </a:rPr>
              <a:pPr/>
              <a:t>45</a:t>
            </a:fld>
            <a:endParaRPr lang="en-US">
              <a:latin typeface="Times New Roman" charset="0"/>
            </a:endParaRPr>
          </a:p>
        </p:txBody>
      </p:sp>
      <p:sp>
        <p:nvSpPr>
          <p:cNvPr id="8" name="Oval 7"/>
          <p:cNvSpPr>
            <a:spLocks noChangeArrowheads="1"/>
          </p:cNvSpPr>
          <p:nvPr/>
        </p:nvSpPr>
        <p:spPr bwMode="auto">
          <a:xfrm>
            <a:off x="4997450" y="4597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9" name="Oval 8"/>
          <p:cNvSpPr>
            <a:spLocks noChangeArrowheads="1"/>
          </p:cNvSpPr>
          <p:nvPr/>
        </p:nvSpPr>
        <p:spPr bwMode="auto">
          <a:xfrm>
            <a:off x="3359150" y="46355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0" name="Oval 9"/>
          <p:cNvSpPr>
            <a:spLocks noChangeArrowheads="1"/>
          </p:cNvSpPr>
          <p:nvPr/>
        </p:nvSpPr>
        <p:spPr bwMode="auto">
          <a:xfrm>
            <a:off x="40830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3" name="Oval 12"/>
          <p:cNvSpPr>
            <a:spLocks noChangeArrowheads="1"/>
          </p:cNvSpPr>
          <p:nvPr/>
        </p:nvSpPr>
        <p:spPr bwMode="auto">
          <a:xfrm>
            <a:off x="3854450" y="47498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6" name="Oval 15"/>
          <p:cNvSpPr>
            <a:spLocks noChangeArrowheads="1"/>
          </p:cNvSpPr>
          <p:nvPr/>
        </p:nvSpPr>
        <p:spPr bwMode="auto">
          <a:xfrm>
            <a:off x="4654550" y="5207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7" name="Oval 16"/>
          <p:cNvSpPr>
            <a:spLocks noChangeArrowheads="1"/>
          </p:cNvSpPr>
          <p:nvPr/>
        </p:nvSpPr>
        <p:spPr bwMode="auto">
          <a:xfrm>
            <a:off x="2901950" y="50927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8" name="Oval 17"/>
          <p:cNvSpPr>
            <a:spLocks noChangeArrowheads="1"/>
          </p:cNvSpPr>
          <p:nvPr/>
        </p:nvSpPr>
        <p:spPr bwMode="auto">
          <a:xfrm>
            <a:off x="5416550" y="5588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19" name="Oval 18"/>
          <p:cNvSpPr>
            <a:spLocks noChangeArrowheads="1"/>
          </p:cNvSpPr>
          <p:nvPr/>
        </p:nvSpPr>
        <p:spPr bwMode="auto">
          <a:xfrm>
            <a:off x="4787900" y="6013451"/>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0" name="Oval 19"/>
          <p:cNvSpPr>
            <a:spLocks noChangeArrowheads="1"/>
          </p:cNvSpPr>
          <p:nvPr/>
        </p:nvSpPr>
        <p:spPr bwMode="auto">
          <a:xfrm>
            <a:off x="3778250" y="55499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 name="Oval 21"/>
          <p:cNvSpPr>
            <a:spLocks noChangeArrowheads="1"/>
          </p:cNvSpPr>
          <p:nvPr/>
        </p:nvSpPr>
        <p:spPr bwMode="auto">
          <a:xfrm>
            <a:off x="5454650" y="4343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3" name="Straight Connector 22"/>
          <p:cNvCxnSpPr>
            <a:cxnSpLocks noChangeShapeType="1"/>
          </p:cNvCxnSpPr>
          <p:nvPr/>
        </p:nvCxnSpPr>
        <p:spPr bwMode="auto">
          <a:xfrm rot="5400000" flipH="1" flipV="1">
            <a:off x="2959100" y="4681538"/>
            <a:ext cx="446087" cy="430212"/>
          </a:xfrm>
          <a:prstGeom prst="line">
            <a:avLst/>
          </a:prstGeom>
          <a:noFill/>
          <a:ln w="9525">
            <a:solidFill>
              <a:srgbClr val="FFFF00"/>
            </a:solidFill>
            <a:round/>
            <a:headEnd/>
            <a:tailEnd/>
          </a:ln>
        </p:spPr>
      </p:cxnSp>
      <p:cxnSp>
        <p:nvCxnSpPr>
          <p:cNvPr id="24" name="Straight Connector 23"/>
          <p:cNvCxnSpPr>
            <a:cxnSpLocks noChangeShapeType="1"/>
          </p:cNvCxnSpPr>
          <p:nvPr/>
        </p:nvCxnSpPr>
        <p:spPr bwMode="auto">
          <a:xfrm>
            <a:off x="3397250" y="4673600"/>
            <a:ext cx="522288" cy="114300"/>
          </a:xfrm>
          <a:prstGeom prst="line">
            <a:avLst/>
          </a:prstGeom>
          <a:noFill/>
          <a:ln w="9525">
            <a:solidFill>
              <a:srgbClr val="FFFF00"/>
            </a:solidFill>
            <a:round/>
            <a:headEnd/>
            <a:tailEnd/>
          </a:ln>
        </p:spPr>
      </p:cxnSp>
      <p:cxnSp>
        <p:nvCxnSpPr>
          <p:cNvPr id="25" name="Straight Connector 24"/>
          <p:cNvCxnSpPr>
            <a:cxnSpLocks noChangeShapeType="1"/>
          </p:cNvCxnSpPr>
          <p:nvPr/>
        </p:nvCxnSpPr>
        <p:spPr bwMode="auto">
          <a:xfrm rot="16200000" flipV="1">
            <a:off x="3840957" y="4866481"/>
            <a:ext cx="369887" cy="212725"/>
          </a:xfrm>
          <a:prstGeom prst="line">
            <a:avLst/>
          </a:prstGeom>
          <a:noFill/>
          <a:ln w="9525">
            <a:solidFill>
              <a:srgbClr val="FFFF00"/>
            </a:solidFill>
            <a:round/>
            <a:headEnd/>
            <a:tailEnd/>
          </a:ln>
        </p:spPr>
      </p:cxnSp>
      <p:cxnSp>
        <p:nvCxnSpPr>
          <p:cNvPr id="26" name="Straight Connector 25"/>
          <p:cNvCxnSpPr>
            <a:cxnSpLocks noChangeShapeType="1"/>
          </p:cNvCxnSpPr>
          <p:nvPr/>
        </p:nvCxnSpPr>
        <p:spPr bwMode="auto">
          <a:xfrm rot="5400000" flipH="1" flipV="1">
            <a:off x="3759200" y="5214937"/>
            <a:ext cx="430213" cy="315913"/>
          </a:xfrm>
          <a:prstGeom prst="line">
            <a:avLst/>
          </a:prstGeom>
          <a:noFill/>
          <a:ln w="9525">
            <a:solidFill>
              <a:srgbClr val="FFFF00"/>
            </a:solidFill>
            <a:round/>
            <a:headEnd/>
            <a:tailEnd/>
          </a:ln>
        </p:spPr>
      </p:cxnSp>
      <p:cxnSp>
        <p:nvCxnSpPr>
          <p:cNvPr id="27" name="Straight Connector 26"/>
          <p:cNvCxnSpPr>
            <a:cxnSpLocks noChangeShapeType="1"/>
          </p:cNvCxnSpPr>
          <p:nvPr/>
        </p:nvCxnSpPr>
        <p:spPr bwMode="auto">
          <a:xfrm>
            <a:off x="2967038" y="5119687"/>
            <a:ext cx="849312" cy="468313"/>
          </a:xfrm>
          <a:prstGeom prst="line">
            <a:avLst/>
          </a:prstGeom>
          <a:noFill/>
          <a:ln w="9525">
            <a:solidFill>
              <a:srgbClr val="FFFF00"/>
            </a:solidFill>
            <a:round/>
            <a:headEnd/>
            <a:tailEnd/>
          </a:ln>
        </p:spPr>
      </p:cxnSp>
      <p:cxnSp>
        <p:nvCxnSpPr>
          <p:cNvPr id="28" name="Straight Connector 27"/>
          <p:cNvCxnSpPr>
            <a:cxnSpLocks noChangeShapeType="1"/>
          </p:cNvCxnSpPr>
          <p:nvPr/>
        </p:nvCxnSpPr>
        <p:spPr bwMode="auto">
          <a:xfrm rot="5400000" flipH="1" flipV="1">
            <a:off x="4559300" y="4768850"/>
            <a:ext cx="609600" cy="342900"/>
          </a:xfrm>
          <a:prstGeom prst="line">
            <a:avLst/>
          </a:prstGeom>
          <a:noFill/>
          <a:ln w="9525">
            <a:solidFill>
              <a:srgbClr val="FFFF00"/>
            </a:solidFill>
            <a:round/>
            <a:headEnd/>
            <a:tailEnd/>
          </a:ln>
        </p:spPr>
      </p:cxnSp>
      <p:cxnSp>
        <p:nvCxnSpPr>
          <p:cNvPr id="29" name="Straight Connector 28"/>
          <p:cNvCxnSpPr>
            <a:cxnSpLocks noChangeShapeType="1"/>
            <a:endCxn id="22" idx="3"/>
          </p:cNvCxnSpPr>
          <p:nvPr/>
        </p:nvCxnSpPr>
        <p:spPr bwMode="auto">
          <a:xfrm flipV="1">
            <a:off x="5035550" y="4408441"/>
            <a:ext cx="430259" cy="227059"/>
          </a:xfrm>
          <a:prstGeom prst="line">
            <a:avLst/>
          </a:prstGeom>
          <a:noFill/>
          <a:ln w="9525">
            <a:solidFill>
              <a:srgbClr val="FFFF00"/>
            </a:solidFill>
            <a:round/>
            <a:headEnd/>
            <a:tailEnd/>
          </a:ln>
        </p:spPr>
      </p:cxnSp>
      <p:cxnSp>
        <p:nvCxnSpPr>
          <p:cNvPr id="30" name="Straight Connector 29"/>
          <p:cNvCxnSpPr>
            <a:cxnSpLocks noChangeShapeType="1"/>
            <a:stCxn id="19" idx="0"/>
            <a:endCxn id="16" idx="4"/>
          </p:cNvCxnSpPr>
          <p:nvPr/>
        </p:nvCxnSpPr>
        <p:spPr bwMode="auto">
          <a:xfrm rot="16200000" flipV="1">
            <a:off x="4394200" y="5581651"/>
            <a:ext cx="730251" cy="133350"/>
          </a:xfrm>
          <a:prstGeom prst="line">
            <a:avLst/>
          </a:prstGeom>
          <a:noFill/>
          <a:ln w="9525">
            <a:solidFill>
              <a:srgbClr val="FFFF00"/>
            </a:solidFill>
            <a:round/>
            <a:headEnd/>
            <a:tailEnd/>
          </a:ln>
        </p:spPr>
      </p:cxnSp>
      <p:cxnSp>
        <p:nvCxnSpPr>
          <p:cNvPr id="31" name="Straight Connector 30"/>
          <p:cNvCxnSpPr>
            <a:cxnSpLocks noChangeShapeType="1"/>
            <a:stCxn id="18" idx="3"/>
            <a:endCxn id="19" idx="7"/>
          </p:cNvCxnSpPr>
          <p:nvPr/>
        </p:nvCxnSpPr>
        <p:spPr bwMode="auto">
          <a:xfrm rot="5400000">
            <a:off x="4954541" y="5551441"/>
            <a:ext cx="371569" cy="574768"/>
          </a:xfrm>
          <a:prstGeom prst="line">
            <a:avLst/>
          </a:prstGeom>
          <a:noFill/>
          <a:ln w="9525">
            <a:solidFill>
              <a:srgbClr val="FFFF00"/>
            </a:solidFill>
            <a:round/>
            <a:headEnd/>
            <a:tailEnd/>
          </a:ln>
        </p:spPr>
      </p:cxnSp>
      <p:cxnSp>
        <p:nvCxnSpPr>
          <p:cNvPr id="32" name="Straight Connector 31"/>
          <p:cNvCxnSpPr>
            <a:cxnSpLocks noChangeShapeType="1"/>
            <a:endCxn id="22" idx="4"/>
          </p:cNvCxnSpPr>
          <p:nvPr/>
        </p:nvCxnSpPr>
        <p:spPr bwMode="auto">
          <a:xfrm rot="5400000" flipH="1" flipV="1">
            <a:off x="4895079" y="4990330"/>
            <a:ext cx="1168400" cy="26941"/>
          </a:xfrm>
          <a:prstGeom prst="line">
            <a:avLst/>
          </a:prstGeom>
          <a:noFill/>
          <a:ln w="9525">
            <a:solidFill>
              <a:srgbClr val="FFFF00"/>
            </a:solidFill>
            <a:round/>
            <a:headEnd/>
            <a:tailEn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Convex Hull – Divide and Conquer</a:t>
            </a:r>
          </a:p>
        </p:txBody>
      </p:sp>
      <p:sp>
        <p:nvSpPr>
          <p:cNvPr id="28675" name="Content Placeholder 2"/>
          <p:cNvSpPr>
            <a:spLocks noGrp="1"/>
          </p:cNvSpPr>
          <p:nvPr>
            <p:ph idx="1"/>
          </p:nvPr>
        </p:nvSpPr>
        <p:spPr>
          <a:xfrm>
            <a:off x="685800" y="1676400"/>
            <a:ext cx="7772400" cy="1981200"/>
          </a:xfrm>
        </p:spPr>
        <p:txBody>
          <a:bodyPr/>
          <a:lstStyle/>
          <a:p>
            <a:r>
              <a:rPr lang="en-US" dirty="0">
                <a:ea typeface="ＭＳ Ｐゴシック" charset="-128"/>
                <a:cs typeface="ＭＳ Ｐゴシック" charset="-128"/>
              </a:rPr>
              <a:t>Hint: Keep the hulls ordered clockwise or counter clockwise</a:t>
            </a:r>
          </a:p>
          <a:p>
            <a:pPr lvl="1"/>
            <a:r>
              <a:rPr lang="en-US" dirty="0">
                <a:cs typeface="ＭＳ Ｐゴシック" charset="-128"/>
              </a:rPr>
              <a:t>Merging ordered hulls can be faster (like with merge sort)</a:t>
            </a:r>
            <a:endParaRPr lang="en-US" dirty="0">
              <a:ea typeface="ＭＳ Ｐゴシック" charset="-128"/>
              <a:cs typeface="ＭＳ Ｐゴシック" charset="-128"/>
            </a:endParaRPr>
          </a:p>
          <a:p>
            <a:r>
              <a:rPr lang="en-US" dirty="0">
                <a:ea typeface="ＭＳ Ｐゴシック" charset="-128"/>
                <a:cs typeface="ＭＳ Ｐゴシック" charset="-128"/>
              </a:rPr>
              <a:t>From one point (e.g. left-most) to each other point, clockwise order will be by decreasing slopes</a:t>
            </a: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p:txBody>
      </p:sp>
      <p:sp>
        <p:nvSpPr>
          <p:cNvPr id="28676"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8677" name="Slide Number Placeholder 4"/>
          <p:cNvSpPr>
            <a:spLocks noGrp="1"/>
          </p:cNvSpPr>
          <p:nvPr>
            <p:ph type="sldNum" sz="quarter" idx="12"/>
          </p:nvPr>
        </p:nvSpPr>
        <p:spPr>
          <a:noFill/>
        </p:spPr>
        <p:txBody>
          <a:bodyPr/>
          <a:lstStyle/>
          <a:p>
            <a:fld id="{83AF2821-D6F7-BE44-85E7-F0365ECADCED}" type="slidenum">
              <a:rPr lang="en-US" smtClean="0">
                <a:latin typeface="Times New Roman" charset="0"/>
              </a:rPr>
              <a:pPr/>
              <a:t>46</a:t>
            </a:fld>
            <a:endParaRPr lang="en-US">
              <a:latin typeface="Times New Roman" charset="0"/>
            </a:endParaRPr>
          </a:p>
        </p:txBody>
      </p:sp>
      <p:grpSp>
        <p:nvGrpSpPr>
          <p:cNvPr id="3" name="Group 14"/>
          <p:cNvGrpSpPr>
            <a:grpSpLocks/>
          </p:cNvGrpSpPr>
          <p:nvPr/>
        </p:nvGrpSpPr>
        <p:grpSpPr bwMode="auto">
          <a:xfrm>
            <a:off x="2895600" y="3886200"/>
            <a:ext cx="1981200" cy="1828800"/>
            <a:chOff x="2895600" y="3886200"/>
            <a:chExt cx="1981200" cy="1828800"/>
          </a:xfrm>
        </p:grpSpPr>
        <p:sp>
          <p:nvSpPr>
            <p:cNvPr id="28679" name="Oval 6"/>
            <p:cNvSpPr>
              <a:spLocks noChangeArrowheads="1"/>
            </p:cNvSpPr>
            <p:nvPr/>
          </p:nvSpPr>
          <p:spPr bwMode="auto">
            <a:xfrm>
              <a:off x="4495800" y="5554134"/>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8680" name="Oval 7"/>
            <p:cNvSpPr>
              <a:spLocks noChangeArrowheads="1"/>
            </p:cNvSpPr>
            <p:nvPr/>
          </p:nvSpPr>
          <p:spPr bwMode="auto">
            <a:xfrm>
              <a:off x="3462867" y="5278965"/>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8681" name="Oval 8"/>
            <p:cNvSpPr>
              <a:spLocks noChangeArrowheads="1"/>
            </p:cNvSpPr>
            <p:nvPr/>
          </p:nvSpPr>
          <p:spPr bwMode="auto">
            <a:xfrm>
              <a:off x="3962400" y="46482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8682" name="Oval 9"/>
            <p:cNvSpPr>
              <a:spLocks noChangeArrowheads="1"/>
            </p:cNvSpPr>
            <p:nvPr/>
          </p:nvSpPr>
          <p:spPr bwMode="auto">
            <a:xfrm>
              <a:off x="3395133" y="4191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8683" name="Oval 10"/>
            <p:cNvSpPr>
              <a:spLocks noChangeArrowheads="1"/>
            </p:cNvSpPr>
            <p:nvPr/>
          </p:nvSpPr>
          <p:spPr bwMode="auto">
            <a:xfrm>
              <a:off x="2895600" y="4953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8684" name="Straight Connector 12"/>
            <p:cNvCxnSpPr>
              <a:cxnSpLocks noChangeShapeType="1"/>
              <a:stCxn id="28683" idx="7"/>
            </p:cNvCxnSpPr>
            <p:nvPr/>
          </p:nvCxnSpPr>
          <p:spPr bwMode="auto">
            <a:xfrm rot="5400000" flipH="1" flipV="1">
              <a:off x="2770187" y="4076701"/>
              <a:ext cx="1077913" cy="696912"/>
            </a:xfrm>
            <a:prstGeom prst="line">
              <a:avLst/>
            </a:prstGeom>
            <a:noFill/>
            <a:ln w="9525">
              <a:solidFill>
                <a:srgbClr val="FFFF00"/>
              </a:solidFill>
              <a:round/>
              <a:headEnd/>
              <a:tailEnd type="arrow" w="med" len="med"/>
            </a:ln>
          </p:spPr>
        </p:cxnSp>
        <p:cxnSp>
          <p:nvCxnSpPr>
            <p:cNvPr id="28685" name="Straight Connector 17"/>
            <p:cNvCxnSpPr>
              <a:cxnSpLocks noChangeShapeType="1"/>
              <a:stCxn id="28683" idx="6"/>
            </p:cNvCxnSpPr>
            <p:nvPr/>
          </p:nvCxnSpPr>
          <p:spPr bwMode="auto">
            <a:xfrm flipV="1">
              <a:off x="2971800" y="4495800"/>
              <a:ext cx="1600200" cy="495300"/>
            </a:xfrm>
            <a:prstGeom prst="line">
              <a:avLst/>
            </a:prstGeom>
            <a:noFill/>
            <a:ln w="9525">
              <a:solidFill>
                <a:srgbClr val="FFFF00"/>
              </a:solidFill>
              <a:round/>
              <a:headEnd/>
              <a:tailEnd type="arrow" w="med" len="med"/>
            </a:ln>
          </p:spPr>
        </p:cxnSp>
        <p:cxnSp>
          <p:nvCxnSpPr>
            <p:cNvPr id="28686" name="Straight Connector 18"/>
            <p:cNvCxnSpPr>
              <a:cxnSpLocks noChangeShapeType="1"/>
              <a:stCxn id="28683" idx="5"/>
            </p:cNvCxnSpPr>
            <p:nvPr/>
          </p:nvCxnSpPr>
          <p:spPr bwMode="auto">
            <a:xfrm rot="16200000" flipH="1">
              <a:off x="3570288" y="4408488"/>
              <a:ext cx="696912" cy="1916112"/>
            </a:xfrm>
            <a:prstGeom prst="line">
              <a:avLst/>
            </a:prstGeom>
            <a:noFill/>
            <a:ln w="9525">
              <a:solidFill>
                <a:srgbClr val="FFFF00"/>
              </a:solidFill>
              <a:round/>
              <a:headEnd/>
              <a:tailEnd type="arrow" w="med" len="med"/>
            </a:ln>
          </p:spPr>
        </p:cxnSp>
        <p:cxnSp>
          <p:nvCxnSpPr>
            <p:cNvPr id="28687" name="Straight Connector 19"/>
            <p:cNvCxnSpPr>
              <a:cxnSpLocks noChangeShapeType="1"/>
              <a:stCxn id="28683" idx="5"/>
            </p:cNvCxnSpPr>
            <p:nvPr/>
          </p:nvCxnSpPr>
          <p:spPr bwMode="auto">
            <a:xfrm rot="16200000" flipH="1">
              <a:off x="3189288" y="4789488"/>
              <a:ext cx="544512" cy="1001712"/>
            </a:xfrm>
            <a:prstGeom prst="line">
              <a:avLst/>
            </a:prstGeom>
            <a:noFill/>
            <a:ln w="9525">
              <a:solidFill>
                <a:srgbClr val="FFFF00"/>
              </a:solidFill>
              <a:round/>
              <a:headEnd/>
              <a:tailEnd type="arrow" w="med" len="med"/>
            </a:ln>
          </p:spPr>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Merging Hulls</a:t>
            </a:r>
          </a:p>
        </p:txBody>
      </p:sp>
      <p:sp>
        <p:nvSpPr>
          <p:cNvPr id="29699" name="Content Placeholder 2"/>
          <p:cNvSpPr>
            <a:spLocks noGrp="1"/>
          </p:cNvSpPr>
          <p:nvPr>
            <p:ph idx="1"/>
          </p:nvPr>
        </p:nvSpPr>
        <p:spPr>
          <a:xfrm>
            <a:off x="685800" y="990600"/>
            <a:ext cx="7924800" cy="2438400"/>
          </a:xfrm>
        </p:spPr>
        <p:txBody>
          <a:bodyPr/>
          <a:lstStyle/>
          <a:p>
            <a:r>
              <a:rPr lang="en-US" dirty="0">
                <a:ea typeface="ＭＳ Ｐゴシック" charset="-128"/>
                <a:cs typeface="ＭＳ Ｐゴシック" charset="-128"/>
              </a:rPr>
              <a:t>First find the edges which are upper and lower tangent</a:t>
            </a:r>
          </a:p>
          <a:p>
            <a:pPr lvl="1"/>
            <a:r>
              <a:rPr lang="en-US" dirty="0"/>
              <a:t>A common tangent of two simple convex polygons is a line segment in the exterior of both polygons intersecting each polygon at a single vertex</a:t>
            </a:r>
            <a:endParaRPr lang="en-US" dirty="0">
              <a:ea typeface="ＭＳ Ｐゴシック" charset="-128"/>
              <a:cs typeface="ＭＳ Ｐゴシック" charset="-128"/>
            </a:endParaRPr>
          </a:p>
          <a:p>
            <a:r>
              <a:rPr lang="en-US" dirty="0">
                <a:ea typeface="ＭＳ Ｐゴシック" charset="-128"/>
                <a:cs typeface="ＭＳ Ｐゴシック" charset="-128"/>
              </a:rPr>
              <a:t>Then remove hull points and edges that are cut off</a:t>
            </a:r>
            <a:r>
              <a:rPr lang="en-US" sz="2000" dirty="0">
                <a:ea typeface="ＭＳ Ｐゴシック" charset="-128"/>
                <a:cs typeface="ＭＳ Ｐゴシック" charset="-128"/>
              </a:rPr>
              <a:t> </a:t>
            </a:r>
          </a:p>
          <a:p>
            <a:pPr lvl="1"/>
            <a:r>
              <a:rPr lang="en-US" dirty="0">
                <a:cs typeface="ＭＳ Ｐゴシック" charset="-128"/>
              </a:rPr>
              <a:t>Other internal points should already have been removed by this time</a:t>
            </a:r>
            <a:endParaRPr lang="en-US" dirty="0">
              <a:ea typeface="ＭＳ Ｐゴシック" charset="-128"/>
              <a:cs typeface="ＭＳ Ｐゴシック" charset="-128"/>
            </a:endParaRPr>
          </a:p>
        </p:txBody>
      </p:sp>
      <p:sp>
        <p:nvSpPr>
          <p:cNvPr id="29700"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29701" name="Slide Number Placeholder 4"/>
          <p:cNvSpPr>
            <a:spLocks noGrp="1"/>
          </p:cNvSpPr>
          <p:nvPr>
            <p:ph type="sldNum" sz="quarter" idx="12"/>
          </p:nvPr>
        </p:nvSpPr>
        <p:spPr>
          <a:noFill/>
        </p:spPr>
        <p:txBody>
          <a:bodyPr/>
          <a:lstStyle/>
          <a:p>
            <a:fld id="{936A4675-D4A5-3548-B69F-967EC002BE96}" type="slidenum">
              <a:rPr lang="en-US" smtClean="0">
                <a:latin typeface="Times New Roman" charset="0"/>
              </a:rPr>
              <a:pPr/>
              <a:t>47</a:t>
            </a:fld>
            <a:endParaRPr lang="en-US">
              <a:latin typeface="Times New Roman" charset="0"/>
            </a:endParaRPr>
          </a:p>
        </p:txBody>
      </p:sp>
      <p:pic>
        <p:nvPicPr>
          <p:cNvPr id="29702" name="Picture 5"/>
          <p:cNvPicPr>
            <a:picLocks noChangeAspect="1"/>
          </p:cNvPicPr>
          <p:nvPr/>
        </p:nvPicPr>
        <p:blipFill>
          <a:blip r:embed="rId2"/>
          <a:srcRect/>
          <a:stretch>
            <a:fillRect/>
          </a:stretch>
        </p:blipFill>
        <p:spPr bwMode="auto">
          <a:xfrm>
            <a:off x="1739900" y="3632200"/>
            <a:ext cx="5664200" cy="26162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Finding Tangent Lines</a:t>
            </a:r>
          </a:p>
        </p:txBody>
      </p:sp>
      <p:sp>
        <p:nvSpPr>
          <p:cNvPr id="30723" name="Content Placeholder 2"/>
          <p:cNvSpPr>
            <a:spLocks noGrp="1"/>
          </p:cNvSpPr>
          <p:nvPr>
            <p:ph idx="1"/>
          </p:nvPr>
        </p:nvSpPr>
        <p:spPr>
          <a:xfrm>
            <a:off x="685800" y="1066800"/>
            <a:ext cx="7772400" cy="2819400"/>
          </a:xfrm>
        </p:spPr>
        <p:txBody>
          <a:bodyPr/>
          <a:lstStyle/>
          <a:p>
            <a:r>
              <a:rPr lang="en-US" dirty="0">
                <a:ea typeface="ＭＳ Ｐゴシック" charset="-128"/>
                <a:cs typeface="ＭＳ Ｐゴシック" charset="-128"/>
              </a:rPr>
              <a:t>Start with the rightmost point of the left hull and the leftmost point of the right hull (maintain sorting)</a:t>
            </a:r>
          </a:p>
          <a:p>
            <a:r>
              <a:rPr lang="en-US" dirty="0">
                <a:ea typeface="ＭＳ Ｐゴシック" charset="-128"/>
                <a:cs typeface="ＭＳ Ｐゴシック" charset="-128"/>
              </a:rPr>
              <a:t>While the edge is not upper tangent to both left and right</a:t>
            </a:r>
          </a:p>
          <a:p>
            <a:pPr lvl="1"/>
            <a:r>
              <a:rPr lang="en-US" dirty="0"/>
              <a:t>While the edge is not upper tangent to the left, move counter clockwise to the next point on the left hull</a:t>
            </a:r>
          </a:p>
          <a:p>
            <a:pPr lvl="1">
              <a:buFontTx/>
              <a:buNone/>
            </a:pPr>
            <a:endParaRPr lang="en-US" dirty="0"/>
          </a:p>
          <a:p>
            <a:pPr lvl="1"/>
            <a:endParaRPr lang="en-US" dirty="0"/>
          </a:p>
        </p:txBody>
      </p:sp>
      <p:sp>
        <p:nvSpPr>
          <p:cNvPr id="30724"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30725" name="Slide Number Placeholder 4"/>
          <p:cNvSpPr>
            <a:spLocks noGrp="1"/>
          </p:cNvSpPr>
          <p:nvPr>
            <p:ph type="sldNum" sz="quarter" idx="12"/>
          </p:nvPr>
        </p:nvSpPr>
        <p:spPr>
          <a:noFill/>
        </p:spPr>
        <p:txBody>
          <a:bodyPr/>
          <a:lstStyle/>
          <a:p>
            <a:fld id="{5401FD94-7223-A544-B565-053997597159}" type="slidenum">
              <a:rPr lang="en-US" smtClean="0">
                <a:latin typeface="Times New Roman" charset="0"/>
              </a:rPr>
              <a:pPr/>
              <a:t>48</a:t>
            </a:fld>
            <a:endParaRPr lang="en-US">
              <a:latin typeface="Times New Roman" charset="0"/>
            </a:endParaRPr>
          </a:p>
        </p:txBody>
      </p:sp>
      <p:sp>
        <p:nvSpPr>
          <p:cNvPr id="30728" name="Oval 7"/>
          <p:cNvSpPr>
            <a:spLocks noChangeArrowheads="1"/>
          </p:cNvSpPr>
          <p:nvPr/>
        </p:nvSpPr>
        <p:spPr bwMode="auto">
          <a:xfrm>
            <a:off x="4997450" y="4608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29" name="Oval 8"/>
          <p:cNvSpPr>
            <a:spLocks noChangeArrowheads="1"/>
          </p:cNvSpPr>
          <p:nvPr/>
        </p:nvSpPr>
        <p:spPr bwMode="auto">
          <a:xfrm>
            <a:off x="3359150" y="46466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0" name="Oval 9"/>
          <p:cNvSpPr>
            <a:spLocks noChangeArrowheads="1"/>
          </p:cNvSpPr>
          <p:nvPr/>
        </p:nvSpPr>
        <p:spPr bwMode="auto">
          <a:xfrm>
            <a:off x="40830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3" name="Oval 12"/>
          <p:cNvSpPr>
            <a:spLocks noChangeArrowheads="1"/>
          </p:cNvSpPr>
          <p:nvPr/>
        </p:nvSpPr>
        <p:spPr bwMode="auto">
          <a:xfrm>
            <a:off x="3854450" y="47609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6" name="Oval 15"/>
          <p:cNvSpPr>
            <a:spLocks noChangeArrowheads="1"/>
          </p:cNvSpPr>
          <p:nvPr/>
        </p:nvSpPr>
        <p:spPr bwMode="auto">
          <a:xfrm>
            <a:off x="4654550" y="5218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7" name="Oval 16"/>
          <p:cNvSpPr>
            <a:spLocks noChangeArrowheads="1"/>
          </p:cNvSpPr>
          <p:nvPr/>
        </p:nvSpPr>
        <p:spPr bwMode="auto">
          <a:xfrm>
            <a:off x="29019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8" name="Oval 17"/>
          <p:cNvSpPr>
            <a:spLocks noChangeArrowheads="1"/>
          </p:cNvSpPr>
          <p:nvPr/>
        </p:nvSpPr>
        <p:spPr bwMode="auto">
          <a:xfrm>
            <a:off x="5416550" y="5599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9" name="Oval 18"/>
          <p:cNvSpPr>
            <a:spLocks noChangeArrowheads="1"/>
          </p:cNvSpPr>
          <p:nvPr/>
        </p:nvSpPr>
        <p:spPr bwMode="auto">
          <a:xfrm>
            <a:off x="4921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0" name="Oval 19"/>
          <p:cNvSpPr>
            <a:spLocks noChangeArrowheads="1"/>
          </p:cNvSpPr>
          <p:nvPr/>
        </p:nvSpPr>
        <p:spPr bwMode="auto">
          <a:xfrm>
            <a:off x="3778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2" name="Oval 21"/>
          <p:cNvSpPr>
            <a:spLocks noChangeArrowheads="1"/>
          </p:cNvSpPr>
          <p:nvPr/>
        </p:nvSpPr>
        <p:spPr bwMode="auto">
          <a:xfrm>
            <a:off x="5492750" y="4722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0743" name="Straight Connector 22"/>
          <p:cNvCxnSpPr>
            <a:cxnSpLocks noChangeShapeType="1"/>
          </p:cNvCxnSpPr>
          <p:nvPr/>
        </p:nvCxnSpPr>
        <p:spPr bwMode="auto">
          <a:xfrm rot="5400000" flipH="1" flipV="1">
            <a:off x="2959100" y="4692651"/>
            <a:ext cx="446087" cy="430212"/>
          </a:xfrm>
          <a:prstGeom prst="line">
            <a:avLst/>
          </a:prstGeom>
          <a:noFill/>
          <a:ln w="9525">
            <a:solidFill>
              <a:srgbClr val="FFFF00"/>
            </a:solidFill>
            <a:round/>
            <a:headEnd/>
            <a:tailEnd/>
          </a:ln>
        </p:spPr>
      </p:cxnSp>
      <p:cxnSp>
        <p:nvCxnSpPr>
          <p:cNvPr id="30744" name="Straight Connector 23"/>
          <p:cNvCxnSpPr>
            <a:cxnSpLocks noChangeShapeType="1"/>
          </p:cNvCxnSpPr>
          <p:nvPr/>
        </p:nvCxnSpPr>
        <p:spPr bwMode="auto">
          <a:xfrm>
            <a:off x="3397250" y="4684713"/>
            <a:ext cx="522288" cy="114300"/>
          </a:xfrm>
          <a:prstGeom prst="line">
            <a:avLst/>
          </a:prstGeom>
          <a:noFill/>
          <a:ln w="9525">
            <a:solidFill>
              <a:srgbClr val="FFFF00"/>
            </a:solidFill>
            <a:round/>
            <a:headEnd/>
            <a:tailEnd/>
          </a:ln>
        </p:spPr>
      </p:cxnSp>
      <p:cxnSp>
        <p:nvCxnSpPr>
          <p:cNvPr id="30745" name="Straight Connector 24"/>
          <p:cNvCxnSpPr>
            <a:cxnSpLocks noChangeShapeType="1"/>
          </p:cNvCxnSpPr>
          <p:nvPr/>
        </p:nvCxnSpPr>
        <p:spPr bwMode="auto">
          <a:xfrm rot="16200000" flipV="1">
            <a:off x="3840957" y="4877594"/>
            <a:ext cx="369887" cy="212725"/>
          </a:xfrm>
          <a:prstGeom prst="line">
            <a:avLst/>
          </a:prstGeom>
          <a:noFill/>
          <a:ln w="9525">
            <a:solidFill>
              <a:srgbClr val="FFFF00"/>
            </a:solidFill>
            <a:round/>
            <a:headEnd/>
            <a:tailEnd/>
          </a:ln>
        </p:spPr>
      </p:cxnSp>
      <p:cxnSp>
        <p:nvCxnSpPr>
          <p:cNvPr id="30746" name="Straight Connector 25"/>
          <p:cNvCxnSpPr>
            <a:cxnSpLocks noChangeShapeType="1"/>
          </p:cNvCxnSpPr>
          <p:nvPr/>
        </p:nvCxnSpPr>
        <p:spPr bwMode="auto">
          <a:xfrm rot="5400000" flipH="1" flipV="1">
            <a:off x="3759200" y="5226050"/>
            <a:ext cx="430213" cy="315913"/>
          </a:xfrm>
          <a:prstGeom prst="line">
            <a:avLst/>
          </a:prstGeom>
          <a:noFill/>
          <a:ln w="9525">
            <a:solidFill>
              <a:srgbClr val="FFFF00"/>
            </a:solidFill>
            <a:round/>
            <a:headEnd/>
            <a:tailEnd/>
          </a:ln>
        </p:spPr>
      </p:cxnSp>
      <p:cxnSp>
        <p:nvCxnSpPr>
          <p:cNvPr id="30747" name="Straight Connector 26"/>
          <p:cNvCxnSpPr>
            <a:cxnSpLocks noChangeShapeType="1"/>
          </p:cNvCxnSpPr>
          <p:nvPr/>
        </p:nvCxnSpPr>
        <p:spPr bwMode="auto">
          <a:xfrm>
            <a:off x="2967038" y="5130800"/>
            <a:ext cx="849312" cy="468313"/>
          </a:xfrm>
          <a:prstGeom prst="line">
            <a:avLst/>
          </a:prstGeom>
          <a:noFill/>
          <a:ln w="9525">
            <a:solidFill>
              <a:srgbClr val="FFFF00"/>
            </a:solidFill>
            <a:round/>
            <a:headEnd/>
            <a:tailEnd/>
          </a:ln>
        </p:spPr>
      </p:cxnSp>
      <p:cxnSp>
        <p:nvCxnSpPr>
          <p:cNvPr id="30748" name="Straight Connector 27"/>
          <p:cNvCxnSpPr>
            <a:cxnSpLocks noChangeShapeType="1"/>
            <a:endCxn id="34" idx="4"/>
          </p:cNvCxnSpPr>
          <p:nvPr/>
        </p:nvCxnSpPr>
        <p:spPr bwMode="auto">
          <a:xfrm rot="5400000" flipH="1" flipV="1">
            <a:off x="4578350" y="5065713"/>
            <a:ext cx="304800" cy="76200"/>
          </a:xfrm>
          <a:prstGeom prst="line">
            <a:avLst/>
          </a:prstGeom>
          <a:noFill/>
          <a:ln w="9525">
            <a:solidFill>
              <a:srgbClr val="FFFF00"/>
            </a:solidFill>
            <a:round/>
            <a:headEnd/>
            <a:tailEnd/>
          </a:ln>
        </p:spPr>
      </p:cxnSp>
      <p:cxnSp>
        <p:nvCxnSpPr>
          <p:cNvPr id="30749" name="Straight Connector 28"/>
          <p:cNvCxnSpPr>
            <a:cxnSpLocks noChangeShapeType="1"/>
          </p:cNvCxnSpPr>
          <p:nvPr/>
        </p:nvCxnSpPr>
        <p:spPr bwMode="auto">
          <a:xfrm>
            <a:off x="5035550" y="4646613"/>
            <a:ext cx="457200" cy="114300"/>
          </a:xfrm>
          <a:prstGeom prst="line">
            <a:avLst/>
          </a:prstGeom>
          <a:noFill/>
          <a:ln w="9525">
            <a:solidFill>
              <a:srgbClr val="FFFF00"/>
            </a:solidFill>
            <a:round/>
            <a:headEnd/>
            <a:tailEnd/>
          </a:ln>
        </p:spPr>
      </p:cxnSp>
      <p:cxnSp>
        <p:nvCxnSpPr>
          <p:cNvPr id="30750" name="Straight Connector 29"/>
          <p:cNvCxnSpPr>
            <a:cxnSpLocks noChangeShapeType="1"/>
          </p:cNvCxnSpPr>
          <p:nvPr/>
        </p:nvCxnSpPr>
        <p:spPr bwMode="auto">
          <a:xfrm rot="16200000" flipV="1">
            <a:off x="4654550" y="5294313"/>
            <a:ext cx="342900" cy="266700"/>
          </a:xfrm>
          <a:prstGeom prst="line">
            <a:avLst/>
          </a:prstGeom>
          <a:noFill/>
          <a:ln w="9525">
            <a:solidFill>
              <a:srgbClr val="FFFF00"/>
            </a:solidFill>
            <a:round/>
            <a:headEnd/>
            <a:tailEnd/>
          </a:ln>
        </p:spPr>
      </p:cxnSp>
      <p:cxnSp>
        <p:nvCxnSpPr>
          <p:cNvPr id="30751" name="Straight Connector 30"/>
          <p:cNvCxnSpPr>
            <a:cxnSpLocks noChangeShapeType="1"/>
          </p:cNvCxnSpPr>
          <p:nvPr/>
        </p:nvCxnSpPr>
        <p:spPr bwMode="auto">
          <a:xfrm rot="10800000">
            <a:off x="4959350" y="5599113"/>
            <a:ext cx="533400" cy="38100"/>
          </a:xfrm>
          <a:prstGeom prst="line">
            <a:avLst/>
          </a:prstGeom>
          <a:noFill/>
          <a:ln w="9525">
            <a:solidFill>
              <a:srgbClr val="FFFF00"/>
            </a:solidFill>
            <a:round/>
            <a:headEnd/>
            <a:tailEnd/>
          </a:ln>
        </p:spPr>
      </p:cxnSp>
      <p:cxnSp>
        <p:nvCxnSpPr>
          <p:cNvPr id="30752" name="Straight Connector 31"/>
          <p:cNvCxnSpPr>
            <a:cxnSpLocks noChangeShapeType="1"/>
            <a:stCxn id="30738" idx="4"/>
            <a:endCxn id="30742" idx="0"/>
          </p:cNvCxnSpPr>
          <p:nvPr/>
        </p:nvCxnSpPr>
        <p:spPr bwMode="auto">
          <a:xfrm rot="5400000" flipH="1" flipV="1">
            <a:off x="5016500" y="5160963"/>
            <a:ext cx="952500" cy="76200"/>
          </a:xfrm>
          <a:prstGeom prst="line">
            <a:avLst/>
          </a:prstGeom>
          <a:noFill/>
          <a:ln w="9525">
            <a:solidFill>
              <a:srgbClr val="FFFF00"/>
            </a:solidFill>
            <a:round/>
            <a:headEnd/>
            <a:tailEnd/>
          </a:ln>
        </p:spPr>
      </p:cxnSp>
      <p:cxnSp>
        <p:nvCxnSpPr>
          <p:cNvPr id="30753" name="Straight Connector 32"/>
          <p:cNvCxnSpPr>
            <a:cxnSpLocks noChangeShapeType="1"/>
            <a:endCxn id="30736" idx="2"/>
          </p:cNvCxnSpPr>
          <p:nvPr/>
        </p:nvCxnSpPr>
        <p:spPr bwMode="auto">
          <a:xfrm>
            <a:off x="4152900" y="5143500"/>
            <a:ext cx="501650" cy="112713"/>
          </a:xfrm>
          <a:prstGeom prst="line">
            <a:avLst/>
          </a:prstGeom>
          <a:noFill/>
          <a:ln w="19050">
            <a:solidFill>
              <a:srgbClr val="FF0000"/>
            </a:solidFill>
            <a:round/>
            <a:headEnd/>
            <a:tailEnd/>
          </a:ln>
        </p:spPr>
      </p:cxnSp>
      <p:sp>
        <p:nvSpPr>
          <p:cNvPr id="34" name="Oval 20"/>
          <p:cNvSpPr>
            <a:spLocks noChangeArrowheads="1"/>
          </p:cNvSpPr>
          <p:nvPr/>
        </p:nvSpPr>
        <p:spPr bwMode="auto">
          <a:xfrm>
            <a:off x="4730750" y="48752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6" name="Straight Connector 27"/>
          <p:cNvCxnSpPr>
            <a:cxnSpLocks noChangeShapeType="1"/>
            <a:endCxn id="30728" idx="2"/>
          </p:cNvCxnSpPr>
          <p:nvPr/>
        </p:nvCxnSpPr>
        <p:spPr bwMode="auto">
          <a:xfrm rot="5400000" flipH="1" flipV="1">
            <a:off x="4787900" y="4665663"/>
            <a:ext cx="228600" cy="190500"/>
          </a:xfrm>
          <a:prstGeom prst="line">
            <a:avLst/>
          </a:prstGeom>
          <a:noFill/>
          <a:ln w="9525">
            <a:solidFill>
              <a:srgbClr val="FFFF00"/>
            </a:solidFill>
            <a:round/>
            <a:headEnd/>
            <a:tailEn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Finding Tangent Lines</a:t>
            </a:r>
          </a:p>
        </p:txBody>
      </p:sp>
      <p:sp>
        <p:nvSpPr>
          <p:cNvPr id="30723" name="Content Placeholder 2"/>
          <p:cNvSpPr>
            <a:spLocks noGrp="1"/>
          </p:cNvSpPr>
          <p:nvPr>
            <p:ph idx="1"/>
          </p:nvPr>
        </p:nvSpPr>
        <p:spPr>
          <a:xfrm>
            <a:off x="685800" y="1066800"/>
            <a:ext cx="7772400" cy="2819400"/>
          </a:xfrm>
        </p:spPr>
        <p:txBody>
          <a:bodyPr/>
          <a:lstStyle/>
          <a:p>
            <a:r>
              <a:rPr lang="en-US" dirty="0">
                <a:ea typeface="ＭＳ Ｐゴシック" charset="-128"/>
                <a:cs typeface="ＭＳ Ｐゴシック" charset="-128"/>
              </a:rPr>
              <a:t>Start with the rightmost point of the left hull and the leftmost point of the right hull (maintain sorting)</a:t>
            </a:r>
          </a:p>
          <a:p>
            <a:r>
              <a:rPr lang="en-US" dirty="0">
                <a:ea typeface="ＭＳ Ｐゴシック" charset="-128"/>
                <a:cs typeface="ＭＳ Ｐゴシック" charset="-128"/>
              </a:rPr>
              <a:t>While the edge is not upper tangent to both left and right</a:t>
            </a:r>
          </a:p>
          <a:p>
            <a:pPr lvl="1"/>
            <a:r>
              <a:rPr lang="en-US" dirty="0"/>
              <a:t>While the edge is not upper tangent to the left, move counter clockwise to the next point on the left hull</a:t>
            </a:r>
          </a:p>
          <a:p>
            <a:pPr lvl="2"/>
            <a:r>
              <a:rPr lang="en-US" dirty="0">
                <a:ea typeface="ＭＳ Ｐゴシック" charset="-128"/>
              </a:rPr>
              <a:t>Hint: Note that line is not upper tangent to the left if moving it up to the next </a:t>
            </a:r>
            <a:r>
              <a:rPr lang="en-US" dirty="0" err="1">
                <a:ea typeface="ＭＳ Ｐゴシック" charset="-128"/>
              </a:rPr>
              <a:t>point(s</a:t>
            </a:r>
            <a:r>
              <a:rPr lang="en-US" dirty="0">
                <a:ea typeface="ＭＳ Ｐゴシック" charset="-128"/>
              </a:rPr>
              <a:t>) on the left hull </a:t>
            </a:r>
            <a:r>
              <a:rPr lang="en-US" dirty="0"/>
              <a:t>decreases slope </a:t>
            </a:r>
            <a:r>
              <a:rPr lang="en-US" dirty="0">
                <a:ea typeface="ＭＳ Ｐゴシック" charset="-128"/>
              </a:rPr>
              <a:t>of the tangent line</a:t>
            </a:r>
          </a:p>
          <a:p>
            <a:pPr lvl="1"/>
            <a:r>
              <a:rPr lang="en-US" dirty="0"/>
              <a:t>While the edge is not upper tangent to the right, move clockwise to the next point on the right hull</a:t>
            </a:r>
          </a:p>
          <a:p>
            <a:pPr lvl="1">
              <a:buFontTx/>
              <a:buNone/>
            </a:pPr>
            <a:endParaRPr lang="en-US" dirty="0"/>
          </a:p>
          <a:p>
            <a:pPr lvl="1"/>
            <a:endParaRPr lang="en-US" dirty="0"/>
          </a:p>
        </p:txBody>
      </p:sp>
      <p:sp>
        <p:nvSpPr>
          <p:cNvPr id="30724"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30725" name="Slide Number Placeholder 4"/>
          <p:cNvSpPr>
            <a:spLocks noGrp="1"/>
          </p:cNvSpPr>
          <p:nvPr>
            <p:ph type="sldNum" sz="quarter" idx="12"/>
          </p:nvPr>
        </p:nvSpPr>
        <p:spPr>
          <a:noFill/>
        </p:spPr>
        <p:txBody>
          <a:bodyPr/>
          <a:lstStyle/>
          <a:p>
            <a:fld id="{5401FD94-7223-A544-B565-053997597159}" type="slidenum">
              <a:rPr lang="en-US" smtClean="0">
                <a:latin typeface="Times New Roman" charset="0"/>
              </a:rPr>
              <a:pPr/>
              <a:t>49</a:t>
            </a:fld>
            <a:endParaRPr lang="en-US">
              <a:latin typeface="Times New Roman" charset="0"/>
            </a:endParaRPr>
          </a:p>
        </p:txBody>
      </p:sp>
      <p:sp>
        <p:nvSpPr>
          <p:cNvPr id="30728" name="Oval 7"/>
          <p:cNvSpPr>
            <a:spLocks noChangeArrowheads="1"/>
          </p:cNvSpPr>
          <p:nvPr/>
        </p:nvSpPr>
        <p:spPr bwMode="auto">
          <a:xfrm>
            <a:off x="4997450" y="4608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29" name="Oval 8"/>
          <p:cNvSpPr>
            <a:spLocks noChangeArrowheads="1"/>
          </p:cNvSpPr>
          <p:nvPr/>
        </p:nvSpPr>
        <p:spPr bwMode="auto">
          <a:xfrm>
            <a:off x="3359150" y="46466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0" name="Oval 9"/>
          <p:cNvSpPr>
            <a:spLocks noChangeArrowheads="1"/>
          </p:cNvSpPr>
          <p:nvPr/>
        </p:nvSpPr>
        <p:spPr bwMode="auto">
          <a:xfrm>
            <a:off x="40830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3" name="Oval 12"/>
          <p:cNvSpPr>
            <a:spLocks noChangeArrowheads="1"/>
          </p:cNvSpPr>
          <p:nvPr/>
        </p:nvSpPr>
        <p:spPr bwMode="auto">
          <a:xfrm>
            <a:off x="3854450" y="47609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6" name="Oval 15"/>
          <p:cNvSpPr>
            <a:spLocks noChangeArrowheads="1"/>
          </p:cNvSpPr>
          <p:nvPr/>
        </p:nvSpPr>
        <p:spPr bwMode="auto">
          <a:xfrm>
            <a:off x="4654550" y="5218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7" name="Oval 16"/>
          <p:cNvSpPr>
            <a:spLocks noChangeArrowheads="1"/>
          </p:cNvSpPr>
          <p:nvPr/>
        </p:nvSpPr>
        <p:spPr bwMode="auto">
          <a:xfrm>
            <a:off x="29019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8" name="Oval 17"/>
          <p:cNvSpPr>
            <a:spLocks noChangeArrowheads="1"/>
          </p:cNvSpPr>
          <p:nvPr/>
        </p:nvSpPr>
        <p:spPr bwMode="auto">
          <a:xfrm>
            <a:off x="5416550" y="5599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39" name="Oval 18"/>
          <p:cNvSpPr>
            <a:spLocks noChangeArrowheads="1"/>
          </p:cNvSpPr>
          <p:nvPr/>
        </p:nvSpPr>
        <p:spPr bwMode="auto">
          <a:xfrm>
            <a:off x="4921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0" name="Oval 19"/>
          <p:cNvSpPr>
            <a:spLocks noChangeArrowheads="1"/>
          </p:cNvSpPr>
          <p:nvPr/>
        </p:nvSpPr>
        <p:spPr bwMode="auto">
          <a:xfrm>
            <a:off x="3778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0742" name="Oval 21"/>
          <p:cNvSpPr>
            <a:spLocks noChangeArrowheads="1"/>
          </p:cNvSpPr>
          <p:nvPr/>
        </p:nvSpPr>
        <p:spPr bwMode="auto">
          <a:xfrm>
            <a:off x="5492750" y="4722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0743" name="Straight Connector 22"/>
          <p:cNvCxnSpPr>
            <a:cxnSpLocks noChangeShapeType="1"/>
          </p:cNvCxnSpPr>
          <p:nvPr/>
        </p:nvCxnSpPr>
        <p:spPr bwMode="auto">
          <a:xfrm rot="5400000" flipH="1" flipV="1">
            <a:off x="2959100" y="4692651"/>
            <a:ext cx="446087" cy="430212"/>
          </a:xfrm>
          <a:prstGeom prst="line">
            <a:avLst/>
          </a:prstGeom>
          <a:noFill/>
          <a:ln w="9525">
            <a:solidFill>
              <a:srgbClr val="FFFF00"/>
            </a:solidFill>
            <a:round/>
            <a:headEnd/>
            <a:tailEnd/>
          </a:ln>
        </p:spPr>
      </p:cxnSp>
      <p:cxnSp>
        <p:nvCxnSpPr>
          <p:cNvPr id="30744" name="Straight Connector 23"/>
          <p:cNvCxnSpPr>
            <a:cxnSpLocks noChangeShapeType="1"/>
          </p:cNvCxnSpPr>
          <p:nvPr/>
        </p:nvCxnSpPr>
        <p:spPr bwMode="auto">
          <a:xfrm>
            <a:off x="3397250" y="4684713"/>
            <a:ext cx="522288" cy="114300"/>
          </a:xfrm>
          <a:prstGeom prst="line">
            <a:avLst/>
          </a:prstGeom>
          <a:noFill/>
          <a:ln w="9525">
            <a:solidFill>
              <a:srgbClr val="FFFF00"/>
            </a:solidFill>
            <a:round/>
            <a:headEnd/>
            <a:tailEnd/>
          </a:ln>
        </p:spPr>
      </p:cxnSp>
      <p:cxnSp>
        <p:nvCxnSpPr>
          <p:cNvPr id="30745" name="Straight Connector 24"/>
          <p:cNvCxnSpPr>
            <a:cxnSpLocks noChangeShapeType="1"/>
          </p:cNvCxnSpPr>
          <p:nvPr/>
        </p:nvCxnSpPr>
        <p:spPr bwMode="auto">
          <a:xfrm rot="16200000" flipV="1">
            <a:off x="3840957" y="4877594"/>
            <a:ext cx="369887" cy="212725"/>
          </a:xfrm>
          <a:prstGeom prst="line">
            <a:avLst/>
          </a:prstGeom>
          <a:noFill/>
          <a:ln w="9525">
            <a:solidFill>
              <a:srgbClr val="FFFF00"/>
            </a:solidFill>
            <a:round/>
            <a:headEnd/>
            <a:tailEnd/>
          </a:ln>
        </p:spPr>
      </p:cxnSp>
      <p:cxnSp>
        <p:nvCxnSpPr>
          <p:cNvPr id="30746" name="Straight Connector 25"/>
          <p:cNvCxnSpPr>
            <a:cxnSpLocks noChangeShapeType="1"/>
          </p:cNvCxnSpPr>
          <p:nvPr/>
        </p:nvCxnSpPr>
        <p:spPr bwMode="auto">
          <a:xfrm rot="5400000" flipH="1" flipV="1">
            <a:off x="3759200" y="5226050"/>
            <a:ext cx="430213" cy="315913"/>
          </a:xfrm>
          <a:prstGeom prst="line">
            <a:avLst/>
          </a:prstGeom>
          <a:noFill/>
          <a:ln w="9525">
            <a:solidFill>
              <a:srgbClr val="FFFF00"/>
            </a:solidFill>
            <a:round/>
            <a:headEnd/>
            <a:tailEnd/>
          </a:ln>
        </p:spPr>
      </p:cxnSp>
      <p:cxnSp>
        <p:nvCxnSpPr>
          <p:cNvPr id="30747" name="Straight Connector 26"/>
          <p:cNvCxnSpPr>
            <a:cxnSpLocks noChangeShapeType="1"/>
          </p:cNvCxnSpPr>
          <p:nvPr/>
        </p:nvCxnSpPr>
        <p:spPr bwMode="auto">
          <a:xfrm>
            <a:off x="2967038" y="5130800"/>
            <a:ext cx="849312" cy="468313"/>
          </a:xfrm>
          <a:prstGeom prst="line">
            <a:avLst/>
          </a:prstGeom>
          <a:noFill/>
          <a:ln w="9525">
            <a:solidFill>
              <a:srgbClr val="FFFF00"/>
            </a:solidFill>
            <a:round/>
            <a:headEnd/>
            <a:tailEnd/>
          </a:ln>
        </p:spPr>
      </p:cxnSp>
      <p:cxnSp>
        <p:nvCxnSpPr>
          <p:cNvPr id="30748" name="Straight Connector 27"/>
          <p:cNvCxnSpPr>
            <a:cxnSpLocks noChangeShapeType="1"/>
            <a:endCxn id="34" idx="4"/>
          </p:cNvCxnSpPr>
          <p:nvPr/>
        </p:nvCxnSpPr>
        <p:spPr bwMode="auto">
          <a:xfrm rot="5400000" flipH="1" flipV="1">
            <a:off x="4578350" y="5065713"/>
            <a:ext cx="304800" cy="76200"/>
          </a:xfrm>
          <a:prstGeom prst="line">
            <a:avLst/>
          </a:prstGeom>
          <a:noFill/>
          <a:ln w="9525">
            <a:solidFill>
              <a:srgbClr val="FFFF00"/>
            </a:solidFill>
            <a:round/>
            <a:headEnd/>
            <a:tailEnd/>
          </a:ln>
        </p:spPr>
      </p:cxnSp>
      <p:cxnSp>
        <p:nvCxnSpPr>
          <p:cNvPr id="30749" name="Straight Connector 28"/>
          <p:cNvCxnSpPr>
            <a:cxnSpLocks noChangeShapeType="1"/>
          </p:cNvCxnSpPr>
          <p:nvPr/>
        </p:nvCxnSpPr>
        <p:spPr bwMode="auto">
          <a:xfrm>
            <a:off x="5035550" y="4646613"/>
            <a:ext cx="457200" cy="114300"/>
          </a:xfrm>
          <a:prstGeom prst="line">
            <a:avLst/>
          </a:prstGeom>
          <a:noFill/>
          <a:ln w="9525">
            <a:solidFill>
              <a:srgbClr val="FFFF00"/>
            </a:solidFill>
            <a:round/>
            <a:headEnd/>
            <a:tailEnd/>
          </a:ln>
        </p:spPr>
      </p:cxnSp>
      <p:cxnSp>
        <p:nvCxnSpPr>
          <p:cNvPr id="30750" name="Straight Connector 29"/>
          <p:cNvCxnSpPr>
            <a:cxnSpLocks noChangeShapeType="1"/>
          </p:cNvCxnSpPr>
          <p:nvPr/>
        </p:nvCxnSpPr>
        <p:spPr bwMode="auto">
          <a:xfrm rot="16200000" flipV="1">
            <a:off x="4654550" y="5294313"/>
            <a:ext cx="342900" cy="266700"/>
          </a:xfrm>
          <a:prstGeom prst="line">
            <a:avLst/>
          </a:prstGeom>
          <a:noFill/>
          <a:ln w="9525">
            <a:solidFill>
              <a:srgbClr val="FFFF00"/>
            </a:solidFill>
            <a:round/>
            <a:headEnd/>
            <a:tailEnd/>
          </a:ln>
        </p:spPr>
      </p:cxnSp>
      <p:cxnSp>
        <p:nvCxnSpPr>
          <p:cNvPr id="30751" name="Straight Connector 30"/>
          <p:cNvCxnSpPr>
            <a:cxnSpLocks noChangeShapeType="1"/>
          </p:cNvCxnSpPr>
          <p:nvPr/>
        </p:nvCxnSpPr>
        <p:spPr bwMode="auto">
          <a:xfrm rot="10800000">
            <a:off x="4959350" y="5599113"/>
            <a:ext cx="533400" cy="38100"/>
          </a:xfrm>
          <a:prstGeom prst="line">
            <a:avLst/>
          </a:prstGeom>
          <a:noFill/>
          <a:ln w="9525">
            <a:solidFill>
              <a:srgbClr val="FFFF00"/>
            </a:solidFill>
            <a:round/>
            <a:headEnd/>
            <a:tailEnd/>
          </a:ln>
        </p:spPr>
      </p:cxnSp>
      <p:cxnSp>
        <p:nvCxnSpPr>
          <p:cNvPr id="30752" name="Straight Connector 31"/>
          <p:cNvCxnSpPr>
            <a:cxnSpLocks noChangeShapeType="1"/>
            <a:stCxn id="30738" idx="4"/>
            <a:endCxn id="30742" idx="0"/>
          </p:cNvCxnSpPr>
          <p:nvPr/>
        </p:nvCxnSpPr>
        <p:spPr bwMode="auto">
          <a:xfrm rot="5400000" flipH="1" flipV="1">
            <a:off x="5016500" y="5160963"/>
            <a:ext cx="952500" cy="76200"/>
          </a:xfrm>
          <a:prstGeom prst="line">
            <a:avLst/>
          </a:prstGeom>
          <a:noFill/>
          <a:ln w="9525">
            <a:solidFill>
              <a:srgbClr val="FFFF00"/>
            </a:solidFill>
            <a:round/>
            <a:headEnd/>
            <a:tailEnd/>
          </a:ln>
        </p:spPr>
      </p:cxnSp>
      <p:sp>
        <p:nvSpPr>
          <p:cNvPr id="34" name="Oval 20"/>
          <p:cNvSpPr>
            <a:spLocks noChangeArrowheads="1"/>
          </p:cNvSpPr>
          <p:nvPr/>
        </p:nvSpPr>
        <p:spPr bwMode="auto">
          <a:xfrm>
            <a:off x="4730750" y="48752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6" name="Straight Connector 27"/>
          <p:cNvCxnSpPr>
            <a:cxnSpLocks noChangeShapeType="1"/>
            <a:endCxn id="30728" idx="2"/>
          </p:cNvCxnSpPr>
          <p:nvPr/>
        </p:nvCxnSpPr>
        <p:spPr bwMode="auto">
          <a:xfrm rot="5400000" flipH="1" flipV="1">
            <a:off x="4787900" y="4665663"/>
            <a:ext cx="228600" cy="190500"/>
          </a:xfrm>
          <a:prstGeom prst="line">
            <a:avLst/>
          </a:prstGeom>
          <a:noFill/>
          <a:ln w="9525">
            <a:solidFill>
              <a:srgbClr val="FFFF00"/>
            </a:solidFill>
            <a:round/>
            <a:headEnd/>
            <a:tailEnd/>
          </a:ln>
        </p:spPr>
      </p:cxnSp>
      <p:cxnSp>
        <p:nvCxnSpPr>
          <p:cNvPr id="29" name="Straight Connector 32">
            <a:extLst>
              <a:ext uri="{FF2B5EF4-FFF2-40B4-BE49-F238E27FC236}">
                <a16:creationId xmlns:a16="http://schemas.microsoft.com/office/drawing/2014/main" id="{B87BC5C2-A84B-5741-87BE-AF07DE7C04B8}"/>
              </a:ext>
            </a:extLst>
          </p:cNvPr>
          <p:cNvCxnSpPr>
            <a:cxnSpLocks noChangeShapeType="1"/>
          </p:cNvCxnSpPr>
          <p:nvPr/>
        </p:nvCxnSpPr>
        <p:spPr bwMode="auto">
          <a:xfrm rot="16200000" flipH="1">
            <a:off x="4071937" y="4673601"/>
            <a:ext cx="430213" cy="735012"/>
          </a:xfrm>
          <a:prstGeom prst="line">
            <a:avLst/>
          </a:prstGeom>
          <a:noFill/>
          <a:ln w="19050">
            <a:solidFill>
              <a:srgbClr val="FF0000"/>
            </a:solidFill>
            <a:round/>
            <a:headEnd/>
            <a:tailEnd/>
          </a:ln>
        </p:spPr>
      </p:cxnSp>
    </p:spTree>
    <p:extLst>
      <p:ext uri="{BB962C8B-B14F-4D97-AF65-F5344CB8AC3E}">
        <p14:creationId xmlns:p14="http://schemas.microsoft.com/office/powerpoint/2010/main" val="175155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Grading </a:t>
            </a:r>
            <a:r>
              <a:rPr lang="en-US" i="1" dirty="0" err="1"/>
              <a:t>n</a:t>
            </a:r>
            <a:r>
              <a:rPr lang="en-US" dirty="0"/>
              <a:t> exams</a:t>
            </a:r>
          </a:p>
        </p:txBody>
      </p:sp>
      <p:sp>
        <p:nvSpPr>
          <p:cNvPr id="21507" name="Content Placeholder 2"/>
          <p:cNvSpPr>
            <a:spLocks noGrp="1"/>
          </p:cNvSpPr>
          <p:nvPr>
            <p:ph idx="1"/>
          </p:nvPr>
        </p:nvSpPr>
        <p:spPr>
          <a:xfrm>
            <a:off x="685800" y="3606540"/>
            <a:ext cx="7772400" cy="1270260"/>
          </a:xfrm>
        </p:spPr>
        <p:txBody>
          <a:bodyPr/>
          <a:lstStyle/>
          <a:p>
            <a:r>
              <a:rPr lang="en-US" sz="2000" dirty="0"/>
              <a:t>Non DC time required? – </a:t>
            </a:r>
            <a:r>
              <a:rPr lang="en-US" sz="2000" i="1" dirty="0" err="1"/>
              <a:t>nG</a:t>
            </a:r>
            <a:r>
              <a:rPr lang="en-US" sz="2000" dirty="0"/>
              <a:t> where </a:t>
            </a:r>
            <a:r>
              <a:rPr lang="en-US" sz="2000" i="1" dirty="0"/>
              <a:t>G</a:t>
            </a:r>
            <a:r>
              <a:rPr lang="en-US" sz="2000" dirty="0"/>
              <a:t> is time to grade 1 exam: </a:t>
            </a:r>
            <a:r>
              <a:rPr lang="en-US" sz="2000" dirty="0" err="1"/>
              <a:t>O(</a:t>
            </a:r>
            <a:r>
              <a:rPr lang="en-US" sz="2000" i="1" dirty="0" err="1"/>
              <a:t>n</a:t>
            </a:r>
            <a:r>
              <a:rPr lang="en-US" sz="2000" dirty="0"/>
              <a:t>)</a:t>
            </a:r>
          </a:p>
          <a:p>
            <a:r>
              <a:rPr lang="en-US" sz="2000" dirty="0"/>
              <a:t>Divide and Conquer? – Feels more manageable, etc.</a:t>
            </a:r>
          </a:p>
          <a:p>
            <a:r>
              <a:rPr lang="en-US" sz="2000" dirty="0"/>
              <a:t>Any overall speed-up on exam grading?</a:t>
            </a:r>
          </a:p>
          <a:p>
            <a:endParaRPr lang="en-US" sz="2000" dirty="0"/>
          </a:p>
        </p:txBody>
      </p:sp>
      <p:sp>
        <p:nvSpPr>
          <p:cNvPr id="21508" name="Footer Placeholder 3"/>
          <p:cNvSpPr>
            <a:spLocks noGrp="1"/>
          </p:cNvSpPr>
          <p:nvPr>
            <p:ph type="ftr" sz="quarter" idx="11"/>
          </p:nvPr>
        </p:nvSpPr>
        <p:spPr>
          <a:noFill/>
        </p:spPr>
        <p:txBody>
          <a:bodyPr/>
          <a:lstStyle/>
          <a:p>
            <a:r>
              <a:rPr lang="en-US"/>
              <a:t>CS 312 - Divide and Conquer/Master Theorem</a:t>
            </a:r>
          </a:p>
        </p:txBody>
      </p:sp>
      <p:sp>
        <p:nvSpPr>
          <p:cNvPr id="21509" name="Slide Number Placeholder 4"/>
          <p:cNvSpPr>
            <a:spLocks noGrp="1"/>
          </p:cNvSpPr>
          <p:nvPr>
            <p:ph type="sldNum" sz="quarter" idx="12"/>
          </p:nvPr>
        </p:nvSpPr>
        <p:spPr>
          <a:noFill/>
        </p:spPr>
        <p:txBody>
          <a:bodyPr/>
          <a:lstStyle/>
          <a:p>
            <a:fld id="{96842CB4-8237-8F46-850E-2F5CD83A8767}" type="slidenum">
              <a:rPr lang="en-US" smtClean="0"/>
              <a:pPr/>
              <a:t>5</a:t>
            </a:fld>
            <a:endParaRPr lang="en-US"/>
          </a:p>
        </p:txBody>
      </p:sp>
      <p:sp>
        <p:nvSpPr>
          <p:cNvPr id="21510"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1"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2"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3"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4"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5"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6"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7"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8"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19"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20"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21"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22"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23"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1524"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1525" name="Straight Connector 23"/>
          <p:cNvCxnSpPr>
            <a:cxnSpLocks noChangeShapeType="1"/>
            <a:stCxn id="21511" idx="6"/>
            <a:endCxn id="21510"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21526" name="Straight Connector 25"/>
          <p:cNvCxnSpPr>
            <a:cxnSpLocks noChangeShapeType="1"/>
            <a:stCxn id="21510" idx="6"/>
            <a:endCxn id="21512" idx="2"/>
          </p:cNvCxnSpPr>
          <p:nvPr/>
        </p:nvCxnSpPr>
        <p:spPr bwMode="auto">
          <a:xfrm>
            <a:off x="4610100" y="1562100"/>
            <a:ext cx="1257300" cy="460375"/>
          </a:xfrm>
          <a:prstGeom prst="line">
            <a:avLst/>
          </a:prstGeom>
          <a:noFill/>
          <a:ln w="9525">
            <a:solidFill>
              <a:schemeClr val="tx1"/>
            </a:solidFill>
            <a:round/>
            <a:headEnd/>
            <a:tailEnd/>
          </a:ln>
        </p:spPr>
      </p:cxnSp>
      <p:cxnSp>
        <p:nvCxnSpPr>
          <p:cNvPr id="21527" name="Straight Connector 27"/>
          <p:cNvCxnSpPr>
            <a:cxnSpLocks noChangeShapeType="1"/>
            <a:stCxn id="21511" idx="3"/>
            <a:endCxn id="21513"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21528" name="Straight Connector 29"/>
          <p:cNvCxnSpPr>
            <a:cxnSpLocks noChangeShapeType="1"/>
            <a:stCxn id="21511" idx="5"/>
            <a:endCxn id="21522"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21529" name="Straight Connector 31"/>
          <p:cNvCxnSpPr>
            <a:cxnSpLocks noChangeShapeType="1"/>
            <a:stCxn id="21513" idx="3"/>
            <a:endCxn id="21514"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21530"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21531" name="Straight Connector 33"/>
          <p:cNvCxnSpPr>
            <a:cxnSpLocks noChangeShapeType="1"/>
            <a:stCxn id="21516" idx="3"/>
            <a:endCxn id="21517"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21532" name="Straight Connector 40"/>
          <p:cNvCxnSpPr>
            <a:cxnSpLocks noChangeShapeType="1"/>
            <a:stCxn id="21513" idx="5"/>
            <a:endCxn id="21515"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21533" name="Straight Connector 42"/>
          <p:cNvCxnSpPr>
            <a:cxnSpLocks noChangeShapeType="1"/>
            <a:stCxn id="21522" idx="5"/>
            <a:endCxn id="21524"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21534" name="Straight Connector 44"/>
          <p:cNvCxnSpPr>
            <a:cxnSpLocks noChangeShapeType="1"/>
            <a:stCxn id="21516" idx="5"/>
            <a:endCxn id="21518"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21535" name="Straight Connector 46"/>
          <p:cNvCxnSpPr>
            <a:cxnSpLocks noChangeShapeType="1"/>
            <a:stCxn id="21519" idx="5"/>
            <a:endCxn id="21521"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21536" name="Straight Connector 48"/>
          <p:cNvCxnSpPr>
            <a:cxnSpLocks noChangeShapeType="1"/>
            <a:stCxn id="21519" idx="3"/>
            <a:endCxn id="21520"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21537" name="Straight Connector 50"/>
          <p:cNvCxnSpPr>
            <a:cxnSpLocks noChangeShapeType="1"/>
            <a:stCxn id="21512" idx="5"/>
            <a:endCxn id="21519"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21538" name="Straight Connector 52"/>
          <p:cNvCxnSpPr>
            <a:cxnSpLocks noChangeShapeType="1"/>
            <a:stCxn id="21512" idx="3"/>
            <a:endCxn id="21516"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21539"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21540" name="TextBox 58"/>
          <p:cNvSpPr txBox="1">
            <a:spLocks noChangeArrowheads="1"/>
          </p:cNvSpPr>
          <p:nvPr/>
        </p:nvSpPr>
        <p:spPr bwMode="auto">
          <a:xfrm>
            <a:off x="687388" y="2141538"/>
            <a:ext cx="639762" cy="584200"/>
          </a:xfrm>
          <a:prstGeom prst="rect">
            <a:avLst/>
          </a:prstGeom>
          <a:noFill/>
          <a:ln w="9525">
            <a:noFill/>
            <a:miter lim="800000"/>
            <a:headEnd/>
            <a:tailEnd/>
          </a:ln>
        </p:spPr>
        <p:txBody>
          <a:bodyPr wrap="none">
            <a:prstTxWarp prst="textNoShape">
              <a:avLst/>
            </a:prstTxWarp>
            <a:spAutoFit/>
          </a:bodyPr>
          <a:lstStyle/>
          <a:p>
            <a:r>
              <a:rPr lang="en-US" sz="1600" b="0"/>
              <a:t>log</a:t>
            </a:r>
            <a:r>
              <a:rPr lang="en-US" sz="1600" b="0" i="1"/>
              <a:t>n</a:t>
            </a:r>
          </a:p>
          <a:p>
            <a:r>
              <a:rPr lang="en-US" sz="1600" b="0"/>
              <a:t>depth</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Finding Tangent Lines</a:t>
            </a:r>
          </a:p>
        </p:txBody>
      </p:sp>
      <p:sp>
        <p:nvSpPr>
          <p:cNvPr id="31747" name="Content Placeholder 2"/>
          <p:cNvSpPr>
            <a:spLocks noGrp="1"/>
          </p:cNvSpPr>
          <p:nvPr>
            <p:ph idx="1"/>
          </p:nvPr>
        </p:nvSpPr>
        <p:spPr>
          <a:xfrm>
            <a:off x="685800" y="1066800"/>
            <a:ext cx="7772400" cy="2819400"/>
          </a:xfrm>
        </p:spPr>
        <p:txBody>
          <a:bodyPr/>
          <a:lstStyle/>
          <a:p>
            <a:r>
              <a:rPr lang="en-US" dirty="0">
                <a:ea typeface="ＭＳ Ｐゴシック" charset="-128"/>
                <a:cs typeface="ＭＳ Ｐゴシック" charset="-128"/>
              </a:rPr>
              <a:t>Start with the rightmost point of the left hull and the leftmost point of the right hull</a:t>
            </a:r>
          </a:p>
          <a:p>
            <a:r>
              <a:rPr lang="en-US" dirty="0">
                <a:ea typeface="ＭＳ Ｐゴシック" charset="-128"/>
                <a:cs typeface="ＭＳ Ｐゴシック" charset="-128"/>
              </a:rPr>
              <a:t>While the edge is not upper tangent to both left and right</a:t>
            </a:r>
          </a:p>
          <a:p>
            <a:pPr lvl="1"/>
            <a:r>
              <a:rPr lang="en-US" dirty="0"/>
              <a:t>While the edge is not upper tangent to the left, move counter clockwise to the next point on the left hull</a:t>
            </a:r>
          </a:p>
          <a:p>
            <a:pPr lvl="2"/>
            <a:r>
              <a:rPr lang="en-US" dirty="0">
                <a:ea typeface="ＭＳ Ｐゴシック" charset="-128"/>
              </a:rPr>
              <a:t>Hint:</a:t>
            </a:r>
            <a:r>
              <a:rPr lang="en-US" dirty="0"/>
              <a:t> Note that line is not upper tangent to the left if moving it up to the next </a:t>
            </a:r>
            <a:r>
              <a:rPr lang="en-US" dirty="0" err="1"/>
              <a:t>point(s</a:t>
            </a:r>
            <a:r>
              <a:rPr lang="en-US" dirty="0"/>
              <a:t>) on the left hull decreases slope of the tangent line</a:t>
            </a:r>
          </a:p>
          <a:p>
            <a:pPr lvl="1"/>
            <a:r>
              <a:rPr lang="en-US" dirty="0"/>
              <a:t>While the edge is not upper tangent to the right, move clockwise to the next point on the right hull</a:t>
            </a:r>
          </a:p>
          <a:p>
            <a:pPr lvl="1">
              <a:buFontTx/>
              <a:buNone/>
            </a:pPr>
            <a:endParaRPr lang="en-US" dirty="0"/>
          </a:p>
          <a:p>
            <a:pPr lvl="1"/>
            <a:endParaRPr lang="en-US" dirty="0"/>
          </a:p>
        </p:txBody>
      </p:sp>
      <p:sp>
        <p:nvSpPr>
          <p:cNvPr id="31748"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31749" name="Slide Number Placeholder 4"/>
          <p:cNvSpPr>
            <a:spLocks noGrp="1"/>
          </p:cNvSpPr>
          <p:nvPr>
            <p:ph type="sldNum" sz="quarter" idx="12"/>
          </p:nvPr>
        </p:nvSpPr>
        <p:spPr>
          <a:noFill/>
        </p:spPr>
        <p:txBody>
          <a:bodyPr/>
          <a:lstStyle/>
          <a:p>
            <a:fld id="{786882BC-2EBA-B349-8964-1CF7E1DB9327}" type="slidenum">
              <a:rPr lang="en-US" smtClean="0">
                <a:latin typeface="Times New Roman" charset="0"/>
              </a:rPr>
              <a:pPr/>
              <a:t>50</a:t>
            </a:fld>
            <a:endParaRPr lang="en-US">
              <a:latin typeface="Times New Roman" charset="0"/>
            </a:endParaRPr>
          </a:p>
        </p:txBody>
      </p:sp>
      <p:sp>
        <p:nvSpPr>
          <p:cNvPr id="31751" name="Oval 7"/>
          <p:cNvSpPr>
            <a:spLocks noChangeArrowheads="1"/>
          </p:cNvSpPr>
          <p:nvPr/>
        </p:nvSpPr>
        <p:spPr bwMode="auto">
          <a:xfrm>
            <a:off x="4997450" y="4608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2" name="Oval 8"/>
          <p:cNvSpPr>
            <a:spLocks noChangeArrowheads="1"/>
          </p:cNvSpPr>
          <p:nvPr/>
        </p:nvSpPr>
        <p:spPr bwMode="auto">
          <a:xfrm>
            <a:off x="3359150" y="46466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3" name="Oval 9"/>
          <p:cNvSpPr>
            <a:spLocks noChangeArrowheads="1"/>
          </p:cNvSpPr>
          <p:nvPr/>
        </p:nvSpPr>
        <p:spPr bwMode="auto">
          <a:xfrm>
            <a:off x="40830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6" name="Oval 12"/>
          <p:cNvSpPr>
            <a:spLocks noChangeArrowheads="1"/>
          </p:cNvSpPr>
          <p:nvPr/>
        </p:nvSpPr>
        <p:spPr bwMode="auto">
          <a:xfrm>
            <a:off x="3854450" y="47609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59" name="Oval 15"/>
          <p:cNvSpPr>
            <a:spLocks noChangeArrowheads="1"/>
          </p:cNvSpPr>
          <p:nvPr/>
        </p:nvSpPr>
        <p:spPr bwMode="auto">
          <a:xfrm>
            <a:off x="4654550" y="5218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0" name="Oval 16"/>
          <p:cNvSpPr>
            <a:spLocks noChangeArrowheads="1"/>
          </p:cNvSpPr>
          <p:nvPr/>
        </p:nvSpPr>
        <p:spPr bwMode="auto">
          <a:xfrm>
            <a:off x="29019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1" name="Oval 17"/>
          <p:cNvSpPr>
            <a:spLocks noChangeArrowheads="1"/>
          </p:cNvSpPr>
          <p:nvPr/>
        </p:nvSpPr>
        <p:spPr bwMode="auto">
          <a:xfrm>
            <a:off x="5416550" y="5599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2" name="Oval 18"/>
          <p:cNvSpPr>
            <a:spLocks noChangeArrowheads="1"/>
          </p:cNvSpPr>
          <p:nvPr/>
        </p:nvSpPr>
        <p:spPr bwMode="auto">
          <a:xfrm>
            <a:off x="4921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3" name="Oval 19"/>
          <p:cNvSpPr>
            <a:spLocks noChangeArrowheads="1"/>
          </p:cNvSpPr>
          <p:nvPr/>
        </p:nvSpPr>
        <p:spPr bwMode="auto">
          <a:xfrm>
            <a:off x="3778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1765" name="Oval 21"/>
          <p:cNvSpPr>
            <a:spLocks noChangeArrowheads="1"/>
          </p:cNvSpPr>
          <p:nvPr/>
        </p:nvSpPr>
        <p:spPr bwMode="auto">
          <a:xfrm>
            <a:off x="5492750" y="4722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1766" name="Straight Connector 22"/>
          <p:cNvCxnSpPr>
            <a:cxnSpLocks noChangeShapeType="1"/>
          </p:cNvCxnSpPr>
          <p:nvPr/>
        </p:nvCxnSpPr>
        <p:spPr bwMode="auto">
          <a:xfrm rot="5400000" flipH="1" flipV="1">
            <a:off x="2959100" y="4692651"/>
            <a:ext cx="446087" cy="430212"/>
          </a:xfrm>
          <a:prstGeom prst="line">
            <a:avLst/>
          </a:prstGeom>
          <a:noFill/>
          <a:ln w="9525">
            <a:solidFill>
              <a:srgbClr val="FFFF00"/>
            </a:solidFill>
            <a:round/>
            <a:headEnd/>
            <a:tailEnd/>
          </a:ln>
        </p:spPr>
      </p:cxnSp>
      <p:cxnSp>
        <p:nvCxnSpPr>
          <p:cNvPr id="31767" name="Straight Connector 23"/>
          <p:cNvCxnSpPr>
            <a:cxnSpLocks noChangeShapeType="1"/>
          </p:cNvCxnSpPr>
          <p:nvPr/>
        </p:nvCxnSpPr>
        <p:spPr bwMode="auto">
          <a:xfrm>
            <a:off x="3397250" y="4684713"/>
            <a:ext cx="522288" cy="114300"/>
          </a:xfrm>
          <a:prstGeom prst="line">
            <a:avLst/>
          </a:prstGeom>
          <a:noFill/>
          <a:ln w="9525">
            <a:solidFill>
              <a:srgbClr val="FFFF00"/>
            </a:solidFill>
            <a:round/>
            <a:headEnd/>
            <a:tailEnd/>
          </a:ln>
        </p:spPr>
      </p:cxnSp>
      <p:cxnSp>
        <p:nvCxnSpPr>
          <p:cNvPr id="31768" name="Straight Connector 24"/>
          <p:cNvCxnSpPr>
            <a:cxnSpLocks noChangeShapeType="1"/>
          </p:cNvCxnSpPr>
          <p:nvPr/>
        </p:nvCxnSpPr>
        <p:spPr bwMode="auto">
          <a:xfrm rot="16200000" flipV="1">
            <a:off x="3840957" y="4877594"/>
            <a:ext cx="369887" cy="212725"/>
          </a:xfrm>
          <a:prstGeom prst="line">
            <a:avLst/>
          </a:prstGeom>
          <a:noFill/>
          <a:ln w="9525">
            <a:solidFill>
              <a:srgbClr val="FFFF00"/>
            </a:solidFill>
            <a:round/>
            <a:headEnd/>
            <a:tailEnd/>
          </a:ln>
        </p:spPr>
      </p:cxnSp>
      <p:cxnSp>
        <p:nvCxnSpPr>
          <p:cNvPr id="31769" name="Straight Connector 25"/>
          <p:cNvCxnSpPr>
            <a:cxnSpLocks noChangeShapeType="1"/>
          </p:cNvCxnSpPr>
          <p:nvPr/>
        </p:nvCxnSpPr>
        <p:spPr bwMode="auto">
          <a:xfrm rot="5400000" flipH="1" flipV="1">
            <a:off x="3759200" y="5226050"/>
            <a:ext cx="430213" cy="315913"/>
          </a:xfrm>
          <a:prstGeom prst="line">
            <a:avLst/>
          </a:prstGeom>
          <a:noFill/>
          <a:ln w="9525">
            <a:solidFill>
              <a:srgbClr val="FFFF00"/>
            </a:solidFill>
            <a:round/>
            <a:headEnd/>
            <a:tailEnd/>
          </a:ln>
        </p:spPr>
      </p:cxnSp>
      <p:cxnSp>
        <p:nvCxnSpPr>
          <p:cNvPr id="31770" name="Straight Connector 26"/>
          <p:cNvCxnSpPr>
            <a:cxnSpLocks noChangeShapeType="1"/>
          </p:cNvCxnSpPr>
          <p:nvPr/>
        </p:nvCxnSpPr>
        <p:spPr bwMode="auto">
          <a:xfrm>
            <a:off x="2967038" y="5130800"/>
            <a:ext cx="849312" cy="468313"/>
          </a:xfrm>
          <a:prstGeom prst="line">
            <a:avLst/>
          </a:prstGeom>
          <a:noFill/>
          <a:ln w="9525">
            <a:solidFill>
              <a:srgbClr val="FFFF00"/>
            </a:solidFill>
            <a:round/>
            <a:headEnd/>
            <a:tailEnd/>
          </a:ln>
        </p:spPr>
      </p:cxnSp>
      <p:cxnSp>
        <p:nvCxnSpPr>
          <p:cNvPr id="31772" name="Straight Connector 28"/>
          <p:cNvCxnSpPr>
            <a:cxnSpLocks noChangeShapeType="1"/>
          </p:cNvCxnSpPr>
          <p:nvPr/>
        </p:nvCxnSpPr>
        <p:spPr bwMode="auto">
          <a:xfrm>
            <a:off x="5035550" y="4646613"/>
            <a:ext cx="457200" cy="114300"/>
          </a:xfrm>
          <a:prstGeom prst="line">
            <a:avLst/>
          </a:prstGeom>
          <a:noFill/>
          <a:ln w="9525">
            <a:solidFill>
              <a:srgbClr val="FFFF00"/>
            </a:solidFill>
            <a:round/>
            <a:headEnd/>
            <a:tailEnd/>
          </a:ln>
        </p:spPr>
      </p:cxnSp>
      <p:cxnSp>
        <p:nvCxnSpPr>
          <p:cNvPr id="31773" name="Straight Connector 29"/>
          <p:cNvCxnSpPr>
            <a:cxnSpLocks noChangeShapeType="1"/>
          </p:cNvCxnSpPr>
          <p:nvPr/>
        </p:nvCxnSpPr>
        <p:spPr bwMode="auto">
          <a:xfrm rot="16200000" flipV="1">
            <a:off x="4654550" y="5294313"/>
            <a:ext cx="342900" cy="266700"/>
          </a:xfrm>
          <a:prstGeom prst="line">
            <a:avLst/>
          </a:prstGeom>
          <a:noFill/>
          <a:ln w="9525">
            <a:solidFill>
              <a:srgbClr val="FFFF00"/>
            </a:solidFill>
            <a:round/>
            <a:headEnd/>
            <a:tailEnd/>
          </a:ln>
        </p:spPr>
      </p:cxnSp>
      <p:cxnSp>
        <p:nvCxnSpPr>
          <p:cNvPr id="31774" name="Straight Connector 30"/>
          <p:cNvCxnSpPr>
            <a:cxnSpLocks noChangeShapeType="1"/>
          </p:cNvCxnSpPr>
          <p:nvPr/>
        </p:nvCxnSpPr>
        <p:spPr bwMode="auto">
          <a:xfrm rot="10800000">
            <a:off x="4959350" y="5599113"/>
            <a:ext cx="533400" cy="38100"/>
          </a:xfrm>
          <a:prstGeom prst="line">
            <a:avLst/>
          </a:prstGeom>
          <a:noFill/>
          <a:ln w="9525">
            <a:solidFill>
              <a:srgbClr val="FFFF00"/>
            </a:solidFill>
            <a:round/>
            <a:headEnd/>
            <a:tailEnd/>
          </a:ln>
        </p:spPr>
      </p:cxnSp>
      <p:cxnSp>
        <p:nvCxnSpPr>
          <p:cNvPr id="31775" name="Straight Connector 31"/>
          <p:cNvCxnSpPr>
            <a:cxnSpLocks noChangeShapeType="1"/>
            <a:stCxn id="31761" idx="4"/>
            <a:endCxn id="31765" idx="0"/>
          </p:cNvCxnSpPr>
          <p:nvPr/>
        </p:nvCxnSpPr>
        <p:spPr bwMode="auto">
          <a:xfrm rot="5400000" flipH="1" flipV="1">
            <a:off x="5016500" y="5160963"/>
            <a:ext cx="952500" cy="76200"/>
          </a:xfrm>
          <a:prstGeom prst="line">
            <a:avLst/>
          </a:prstGeom>
          <a:noFill/>
          <a:ln w="9525">
            <a:solidFill>
              <a:srgbClr val="FFFF00"/>
            </a:solidFill>
            <a:round/>
            <a:headEnd/>
            <a:tailEnd/>
          </a:ln>
        </p:spPr>
      </p:cxnSp>
      <p:cxnSp>
        <p:nvCxnSpPr>
          <p:cNvPr id="31776" name="Straight Connector 32"/>
          <p:cNvCxnSpPr>
            <a:cxnSpLocks noChangeShapeType="1"/>
            <a:stCxn id="31756" idx="5"/>
            <a:endCxn id="36" idx="2"/>
          </p:cNvCxnSpPr>
          <p:nvPr/>
        </p:nvCxnSpPr>
        <p:spPr bwMode="auto">
          <a:xfrm rot="16200000" flipH="1">
            <a:off x="4281441" y="4464003"/>
            <a:ext cx="87359" cy="811259"/>
          </a:xfrm>
          <a:prstGeom prst="line">
            <a:avLst/>
          </a:prstGeom>
          <a:noFill/>
          <a:ln w="19050">
            <a:solidFill>
              <a:srgbClr val="FF0000"/>
            </a:solidFill>
            <a:round/>
            <a:headEnd/>
            <a:tailEnd/>
          </a:ln>
        </p:spPr>
      </p:cxnSp>
      <p:cxnSp>
        <p:nvCxnSpPr>
          <p:cNvPr id="35" name="Straight Connector 27"/>
          <p:cNvCxnSpPr>
            <a:cxnSpLocks noChangeShapeType="1"/>
            <a:endCxn id="36" idx="4"/>
          </p:cNvCxnSpPr>
          <p:nvPr/>
        </p:nvCxnSpPr>
        <p:spPr bwMode="auto">
          <a:xfrm rot="5400000" flipH="1" flipV="1">
            <a:off x="4578350" y="5065713"/>
            <a:ext cx="304800" cy="76200"/>
          </a:xfrm>
          <a:prstGeom prst="line">
            <a:avLst/>
          </a:prstGeom>
          <a:noFill/>
          <a:ln w="9525">
            <a:solidFill>
              <a:srgbClr val="FFFF00"/>
            </a:solidFill>
            <a:round/>
            <a:headEnd/>
            <a:tailEnd/>
          </a:ln>
        </p:spPr>
      </p:cxnSp>
      <p:sp>
        <p:nvSpPr>
          <p:cNvPr id="36" name="Oval 20"/>
          <p:cNvSpPr>
            <a:spLocks noChangeArrowheads="1"/>
          </p:cNvSpPr>
          <p:nvPr/>
        </p:nvSpPr>
        <p:spPr bwMode="auto">
          <a:xfrm>
            <a:off x="4730750" y="48752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7" name="Straight Connector 27"/>
          <p:cNvCxnSpPr>
            <a:cxnSpLocks noChangeShapeType="1"/>
          </p:cNvCxnSpPr>
          <p:nvPr/>
        </p:nvCxnSpPr>
        <p:spPr bwMode="auto">
          <a:xfrm rot="5400000" flipH="1" flipV="1">
            <a:off x="4787900" y="4665663"/>
            <a:ext cx="228600" cy="190500"/>
          </a:xfrm>
          <a:prstGeom prst="line">
            <a:avLst/>
          </a:prstGeom>
          <a:noFill/>
          <a:ln w="9525">
            <a:solidFill>
              <a:srgbClr val="FFFF00"/>
            </a:solidFill>
            <a:round/>
            <a:headEnd/>
            <a:tailEnd/>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Finding Tangent Lines</a:t>
            </a:r>
          </a:p>
        </p:txBody>
      </p:sp>
      <p:sp>
        <p:nvSpPr>
          <p:cNvPr id="32771" name="Content Placeholder 2"/>
          <p:cNvSpPr>
            <a:spLocks noGrp="1"/>
          </p:cNvSpPr>
          <p:nvPr>
            <p:ph idx="1"/>
          </p:nvPr>
        </p:nvSpPr>
        <p:spPr>
          <a:xfrm>
            <a:off x="685800" y="1066800"/>
            <a:ext cx="7772400" cy="2819400"/>
          </a:xfrm>
        </p:spPr>
        <p:txBody>
          <a:bodyPr/>
          <a:lstStyle/>
          <a:p>
            <a:r>
              <a:rPr lang="en-US" dirty="0">
                <a:ea typeface="ＭＳ Ｐゴシック" charset="-128"/>
                <a:cs typeface="ＭＳ Ｐゴシック" charset="-128"/>
              </a:rPr>
              <a:t>Start with the rightmost point of the left hull and the leftmost point of the right hull</a:t>
            </a:r>
          </a:p>
          <a:p>
            <a:r>
              <a:rPr lang="en-US" dirty="0">
                <a:ea typeface="ＭＳ Ｐゴシック" charset="-128"/>
                <a:cs typeface="ＭＳ Ｐゴシック" charset="-128"/>
              </a:rPr>
              <a:t>While the edge is not upper tangent to both left and right</a:t>
            </a:r>
          </a:p>
          <a:p>
            <a:pPr lvl="1"/>
            <a:r>
              <a:rPr lang="en-US" dirty="0"/>
              <a:t>While the edge is not upper tangent to the left, move counter clockwise to the next point on the left hull</a:t>
            </a:r>
          </a:p>
          <a:p>
            <a:pPr lvl="2"/>
            <a:r>
              <a:rPr lang="en-US" dirty="0">
                <a:ea typeface="ＭＳ Ｐゴシック" charset="-128"/>
              </a:rPr>
              <a:t>Hint:</a:t>
            </a:r>
            <a:r>
              <a:rPr lang="en-US" dirty="0"/>
              <a:t> Note that line is not upper tangent to the left if moving it up to the next </a:t>
            </a:r>
            <a:r>
              <a:rPr lang="en-US" dirty="0" err="1"/>
              <a:t>point(s</a:t>
            </a:r>
            <a:r>
              <a:rPr lang="en-US" dirty="0"/>
              <a:t>) on the left hull decreases slope of the tangent line</a:t>
            </a:r>
          </a:p>
          <a:p>
            <a:pPr lvl="1"/>
            <a:r>
              <a:rPr lang="en-US" dirty="0"/>
              <a:t>While the edge is not upper tangent to the right, move clockwise to the next point on the right hull</a:t>
            </a:r>
          </a:p>
          <a:p>
            <a:pPr lvl="1">
              <a:buFontTx/>
              <a:buNone/>
            </a:pPr>
            <a:endParaRPr lang="en-US" dirty="0"/>
          </a:p>
          <a:p>
            <a:pPr lvl="1"/>
            <a:endParaRPr lang="en-US" dirty="0"/>
          </a:p>
        </p:txBody>
      </p:sp>
      <p:sp>
        <p:nvSpPr>
          <p:cNvPr id="32772"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32773" name="Slide Number Placeholder 4"/>
          <p:cNvSpPr>
            <a:spLocks noGrp="1"/>
          </p:cNvSpPr>
          <p:nvPr>
            <p:ph type="sldNum" sz="quarter" idx="12"/>
          </p:nvPr>
        </p:nvSpPr>
        <p:spPr>
          <a:noFill/>
        </p:spPr>
        <p:txBody>
          <a:bodyPr/>
          <a:lstStyle/>
          <a:p>
            <a:fld id="{33EA5723-9DB4-ED4D-ABE7-7629CA612B11}" type="slidenum">
              <a:rPr lang="en-US" smtClean="0">
                <a:latin typeface="Times New Roman" charset="0"/>
              </a:rPr>
              <a:pPr/>
              <a:t>51</a:t>
            </a:fld>
            <a:endParaRPr lang="en-US">
              <a:latin typeface="Times New Roman" charset="0"/>
            </a:endParaRPr>
          </a:p>
        </p:txBody>
      </p:sp>
      <p:sp>
        <p:nvSpPr>
          <p:cNvPr id="32775" name="Oval 7"/>
          <p:cNvSpPr>
            <a:spLocks noChangeArrowheads="1"/>
          </p:cNvSpPr>
          <p:nvPr/>
        </p:nvSpPr>
        <p:spPr bwMode="auto">
          <a:xfrm>
            <a:off x="4997450" y="4608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76" name="Oval 8"/>
          <p:cNvSpPr>
            <a:spLocks noChangeArrowheads="1"/>
          </p:cNvSpPr>
          <p:nvPr/>
        </p:nvSpPr>
        <p:spPr bwMode="auto">
          <a:xfrm>
            <a:off x="3359150" y="46466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77" name="Oval 9"/>
          <p:cNvSpPr>
            <a:spLocks noChangeArrowheads="1"/>
          </p:cNvSpPr>
          <p:nvPr/>
        </p:nvSpPr>
        <p:spPr bwMode="auto">
          <a:xfrm>
            <a:off x="40830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80" name="Oval 12"/>
          <p:cNvSpPr>
            <a:spLocks noChangeArrowheads="1"/>
          </p:cNvSpPr>
          <p:nvPr/>
        </p:nvSpPr>
        <p:spPr bwMode="auto">
          <a:xfrm>
            <a:off x="3854450" y="47609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83" name="Oval 15"/>
          <p:cNvSpPr>
            <a:spLocks noChangeArrowheads="1"/>
          </p:cNvSpPr>
          <p:nvPr/>
        </p:nvSpPr>
        <p:spPr bwMode="auto">
          <a:xfrm>
            <a:off x="4654550" y="5218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84" name="Oval 16"/>
          <p:cNvSpPr>
            <a:spLocks noChangeArrowheads="1"/>
          </p:cNvSpPr>
          <p:nvPr/>
        </p:nvSpPr>
        <p:spPr bwMode="auto">
          <a:xfrm>
            <a:off x="29019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85" name="Oval 17"/>
          <p:cNvSpPr>
            <a:spLocks noChangeArrowheads="1"/>
          </p:cNvSpPr>
          <p:nvPr/>
        </p:nvSpPr>
        <p:spPr bwMode="auto">
          <a:xfrm>
            <a:off x="5416550" y="5599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86" name="Oval 18"/>
          <p:cNvSpPr>
            <a:spLocks noChangeArrowheads="1"/>
          </p:cNvSpPr>
          <p:nvPr/>
        </p:nvSpPr>
        <p:spPr bwMode="auto">
          <a:xfrm>
            <a:off x="4921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87" name="Oval 19"/>
          <p:cNvSpPr>
            <a:spLocks noChangeArrowheads="1"/>
          </p:cNvSpPr>
          <p:nvPr/>
        </p:nvSpPr>
        <p:spPr bwMode="auto">
          <a:xfrm>
            <a:off x="3778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2789" name="Oval 21"/>
          <p:cNvSpPr>
            <a:spLocks noChangeArrowheads="1"/>
          </p:cNvSpPr>
          <p:nvPr/>
        </p:nvSpPr>
        <p:spPr bwMode="auto">
          <a:xfrm>
            <a:off x="5492750" y="4722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2790" name="Straight Connector 22"/>
          <p:cNvCxnSpPr>
            <a:cxnSpLocks noChangeShapeType="1"/>
          </p:cNvCxnSpPr>
          <p:nvPr/>
        </p:nvCxnSpPr>
        <p:spPr bwMode="auto">
          <a:xfrm rot="5400000" flipH="1" flipV="1">
            <a:off x="2959100" y="4692651"/>
            <a:ext cx="446087" cy="430212"/>
          </a:xfrm>
          <a:prstGeom prst="line">
            <a:avLst/>
          </a:prstGeom>
          <a:noFill/>
          <a:ln w="9525">
            <a:solidFill>
              <a:srgbClr val="FFFF00"/>
            </a:solidFill>
            <a:round/>
            <a:headEnd/>
            <a:tailEnd/>
          </a:ln>
        </p:spPr>
      </p:cxnSp>
      <p:cxnSp>
        <p:nvCxnSpPr>
          <p:cNvPr id="32791" name="Straight Connector 23"/>
          <p:cNvCxnSpPr>
            <a:cxnSpLocks noChangeShapeType="1"/>
          </p:cNvCxnSpPr>
          <p:nvPr/>
        </p:nvCxnSpPr>
        <p:spPr bwMode="auto">
          <a:xfrm>
            <a:off x="3397250" y="4684713"/>
            <a:ext cx="522288" cy="114300"/>
          </a:xfrm>
          <a:prstGeom prst="line">
            <a:avLst/>
          </a:prstGeom>
          <a:noFill/>
          <a:ln w="9525">
            <a:solidFill>
              <a:srgbClr val="FFFF00"/>
            </a:solidFill>
            <a:round/>
            <a:headEnd/>
            <a:tailEnd/>
          </a:ln>
        </p:spPr>
      </p:cxnSp>
      <p:cxnSp>
        <p:nvCxnSpPr>
          <p:cNvPr id="32792" name="Straight Connector 24"/>
          <p:cNvCxnSpPr>
            <a:cxnSpLocks noChangeShapeType="1"/>
          </p:cNvCxnSpPr>
          <p:nvPr/>
        </p:nvCxnSpPr>
        <p:spPr bwMode="auto">
          <a:xfrm rot="16200000" flipV="1">
            <a:off x="3840957" y="4877594"/>
            <a:ext cx="369887" cy="212725"/>
          </a:xfrm>
          <a:prstGeom prst="line">
            <a:avLst/>
          </a:prstGeom>
          <a:noFill/>
          <a:ln w="9525">
            <a:solidFill>
              <a:srgbClr val="FFFF00"/>
            </a:solidFill>
            <a:round/>
            <a:headEnd/>
            <a:tailEnd/>
          </a:ln>
        </p:spPr>
      </p:cxnSp>
      <p:cxnSp>
        <p:nvCxnSpPr>
          <p:cNvPr id="32793" name="Straight Connector 25"/>
          <p:cNvCxnSpPr>
            <a:cxnSpLocks noChangeShapeType="1"/>
          </p:cNvCxnSpPr>
          <p:nvPr/>
        </p:nvCxnSpPr>
        <p:spPr bwMode="auto">
          <a:xfrm rot="5400000" flipH="1" flipV="1">
            <a:off x="3759200" y="5226050"/>
            <a:ext cx="430213" cy="315913"/>
          </a:xfrm>
          <a:prstGeom prst="line">
            <a:avLst/>
          </a:prstGeom>
          <a:noFill/>
          <a:ln w="9525">
            <a:solidFill>
              <a:srgbClr val="FFFF00"/>
            </a:solidFill>
            <a:round/>
            <a:headEnd/>
            <a:tailEnd/>
          </a:ln>
        </p:spPr>
      </p:cxnSp>
      <p:cxnSp>
        <p:nvCxnSpPr>
          <p:cNvPr id="32794" name="Straight Connector 26"/>
          <p:cNvCxnSpPr>
            <a:cxnSpLocks noChangeShapeType="1"/>
          </p:cNvCxnSpPr>
          <p:nvPr/>
        </p:nvCxnSpPr>
        <p:spPr bwMode="auto">
          <a:xfrm>
            <a:off x="2967038" y="5130800"/>
            <a:ext cx="849312" cy="468313"/>
          </a:xfrm>
          <a:prstGeom prst="line">
            <a:avLst/>
          </a:prstGeom>
          <a:noFill/>
          <a:ln w="9525">
            <a:solidFill>
              <a:srgbClr val="FFFF00"/>
            </a:solidFill>
            <a:round/>
            <a:headEnd/>
            <a:tailEnd/>
          </a:ln>
        </p:spPr>
      </p:cxnSp>
      <p:cxnSp>
        <p:nvCxnSpPr>
          <p:cNvPr id="32796" name="Straight Connector 28"/>
          <p:cNvCxnSpPr>
            <a:cxnSpLocks noChangeShapeType="1"/>
          </p:cNvCxnSpPr>
          <p:nvPr/>
        </p:nvCxnSpPr>
        <p:spPr bwMode="auto">
          <a:xfrm>
            <a:off x="5035550" y="4646613"/>
            <a:ext cx="457200" cy="114300"/>
          </a:xfrm>
          <a:prstGeom prst="line">
            <a:avLst/>
          </a:prstGeom>
          <a:noFill/>
          <a:ln w="9525">
            <a:solidFill>
              <a:srgbClr val="FFFF00"/>
            </a:solidFill>
            <a:round/>
            <a:headEnd/>
            <a:tailEnd/>
          </a:ln>
        </p:spPr>
      </p:cxnSp>
      <p:cxnSp>
        <p:nvCxnSpPr>
          <p:cNvPr id="32797" name="Straight Connector 29"/>
          <p:cNvCxnSpPr>
            <a:cxnSpLocks noChangeShapeType="1"/>
          </p:cNvCxnSpPr>
          <p:nvPr/>
        </p:nvCxnSpPr>
        <p:spPr bwMode="auto">
          <a:xfrm rot="16200000" flipV="1">
            <a:off x="4654550" y="5294313"/>
            <a:ext cx="342900" cy="266700"/>
          </a:xfrm>
          <a:prstGeom prst="line">
            <a:avLst/>
          </a:prstGeom>
          <a:noFill/>
          <a:ln w="9525">
            <a:solidFill>
              <a:srgbClr val="FFFF00"/>
            </a:solidFill>
            <a:round/>
            <a:headEnd/>
            <a:tailEnd/>
          </a:ln>
        </p:spPr>
      </p:cxnSp>
      <p:cxnSp>
        <p:nvCxnSpPr>
          <p:cNvPr id="32798" name="Straight Connector 30"/>
          <p:cNvCxnSpPr>
            <a:cxnSpLocks noChangeShapeType="1"/>
          </p:cNvCxnSpPr>
          <p:nvPr/>
        </p:nvCxnSpPr>
        <p:spPr bwMode="auto">
          <a:xfrm rot="10800000">
            <a:off x="4959350" y="5599113"/>
            <a:ext cx="533400" cy="38100"/>
          </a:xfrm>
          <a:prstGeom prst="line">
            <a:avLst/>
          </a:prstGeom>
          <a:noFill/>
          <a:ln w="9525">
            <a:solidFill>
              <a:srgbClr val="FFFF00"/>
            </a:solidFill>
            <a:round/>
            <a:headEnd/>
            <a:tailEnd/>
          </a:ln>
        </p:spPr>
      </p:cxnSp>
      <p:cxnSp>
        <p:nvCxnSpPr>
          <p:cNvPr id="32799" name="Straight Connector 31"/>
          <p:cNvCxnSpPr>
            <a:cxnSpLocks noChangeShapeType="1"/>
            <a:stCxn id="32785" idx="4"/>
            <a:endCxn id="32789" idx="0"/>
          </p:cNvCxnSpPr>
          <p:nvPr/>
        </p:nvCxnSpPr>
        <p:spPr bwMode="auto">
          <a:xfrm rot="5400000" flipH="1" flipV="1">
            <a:off x="5016500" y="5160963"/>
            <a:ext cx="952500" cy="76200"/>
          </a:xfrm>
          <a:prstGeom prst="line">
            <a:avLst/>
          </a:prstGeom>
          <a:noFill/>
          <a:ln w="9525">
            <a:solidFill>
              <a:srgbClr val="FFFF00"/>
            </a:solidFill>
            <a:round/>
            <a:headEnd/>
            <a:tailEnd/>
          </a:ln>
        </p:spPr>
      </p:cxnSp>
      <p:cxnSp>
        <p:nvCxnSpPr>
          <p:cNvPr id="32800" name="Straight Connector 32"/>
          <p:cNvCxnSpPr>
            <a:cxnSpLocks noChangeShapeType="1"/>
            <a:stCxn id="32780" idx="5"/>
            <a:endCxn id="32775" idx="2"/>
          </p:cNvCxnSpPr>
          <p:nvPr/>
        </p:nvCxnSpPr>
        <p:spPr bwMode="auto">
          <a:xfrm rot="5400000" flipH="1" flipV="1">
            <a:off x="4368800" y="4197351"/>
            <a:ext cx="179387" cy="1077912"/>
          </a:xfrm>
          <a:prstGeom prst="line">
            <a:avLst/>
          </a:prstGeom>
          <a:noFill/>
          <a:ln w="19050">
            <a:solidFill>
              <a:srgbClr val="FF0000"/>
            </a:solidFill>
            <a:round/>
            <a:headEnd/>
            <a:tailEnd/>
          </a:ln>
        </p:spPr>
      </p:cxnSp>
      <p:cxnSp>
        <p:nvCxnSpPr>
          <p:cNvPr id="33" name="Straight Connector 27"/>
          <p:cNvCxnSpPr>
            <a:cxnSpLocks noChangeShapeType="1"/>
            <a:endCxn id="34" idx="4"/>
          </p:cNvCxnSpPr>
          <p:nvPr/>
        </p:nvCxnSpPr>
        <p:spPr bwMode="auto">
          <a:xfrm rot="5400000" flipH="1" flipV="1">
            <a:off x="4578350" y="5065713"/>
            <a:ext cx="304800" cy="76200"/>
          </a:xfrm>
          <a:prstGeom prst="line">
            <a:avLst/>
          </a:prstGeom>
          <a:noFill/>
          <a:ln w="9525">
            <a:solidFill>
              <a:srgbClr val="FFFF00"/>
            </a:solidFill>
            <a:round/>
            <a:headEnd/>
            <a:tailEnd/>
          </a:ln>
        </p:spPr>
      </p:cxnSp>
      <p:sp>
        <p:nvSpPr>
          <p:cNvPr id="34" name="Oval 20"/>
          <p:cNvSpPr>
            <a:spLocks noChangeArrowheads="1"/>
          </p:cNvSpPr>
          <p:nvPr/>
        </p:nvSpPr>
        <p:spPr bwMode="auto">
          <a:xfrm>
            <a:off x="4730750" y="48752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5" name="Straight Connector 27"/>
          <p:cNvCxnSpPr>
            <a:cxnSpLocks noChangeShapeType="1"/>
          </p:cNvCxnSpPr>
          <p:nvPr/>
        </p:nvCxnSpPr>
        <p:spPr bwMode="auto">
          <a:xfrm rot="5400000" flipH="1" flipV="1">
            <a:off x="4787900" y="4665663"/>
            <a:ext cx="228600" cy="190500"/>
          </a:xfrm>
          <a:prstGeom prst="line">
            <a:avLst/>
          </a:prstGeom>
          <a:noFill/>
          <a:ln w="9525">
            <a:solidFill>
              <a:srgbClr val="FFFF00"/>
            </a:solidFill>
            <a:round/>
            <a:headEnd/>
            <a:tailEn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Finding Tangent Lines</a:t>
            </a:r>
          </a:p>
        </p:txBody>
      </p:sp>
      <p:sp>
        <p:nvSpPr>
          <p:cNvPr id="33795" name="Content Placeholder 2"/>
          <p:cNvSpPr>
            <a:spLocks noGrp="1"/>
          </p:cNvSpPr>
          <p:nvPr>
            <p:ph idx="1"/>
          </p:nvPr>
        </p:nvSpPr>
        <p:spPr>
          <a:xfrm>
            <a:off x="685800" y="1066800"/>
            <a:ext cx="7772400" cy="2819400"/>
          </a:xfrm>
        </p:spPr>
        <p:txBody>
          <a:bodyPr/>
          <a:lstStyle/>
          <a:p>
            <a:r>
              <a:rPr lang="en-US" dirty="0">
                <a:ea typeface="ＭＳ Ｐゴシック" charset="-128"/>
                <a:cs typeface="ＭＳ Ｐゴシック" charset="-128"/>
              </a:rPr>
              <a:t>Start with the rightmost point of the left hull and the leftmost point of the right hull</a:t>
            </a:r>
          </a:p>
          <a:p>
            <a:r>
              <a:rPr lang="en-US" dirty="0">
                <a:ea typeface="ＭＳ Ｐゴシック" charset="-128"/>
                <a:cs typeface="ＭＳ Ｐゴシック" charset="-128"/>
              </a:rPr>
              <a:t>While the edge is not upper tangent to both left and right</a:t>
            </a:r>
          </a:p>
          <a:p>
            <a:pPr lvl="1"/>
            <a:r>
              <a:rPr lang="en-US" dirty="0"/>
              <a:t>While the edge is not upper tangent to the left, move counter clockwise to the next point on the left hull</a:t>
            </a:r>
          </a:p>
          <a:p>
            <a:pPr lvl="2"/>
            <a:r>
              <a:rPr lang="en-US" dirty="0">
                <a:ea typeface="ＭＳ Ｐゴシック" charset="-128"/>
              </a:rPr>
              <a:t>Hint:</a:t>
            </a:r>
            <a:r>
              <a:rPr lang="en-US" dirty="0"/>
              <a:t> Note that line is not upper tangent to the left if moving it up to the next </a:t>
            </a:r>
            <a:r>
              <a:rPr lang="en-US" dirty="0" err="1"/>
              <a:t>point(s</a:t>
            </a:r>
            <a:r>
              <a:rPr lang="en-US" dirty="0"/>
              <a:t>) on the left hull decreases slope of the tangent line</a:t>
            </a:r>
          </a:p>
          <a:p>
            <a:pPr lvl="1"/>
            <a:r>
              <a:rPr lang="en-US" dirty="0"/>
              <a:t>While the edge is not upper tangent to the right, move clockwise to the next point on the right hull</a:t>
            </a:r>
          </a:p>
          <a:p>
            <a:pPr lvl="1">
              <a:buFontTx/>
              <a:buNone/>
            </a:pPr>
            <a:endParaRPr lang="en-US" dirty="0"/>
          </a:p>
          <a:p>
            <a:pPr lvl="1"/>
            <a:endParaRPr lang="en-US" dirty="0"/>
          </a:p>
        </p:txBody>
      </p:sp>
      <p:sp>
        <p:nvSpPr>
          <p:cNvPr id="33796"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33797" name="Slide Number Placeholder 4"/>
          <p:cNvSpPr>
            <a:spLocks noGrp="1"/>
          </p:cNvSpPr>
          <p:nvPr>
            <p:ph type="sldNum" sz="quarter" idx="12"/>
          </p:nvPr>
        </p:nvSpPr>
        <p:spPr>
          <a:noFill/>
        </p:spPr>
        <p:txBody>
          <a:bodyPr/>
          <a:lstStyle/>
          <a:p>
            <a:fld id="{D2B643BD-FD69-AC45-94CA-E663CA4BEE4C}" type="slidenum">
              <a:rPr lang="en-US" smtClean="0">
                <a:latin typeface="Times New Roman" charset="0"/>
              </a:rPr>
              <a:pPr/>
              <a:t>52</a:t>
            </a:fld>
            <a:endParaRPr lang="en-US">
              <a:latin typeface="Times New Roman" charset="0"/>
            </a:endParaRPr>
          </a:p>
        </p:txBody>
      </p:sp>
      <p:sp>
        <p:nvSpPr>
          <p:cNvPr id="33799" name="Oval 7"/>
          <p:cNvSpPr>
            <a:spLocks noChangeArrowheads="1"/>
          </p:cNvSpPr>
          <p:nvPr/>
        </p:nvSpPr>
        <p:spPr bwMode="auto">
          <a:xfrm>
            <a:off x="4997450" y="4608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0" name="Oval 8"/>
          <p:cNvSpPr>
            <a:spLocks noChangeArrowheads="1"/>
          </p:cNvSpPr>
          <p:nvPr/>
        </p:nvSpPr>
        <p:spPr bwMode="auto">
          <a:xfrm>
            <a:off x="3359150" y="46466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1" name="Oval 9"/>
          <p:cNvSpPr>
            <a:spLocks noChangeArrowheads="1"/>
          </p:cNvSpPr>
          <p:nvPr/>
        </p:nvSpPr>
        <p:spPr bwMode="auto">
          <a:xfrm>
            <a:off x="40830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4" name="Oval 12"/>
          <p:cNvSpPr>
            <a:spLocks noChangeArrowheads="1"/>
          </p:cNvSpPr>
          <p:nvPr/>
        </p:nvSpPr>
        <p:spPr bwMode="auto">
          <a:xfrm>
            <a:off x="3854450" y="47609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7" name="Oval 15"/>
          <p:cNvSpPr>
            <a:spLocks noChangeArrowheads="1"/>
          </p:cNvSpPr>
          <p:nvPr/>
        </p:nvSpPr>
        <p:spPr bwMode="auto">
          <a:xfrm>
            <a:off x="4654550" y="5218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8" name="Oval 16"/>
          <p:cNvSpPr>
            <a:spLocks noChangeArrowheads="1"/>
          </p:cNvSpPr>
          <p:nvPr/>
        </p:nvSpPr>
        <p:spPr bwMode="auto">
          <a:xfrm>
            <a:off x="29019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9" name="Oval 17"/>
          <p:cNvSpPr>
            <a:spLocks noChangeArrowheads="1"/>
          </p:cNvSpPr>
          <p:nvPr/>
        </p:nvSpPr>
        <p:spPr bwMode="auto">
          <a:xfrm>
            <a:off x="5416550" y="5599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0" name="Oval 18"/>
          <p:cNvSpPr>
            <a:spLocks noChangeArrowheads="1"/>
          </p:cNvSpPr>
          <p:nvPr/>
        </p:nvSpPr>
        <p:spPr bwMode="auto">
          <a:xfrm>
            <a:off x="4921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1" name="Oval 19"/>
          <p:cNvSpPr>
            <a:spLocks noChangeArrowheads="1"/>
          </p:cNvSpPr>
          <p:nvPr/>
        </p:nvSpPr>
        <p:spPr bwMode="auto">
          <a:xfrm>
            <a:off x="3778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3" name="Oval 21"/>
          <p:cNvSpPr>
            <a:spLocks noChangeArrowheads="1"/>
          </p:cNvSpPr>
          <p:nvPr/>
        </p:nvSpPr>
        <p:spPr bwMode="auto">
          <a:xfrm>
            <a:off x="5492750" y="4722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3814" name="Straight Connector 22"/>
          <p:cNvCxnSpPr>
            <a:cxnSpLocks noChangeShapeType="1"/>
          </p:cNvCxnSpPr>
          <p:nvPr/>
        </p:nvCxnSpPr>
        <p:spPr bwMode="auto">
          <a:xfrm rot="5400000" flipH="1" flipV="1">
            <a:off x="2959100" y="4692651"/>
            <a:ext cx="446087" cy="430212"/>
          </a:xfrm>
          <a:prstGeom prst="line">
            <a:avLst/>
          </a:prstGeom>
          <a:noFill/>
          <a:ln w="9525">
            <a:solidFill>
              <a:srgbClr val="FFFF00"/>
            </a:solidFill>
            <a:round/>
            <a:headEnd/>
            <a:tailEnd/>
          </a:ln>
        </p:spPr>
      </p:cxnSp>
      <p:cxnSp>
        <p:nvCxnSpPr>
          <p:cNvPr id="33815" name="Straight Connector 23"/>
          <p:cNvCxnSpPr>
            <a:cxnSpLocks noChangeShapeType="1"/>
          </p:cNvCxnSpPr>
          <p:nvPr/>
        </p:nvCxnSpPr>
        <p:spPr bwMode="auto">
          <a:xfrm>
            <a:off x="3397250" y="4684713"/>
            <a:ext cx="522288" cy="114300"/>
          </a:xfrm>
          <a:prstGeom prst="line">
            <a:avLst/>
          </a:prstGeom>
          <a:noFill/>
          <a:ln w="9525">
            <a:solidFill>
              <a:srgbClr val="FFFF00"/>
            </a:solidFill>
            <a:round/>
            <a:headEnd/>
            <a:tailEnd/>
          </a:ln>
        </p:spPr>
      </p:cxnSp>
      <p:cxnSp>
        <p:nvCxnSpPr>
          <p:cNvPr id="33816" name="Straight Connector 24"/>
          <p:cNvCxnSpPr>
            <a:cxnSpLocks noChangeShapeType="1"/>
          </p:cNvCxnSpPr>
          <p:nvPr/>
        </p:nvCxnSpPr>
        <p:spPr bwMode="auto">
          <a:xfrm rot="16200000" flipV="1">
            <a:off x="3840957" y="4877594"/>
            <a:ext cx="369887" cy="212725"/>
          </a:xfrm>
          <a:prstGeom prst="line">
            <a:avLst/>
          </a:prstGeom>
          <a:noFill/>
          <a:ln w="9525">
            <a:solidFill>
              <a:srgbClr val="FFFF00"/>
            </a:solidFill>
            <a:round/>
            <a:headEnd/>
            <a:tailEnd/>
          </a:ln>
        </p:spPr>
      </p:cxnSp>
      <p:cxnSp>
        <p:nvCxnSpPr>
          <p:cNvPr id="33817" name="Straight Connector 25"/>
          <p:cNvCxnSpPr>
            <a:cxnSpLocks noChangeShapeType="1"/>
          </p:cNvCxnSpPr>
          <p:nvPr/>
        </p:nvCxnSpPr>
        <p:spPr bwMode="auto">
          <a:xfrm rot="5400000" flipH="1" flipV="1">
            <a:off x="3759200" y="5226050"/>
            <a:ext cx="430213" cy="315913"/>
          </a:xfrm>
          <a:prstGeom prst="line">
            <a:avLst/>
          </a:prstGeom>
          <a:noFill/>
          <a:ln w="9525">
            <a:solidFill>
              <a:srgbClr val="FFFF00"/>
            </a:solidFill>
            <a:round/>
            <a:headEnd/>
            <a:tailEnd/>
          </a:ln>
        </p:spPr>
      </p:cxnSp>
      <p:cxnSp>
        <p:nvCxnSpPr>
          <p:cNvPr id="33818" name="Straight Connector 26"/>
          <p:cNvCxnSpPr>
            <a:cxnSpLocks noChangeShapeType="1"/>
          </p:cNvCxnSpPr>
          <p:nvPr/>
        </p:nvCxnSpPr>
        <p:spPr bwMode="auto">
          <a:xfrm>
            <a:off x="2967038" y="5130800"/>
            <a:ext cx="849312" cy="468313"/>
          </a:xfrm>
          <a:prstGeom prst="line">
            <a:avLst/>
          </a:prstGeom>
          <a:noFill/>
          <a:ln w="9525">
            <a:solidFill>
              <a:srgbClr val="FFFF00"/>
            </a:solidFill>
            <a:round/>
            <a:headEnd/>
            <a:tailEnd/>
          </a:ln>
        </p:spPr>
      </p:cxnSp>
      <p:cxnSp>
        <p:nvCxnSpPr>
          <p:cNvPr id="33820" name="Straight Connector 28"/>
          <p:cNvCxnSpPr>
            <a:cxnSpLocks noChangeShapeType="1"/>
          </p:cNvCxnSpPr>
          <p:nvPr/>
        </p:nvCxnSpPr>
        <p:spPr bwMode="auto">
          <a:xfrm>
            <a:off x="5035550" y="4646613"/>
            <a:ext cx="457200" cy="114300"/>
          </a:xfrm>
          <a:prstGeom prst="line">
            <a:avLst/>
          </a:prstGeom>
          <a:noFill/>
          <a:ln w="9525">
            <a:solidFill>
              <a:srgbClr val="FFFF00"/>
            </a:solidFill>
            <a:round/>
            <a:headEnd/>
            <a:tailEnd/>
          </a:ln>
        </p:spPr>
      </p:cxnSp>
      <p:cxnSp>
        <p:nvCxnSpPr>
          <p:cNvPr id="33821" name="Straight Connector 29"/>
          <p:cNvCxnSpPr>
            <a:cxnSpLocks noChangeShapeType="1"/>
          </p:cNvCxnSpPr>
          <p:nvPr/>
        </p:nvCxnSpPr>
        <p:spPr bwMode="auto">
          <a:xfrm rot="16200000" flipV="1">
            <a:off x="4654550" y="5294313"/>
            <a:ext cx="342900" cy="266700"/>
          </a:xfrm>
          <a:prstGeom prst="line">
            <a:avLst/>
          </a:prstGeom>
          <a:noFill/>
          <a:ln w="9525">
            <a:solidFill>
              <a:srgbClr val="FFFF00"/>
            </a:solidFill>
            <a:round/>
            <a:headEnd/>
            <a:tailEnd/>
          </a:ln>
        </p:spPr>
      </p:cxnSp>
      <p:cxnSp>
        <p:nvCxnSpPr>
          <p:cNvPr id="33822" name="Straight Connector 30"/>
          <p:cNvCxnSpPr>
            <a:cxnSpLocks noChangeShapeType="1"/>
          </p:cNvCxnSpPr>
          <p:nvPr/>
        </p:nvCxnSpPr>
        <p:spPr bwMode="auto">
          <a:xfrm rot="10800000">
            <a:off x="4959350" y="5599113"/>
            <a:ext cx="533400" cy="38100"/>
          </a:xfrm>
          <a:prstGeom prst="line">
            <a:avLst/>
          </a:prstGeom>
          <a:noFill/>
          <a:ln w="9525">
            <a:solidFill>
              <a:srgbClr val="FFFF00"/>
            </a:solidFill>
            <a:round/>
            <a:headEnd/>
            <a:tailEnd/>
          </a:ln>
        </p:spPr>
      </p:cxnSp>
      <p:cxnSp>
        <p:nvCxnSpPr>
          <p:cNvPr id="33823" name="Straight Connector 31"/>
          <p:cNvCxnSpPr>
            <a:cxnSpLocks noChangeShapeType="1"/>
            <a:stCxn id="33809" idx="4"/>
            <a:endCxn id="33813" idx="0"/>
          </p:cNvCxnSpPr>
          <p:nvPr/>
        </p:nvCxnSpPr>
        <p:spPr bwMode="auto">
          <a:xfrm rot="5400000" flipH="1" flipV="1">
            <a:off x="5016500" y="5160963"/>
            <a:ext cx="952500" cy="76200"/>
          </a:xfrm>
          <a:prstGeom prst="line">
            <a:avLst/>
          </a:prstGeom>
          <a:noFill/>
          <a:ln w="9525">
            <a:solidFill>
              <a:srgbClr val="FFFF00"/>
            </a:solidFill>
            <a:round/>
            <a:headEnd/>
            <a:tailEnd/>
          </a:ln>
        </p:spPr>
      </p:cxnSp>
      <p:cxnSp>
        <p:nvCxnSpPr>
          <p:cNvPr id="33824" name="Straight Connector 32"/>
          <p:cNvCxnSpPr>
            <a:cxnSpLocks noChangeShapeType="1"/>
            <a:stCxn id="33800" idx="6"/>
            <a:endCxn id="33799" idx="2"/>
          </p:cNvCxnSpPr>
          <p:nvPr/>
        </p:nvCxnSpPr>
        <p:spPr bwMode="auto">
          <a:xfrm flipV="1">
            <a:off x="3435350" y="4646613"/>
            <a:ext cx="1562100" cy="38100"/>
          </a:xfrm>
          <a:prstGeom prst="line">
            <a:avLst/>
          </a:prstGeom>
          <a:noFill/>
          <a:ln w="19050">
            <a:solidFill>
              <a:srgbClr val="FF0000"/>
            </a:solidFill>
            <a:round/>
            <a:headEnd/>
            <a:tailEnd/>
          </a:ln>
        </p:spPr>
      </p:cxnSp>
      <p:cxnSp>
        <p:nvCxnSpPr>
          <p:cNvPr id="33" name="Straight Connector 27"/>
          <p:cNvCxnSpPr>
            <a:cxnSpLocks noChangeShapeType="1"/>
            <a:endCxn id="34" idx="4"/>
          </p:cNvCxnSpPr>
          <p:nvPr/>
        </p:nvCxnSpPr>
        <p:spPr bwMode="auto">
          <a:xfrm rot="5400000" flipH="1" flipV="1">
            <a:off x="4578350" y="5065713"/>
            <a:ext cx="304800" cy="76200"/>
          </a:xfrm>
          <a:prstGeom prst="line">
            <a:avLst/>
          </a:prstGeom>
          <a:noFill/>
          <a:ln w="9525">
            <a:solidFill>
              <a:srgbClr val="FFFF00"/>
            </a:solidFill>
            <a:round/>
            <a:headEnd/>
            <a:tailEnd/>
          </a:ln>
        </p:spPr>
      </p:cxnSp>
      <p:sp>
        <p:nvSpPr>
          <p:cNvPr id="34" name="Oval 20"/>
          <p:cNvSpPr>
            <a:spLocks noChangeArrowheads="1"/>
          </p:cNvSpPr>
          <p:nvPr/>
        </p:nvSpPr>
        <p:spPr bwMode="auto">
          <a:xfrm>
            <a:off x="4730750" y="48752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5" name="Straight Connector 27"/>
          <p:cNvCxnSpPr>
            <a:cxnSpLocks noChangeShapeType="1"/>
          </p:cNvCxnSpPr>
          <p:nvPr/>
        </p:nvCxnSpPr>
        <p:spPr bwMode="auto">
          <a:xfrm rot="5400000" flipH="1" flipV="1">
            <a:off x="4787900" y="4665663"/>
            <a:ext cx="228600" cy="190500"/>
          </a:xfrm>
          <a:prstGeom prst="line">
            <a:avLst/>
          </a:prstGeom>
          <a:noFill/>
          <a:ln w="9525">
            <a:solidFill>
              <a:srgbClr val="FFFF00"/>
            </a:solidFill>
            <a:round/>
            <a:headEnd/>
            <a:tailEn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838200"/>
          </a:xfrm>
        </p:spPr>
        <p:txBody>
          <a:bodyPr/>
          <a:lstStyle/>
          <a:p>
            <a:pPr>
              <a:defRPr/>
            </a:pPr>
            <a:r>
              <a:rPr lang="en-US" dirty="0"/>
              <a:t>Finding Tangent Lines</a:t>
            </a:r>
          </a:p>
        </p:txBody>
      </p:sp>
      <p:sp>
        <p:nvSpPr>
          <p:cNvPr id="33795" name="Content Placeholder 2"/>
          <p:cNvSpPr>
            <a:spLocks noGrp="1"/>
          </p:cNvSpPr>
          <p:nvPr>
            <p:ph idx="1"/>
          </p:nvPr>
        </p:nvSpPr>
        <p:spPr>
          <a:xfrm>
            <a:off x="685800" y="1066800"/>
            <a:ext cx="7772400" cy="2819400"/>
          </a:xfrm>
        </p:spPr>
        <p:txBody>
          <a:bodyPr/>
          <a:lstStyle/>
          <a:p>
            <a:r>
              <a:rPr lang="en-US" dirty="0">
                <a:ea typeface="ＭＳ Ｐゴシック" charset="-128"/>
                <a:cs typeface="ＭＳ Ｐゴシック" charset="-128"/>
              </a:rPr>
              <a:t>Start with the rightmost point of the left hull and the leftmost point of the right hull</a:t>
            </a:r>
          </a:p>
          <a:p>
            <a:r>
              <a:rPr lang="en-US" dirty="0">
                <a:ea typeface="ＭＳ Ｐゴシック" charset="-128"/>
                <a:cs typeface="ＭＳ Ｐゴシック" charset="-128"/>
              </a:rPr>
              <a:t>While the edge is not upper tangent to both left and right</a:t>
            </a:r>
          </a:p>
          <a:p>
            <a:pPr lvl="1"/>
            <a:r>
              <a:rPr lang="en-US" dirty="0"/>
              <a:t>While the edge is not upper tangent to the left, move counter clockwise to the next point on the left hull</a:t>
            </a:r>
          </a:p>
          <a:p>
            <a:pPr lvl="2"/>
            <a:r>
              <a:rPr lang="en-US" dirty="0">
                <a:ea typeface="ＭＳ Ｐゴシック" charset="-128"/>
              </a:rPr>
              <a:t>Hint:</a:t>
            </a:r>
            <a:r>
              <a:rPr lang="en-US" dirty="0"/>
              <a:t> Note that line is not upper tangent to the left if moving it up to the next </a:t>
            </a:r>
            <a:r>
              <a:rPr lang="en-US" dirty="0" err="1"/>
              <a:t>point(s</a:t>
            </a:r>
            <a:r>
              <a:rPr lang="en-US" dirty="0"/>
              <a:t>) on the left hull decreases slope of the tangent line</a:t>
            </a:r>
          </a:p>
          <a:p>
            <a:pPr lvl="1"/>
            <a:r>
              <a:rPr lang="en-US" dirty="0"/>
              <a:t>While the edge is not upper tangent to the right, move clockwise to the next point on the right hull – What is complexity of merge and total </a:t>
            </a:r>
            <a:r>
              <a:rPr lang="en-US" dirty="0" err="1"/>
              <a:t>alg</a:t>
            </a:r>
            <a:r>
              <a:rPr lang="en-US" dirty="0"/>
              <a:t> - master</a:t>
            </a:r>
          </a:p>
          <a:p>
            <a:pPr lvl="1">
              <a:buFontTx/>
              <a:buNone/>
            </a:pPr>
            <a:endParaRPr lang="en-US" dirty="0"/>
          </a:p>
          <a:p>
            <a:pPr lvl="1"/>
            <a:endParaRPr lang="en-US" dirty="0"/>
          </a:p>
        </p:txBody>
      </p:sp>
      <p:sp>
        <p:nvSpPr>
          <p:cNvPr id="33796"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33797" name="Slide Number Placeholder 4"/>
          <p:cNvSpPr>
            <a:spLocks noGrp="1"/>
          </p:cNvSpPr>
          <p:nvPr>
            <p:ph type="sldNum" sz="quarter" idx="12"/>
          </p:nvPr>
        </p:nvSpPr>
        <p:spPr>
          <a:noFill/>
        </p:spPr>
        <p:txBody>
          <a:bodyPr/>
          <a:lstStyle/>
          <a:p>
            <a:fld id="{D2B643BD-FD69-AC45-94CA-E663CA4BEE4C}" type="slidenum">
              <a:rPr lang="en-US" smtClean="0">
                <a:latin typeface="Times New Roman" charset="0"/>
              </a:rPr>
              <a:pPr/>
              <a:t>53</a:t>
            </a:fld>
            <a:endParaRPr lang="en-US">
              <a:latin typeface="Times New Roman" charset="0"/>
            </a:endParaRPr>
          </a:p>
        </p:txBody>
      </p:sp>
      <p:sp>
        <p:nvSpPr>
          <p:cNvPr id="33799" name="Oval 7"/>
          <p:cNvSpPr>
            <a:spLocks noChangeArrowheads="1"/>
          </p:cNvSpPr>
          <p:nvPr/>
        </p:nvSpPr>
        <p:spPr bwMode="auto">
          <a:xfrm>
            <a:off x="4997450" y="46085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0" name="Oval 8"/>
          <p:cNvSpPr>
            <a:spLocks noChangeArrowheads="1"/>
          </p:cNvSpPr>
          <p:nvPr/>
        </p:nvSpPr>
        <p:spPr bwMode="auto">
          <a:xfrm>
            <a:off x="3359150" y="46466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1" name="Oval 9"/>
          <p:cNvSpPr>
            <a:spLocks noChangeArrowheads="1"/>
          </p:cNvSpPr>
          <p:nvPr/>
        </p:nvSpPr>
        <p:spPr bwMode="auto">
          <a:xfrm>
            <a:off x="40830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4" name="Oval 12"/>
          <p:cNvSpPr>
            <a:spLocks noChangeArrowheads="1"/>
          </p:cNvSpPr>
          <p:nvPr/>
        </p:nvSpPr>
        <p:spPr bwMode="auto">
          <a:xfrm>
            <a:off x="3854450" y="47609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7" name="Oval 15"/>
          <p:cNvSpPr>
            <a:spLocks noChangeArrowheads="1"/>
          </p:cNvSpPr>
          <p:nvPr/>
        </p:nvSpPr>
        <p:spPr bwMode="auto">
          <a:xfrm>
            <a:off x="4654550" y="5218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8" name="Oval 16"/>
          <p:cNvSpPr>
            <a:spLocks noChangeArrowheads="1"/>
          </p:cNvSpPr>
          <p:nvPr/>
        </p:nvSpPr>
        <p:spPr bwMode="auto">
          <a:xfrm>
            <a:off x="2901950" y="5103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09" name="Oval 17"/>
          <p:cNvSpPr>
            <a:spLocks noChangeArrowheads="1"/>
          </p:cNvSpPr>
          <p:nvPr/>
        </p:nvSpPr>
        <p:spPr bwMode="auto">
          <a:xfrm>
            <a:off x="5416550" y="55991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0" name="Oval 18"/>
          <p:cNvSpPr>
            <a:spLocks noChangeArrowheads="1"/>
          </p:cNvSpPr>
          <p:nvPr/>
        </p:nvSpPr>
        <p:spPr bwMode="auto">
          <a:xfrm>
            <a:off x="4921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1" name="Oval 19"/>
          <p:cNvSpPr>
            <a:spLocks noChangeArrowheads="1"/>
          </p:cNvSpPr>
          <p:nvPr/>
        </p:nvSpPr>
        <p:spPr bwMode="auto">
          <a:xfrm>
            <a:off x="3778250" y="55610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33813" name="Oval 21"/>
          <p:cNvSpPr>
            <a:spLocks noChangeArrowheads="1"/>
          </p:cNvSpPr>
          <p:nvPr/>
        </p:nvSpPr>
        <p:spPr bwMode="auto">
          <a:xfrm>
            <a:off x="5492750" y="47228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3814" name="Straight Connector 22"/>
          <p:cNvCxnSpPr>
            <a:cxnSpLocks noChangeShapeType="1"/>
          </p:cNvCxnSpPr>
          <p:nvPr/>
        </p:nvCxnSpPr>
        <p:spPr bwMode="auto">
          <a:xfrm rot="5400000" flipH="1" flipV="1">
            <a:off x="2959100" y="4692651"/>
            <a:ext cx="446087" cy="430212"/>
          </a:xfrm>
          <a:prstGeom prst="line">
            <a:avLst/>
          </a:prstGeom>
          <a:noFill/>
          <a:ln w="9525">
            <a:solidFill>
              <a:srgbClr val="FFFF00"/>
            </a:solidFill>
            <a:round/>
            <a:headEnd/>
            <a:tailEnd/>
          </a:ln>
        </p:spPr>
      </p:cxnSp>
      <p:cxnSp>
        <p:nvCxnSpPr>
          <p:cNvPr id="33815" name="Straight Connector 23"/>
          <p:cNvCxnSpPr>
            <a:cxnSpLocks noChangeShapeType="1"/>
          </p:cNvCxnSpPr>
          <p:nvPr/>
        </p:nvCxnSpPr>
        <p:spPr bwMode="auto">
          <a:xfrm>
            <a:off x="3397250" y="4684713"/>
            <a:ext cx="522288" cy="114300"/>
          </a:xfrm>
          <a:prstGeom prst="line">
            <a:avLst/>
          </a:prstGeom>
          <a:noFill/>
          <a:ln w="9525">
            <a:solidFill>
              <a:srgbClr val="FFFF00"/>
            </a:solidFill>
            <a:round/>
            <a:headEnd/>
            <a:tailEnd/>
          </a:ln>
        </p:spPr>
      </p:cxnSp>
      <p:cxnSp>
        <p:nvCxnSpPr>
          <p:cNvPr id="33816" name="Straight Connector 24"/>
          <p:cNvCxnSpPr>
            <a:cxnSpLocks noChangeShapeType="1"/>
          </p:cNvCxnSpPr>
          <p:nvPr/>
        </p:nvCxnSpPr>
        <p:spPr bwMode="auto">
          <a:xfrm rot="16200000" flipV="1">
            <a:off x="3840957" y="4877594"/>
            <a:ext cx="369887" cy="212725"/>
          </a:xfrm>
          <a:prstGeom prst="line">
            <a:avLst/>
          </a:prstGeom>
          <a:noFill/>
          <a:ln w="9525">
            <a:solidFill>
              <a:srgbClr val="FFFF00"/>
            </a:solidFill>
            <a:round/>
            <a:headEnd/>
            <a:tailEnd/>
          </a:ln>
        </p:spPr>
      </p:cxnSp>
      <p:cxnSp>
        <p:nvCxnSpPr>
          <p:cNvPr id="33817" name="Straight Connector 25"/>
          <p:cNvCxnSpPr>
            <a:cxnSpLocks noChangeShapeType="1"/>
          </p:cNvCxnSpPr>
          <p:nvPr/>
        </p:nvCxnSpPr>
        <p:spPr bwMode="auto">
          <a:xfrm rot="5400000" flipH="1" flipV="1">
            <a:off x="3759200" y="5226050"/>
            <a:ext cx="430213" cy="315913"/>
          </a:xfrm>
          <a:prstGeom prst="line">
            <a:avLst/>
          </a:prstGeom>
          <a:noFill/>
          <a:ln w="9525">
            <a:solidFill>
              <a:srgbClr val="FFFF00"/>
            </a:solidFill>
            <a:round/>
            <a:headEnd/>
            <a:tailEnd/>
          </a:ln>
        </p:spPr>
      </p:cxnSp>
      <p:cxnSp>
        <p:nvCxnSpPr>
          <p:cNvPr id="33818" name="Straight Connector 26"/>
          <p:cNvCxnSpPr>
            <a:cxnSpLocks noChangeShapeType="1"/>
          </p:cNvCxnSpPr>
          <p:nvPr/>
        </p:nvCxnSpPr>
        <p:spPr bwMode="auto">
          <a:xfrm>
            <a:off x="2967038" y="5130800"/>
            <a:ext cx="849312" cy="468313"/>
          </a:xfrm>
          <a:prstGeom prst="line">
            <a:avLst/>
          </a:prstGeom>
          <a:noFill/>
          <a:ln w="9525">
            <a:solidFill>
              <a:srgbClr val="FFFF00"/>
            </a:solidFill>
            <a:round/>
            <a:headEnd/>
            <a:tailEnd/>
          </a:ln>
        </p:spPr>
      </p:cxnSp>
      <p:cxnSp>
        <p:nvCxnSpPr>
          <p:cNvPr id="33820" name="Straight Connector 28"/>
          <p:cNvCxnSpPr>
            <a:cxnSpLocks noChangeShapeType="1"/>
          </p:cNvCxnSpPr>
          <p:nvPr/>
        </p:nvCxnSpPr>
        <p:spPr bwMode="auto">
          <a:xfrm>
            <a:off x="5035550" y="4646613"/>
            <a:ext cx="457200" cy="114300"/>
          </a:xfrm>
          <a:prstGeom prst="line">
            <a:avLst/>
          </a:prstGeom>
          <a:noFill/>
          <a:ln w="9525">
            <a:solidFill>
              <a:srgbClr val="FFFF00"/>
            </a:solidFill>
            <a:round/>
            <a:headEnd/>
            <a:tailEnd/>
          </a:ln>
        </p:spPr>
      </p:cxnSp>
      <p:cxnSp>
        <p:nvCxnSpPr>
          <p:cNvPr id="33821" name="Straight Connector 29"/>
          <p:cNvCxnSpPr>
            <a:cxnSpLocks noChangeShapeType="1"/>
          </p:cNvCxnSpPr>
          <p:nvPr/>
        </p:nvCxnSpPr>
        <p:spPr bwMode="auto">
          <a:xfrm rot="16200000" flipV="1">
            <a:off x="4654550" y="5294313"/>
            <a:ext cx="342900" cy="266700"/>
          </a:xfrm>
          <a:prstGeom prst="line">
            <a:avLst/>
          </a:prstGeom>
          <a:noFill/>
          <a:ln w="9525">
            <a:solidFill>
              <a:srgbClr val="FFFF00"/>
            </a:solidFill>
            <a:round/>
            <a:headEnd/>
            <a:tailEnd/>
          </a:ln>
        </p:spPr>
      </p:cxnSp>
      <p:cxnSp>
        <p:nvCxnSpPr>
          <p:cNvPr id="33822" name="Straight Connector 30"/>
          <p:cNvCxnSpPr>
            <a:cxnSpLocks noChangeShapeType="1"/>
          </p:cNvCxnSpPr>
          <p:nvPr/>
        </p:nvCxnSpPr>
        <p:spPr bwMode="auto">
          <a:xfrm rot="10800000">
            <a:off x="4959350" y="5599113"/>
            <a:ext cx="533400" cy="38100"/>
          </a:xfrm>
          <a:prstGeom prst="line">
            <a:avLst/>
          </a:prstGeom>
          <a:noFill/>
          <a:ln w="9525">
            <a:solidFill>
              <a:srgbClr val="FFFF00"/>
            </a:solidFill>
            <a:round/>
            <a:headEnd/>
            <a:tailEnd/>
          </a:ln>
        </p:spPr>
      </p:cxnSp>
      <p:cxnSp>
        <p:nvCxnSpPr>
          <p:cNvPr id="33823" name="Straight Connector 31"/>
          <p:cNvCxnSpPr>
            <a:cxnSpLocks noChangeShapeType="1"/>
            <a:stCxn id="33809" idx="4"/>
            <a:endCxn id="33813" idx="0"/>
          </p:cNvCxnSpPr>
          <p:nvPr/>
        </p:nvCxnSpPr>
        <p:spPr bwMode="auto">
          <a:xfrm rot="5400000" flipH="1" flipV="1">
            <a:off x="5016500" y="5160963"/>
            <a:ext cx="952500" cy="76200"/>
          </a:xfrm>
          <a:prstGeom prst="line">
            <a:avLst/>
          </a:prstGeom>
          <a:noFill/>
          <a:ln w="9525">
            <a:solidFill>
              <a:srgbClr val="FFFF00"/>
            </a:solidFill>
            <a:round/>
            <a:headEnd/>
            <a:tailEnd/>
          </a:ln>
        </p:spPr>
      </p:cxnSp>
      <p:cxnSp>
        <p:nvCxnSpPr>
          <p:cNvPr id="33824" name="Straight Connector 32"/>
          <p:cNvCxnSpPr>
            <a:cxnSpLocks noChangeShapeType="1"/>
            <a:stCxn id="33800" idx="6"/>
            <a:endCxn id="33799" idx="2"/>
          </p:cNvCxnSpPr>
          <p:nvPr/>
        </p:nvCxnSpPr>
        <p:spPr bwMode="auto">
          <a:xfrm flipV="1">
            <a:off x="3435350" y="4646613"/>
            <a:ext cx="1562100" cy="38100"/>
          </a:xfrm>
          <a:prstGeom prst="line">
            <a:avLst/>
          </a:prstGeom>
          <a:noFill/>
          <a:ln w="19050">
            <a:solidFill>
              <a:srgbClr val="FF0000"/>
            </a:solidFill>
            <a:round/>
            <a:headEnd/>
            <a:tailEnd/>
          </a:ln>
        </p:spPr>
      </p:cxnSp>
      <p:cxnSp>
        <p:nvCxnSpPr>
          <p:cNvPr id="33" name="Straight Connector 27"/>
          <p:cNvCxnSpPr>
            <a:cxnSpLocks noChangeShapeType="1"/>
            <a:endCxn id="34" idx="4"/>
          </p:cNvCxnSpPr>
          <p:nvPr/>
        </p:nvCxnSpPr>
        <p:spPr bwMode="auto">
          <a:xfrm rot="5400000" flipH="1" flipV="1">
            <a:off x="4578350" y="5065713"/>
            <a:ext cx="304800" cy="76200"/>
          </a:xfrm>
          <a:prstGeom prst="line">
            <a:avLst/>
          </a:prstGeom>
          <a:noFill/>
          <a:ln w="9525">
            <a:solidFill>
              <a:srgbClr val="FFFF00"/>
            </a:solidFill>
            <a:round/>
            <a:headEnd/>
            <a:tailEnd/>
          </a:ln>
        </p:spPr>
      </p:cxnSp>
      <p:sp>
        <p:nvSpPr>
          <p:cNvPr id="34" name="Oval 20"/>
          <p:cNvSpPr>
            <a:spLocks noChangeArrowheads="1"/>
          </p:cNvSpPr>
          <p:nvPr/>
        </p:nvSpPr>
        <p:spPr bwMode="auto">
          <a:xfrm>
            <a:off x="4730750" y="4875213"/>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35" name="Straight Connector 27"/>
          <p:cNvCxnSpPr>
            <a:cxnSpLocks noChangeShapeType="1"/>
          </p:cNvCxnSpPr>
          <p:nvPr/>
        </p:nvCxnSpPr>
        <p:spPr bwMode="auto">
          <a:xfrm rot="5400000" flipH="1" flipV="1">
            <a:off x="4787900" y="4665663"/>
            <a:ext cx="228600" cy="190500"/>
          </a:xfrm>
          <a:prstGeom prst="line">
            <a:avLst/>
          </a:prstGeom>
          <a:noFill/>
          <a:ln w="9525">
            <a:solidFill>
              <a:srgbClr val="FFFF00"/>
            </a:solidFill>
            <a:round/>
            <a:headEnd/>
            <a:tailEn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Some Hints</a:t>
            </a:r>
          </a:p>
        </p:txBody>
      </p:sp>
      <p:sp>
        <p:nvSpPr>
          <p:cNvPr id="34819" name="Content Placeholder 2"/>
          <p:cNvSpPr>
            <a:spLocks noGrp="1"/>
          </p:cNvSpPr>
          <p:nvPr>
            <p:ph idx="1"/>
          </p:nvPr>
        </p:nvSpPr>
        <p:spPr>
          <a:xfrm>
            <a:off x="685800" y="1447800"/>
            <a:ext cx="7772400" cy="4648200"/>
          </a:xfrm>
        </p:spPr>
        <p:txBody>
          <a:bodyPr/>
          <a:lstStyle/>
          <a:p>
            <a:r>
              <a:rPr lang="en-US" dirty="0">
                <a:ea typeface="ＭＳ Ｐゴシック" charset="-128"/>
                <a:cs typeface="ＭＳ Ｐゴシック" charset="-128"/>
              </a:rPr>
              <a:t>Maintain clockwise (or counter clockwise) ordering when merging (natural if start that way).</a:t>
            </a:r>
          </a:p>
          <a:p>
            <a:r>
              <a:rPr lang="en-US" dirty="0">
                <a:ea typeface="ＭＳ Ｐゴシック" charset="-128"/>
                <a:cs typeface="ＭＳ Ｐゴシック" charset="-128"/>
              </a:rPr>
              <a:t>Handle the base cases (</a:t>
            </a:r>
            <a:r>
              <a:rPr lang="en-US" i="1" dirty="0" err="1">
                <a:ea typeface="ＭＳ Ｐゴシック" charset="-128"/>
                <a:cs typeface="ＭＳ Ｐゴシック" charset="-128"/>
              </a:rPr>
              <a:t>n</a:t>
            </a:r>
            <a:r>
              <a:rPr lang="en-US" dirty="0">
                <a:ea typeface="ＭＳ Ｐゴシック" charset="-128"/>
                <a:cs typeface="ＭＳ Ｐゴシック" charset="-128"/>
              </a:rPr>
              <a:t> &lt; 4) properly</a:t>
            </a:r>
          </a:p>
          <a:p>
            <a:pPr lvl="1"/>
            <a:r>
              <a:rPr lang="en-US" dirty="0"/>
              <a:t>Get started with appropriately ordered hulls</a:t>
            </a:r>
          </a:p>
          <a:p>
            <a:r>
              <a:rPr lang="en-US" dirty="0">
                <a:ea typeface="ＭＳ Ｐゴシック" charset="-128"/>
                <a:cs typeface="ＭＳ Ｐゴシック" charset="-128"/>
              </a:rPr>
              <a:t>Need to be careful when accessing your hull data structure since it is really a circular list.  If using an array then make sure indexes properly change between the 0 element and the last element when you are moving either clockwise or counterclockwise through the array.</a:t>
            </a:r>
          </a:p>
          <a:p>
            <a:r>
              <a:rPr lang="en-US" dirty="0">
                <a:ea typeface="ＭＳ Ｐゴシック" charset="-128"/>
                <a:cs typeface="ＭＳ Ｐゴシック" charset="-128"/>
              </a:rPr>
              <a:t>Review Project Description</a:t>
            </a:r>
          </a:p>
          <a:p>
            <a:pPr lvl="1"/>
            <a:r>
              <a:rPr lang="en-US" dirty="0">
                <a:ea typeface="ＭＳ Ｐゴシック" charset="-128"/>
                <a:cs typeface="ＭＳ Ｐゴシック" charset="-128"/>
              </a:rPr>
              <a:t>Theoretical vs Empirical graph and proportionality constant</a:t>
            </a:r>
          </a:p>
        </p:txBody>
      </p:sp>
      <p:sp>
        <p:nvSpPr>
          <p:cNvPr id="34820" name="Footer Placeholder 3"/>
          <p:cNvSpPr>
            <a:spLocks noGrp="1"/>
          </p:cNvSpPr>
          <p:nvPr>
            <p:ph type="ftr" sz="quarter" idx="11"/>
          </p:nvPr>
        </p:nvSpPr>
        <p:spPr>
          <a:noFill/>
        </p:spPr>
        <p:txBody>
          <a:bodyPr/>
          <a:lstStyle/>
          <a:p>
            <a:r>
              <a:rPr lang="en-US">
                <a:latin typeface="Times New Roman" charset="0"/>
              </a:rPr>
              <a:t>CS 312 - Divide and Conquer/Master Theorem</a:t>
            </a:r>
          </a:p>
        </p:txBody>
      </p:sp>
      <p:sp>
        <p:nvSpPr>
          <p:cNvPr id="34821" name="Slide Number Placeholder 4"/>
          <p:cNvSpPr>
            <a:spLocks noGrp="1"/>
          </p:cNvSpPr>
          <p:nvPr>
            <p:ph type="sldNum" sz="quarter" idx="12"/>
          </p:nvPr>
        </p:nvSpPr>
        <p:spPr>
          <a:noFill/>
        </p:spPr>
        <p:txBody>
          <a:bodyPr/>
          <a:lstStyle/>
          <a:p>
            <a:fld id="{6FBC6774-0844-5143-9920-1F096AFA2DD3}" type="slidenum">
              <a:rPr lang="en-US" smtClean="0">
                <a:latin typeface="Times New Roman" charset="0"/>
              </a:rPr>
              <a:pPr/>
              <a:t>54</a:t>
            </a:fld>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Grading </a:t>
            </a:r>
            <a:r>
              <a:rPr lang="en-US" i="1" dirty="0" err="1"/>
              <a:t>n</a:t>
            </a:r>
            <a:r>
              <a:rPr lang="en-US" dirty="0"/>
              <a:t> exams</a:t>
            </a:r>
          </a:p>
        </p:txBody>
      </p:sp>
      <p:sp>
        <p:nvSpPr>
          <p:cNvPr id="3" name="Content Placeholder 2"/>
          <p:cNvSpPr>
            <a:spLocks noGrp="1"/>
          </p:cNvSpPr>
          <p:nvPr>
            <p:ph idx="1"/>
          </p:nvPr>
        </p:nvSpPr>
        <p:spPr>
          <a:xfrm>
            <a:off x="685800" y="3657600"/>
            <a:ext cx="7772400" cy="2590800"/>
          </a:xfrm>
        </p:spPr>
        <p:txBody>
          <a:bodyPr>
            <a:normAutofit lnSpcReduction="10000"/>
          </a:bodyPr>
          <a:lstStyle/>
          <a:p>
            <a:pPr>
              <a:defRPr/>
            </a:pPr>
            <a:r>
              <a:rPr lang="en-US" sz="2000" dirty="0"/>
              <a:t>Non DC time required? – </a:t>
            </a:r>
            <a:r>
              <a:rPr lang="en-US" sz="2000" i="1" dirty="0" err="1"/>
              <a:t>nG</a:t>
            </a:r>
            <a:r>
              <a:rPr lang="en-US" sz="2000" dirty="0"/>
              <a:t> where </a:t>
            </a:r>
            <a:r>
              <a:rPr lang="en-US" sz="2000" i="1" dirty="0"/>
              <a:t>G</a:t>
            </a:r>
            <a:r>
              <a:rPr lang="en-US" sz="2000" dirty="0"/>
              <a:t> is time to grade 1 exam: </a:t>
            </a:r>
            <a:r>
              <a:rPr lang="en-US" sz="2000" dirty="0" err="1"/>
              <a:t>O(</a:t>
            </a:r>
            <a:r>
              <a:rPr lang="en-US" sz="2000" i="1" dirty="0" err="1"/>
              <a:t>n</a:t>
            </a:r>
            <a:r>
              <a:rPr lang="en-US" sz="2000" dirty="0"/>
              <a:t>)</a:t>
            </a:r>
          </a:p>
          <a:p>
            <a:pPr>
              <a:defRPr/>
            </a:pPr>
            <a:r>
              <a:rPr lang="en-US" sz="2000" dirty="0"/>
              <a:t>Divide and Conquer? – Feels more manageable, etc.</a:t>
            </a:r>
          </a:p>
          <a:p>
            <a:pPr>
              <a:defRPr/>
            </a:pPr>
            <a:r>
              <a:rPr lang="en-US" sz="2000" dirty="0"/>
              <a:t>Any overall speed-up on exam grading?</a:t>
            </a:r>
          </a:p>
          <a:p>
            <a:pPr lvl="1">
              <a:defRPr/>
            </a:pPr>
            <a:r>
              <a:rPr lang="en-US" sz="1600" dirty="0"/>
              <a:t>No.  Although note potential parallelism</a:t>
            </a:r>
          </a:p>
          <a:p>
            <a:pPr>
              <a:defRPr/>
            </a:pPr>
            <a:r>
              <a:rPr lang="en-US" sz="2000" dirty="0"/>
              <a:t>Some overhead to split (dividing) and combine (re-stacking) the exams</a:t>
            </a:r>
          </a:p>
          <a:p>
            <a:pPr lvl="1">
              <a:defRPr/>
            </a:pPr>
            <a:r>
              <a:rPr lang="en-US" sz="1600" i="1" dirty="0" err="1"/>
              <a:t>n</a:t>
            </a:r>
            <a:r>
              <a:rPr lang="en-US" sz="1600" dirty="0"/>
              <a:t> splits each being O(1) gives </a:t>
            </a:r>
            <a:r>
              <a:rPr lang="en-US" sz="1600" dirty="0" err="1"/>
              <a:t>O(</a:t>
            </a:r>
            <a:r>
              <a:rPr lang="en-US" sz="1600" i="1" dirty="0" err="1"/>
              <a:t>n</a:t>
            </a:r>
            <a:r>
              <a:rPr lang="en-US" sz="1600" dirty="0"/>
              <a:t>) but splits are very fast operations compared to </a:t>
            </a:r>
            <a:r>
              <a:rPr lang="en-US" sz="1600" i="1" dirty="0" err="1"/>
              <a:t>nG</a:t>
            </a:r>
            <a:endParaRPr lang="en-US" sz="1600" i="1" dirty="0"/>
          </a:p>
          <a:p>
            <a:pPr>
              <a:defRPr/>
            </a:pPr>
            <a:r>
              <a:rPr lang="en-US" sz="2000" dirty="0"/>
              <a:t>Divide and conquer version still </a:t>
            </a:r>
            <a:r>
              <a:rPr lang="en-US" sz="2000" dirty="0" err="1"/>
              <a:t>O(</a:t>
            </a:r>
            <a:r>
              <a:rPr lang="en-US" sz="2000" i="1" dirty="0" err="1"/>
              <a:t>n</a:t>
            </a:r>
            <a:r>
              <a:rPr lang="en-US" sz="2000" dirty="0"/>
              <a:t>)</a:t>
            </a:r>
          </a:p>
          <a:p>
            <a:pPr>
              <a:defRPr/>
            </a:pPr>
            <a:endParaRPr lang="en-US" sz="2000" dirty="0"/>
          </a:p>
          <a:p>
            <a:pPr>
              <a:defRPr/>
            </a:pPr>
            <a:endParaRPr lang="en-US" sz="2000" dirty="0"/>
          </a:p>
        </p:txBody>
      </p:sp>
      <p:sp>
        <p:nvSpPr>
          <p:cNvPr id="22532" name="Footer Placeholder 3"/>
          <p:cNvSpPr>
            <a:spLocks noGrp="1"/>
          </p:cNvSpPr>
          <p:nvPr>
            <p:ph type="ftr" sz="quarter" idx="11"/>
          </p:nvPr>
        </p:nvSpPr>
        <p:spPr>
          <a:noFill/>
        </p:spPr>
        <p:txBody>
          <a:bodyPr/>
          <a:lstStyle/>
          <a:p>
            <a:r>
              <a:rPr lang="en-US"/>
              <a:t>CS 312 - Divide and Conquer/Master Theorem</a:t>
            </a:r>
          </a:p>
        </p:txBody>
      </p:sp>
      <p:sp>
        <p:nvSpPr>
          <p:cNvPr id="22533" name="Slide Number Placeholder 4"/>
          <p:cNvSpPr>
            <a:spLocks noGrp="1"/>
          </p:cNvSpPr>
          <p:nvPr>
            <p:ph type="sldNum" sz="quarter" idx="12"/>
          </p:nvPr>
        </p:nvSpPr>
        <p:spPr>
          <a:noFill/>
        </p:spPr>
        <p:txBody>
          <a:bodyPr/>
          <a:lstStyle/>
          <a:p>
            <a:fld id="{3C7269B8-9353-874E-8163-C4CF8E08195C}" type="slidenum">
              <a:rPr lang="en-US" smtClean="0"/>
              <a:pPr/>
              <a:t>6</a:t>
            </a:fld>
            <a:endParaRPr lang="en-US"/>
          </a:p>
        </p:txBody>
      </p:sp>
      <p:sp>
        <p:nvSpPr>
          <p:cNvPr id="22534"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35"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36"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37"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38"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39"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0"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1"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2"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3"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4"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5"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6"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7"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2548"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2549" name="Straight Connector 23"/>
          <p:cNvCxnSpPr>
            <a:cxnSpLocks noChangeShapeType="1"/>
            <a:stCxn id="22535" idx="6"/>
            <a:endCxn id="22534"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22550" name="Straight Connector 25"/>
          <p:cNvCxnSpPr>
            <a:cxnSpLocks noChangeShapeType="1"/>
            <a:stCxn id="22534" idx="6"/>
            <a:endCxn id="22536" idx="2"/>
          </p:cNvCxnSpPr>
          <p:nvPr/>
        </p:nvCxnSpPr>
        <p:spPr bwMode="auto">
          <a:xfrm>
            <a:off x="4610100" y="1562100"/>
            <a:ext cx="1257300" cy="460375"/>
          </a:xfrm>
          <a:prstGeom prst="line">
            <a:avLst/>
          </a:prstGeom>
          <a:noFill/>
          <a:ln w="9525">
            <a:solidFill>
              <a:schemeClr val="tx1"/>
            </a:solidFill>
            <a:round/>
            <a:headEnd/>
            <a:tailEnd/>
          </a:ln>
        </p:spPr>
      </p:cxnSp>
      <p:cxnSp>
        <p:nvCxnSpPr>
          <p:cNvPr id="22551" name="Straight Connector 27"/>
          <p:cNvCxnSpPr>
            <a:cxnSpLocks noChangeShapeType="1"/>
            <a:stCxn id="22535" idx="3"/>
            <a:endCxn id="22537"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22552" name="Straight Connector 29"/>
          <p:cNvCxnSpPr>
            <a:cxnSpLocks noChangeShapeType="1"/>
            <a:stCxn id="22535" idx="5"/>
            <a:endCxn id="22546"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22553" name="Straight Connector 31"/>
          <p:cNvCxnSpPr>
            <a:cxnSpLocks noChangeShapeType="1"/>
            <a:stCxn id="22537" idx="3"/>
            <a:endCxn id="22538"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22554"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22555" name="Straight Connector 33"/>
          <p:cNvCxnSpPr>
            <a:cxnSpLocks noChangeShapeType="1"/>
            <a:stCxn id="22540" idx="3"/>
            <a:endCxn id="22541"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22556" name="Straight Connector 40"/>
          <p:cNvCxnSpPr>
            <a:cxnSpLocks noChangeShapeType="1"/>
            <a:stCxn id="22537" idx="5"/>
            <a:endCxn id="22539"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22557" name="Straight Connector 42"/>
          <p:cNvCxnSpPr>
            <a:cxnSpLocks noChangeShapeType="1"/>
            <a:stCxn id="22546" idx="5"/>
            <a:endCxn id="22548"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22558" name="Straight Connector 44"/>
          <p:cNvCxnSpPr>
            <a:cxnSpLocks noChangeShapeType="1"/>
            <a:stCxn id="22540" idx="5"/>
            <a:endCxn id="22542"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22559" name="Straight Connector 46"/>
          <p:cNvCxnSpPr>
            <a:cxnSpLocks noChangeShapeType="1"/>
            <a:stCxn id="22543" idx="5"/>
            <a:endCxn id="22545"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22560" name="Straight Connector 48"/>
          <p:cNvCxnSpPr>
            <a:cxnSpLocks noChangeShapeType="1"/>
            <a:stCxn id="22543" idx="3"/>
            <a:endCxn id="22544"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22561" name="Straight Connector 50"/>
          <p:cNvCxnSpPr>
            <a:cxnSpLocks noChangeShapeType="1"/>
            <a:stCxn id="22536" idx="5"/>
            <a:endCxn id="22543"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22562" name="Straight Connector 52"/>
          <p:cNvCxnSpPr>
            <a:cxnSpLocks noChangeShapeType="1"/>
            <a:stCxn id="22536" idx="3"/>
            <a:endCxn id="22540"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22563"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22564" name="TextBox 58"/>
          <p:cNvSpPr txBox="1">
            <a:spLocks noChangeArrowheads="1"/>
          </p:cNvSpPr>
          <p:nvPr/>
        </p:nvSpPr>
        <p:spPr bwMode="auto">
          <a:xfrm>
            <a:off x="687388" y="2141538"/>
            <a:ext cx="639762" cy="584200"/>
          </a:xfrm>
          <a:prstGeom prst="rect">
            <a:avLst/>
          </a:prstGeom>
          <a:noFill/>
          <a:ln w="9525">
            <a:noFill/>
            <a:miter lim="800000"/>
            <a:headEnd/>
            <a:tailEnd/>
          </a:ln>
        </p:spPr>
        <p:txBody>
          <a:bodyPr wrap="none">
            <a:prstTxWarp prst="textNoShape">
              <a:avLst/>
            </a:prstTxWarp>
            <a:spAutoFit/>
          </a:bodyPr>
          <a:lstStyle/>
          <a:p>
            <a:r>
              <a:rPr lang="en-US" sz="1600" b="0"/>
              <a:t>log</a:t>
            </a:r>
            <a:r>
              <a:rPr lang="en-US" sz="1600" b="0" i="1"/>
              <a:t>n</a:t>
            </a:r>
          </a:p>
          <a:p>
            <a:r>
              <a:rPr lang="en-US" sz="1600" b="0"/>
              <a:t>depth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Sorting </a:t>
            </a:r>
            <a:r>
              <a:rPr lang="en-US" i="1" dirty="0" err="1"/>
              <a:t>n</a:t>
            </a:r>
            <a:r>
              <a:rPr lang="en-US" dirty="0"/>
              <a:t> Integers</a:t>
            </a:r>
          </a:p>
        </p:txBody>
      </p:sp>
      <p:sp>
        <p:nvSpPr>
          <p:cNvPr id="23555" name="Content Placeholder 2"/>
          <p:cNvSpPr>
            <a:spLocks noGrp="1"/>
          </p:cNvSpPr>
          <p:nvPr>
            <p:ph idx="1"/>
          </p:nvPr>
        </p:nvSpPr>
        <p:spPr>
          <a:xfrm>
            <a:off x="533400" y="3657600"/>
            <a:ext cx="8001000" cy="2438400"/>
          </a:xfrm>
        </p:spPr>
        <p:txBody>
          <a:bodyPr/>
          <a:lstStyle/>
          <a:p>
            <a:r>
              <a:rPr lang="en-US" sz="2000"/>
              <a:t>Non DC time required? </a:t>
            </a:r>
          </a:p>
          <a:p>
            <a:endParaRPr lang="en-US" sz="2000"/>
          </a:p>
        </p:txBody>
      </p:sp>
      <p:sp>
        <p:nvSpPr>
          <p:cNvPr id="23556" name="Footer Placeholder 3"/>
          <p:cNvSpPr>
            <a:spLocks noGrp="1"/>
          </p:cNvSpPr>
          <p:nvPr>
            <p:ph type="ftr" sz="quarter" idx="11"/>
          </p:nvPr>
        </p:nvSpPr>
        <p:spPr>
          <a:noFill/>
        </p:spPr>
        <p:txBody>
          <a:bodyPr/>
          <a:lstStyle/>
          <a:p>
            <a:r>
              <a:rPr lang="en-US"/>
              <a:t>CS 312 - Divide and Conquer/Master Theorem</a:t>
            </a:r>
          </a:p>
        </p:txBody>
      </p:sp>
      <p:sp>
        <p:nvSpPr>
          <p:cNvPr id="23557" name="Slide Number Placeholder 4"/>
          <p:cNvSpPr>
            <a:spLocks noGrp="1"/>
          </p:cNvSpPr>
          <p:nvPr>
            <p:ph type="sldNum" sz="quarter" idx="12"/>
          </p:nvPr>
        </p:nvSpPr>
        <p:spPr>
          <a:noFill/>
        </p:spPr>
        <p:txBody>
          <a:bodyPr/>
          <a:lstStyle/>
          <a:p>
            <a:fld id="{3F7125EF-665A-E340-BC02-B3F6EA422BD2}" type="slidenum">
              <a:rPr lang="en-US" smtClean="0"/>
              <a:pPr/>
              <a:t>7</a:t>
            </a:fld>
            <a:endParaRPr lang="en-US"/>
          </a:p>
        </p:txBody>
      </p:sp>
      <p:sp>
        <p:nvSpPr>
          <p:cNvPr id="23558"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59"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0"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1"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2"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3"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4"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5"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6"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7"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8"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69"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70"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71"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3572"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3573" name="Straight Connector 23"/>
          <p:cNvCxnSpPr>
            <a:cxnSpLocks noChangeShapeType="1"/>
            <a:stCxn id="23559" idx="6"/>
            <a:endCxn id="23558"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23574" name="Straight Connector 25"/>
          <p:cNvCxnSpPr>
            <a:cxnSpLocks noChangeShapeType="1"/>
            <a:stCxn id="23558" idx="6"/>
            <a:endCxn id="23560" idx="2"/>
          </p:cNvCxnSpPr>
          <p:nvPr/>
        </p:nvCxnSpPr>
        <p:spPr bwMode="auto">
          <a:xfrm>
            <a:off x="4610100" y="1562100"/>
            <a:ext cx="1257300" cy="460375"/>
          </a:xfrm>
          <a:prstGeom prst="line">
            <a:avLst/>
          </a:prstGeom>
          <a:noFill/>
          <a:ln w="9525">
            <a:solidFill>
              <a:schemeClr val="tx1"/>
            </a:solidFill>
            <a:round/>
            <a:headEnd/>
            <a:tailEnd/>
          </a:ln>
        </p:spPr>
      </p:cxnSp>
      <p:cxnSp>
        <p:nvCxnSpPr>
          <p:cNvPr id="23575" name="Straight Connector 27"/>
          <p:cNvCxnSpPr>
            <a:cxnSpLocks noChangeShapeType="1"/>
            <a:stCxn id="23559" idx="3"/>
            <a:endCxn id="23561"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23576" name="Straight Connector 29"/>
          <p:cNvCxnSpPr>
            <a:cxnSpLocks noChangeShapeType="1"/>
            <a:stCxn id="23559" idx="5"/>
            <a:endCxn id="23570"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23577" name="Straight Connector 31"/>
          <p:cNvCxnSpPr>
            <a:cxnSpLocks noChangeShapeType="1"/>
            <a:stCxn id="23561" idx="3"/>
            <a:endCxn id="23562"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23578"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23579" name="Straight Connector 33"/>
          <p:cNvCxnSpPr>
            <a:cxnSpLocks noChangeShapeType="1"/>
            <a:stCxn id="23564" idx="3"/>
            <a:endCxn id="23565"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23580" name="Straight Connector 40"/>
          <p:cNvCxnSpPr>
            <a:cxnSpLocks noChangeShapeType="1"/>
            <a:stCxn id="23561" idx="5"/>
            <a:endCxn id="23563"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23581" name="Straight Connector 42"/>
          <p:cNvCxnSpPr>
            <a:cxnSpLocks noChangeShapeType="1"/>
            <a:stCxn id="23570" idx="5"/>
            <a:endCxn id="23572"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23582" name="Straight Connector 44"/>
          <p:cNvCxnSpPr>
            <a:cxnSpLocks noChangeShapeType="1"/>
            <a:stCxn id="23564" idx="5"/>
            <a:endCxn id="23566"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23583" name="Straight Connector 46"/>
          <p:cNvCxnSpPr>
            <a:cxnSpLocks noChangeShapeType="1"/>
            <a:stCxn id="23567" idx="5"/>
            <a:endCxn id="23569"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23584" name="Straight Connector 48"/>
          <p:cNvCxnSpPr>
            <a:cxnSpLocks noChangeShapeType="1"/>
            <a:stCxn id="23567" idx="3"/>
            <a:endCxn id="23568"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23585" name="Straight Connector 50"/>
          <p:cNvCxnSpPr>
            <a:cxnSpLocks noChangeShapeType="1"/>
            <a:stCxn id="23560" idx="5"/>
            <a:endCxn id="23567"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23586" name="Straight Connector 52"/>
          <p:cNvCxnSpPr>
            <a:cxnSpLocks noChangeShapeType="1"/>
            <a:stCxn id="23560" idx="3"/>
            <a:endCxn id="23564"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23587"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23588" name="TextBox 58"/>
          <p:cNvSpPr txBox="1">
            <a:spLocks noChangeArrowheads="1"/>
          </p:cNvSpPr>
          <p:nvPr/>
        </p:nvSpPr>
        <p:spPr bwMode="auto">
          <a:xfrm>
            <a:off x="687388" y="2141538"/>
            <a:ext cx="639762" cy="584200"/>
          </a:xfrm>
          <a:prstGeom prst="rect">
            <a:avLst/>
          </a:prstGeom>
          <a:noFill/>
          <a:ln w="9525">
            <a:noFill/>
            <a:miter lim="800000"/>
            <a:headEnd/>
            <a:tailEnd/>
          </a:ln>
        </p:spPr>
        <p:txBody>
          <a:bodyPr wrap="none">
            <a:prstTxWarp prst="textNoShape">
              <a:avLst/>
            </a:prstTxWarp>
            <a:spAutoFit/>
          </a:bodyPr>
          <a:lstStyle/>
          <a:p>
            <a:r>
              <a:rPr lang="en-US" sz="1600" b="0" dirty="0" err="1"/>
              <a:t>log</a:t>
            </a:r>
            <a:r>
              <a:rPr lang="en-US" sz="1600" b="0" i="1" dirty="0" err="1"/>
              <a:t>n</a:t>
            </a:r>
            <a:endParaRPr lang="en-US" sz="1600" b="0" i="1" dirty="0"/>
          </a:p>
          <a:p>
            <a:r>
              <a:rPr lang="en-US" sz="1600" b="0" dirty="0"/>
              <a:t>depth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pPr>
              <a:defRPr/>
            </a:pPr>
            <a:r>
              <a:rPr lang="en-US" dirty="0"/>
              <a:t>Sorting </a:t>
            </a:r>
            <a:r>
              <a:rPr lang="en-US" i="1" dirty="0" err="1"/>
              <a:t>n</a:t>
            </a:r>
            <a:r>
              <a:rPr lang="en-US" dirty="0"/>
              <a:t> Integers</a:t>
            </a:r>
          </a:p>
        </p:txBody>
      </p:sp>
      <p:sp>
        <p:nvSpPr>
          <p:cNvPr id="24579" name="Content Placeholder 2"/>
          <p:cNvSpPr>
            <a:spLocks noGrp="1"/>
          </p:cNvSpPr>
          <p:nvPr>
            <p:ph idx="1"/>
          </p:nvPr>
        </p:nvSpPr>
        <p:spPr>
          <a:xfrm>
            <a:off x="533400" y="3657600"/>
            <a:ext cx="8001000" cy="2438400"/>
          </a:xfrm>
        </p:spPr>
        <p:txBody>
          <a:bodyPr/>
          <a:lstStyle/>
          <a:p>
            <a:r>
              <a:rPr lang="en-US" sz="2000" dirty="0"/>
              <a:t>Non DC time required? – </a:t>
            </a:r>
            <a:r>
              <a:rPr lang="en-US" sz="2000" i="1" dirty="0"/>
              <a:t>n</a:t>
            </a:r>
            <a:r>
              <a:rPr lang="en-US" sz="2000" baseline="30000" dirty="0"/>
              <a:t>2</a:t>
            </a:r>
            <a:r>
              <a:rPr lang="en-US" sz="2000" i="1" dirty="0"/>
              <a:t> </a:t>
            </a:r>
            <a:r>
              <a:rPr lang="en-US" sz="2000" dirty="0"/>
              <a:t>using some bubble sort variation: O(</a:t>
            </a:r>
            <a:r>
              <a:rPr lang="en-US" sz="2000" i="1" dirty="0"/>
              <a:t>n</a:t>
            </a:r>
            <a:r>
              <a:rPr lang="en-US" sz="2000" baseline="30000" dirty="0"/>
              <a:t>2</a:t>
            </a:r>
            <a:r>
              <a:rPr lang="en-US" sz="2000" dirty="0"/>
              <a:t>)</a:t>
            </a:r>
          </a:p>
          <a:p>
            <a:r>
              <a:rPr lang="en-US" sz="2000" dirty="0"/>
              <a:t>Divide and Conquer?</a:t>
            </a:r>
          </a:p>
          <a:p>
            <a:r>
              <a:rPr lang="en-US" sz="2000" dirty="0"/>
              <a:t>Splitting is fast just like for grading exams</a:t>
            </a:r>
          </a:p>
          <a:p>
            <a:r>
              <a:rPr lang="en-US" sz="2000" dirty="0"/>
              <a:t>No work at leaves – Each leaf is an "ordered" list of length 1 to return</a:t>
            </a:r>
          </a:p>
          <a:p>
            <a:pPr lvl="1"/>
            <a:r>
              <a:rPr lang="en-US" sz="1600" dirty="0"/>
              <a:t>Now have </a:t>
            </a:r>
            <a:r>
              <a:rPr lang="en-US" sz="1600" i="1" dirty="0"/>
              <a:t>n</a:t>
            </a:r>
            <a:r>
              <a:rPr lang="en-US" sz="1600" dirty="0"/>
              <a:t> lists of length 1 at the leaves – Fast to do (O(</a:t>
            </a:r>
            <a:r>
              <a:rPr lang="en-US" sz="1600" i="1" dirty="0"/>
              <a:t>n</a:t>
            </a:r>
            <a:r>
              <a:rPr lang="en-US" sz="1600" dirty="0"/>
              <a:t>)) but was it worth it?</a:t>
            </a:r>
          </a:p>
          <a:p>
            <a:pPr>
              <a:buFont typeface="Wingdings" charset="2"/>
              <a:buNone/>
            </a:pPr>
            <a:endParaRPr lang="en-US" sz="2000" dirty="0"/>
          </a:p>
          <a:p>
            <a:endParaRPr lang="en-US" sz="2000" dirty="0"/>
          </a:p>
        </p:txBody>
      </p:sp>
      <p:sp>
        <p:nvSpPr>
          <p:cNvPr id="24580" name="Footer Placeholder 3"/>
          <p:cNvSpPr>
            <a:spLocks noGrp="1"/>
          </p:cNvSpPr>
          <p:nvPr>
            <p:ph type="ftr" sz="quarter" idx="11"/>
          </p:nvPr>
        </p:nvSpPr>
        <p:spPr>
          <a:noFill/>
        </p:spPr>
        <p:txBody>
          <a:bodyPr/>
          <a:lstStyle/>
          <a:p>
            <a:r>
              <a:rPr lang="en-US"/>
              <a:t>CS 312 - Divide and Conquer/Master Theorem</a:t>
            </a:r>
          </a:p>
        </p:txBody>
      </p:sp>
      <p:sp>
        <p:nvSpPr>
          <p:cNvPr id="24581" name="Slide Number Placeholder 4"/>
          <p:cNvSpPr>
            <a:spLocks noGrp="1"/>
          </p:cNvSpPr>
          <p:nvPr>
            <p:ph type="sldNum" sz="quarter" idx="12"/>
          </p:nvPr>
        </p:nvSpPr>
        <p:spPr>
          <a:noFill/>
        </p:spPr>
        <p:txBody>
          <a:bodyPr/>
          <a:lstStyle/>
          <a:p>
            <a:fld id="{DB90FFCA-3484-C246-B623-4E0A025FA6D3}" type="slidenum">
              <a:rPr lang="en-US" smtClean="0"/>
              <a:pPr/>
              <a:t>8</a:t>
            </a:fld>
            <a:endParaRPr lang="en-US"/>
          </a:p>
        </p:txBody>
      </p:sp>
      <p:sp>
        <p:nvSpPr>
          <p:cNvPr id="24582" name="Oval 5"/>
          <p:cNvSpPr>
            <a:spLocks noChangeArrowheads="1"/>
          </p:cNvSpPr>
          <p:nvPr/>
        </p:nvSpPr>
        <p:spPr bwMode="auto">
          <a:xfrm>
            <a:off x="4381500" y="1447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83" name="Oval 6"/>
          <p:cNvSpPr>
            <a:spLocks noChangeArrowheads="1"/>
          </p:cNvSpPr>
          <p:nvPr/>
        </p:nvSpPr>
        <p:spPr bwMode="auto">
          <a:xfrm>
            <a:off x="2781300" y="1828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84" name="Oval 7"/>
          <p:cNvSpPr>
            <a:spLocks noChangeArrowheads="1"/>
          </p:cNvSpPr>
          <p:nvPr/>
        </p:nvSpPr>
        <p:spPr bwMode="auto">
          <a:xfrm>
            <a:off x="5867400" y="190817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85" name="Oval 8"/>
          <p:cNvSpPr>
            <a:spLocks noChangeArrowheads="1"/>
          </p:cNvSpPr>
          <p:nvPr/>
        </p:nvSpPr>
        <p:spPr bwMode="auto">
          <a:xfrm>
            <a:off x="1981200" y="23622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86" name="Oval 10"/>
          <p:cNvSpPr>
            <a:spLocks noChangeArrowheads="1"/>
          </p:cNvSpPr>
          <p:nvPr/>
        </p:nvSpPr>
        <p:spPr bwMode="auto">
          <a:xfrm>
            <a:off x="1600200" y="29337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87" name="Oval 11"/>
          <p:cNvSpPr>
            <a:spLocks noChangeArrowheads="1"/>
          </p:cNvSpPr>
          <p:nvPr/>
        </p:nvSpPr>
        <p:spPr bwMode="auto">
          <a:xfrm>
            <a:off x="2324100" y="29416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88" name="Oval 13"/>
          <p:cNvSpPr>
            <a:spLocks noChangeArrowheads="1"/>
          </p:cNvSpPr>
          <p:nvPr/>
        </p:nvSpPr>
        <p:spPr bwMode="auto">
          <a:xfrm>
            <a:off x="5105400" y="23717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89" name="Oval 14"/>
          <p:cNvSpPr>
            <a:spLocks noChangeArrowheads="1"/>
          </p:cNvSpPr>
          <p:nvPr/>
        </p:nvSpPr>
        <p:spPr bwMode="auto">
          <a:xfrm>
            <a:off x="4724400" y="2943225"/>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90" name="Oval 15"/>
          <p:cNvSpPr>
            <a:spLocks noChangeArrowheads="1"/>
          </p:cNvSpPr>
          <p:nvPr/>
        </p:nvSpPr>
        <p:spPr bwMode="auto">
          <a:xfrm>
            <a:off x="5448300" y="29511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91" name="Oval 16"/>
          <p:cNvSpPr>
            <a:spLocks noChangeArrowheads="1"/>
          </p:cNvSpPr>
          <p:nvPr/>
        </p:nvSpPr>
        <p:spPr bwMode="auto">
          <a:xfrm>
            <a:off x="6629400" y="24003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92" name="Oval 17"/>
          <p:cNvSpPr>
            <a:spLocks noChangeArrowheads="1"/>
          </p:cNvSpPr>
          <p:nvPr/>
        </p:nvSpPr>
        <p:spPr bwMode="auto">
          <a:xfrm>
            <a:off x="6248400" y="29718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93" name="Oval 18"/>
          <p:cNvSpPr>
            <a:spLocks noChangeArrowheads="1"/>
          </p:cNvSpPr>
          <p:nvPr/>
        </p:nvSpPr>
        <p:spPr bwMode="auto">
          <a:xfrm>
            <a:off x="6972300" y="2979738"/>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94" name="Oval 19"/>
          <p:cNvSpPr>
            <a:spLocks noChangeArrowheads="1"/>
          </p:cNvSpPr>
          <p:nvPr/>
        </p:nvSpPr>
        <p:spPr bwMode="auto">
          <a:xfrm>
            <a:off x="3505200" y="23669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95" name="Oval 20"/>
          <p:cNvSpPr>
            <a:spLocks noChangeArrowheads="1"/>
          </p:cNvSpPr>
          <p:nvPr/>
        </p:nvSpPr>
        <p:spPr bwMode="auto">
          <a:xfrm>
            <a:off x="3124200" y="2938463"/>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24596" name="Oval 21"/>
          <p:cNvSpPr>
            <a:spLocks noChangeArrowheads="1"/>
          </p:cNvSpPr>
          <p:nvPr/>
        </p:nvSpPr>
        <p:spPr bwMode="auto">
          <a:xfrm>
            <a:off x="3848100" y="2946400"/>
            <a:ext cx="228600" cy="2286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24597" name="Straight Connector 23"/>
          <p:cNvCxnSpPr>
            <a:cxnSpLocks noChangeShapeType="1"/>
            <a:stCxn id="24583" idx="6"/>
            <a:endCxn id="24582" idx="2"/>
          </p:cNvCxnSpPr>
          <p:nvPr/>
        </p:nvCxnSpPr>
        <p:spPr bwMode="auto">
          <a:xfrm flipV="1">
            <a:off x="3009900" y="1562100"/>
            <a:ext cx="1371600" cy="381000"/>
          </a:xfrm>
          <a:prstGeom prst="line">
            <a:avLst/>
          </a:prstGeom>
          <a:noFill/>
          <a:ln w="9525">
            <a:solidFill>
              <a:schemeClr val="tx1"/>
            </a:solidFill>
            <a:round/>
            <a:headEnd/>
            <a:tailEnd/>
          </a:ln>
        </p:spPr>
      </p:cxnSp>
      <p:cxnSp>
        <p:nvCxnSpPr>
          <p:cNvPr id="24598" name="Straight Connector 25"/>
          <p:cNvCxnSpPr>
            <a:cxnSpLocks noChangeShapeType="1"/>
            <a:stCxn id="24582" idx="6"/>
            <a:endCxn id="24584" idx="2"/>
          </p:cNvCxnSpPr>
          <p:nvPr/>
        </p:nvCxnSpPr>
        <p:spPr bwMode="auto">
          <a:xfrm>
            <a:off x="4610100" y="1562100"/>
            <a:ext cx="1257300" cy="460375"/>
          </a:xfrm>
          <a:prstGeom prst="line">
            <a:avLst/>
          </a:prstGeom>
          <a:noFill/>
          <a:ln w="9525">
            <a:solidFill>
              <a:schemeClr val="tx1"/>
            </a:solidFill>
            <a:round/>
            <a:headEnd/>
            <a:tailEnd/>
          </a:ln>
        </p:spPr>
      </p:cxnSp>
      <p:cxnSp>
        <p:nvCxnSpPr>
          <p:cNvPr id="24599" name="Straight Connector 27"/>
          <p:cNvCxnSpPr>
            <a:cxnSpLocks noChangeShapeType="1"/>
            <a:stCxn id="24583" idx="3"/>
            <a:endCxn id="24585" idx="7"/>
          </p:cNvCxnSpPr>
          <p:nvPr/>
        </p:nvCxnSpPr>
        <p:spPr bwMode="auto">
          <a:xfrm rot="5400000">
            <a:off x="2309813" y="1890713"/>
            <a:ext cx="371475" cy="638175"/>
          </a:xfrm>
          <a:prstGeom prst="line">
            <a:avLst/>
          </a:prstGeom>
          <a:noFill/>
          <a:ln w="9525">
            <a:solidFill>
              <a:schemeClr val="tx1"/>
            </a:solidFill>
            <a:round/>
            <a:headEnd/>
            <a:tailEnd/>
          </a:ln>
        </p:spPr>
      </p:cxnSp>
      <p:cxnSp>
        <p:nvCxnSpPr>
          <p:cNvPr id="24600" name="Straight Connector 29"/>
          <p:cNvCxnSpPr>
            <a:cxnSpLocks noChangeShapeType="1"/>
            <a:stCxn id="24583" idx="5"/>
            <a:endCxn id="24594" idx="1"/>
          </p:cNvCxnSpPr>
          <p:nvPr/>
        </p:nvCxnSpPr>
        <p:spPr bwMode="auto">
          <a:xfrm rot="16200000" flipH="1">
            <a:off x="3069432" y="1931194"/>
            <a:ext cx="376237" cy="561975"/>
          </a:xfrm>
          <a:prstGeom prst="line">
            <a:avLst/>
          </a:prstGeom>
          <a:noFill/>
          <a:ln w="9525">
            <a:solidFill>
              <a:schemeClr val="tx1"/>
            </a:solidFill>
            <a:round/>
            <a:headEnd/>
            <a:tailEnd/>
          </a:ln>
        </p:spPr>
      </p:cxnSp>
      <p:cxnSp>
        <p:nvCxnSpPr>
          <p:cNvPr id="24601" name="Straight Connector 31"/>
          <p:cNvCxnSpPr>
            <a:cxnSpLocks noChangeShapeType="1"/>
            <a:stCxn id="24585" idx="3"/>
            <a:endCxn id="24586" idx="7"/>
          </p:cNvCxnSpPr>
          <p:nvPr/>
        </p:nvCxnSpPr>
        <p:spPr bwMode="auto">
          <a:xfrm rot="5400000">
            <a:off x="1700213" y="2652713"/>
            <a:ext cx="409575" cy="219075"/>
          </a:xfrm>
          <a:prstGeom prst="line">
            <a:avLst/>
          </a:prstGeom>
          <a:noFill/>
          <a:ln w="9525">
            <a:solidFill>
              <a:schemeClr val="tx1"/>
            </a:solidFill>
            <a:round/>
            <a:headEnd/>
            <a:tailEnd/>
          </a:ln>
        </p:spPr>
      </p:cxnSp>
      <p:cxnSp>
        <p:nvCxnSpPr>
          <p:cNvPr id="24602" name="Straight Connector 32"/>
          <p:cNvCxnSpPr>
            <a:cxnSpLocks noChangeShapeType="1"/>
          </p:cNvCxnSpPr>
          <p:nvPr/>
        </p:nvCxnSpPr>
        <p:spPr bwMode="auto">
          <a:xfrm rot="5400000">
            <a:off x="3224213" y="2652713"/>
            <a:ext cx="409575" cy="219075"/>
          </a:xfrm>
          <a:prstGeom prst="line">
            <a:avLst/>
          </a:prstGeom>
          <a:noFill/>
          <a:ln w="9525">
            <a:solidFill>
              <a:schemeClr val="tx1"/>
            </a:solidFill>
            <a:round/>
            <a:headEnd/>
            <a:tailEnd/>
          </a:ln>
        </p:spPr>
      </p:cxnSp>
      <p:cxnSp>
        <p:nvCxnSpPr>
          <p:cNvPr id="24603" name="Straight Connector 33"/>
          <p:cNvCxnSpPr>
            <a:cxnSpLocks noChangeShapeType="1"/>
            <a:stCxn id="24588" idx="3"/>
            <a:endCxn id="24589" idx="7"/>
          </p:cNvCxnSpPr>
          <p:nvPr/>
        </p:nvCxnSpPr>
        <p:spPr bwMode="auto">
          <a:xfrm rot="5400000">
            <a:off x="4824413" y="2662238"/>
            <a:ext cx="409575" cy="219075"/>
          </a:xfrm>
          <a:prstGeom prst="line">
            <a:avLst/>
          </a:prstGeom>
          <a:noFill/>
          <a:ln w="9525">
            <a:solidFill>
              <a:schemeClr val="tx1"/>
            </a:solidFill>
            <a:round/>
            <a:headEnd/>
            <a:tailEnd/>
          </a:ln>
        </p:spPr>
      </p:cxnSp>
      <p:cxnSp>
        <p:nvCxnSpPr>
          <p:cNvPr id="24604" name="Straight Connector 40"/>
          <p:cNvCxnSpPr>
            <a:cxnSpLocks noChangeShapeType="1"/>
            <a:stCxn id="24585" idx="5"/>
            <a:endCxn id="24587" idx="1"/>
          </p:cNvCxnSpPr>
          <p:nvPr/>
        </p:nvCxnSpPr>
        <p:spPr bwMode="auto">
          <a:xfrm rot="16200000" flipH="1">
            <a:off x="2058195" y="2675731"/>
            <a:ext cx="417512" cy="180975"/>
          </a:xfrm>
          <a:prstGeom prst="line">
            <a:avLst/>
          </a:prstGeom>
          <a:noFill/>
          <a:ln w="9525">
            <a:solidFill>
              <a:schemeClr val="tx1"/>
            </a:solidFill>
            <a:round/>
            <a:headEnd/>
            <a:tailEnd/>
          </a:ln>
        </p:spPr>
      </p:cxnSp>
      <p:cxnSp>
        <p:nvCxnSpPr>
          <p:cNvPr id="24605" name="Straight Connector 42"/>
          <p:cNvCxnSpPr>
            <a:cxnSpLocks noChangeShapeType="1"/>
            <a:stCxn id="24594" idx="5"/>
            <a:endCxn id="24596" idx="1"/>
          </p:cNvCxnSpPr>
          <p:nvPr/>
        </p:nvCxnSpPr>
        <p:spPr bwMode="auto">
          <a:xfrm rot="16200000" flipH="1">
            <a:off x="3582194" y="2680494"/>
            <a:ext cx="417513" cy="180975"/>
          </a:xfrm>
          <a:prstGeom prst="line">
            <a:avLst/>
          </a:prstGeom>
          <a:noFill/>
          <a:ln w="9525">
            <a:solidFill>
              <a:schemeClr val="tx1"/>
            </a:solidFill>
            <a:round/>
            <a:headEnd/>
            <a:tailEnd/>
          </a:ln>
        </p:spPr>
      </p:cxnSp>
      <p:cxnSp>
        <p:nvCxnSpPr>
          <p:cNvPr id="24606" name="Straight Connector 44"/>
          <p:cNvCxnSpPr>
            <a:cxnSpLocks noChangeShapeType="1"/>
            <a:stCxn id="24588" idx="5"/>
            <a:endCxn id="24590" idx="1"/>
          </p:cNvCxnSpPr>
          <p:nvPr/>
        </p:nvCxnSpPr>
        <p:spPr bwMode="auto">
          <a:xfrm rot="16200000" flipH="1">
            <a:off x="5182395" y="2685256"/>
            <a:ext cx="417512" cy="180975"/>
          </a:xfrm>
          <a:prstGeom prst="line">
            <a:avLst/>
          </a:prstGeom>
          <a:noFill/>
          <a:ln w="9525">
            <a:solidFill>
              <a:schemeClr val="tx1"/>
            </a:solidFill>
            <a:round/>
            <a:headEnd/>
            <a:tailEnd/>
          </a:ln>
        </p:spPr>
      </p:cxnSp>
      <p:cxnSp>
        <p:nvCxnSpPr>
          <p:cNvPr id="24607" name="Straight Connector 46"/>
          <p:cNvCxnSpPr>
            <a:cxnSpLocks noChangeShapeType="1"/>
            <a:stCxn id="24591" idx="5"/>
            <a:endCxn id="24593" idx="1"/>
          </p:cNvCxnSpPr>
          <p:nvPr/>
        </p:nvCxnSpPr>
        <p:spPr bwMode="auto">
          <a:xfrm rot="16200000" flipH="1">
            <a:off x="6706395" y="2713831"/>
            <a:ext cx="417512" cy="180975"/>
          </a:xfrm>
          <a:prstGeom prst="line">
            <a:avLst/>
          </a:prstGeom>
          <a:noFill/>
          <a:ln w="9525">
            <a:solidFill>
              <a:schemeClr val="tx1"/>
            </a:solidFill>
            <a:round/>
            <a:headEnd/>
            <a:tailEnd/>
          </a:ln>
        </p:spPr>
      </p:cxnSp>
      <p:cxnSp>
        <p:nvCxnSpPr>
          <p:cNvPr id="24608" name="Straight Connector 48"/>
          <p:cNvCxnSpPr>
            <a:cxnSpLocks noChangeShapeType="1"/>
            <a:stCxn id="24591" idx="3"/>
            <a:endCxn id="24592" idx="7"/>
          </p:cNvCxnSpPr>
          <p:nvPr/>
        </p:nvCxnSpPr>
        <p:spPr bwMode="auto">
          <a:xfrm rot="5400000">
            <a:off x="6348413" y="2690813"/>
            <a:ext cx="409575" cy="219075"/>
          </a:xfrm>
          <a:prstGeom prst="line">
            <a:avLst/>
          </a:prstGeom>
          <a:noFill/>
          <a:ln w="9525">
            <a:solidFill>
              <a:schemeClr val="tx1"/>
            </a:solidFill>
            <a:round/>
            <a:headEnd/>
            <a:tailEnd/>
          </a:ln>
        </p:spPr>
      </p:cxnSp>
      <p:cxnSp>
        <p:nvCxnSpPr>
          <p:cNvPr id="24609" name="Straight Connector 50"/>
          <p:cNvCxnSpPr>
            <a:cxnSpLocks noChangeShapeType="1"/>
            <a:stCxn id="24584" idx="5"/>
            <a:endCxn id="24591" idx="1"/>
          </p:cNvCxnSpPr>
          <p:nvPr/>
        </p:nvCxnSpPr>
        <p:spPr bwMode="auto">
          <a:xfrm rot="16200000" flipH="1">
            <a:off x="6197601" y="1968500"/>
            <a:ext cx="330200" cy="600075"/>
          </a:xfrm>
          <a:prstGeom prst="line">
            <a:avLst/>
          </a:prstGeom>
          <a:noFill/>
          <a:ln w="9525">
            <a:solidFill>
              <a:schemeClr val="tx1"/>
            </a:solidFill>
            <a:round/>
            <a:headEnd/>
            <a:tailEnd/>
          </a:ln>
        </p:spPr>
      </p:cxnSp>
      <p:cxnSp>
        <p:nvCxnSpPr>
          <p:cNvPr id="24610" name="Straight Connector 52"/>
          <p:cNvCxnSpPr>
            <a:cxnSpLocks noChangeShapeType="1"/>
            <a:stCxn id="24584" idx="3"/>
            <a:endCxn id="24588" idx="7"/>
          </p:cNvCxnSpPr>
          <p:nvPr/>
        </p:nvCxnSpPr>
        <p:spPr bwMode="auto">
          <a:xfrm rot="5400000">
            <a:off x="5449888" y="1954213"/>
            <a:ext cx="301625" cy="600075"/>
          </a:xfrm>
          <a:prstGeom prst="line">
            <a:avLst/>
          </a:prstGeom>
          <a:noFill/>
          <a:ln w="9525">
            <a:solidFill>
              <a:schemeClr val="tx1"/>
            </a:solidFill>
            <a:round/>
            <a:headEnd/>
            <a:tailEnd/>
          </a:ln>
        </p:spPr>
      </p:cxnSp>
      <p:cxnSp>
        <p:nvCxnSpPr>
          <p:cNvPr id="24611" name="Straight Arrow Connector 57"/>
          <p:cNvCxnSpPr>
            <a:cxnSpLocks noChangeShapeType="1"/>
          </p:cNvCxnSpPr>
          <p:nvPr/>
        </p:nvCxnSpPr>
        <p:spPr bwMode="auto">
          <a:xfrm rot="5400000">
            <a:off x="-114299" y="2362200"/>
            <a:ext cx="1600200" cy="3175"/>
          </a:xfrm>
          <a:prstGeom prst="straightConnector1">
            <a:avLst/>
          </a:prstGeom>
          <a:noFill/>
          <a:ln w="9525">
            <a:solidFill>
              <a:schemeClr val="tx1"/>
            </a:solidFill>
            <a:round/>
            <a:headEnd type="arrow" w="med" len="med"/>
            <a:tailEnd type="arrow" w="med" len="med"/>
          </a:ln>
        </p:spPr>
      </p:cxnSp>
      <p:sp>
        <p:nvSpPr>
          <p:cNvPr id="24612" name="TextBox 58"/>
          <p:cNvSpPr txBox="1">
            <a:spLocks noChangeArrowheads="1"/>
          </p:cNvSpPr>
          <p:nvPr/>
        </p:nvSpPr>
        <p:spPr bwMode="auto">
          <a:xfrm>
            <a:off x="687388" y="2141538"/>
            <a:ext cx="639762" cy="584200"/>
          </a:xfrm>
          <a:prstGeom prst="rect">
            <a:avLst/>
          </a:prstGeom>
          <a:noFill/>
          <a:ln w="9525">
            <a:noFill/>
            <a:miter lim="800000"/>
            <a:headEnd/>
            <a:tailEnd/>
          </a:ln>
        </p:spPr>
        <p:txBody>
          <a:bodyPr wrap="none">
            <a:prstTxWarp prst="textNoShape">
              <a:avLst/>
            </a:prstTxWarp>
            <a:spAutoFit/>
          </a:bodyPr>
          <a:lstStyle/>
          <a:p>
            <a:r>
              <a:rPr lang="en-US" sz="1600" b="0"/>
              <a:t>log</a:t>
            </a:r>
            <a:r>
              <a:rPr lang="en-US" sz="1600" b="0" i="1"/>
              <a:t>n</a:t>
            </a:r>
          </a:p>
          <a:p>
            <a:r>
              <a:rPr lang="en-US" sz="1600" b="0"/>
              <a:t>depth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3A36-9418-4A44-AAA5-998A56F1FD97}"/>
              </a:ext>
            </a:extLst>
          </p:cNvPr>
          <p:cNvSpPr>
            <a:spLocks noGrp="1"/>
          </p:cNvSpPr>
          <p:nvPr>
            <p:ph type="title"/>
          </p:nvPr>
        </p:nvSpPr>
        <p:spPr>
          <a:xfrm>
            <a:off x="609600" y="76200"/>
            <a:ext cx="7772400" cy="838200"/>
          </a:xfrm>
        </p:spPr>
        <p:txBody>
          <a:bodyPr/>
          <a:lstStyle/>
          <a:p>
            <a:r>
              <a:rPr lang="en-US" dirty="0" err="1"/>
              <a:t>Mergesort</a:t>
            </a:r>
            <a:r>
              <a:rPr lang="en-US" dirty="0"/>
              <a:t> Example</a:t>
            </a:r>
          </a:p>
        </p:txBody>
      </p:sp>
      <p:pic>
        <p:nvPicPr>
          <p:cNvPr id="7" name="Content Placeholder 6" descr="Diagram&#10;&#10;Description automatically generated">
            <a:extLst>
              <a:ext uri="{FF2B5EF4-FFF2-40B4-BE49-F238E27FC236}">
                <a16:creationId xmlns:a16="http://schemas.microsoft.com/office/drawing/2014/main" id="{F3BB624A-C2BA-3E44-8EA1-F3250DF19818}"/>
              </a:ext>
            </a:extLst>
          </p:cNvPr>
          <p:cNvPicPr>
            <a:picLocks noGrp="1" noChangeAspect="1"/>
          </p:cNvPicPr>
          <p:nvPr>
            <p:ph idx="1"/>
          </p:nvPr>
        </p:nvPicPr>
        <p:blipFill>
          <a:blip r:embed="rId2"/>
          <a:stretch>
            <a:fillRect/>
          </a:stretch>
        </p:blipFill>
        <p:spPr>
          <a:xfrm>
            <a:off x="1633847" y="838199"/>
            <a:ext cx="5681353" cy="5468303"/>
          </a:xfrm>
        </p:spPr>
      </p:pic>
      <p:sp>
        <p:nvSpPr>
          <p:cNvPr id="4" name="Footer Placeholder 3">
            <a:extLst>
              <a:ext uri="{FF2B5EF4-FFF2-40B4-BE49-F238E27FC236}">
                <a16:creationId xmlns:a16="http://schemas.microsoft.com/office/drawing/2014/main" id="{2188C3D3-24D6-F645-B817-F59BAB5EC4F2}"/>
              </a:ext>
            </a:extLst>
          </p:cNvPr>
          <p:cNvSpPr>
            <a:spLocks noGrp="1"/>
          </p:cNvSpPr>
          <p:nvPr>
            <p:ph type="ftr" sz="quarter" idx="11"/>
          </p:nvPr>
        </p:nvSpPr>
        <p:spPr/>
        <p:txBody>
          <a:bodyPr/>
          <a:lstStyle/>
          <a:p>
            <a:pPr>
              <a:defRPr/>
            </a:pPr>
            <a:r>
              <a:rPr lang="en-US"/>
              <a:t>CS 312 - Divide and Conquer/Master Theorem</a:t>
            </a:r>
          </a:p>
        </p:txBody>
      </p:sp>
      <p:sp>
        <p:nvSpPr>
          <p:cNvPr id="5" name="Slide Number Placeholder 4">
            <a:extLst>
              <a:ext uri="{FF2B5EF4-FFF2-40B4-BE49-F238E27FC236}">
                <a16:creationId xmlns:a16="http://schemas.microsoft.com/office/drawing/2014/main" id="{57805D5E-74B4-5B4E-96D7-8D9F5537B1F6}"/>
              </a:ext>
            </a:extLst>
          </p:cNvPr>
          <p:cNvSpPr>
            <a:spLocks noGrp="1"/>
          </p:cNvSpPr>
          <p:nvPr>
            <p:ph type="sldNum" sz="quarter" idx="12"/>
          </p:nvPr>
        </p:nvSpPr>
        <p:spPr/>
        <p:txBody>
          <a:bodyPr/>
          <a:lstStyle/>
          <a:p>
            <a:pPr>
              <a:defRPr/>
            </a:pPr>
            <a:fld id="{2F3FE9AF-938F-7141-A95E-A7977FDE4ABE}" type="slidenum">
              <a:rPr lang="en-US" smtClean="0"/>
              <a:pPr>
                <a:defRPr/>
              </a:pPr>
              <a:t>9</a:t>
            </a:fld>
            <a:endParaRPr lang="en-US"/>
          </a:p>
        </p:txBody>
      </p:sp>
    </p:spTree>
    <p:extLst>
      <p:ext uri="{BB962C8B-B14F-4D97-AF65-F5344CB8AC3E}">
        <p14:creationId xmlns:p14="http://schemas.microsoft.com/office/powerpoint/2010/main" val="3292481718"/>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50640</TotalTime>
  <Words>7455</Words>
  <Application>Microsoft Macintosh PowerPoint</Application>
  <PresentationFormat>On-screen Show (4:3)</PresentationFormat>
  <Paragraphs>674</Paragraphs>
  <Slides>54</Slides>
  <Notes>43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9" baseType="lpstr">
      <vt:lpstr>Arial</vt:lpstr>
      <vt:lpstr>Times New Roman</vt:lpstr>
      <vt:lpstr>Wingdings</vt:lpstr>
      <vt:lpstr>Soaring</vt:lpstr>
      <vt:lpstr>Equation</vt:lpstr>
      <vt:lpstr>Divide and Conquer</vt:lpstr>
      <vt:lpstr>Divide and Conquer Algorithms</vt:lpstr>
      <vt:lpstr>Divide and Conquer Structure</vt:lpstr>
      <vt:lpstr>Grading n exams</vt:lpstr>
      <vt:lpstr>Grading n exams</vt:lpstr>
      <vt:lpstr>Grading n exams</vt:lpstr>
      <vt:lpstr>Sorting n Integers</vt:lpstr>
      <vt:lpstr>Sorting n Integers</vt:lpstr>
      <vt:lpstr>Mergesort Example</vt:lpstr>
      <vt:lpstr>Sorting n Integers</vt:lpstr>
      <vt:lpstr>DC Multiply – can we beat n2?</vt:lpstr>
      <vt:lpstr>PowerPoint Presentation</vt:lpstr>
      <vt:lpstr>PowerPoint Presentation</vt:lpstr>
      <vt:lpstr>DC Multiply</vt:lpstr>
      <vt:lpstr>DC Multiply</vt:lpstr>
      <vt:lpstr>DC Multiply</vt:lpstr>
      <vt:lpstr>DC Multiply Complexity</vt:lpstr>
      <vt:lpstr>Intuition: Geometric Series Review</vt:lpstr>
      <vt:lpstr>Key Takeaway</vt:lpstr>
      <vt:lpstr>Divide and Conquer Example</vt:lpstr>
      <vt:lpstr>Faster Multiply</vt:lpstr>
      <vt:lpstr>Master Theorem</vt:lpstr>
      <vt:lpstr>Master Theorem</vt:lpstr>
      <vt:lpstr>Master Theorem Examples</vt:lpstr>
      <vt:lpstr>Master Theorem Examples</vt:lpstr>
      <vt:lpstr>Master Theorem Examples</vt:lpstr>
      <vt:lpstr>Master Theorem Examples</vt:lpstr>
      <vt:lpstr>Master Theorem Examples</vt:lpstr>
      <vt:lpstr>**Challenge Question** - Master Theorem</vt:lpstr>
      <vt:lpstr>Proof/Intuition of the Master Theorem</vt:lpstr>
      <vt:lpstr>Master Theorem Example/Intuition</vt:lpstr>
      <vt:lpstr>Proof/Intuition of the Master Theorem</vt:lpstr>
      <vt:lpstr>Divide and Conquer - Mergesort</vt:lpstr>
      <vt:lpstr>Convex Hull</vt:lpstr>
      <vt:lpstr>Convex Hull</vt:lpstr>
      <vt:lpstr>Convex Hull</vt:lpstr>
      <vt:lpstr>Convex Hull – Divide and Conquer</vt:lpstr>
      <vt:lpstr>Convex Hull</vt:lpstr>
      <vt:lpstr>Master Theorem</vt:lpstr>
      <vt:lpstr>Convex Hull</vt:lpstr>
      <vt:lpstr>Convex Hull</vt:lpstr>
      <vt:lpstr>Convex Hull</vt:lpstr>
      <vt:lpstr>Convex Hull</vt:lpstr>
      <vt:lpstr>Convex Hull</vt:lpstr>
      <vt:lpstr>Convex Hull</vt:lpstr>
      <vt:lpstr>Convex Hull – Divide and Conquer</vt:lpstr>
      <vt:lpstr>Merging Hulls</vt:lpstr>
      <vt:lpstr>Finding Tangent Lines</vt:lpstr>
      <vt:lpstr>Finding Tangent Lines</vt:lpstr>
      <vt:lpstr>Finding Tangent Lines</vt:lpstr>
      <vt:lpstr>Finding Tangent Lines</vt:lpstr>
      <vt:lpstr>Finding Tangent Lines</vt:lpstr>
      <vt:lpstr>Finding Tangent Lines</vt:lpstr>
      <vt:lpstr>Some 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Tony Martinez</cp:lastModifiedBy>
  <cp:revision>376</cp:revision>
  <cp:lastPrinted>2009-09-04T22:48:50Z</cp:lastPrinted>
  <dcterms:created xsi:type="dcterms:W3CDTF">2014-09-18T21:30:18Z</dcterms:created>
  <dcterms:modified xsi:type="dcterms:W3CDTF">2021-01-28T16:20:41Z</dcterms:modified>
</cp:coreProperties>
</file>