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1"/>
  </p:notesMasterIdLst>
  <p:handoutMasterIdLst>
    <p:handoutMasterId r:id="rId82"/>
  </p:handoutMasterIdLst>
  <p:sldIdLst>
    <p:sldId id="360" r:id="rId2"/>
    <p:sldId id="350" r:id="rId3"/>
    <p:sldId id="447" r:id="rId4"/>
    <p:sldId id="351" r:id="rId5"/>
    <p:sldId id="443" r:id="rId6"/>
    <p:sldId id="352" r:id="rId7"/>
    <p:sldId id="446" r:id="rId8"/>
    <p:sldId id="445" r:id="rId9"/>
    <p:sldId id="448" r:id="rId10"/>
    <p:sldId id="353" r:id="rId11"/>
    <p:sldId id="405" r:id="rId12"/>
    <p:sldId id="355" r:id="rId13"/>
    <p:sldId id="356" r:id="rId14"/>
    <p:sldId id="406" r:id="rId15"/>
    <p:sldId id="357" r:id="rId16"/>
    <p:sldId id="437" r:id="rId17"/>
    <p:sldId id="359" r:id="rId18"/>
    <p:sldId id="444" r:id="rId19"/>
    <p:sldId id="358" r:id="rId20"/>
    <p:sldId id="385" r:id="rId21"/>
    <p:sldId id="399" r:id="rId22"/>
    <p:sldId id="361" r:id="rId23"/>
    <p:sldId id="362" r:id="rId24"/>
    <p:sldId id="363" r:id="rId25"/>
    <p:sldId id="365" r:id="rId26"/>
    <p:sldId id="366" r:id="rId27"/>
    <p:sldId id="364" r:id="rId28"/>
    <p:sldId id="367" r:id="rId29"/>
    <p:sldId id="368" r:id="rId30"/>
    <p:sldId id="369" r:id="rId31"/>
    <p:sldId id="371" r:id="rId32"/>
    <p:sldId id="370" r:id="rId33"/>
    <p:sldId id="372" r:id="rId34"/>
    <p:sldId id="373" r:id="rId35"/>
    <p:sldId id="374" r:id="rId36"/>
    <p:sldId id="377" r:id="rId37"/>
    <p:sldId id="375" r:id="rId38"/>
    <p:sldId id="376" r:id="rId39"/>
    <p:sldId id="378" r:id="rId40"/>
    <p:sldId id="383" r:id="rId41"/>
    <p:sldId id="379" r:id="rId42"/>
    <p:sldId id="380" r:id="rId43"/>
    <p:sldId id="381" r:id="rId44"/>
    <p:sldId id="382" r:id="rId45"/>
    <p:sldId id="407" r:id="rId46"/>
    <p:sldId id="408" r:id="rId47"/>
    <p:sldId id="409" r:id="rId48"/>
    <p:sldId id="410" r:id="rId49"/>
    <p:sldId id="411" r:id="rId50"/>
    <p:sldId id="412" r:id="rId51"/>
    <p:sldId id="442" r:id="rId52"/>
    <p:sldId id="413" r:id="rId53"/>
    <p:sldId id="414" r:id="rId54"/>
    <p:sldId id="440"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7" r:id="rId68"/>
    <p:sldId id="428" r:id="rId69"/>
    <p:sldId id="436" r:id="rId70"/>
    <p:sldId id="429" r:id="rId71"/>
    <p:sldId id="441" r:id="rId72"/>
    <p:sldId id="430" r:id="rId73"/>
    <p:sldId id="431" r:id="rId74"/>
    <p:sldId id="432" r:id="rId75"/>
    <p:sldId id="433" r:id="rId76"/>
    <p:sldId id="434" r:id="rId77"/>
    <p:sldId id="439" r:id="rId78"/>
    <p:sldId id="438" r:id="rId79"/>
    <p:sldId id="435" r:id="rId80"/>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Times New Roman" charset="0"/>
        <a:ea typeface="+mn-ea"/>
        <a:cs typeface="+mn-cs"/>
      </a:defRPr>
    </a:lvl1pPr>
    <a:lvl2pPr marL="457200" algn="l" rtl="0" fontAlgn="base">
      <a:spcBef>
        <a:spcPct val="0"/>
      </a:spcBef>
      <a:spcAft>
        <a:spcPct val="0"/>
      </a:spcAft>
      <a:defRPr sz="2800" b="1" kern="1200">
        <a:solidFill>
          <a:schemeClr val="tx1"/>
        </a:solidFill>
        <a:latin typeface="Times New Roman" charset="0"/>
        <a:ea typeface="+mn-ea"/>
        <a:cs typeface="+mn-cs"/>
      </a:defRPr>
    </a:lvl2pPr>
    <a:lvl3pPr marL="914400" algn="l" rtl="0" fontAlgn="base">
      <a:spcBef>
        <a:spcPct val="0"/>
      </a:spcBef>
      <a:spcAft>
        <a:spcPct val="0"/>
      </a:spcAft>
      <a:defRPr sz="2800" b="1" kern="1200">
        <a:solidFill>
          <a:schemeClr val="tx1"/>
        </a:solidFill>
        <a:latin typeface="Times New Roman" charset="0"/>
        <a:ea typeface="+mn-ea"/>
        <a:cs typeface="+mn-cs"/>
      </a:defRPr>
    </a:lvl3pPr>
    <a:lvl4pPr marL="1371600" algn="l" rtl="0" fontAlgn="base">
      <a:spcBef>
        <a:spcPct val="0"/>
      </a:spcBef>
      <a:spcAft>
        <a:spcPct val="0"/>
      </a:spcAft>
      <a:defRPr sz="2800" b="1" kern="1200">
        <a:solidFill>
          <a:schemeClr val="tx1"/>
        </a:solidFill>
        <a:latin typeface="Times New Roman" charset="0"/>
        <a:ea typeface="+mn-ea"/>
        <a:cs typeface="+mn-cs"/>
      </a:defRPr>
    </a:lvl4pPr>
    <a:lvl5pPr marL="1828800" algn="l" rtl="0" fontAlgn="base">
      <a:spcBef>
        <a:spcPct val="0"/>
      </a:spcBef>
      <a:spcAft>
        <a:spcPct val="0"/>
      </a:spcAft>
      <a:defRPr sz="2800" b="1" kern="1200">
        <a:solidFill>
          <a:schemeClr val="tx1"/>
        </a:solidFill>
        <a:latin typeface="Times New Roman" charset="0"/>
        <a:ea typeface="+mn-ea"/>
        <a:cs typeface="+mn-cs"/>
      </a:defRPr>
    </a:lvl5pPr>
    <a:lvl6pPr marL="2286000" algn="l" defTabSz="457200" rtl="0" eaLnBrk="1" latinLnBrk="0" hangingPunct="1">
      <a:defRPr sz="2800" b="1" kern="1200">
        <a:solidFill>
          <a:schemeClr val="tx1"/>
        </a:solidFill>
        <a:latin typeface="Times New Roman" charset="0"/>
        <a:ea typeface="+mn-ea"/>
        <a:cs typeface="+mn-cs"/>
      </a:defRPr>
    </a:lvl6pPr>
    <a:lvl7pPr marL="2743200" algn="l" defTabSz="457200" rtl="0" eaLnBrk="1" latinLnBrk="0" hangingPunct="1">
      <a:defRPr sz="2800" b="1" kern="1200">
        <a:solidFill>
          <a:schemeClr val="tx1"/>
        </a:solidFill>
        <a:latin typeface="Times New Roman" charset="0"/>
        <a:ea typeface="+mn-ea"/>
        <a:cs typeface="+mn-cs"/>
      </a:defRPr>
    </a:lvl7pPr>
    <a:lvl8pPr marL="3200400" algn="l" defTabSz="457200" rtl="0" eaLnBrk="1" latinLnBrk="0" hangingPunct="1">
      <a:defRPr sz="2800" b="1" kern="1200">
        <a:solidFill>
          <a:schemeClr val="tx1"/>
        </a:solidFill>
        <a:latin typeface="Times New Roman" charset="0"/>
        <a:ea typeface="+mn-ea"/>
        <a:cs typeface="+mn-cs"/>
      </a:defRPr>
    </a:lvl8pPr>
    <a:lvl9pPr marL="3657600" algn="l" defTabSz="457200" rtl="0" eaLnBrk="1" latinLnBrk="0" hangingPunct="1">
      <a:defRPr sz="28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5"/>
    <p:restoredTop sz="88834" autoAdjust="0"/>
  </p:normalViewPr>
  <p:slideViewPr>
    <p:cSldViewPr snapToObjects="1">
      <p:cViewPr varScale="1">
        <p:scale>
          <a:sx n="140" d="100"/>
          <a:sy n="140" d="100"/>
        </p:scale>
        <p:origin x="192" y="1328"/>
      </p:cViewPr>
      <p:guideLst>
        <p:guide orient="horz"/>
        <p:guide/>
      </p:guideLst>
    </p:cSldViewPr>
  </p:slideViewPr>
  <p:outlineViewPr>
    <p:cViewPr>
      <p:scale>
        <a:sx n="33" d="100"/>
        <a:sy n="33" d="100"/>
      </p:scale>
      <p:origin x="0" y="2696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07"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07"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07"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07" charset="0"/>
              </a:defRPr>
            </a:lvl1pPr>
          </a:lstStyle>
          <a:p>
            <a:pPr>
              <a:defRPr/>
            </a:pPr>
            <a:fld id="{504BA4DB-1369-9749-881F-9BD64E1BC996}" type="slidenum">
              <a:rPr lang="en-US"/>
              <a:pPr>
                <a:defRPr/>
              </a:pPr>
              <a:t>‹#›</a:t>
            </a:fld>
            <a:endParaRPr lang="en-US"/>
          </a:p>
        </p:txBody>
      </p:sp>
    </p:spTree>
    <p:extLst>
      <p:ext uri="{BB962C8B-B14F-4D97-AF65-F5344CB8AC3E}">
        <p14:creationId xmlns:p14="http://schemas.microsoft.com/office/powerpoint/2010/main" val="41082656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07"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07"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07" charset="0"/>
              </a:defRPr>
            </a:lvl1pPr>
          </a:lstStyle>
          <a:p>
            <a:pPr>
              <a:defRPr/>
            </a:pPr>
            <a:fld id="{AF7EFAA3-7AC2-194C-9327-C05EA610C7FE}" type="slidenum">
              <a:rPr lang="en-US"/>
              <a:pPr>
                <a:defRPr/>
              </a:pPr>
              <a:t>‹#›</a:t>
            </a:fld>
            <a:endParaRPr lang="en-US"/>
          </a:p>
        </p:txBody>
      </p:sp>
    </p:spTree>
    <p:extLst>
      <p:ext uri="{BB962C8B-B14F-4D97-AF65-F5344CB8AC3E}">
        <p14:creationId xmlns:p14="http://schemas.microsoft.com/office/powerpoint/2010/main" val="40650871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A3B1F7E-649B-B742-A938-6F9C86EA0449}" type="slidenum">
              <a:rPr lang="en-US">
                <a:latin typeface="Times New Roman" charset="0"/>
              </a:rPr>
              <a:pPr/>
              <a:t>1</a:t>
            </a:fld>
            <a:endParaRPr lang="en-US">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better constant factors than merge –</a:t>
            </a:r>
            <a:r>
              <a:rPr lang="en-US" baseline="0" dirty="0">
                <a:latin typeface="Times New Roman" charset="0"/>
                <a:ea typeface="ＭＳ Ｐゴシック" charset="-128"/>
                <a:cs typeface="ＭＳ Ｐゴシック" charset="-128"/>
              </a:rPr>
              <a:t> note merge has to move all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each time, while QS swaps on average about half.  Yet </a:t>
            </a:r>
            <a:r>
              <a:rPr lang="en-US" baseline="0" dirty="0" err="1">
                <a:latin typeface="Times New Roman" charset="0"/>
                <a:ea typeface="ＭＳ Ｐゴシック" charset="-128"/>
                <a:cs typeface="ＭＳ Ｐゴシック" charset="-128"/>
              </a:rPr>
              <a:t>quicksort</a:t>
            </a:r>
            <a:r>
              <a:rPr lang="en-US" baseline="0" dirty="0">
                <a:latin typeface="Times New Roman" charset="0"/>
                <a:ea typeface="ＭＳ Ｐゴシック" charset="-128"/>
                <a:cs typeface="ＭＳ Ｐゴシック" charset="-128"/>
              </a:rPr>
              <a:t> depth &gt;= merge.  Balance…</a:t>
            </a:r>
          </a:p>
          <a:p>
            <a:r>
              <a:rPr lang="en-US" baseline="0" dirty="0">
                <a:latin typeface="Times New Roman" charset="0"/>
                <a:ea typeface="ＭＳ Ｐゴシック" charset="-128"/>
                <a:cs typeface="ＭＳ Ｐゴシック" charset="-128"/>
              </a:rPr>
              <a:t>Master Theorem – But what is </a:t>
            </a:r>
            <a:r>
              <a:rPr lang="en-US" baseline="0" dirty="0" err="1">
                <a:latin typeface="Times New Roman" charset="0"/>
                <a:ea typeface="ＭＳ Ｐゴシック" charset="-128"/>
                <a:cs typeface="ＭＳ Ｐゴシック" charset="-128"/>
              </a:rPr>
              <a:t>b</a:t>
            </a:r>
            <a:r>
              <a:rPr lang="en-US" baseline="0" dirty="0">
                <a:latin typeface="Times New Roman" charset="0"/>
                <a:ea typeface="ＭＳ Ｐゴシック" charset="-128"/>
                <a:cs typeface="ＭＳ Ｐゴシック" charset="-128"/>
              </a:rPr>
              <a:t>?  Must consider worst side of calling tree.  On average? ¾ the size of original, thus </a:t>
            </a:r>
            <a:r>
              <a:rPr lang="en-US" baseline="0" dirty="0" err="1">
                <a:latin typeface="Times New Roman" charset="0"/>
                <a:ea typeface="ＭＳ Ｐゴシック" charset="-128"/>
                <a:cs typeface="ＭＳ Ｐゴシック" charset="-128"/>
              </a:rPr>
              <a:t>b</a:t>
            </a:r>
            <a:r>
              <a:rPr lang="en-US" baseline="0" dirty="0">
                <a:latin typeface="Times New Roman" charset="0"/>
                <a:ea typeface="ＭＳ Ｐゴシック" charset="-128"/>
                <a:cs typeface="ＭＳ Ｐゴシック" charset="-128"/>
              </a:rPr>
              <a:t>=4/3, master theorem gives </a:t>
            </a:r>
            <a:r>
              <a:rPr lang="en-US" baseline="0" dirty="0" err="1">
                <a:latin typeface="Times New Roman" charset="0"/>
                <a:ea typeface="ＭＳ Ｐゴシック" charset="-128"/>
                <a:cs typeface="ＭＳ Ｐゴシック" charset="-128"/>
              </a:rPr>
              <a:t>nlogn</a:t>
            </a:r>
            <a:r>
              <a:rPr lang="en-US" baseline="0" dirty="0">
                <a:latin typeface="Times New Roman" charset="0"/>
                <a:ea typeface="ＭＳ Ｐゴシック" charset="-128"/>
                <a:cs typeface="ＭＳ Ｐゴシック" charset="-128"/>
              </a:rPr>
              <a:t> average, but worst case?</a:t>
            </a:r>
          </a:p>
          <a:p>
            <a:r>
              <a:rPr lang="en-US" baseline="0" dirty="0">
                <a:latin typeface="Times New Roman" charset="0"/>
                <a:ea typeface="ＭＳ Ｐゴシック" charset="-128"/>
                <a:cs typeface="ＭＳ Ｐゴシック" charset="-128"/>
              </a:rPr>
              <a:t>CAN'T use master theorem because even </a:t>
            </a:r>
            <a:r>
              <a:rPr lang="en-US" baseline="0" dirty="0" err="1">
                <a:latin typeface="Times New Roman" charset="0"/>
                <a:ea typeface="ＭＳ Ｐゴシック" charset="-128"/>
                <a:cs typeface="ＭＳ Ｐゴシック" charset="-128"/>
              </a:rPr>
              <a:t>b</a:t>
            </a:r>
            <a:r>
              <a:rPr lang="en-US" baseline="0" dirty="0">
                <a:latin typeface="Times New Roman" charset="0"/>
                <a:ea typeface="ＭＳ Ｐゴシック" charset="-128"/>
                <a:cs typeface="ＭＳ Ｐゴシック" charset="-128"/>
              </a:rPr>
              <a:t>=4/3 is only one side of the tree.  </a:t>
            </a:r>
          </a:p>
          <a:p>
            <a:r>
              <a:rPr lang="en-US" baseline="0" dirty="0" err="1">
                <a:latin typeface="Times New Roman" charset="0"/>
                <a:ea typeface="ＭＳ Ｐゴシック" charset="-128"/>
                <a:cs typeface="ＭＳ Ｐゴシック" charset="-128"/>
              </a:rPr>
              <a:t>Quicksort</a:t>
            </a:r>
            <a:r>
              <a:rPr lang="en-US" baseline="0" dirty="0">
                <a:latin typeface="Times New Roman" charset="0"/>
                <a:ea typeface="ＭＳ Ｐゴシック" charset="-128"/>
                <a:cs typeface="ＭＳ Ｐゴシック" charset="-128"/>
              </a:rPr>
              <a:t> does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 work at each level of the tree regardless of split. Thus n*#levels where # levels between n and </a:t>
            </a:r>
            <a:r>
              <a:rPr lang="en-US" baseline="0" dirty="0" err="1">
                <a:latin typeface="Times New Roman" charset="0"/>
                <a:ea typeface="ＭＳ Ｐゴシック" charset="-128"/>
                <a:cs typeface="ＭＳ Ｐゴシック" charset="-128"/>
              </a:rPr>
              <a:t>logn</a:t>
            </a:r>
            <a:r>
              <a:rPr lang="en-US" baseline="0" dirty="0">
                <a:latin typeface="Times New Roman" charset="0"/>
                <a:ea typeface="ＭＳ Ｐゴシック" charset="-128"/>
                <a:cs typeface="ＭＳ Ｐゴシック" charset="-128"/>
              </a:rPr>
              <a:t> but usually </a:t>
            </a:r>
            <a:r>
              <a:rPr lang="en-US" baseline="0" dirty="0" err="1">
                <a:latin typeface="Times New Roman" charset="0"/>
                <a:ea typeface="ＭＳ Ｐゴシック" charset="-128"/>
                <a:cs typeface="ＭＳ Ｐゴシック" charset="-128"/>
              </a:rPr>
              <a:t>logn</a:t>
            </a:r>
            <a:r>
              <a:rPr lang="en-US" baseline="0" dirty="0">
                <a:latin typeface="Times New Roman" charset="0"/>
                <a:ea typeface="ＭＳ Ｐゴシック" charset="-128"/>
                <a:cs typeface="ＭＳ Ｐゴシック" charset="-128"/>
              </a:rPr>
              <a:t> thus average total is </a:t>
            </a:r>
            <a:r>
              <a:rPr lang="en-US" baseline="0" dirty="0" err="1">
                <a:latin typeface="Times New Roman" charset="0"/>
                <a:ea typeface="ＭＳ Ｐゴシック" charset="-128"/>
                <a:cs typeface="ＭＳ Ｐゴシック" charset="-128"/>
              </a:rPr>
              <a:t>nlogn</a:t>
            </a:r>
            <a:endParaRPr lang="en-US" baseline="0" dirty="0">
              <a:latin typeface="Times New Roman" charset="0"/>
              <a:ea typeface="ＭＳ Ｐゴシック" charset="-128"/>
              <a:cs typeface="ＭＳ Ｐゴシック" charset="-128"/>
            </a:endParaRPr>
          </a:p>
          <a:p>
            <a:r>
              <a:rPr lang="en-US" baseline="0" dirty="0">
                <a:latin typeface="Times New Roman" charset="0"/>
                <a:ea typeface="ＭＳ Ｐゴシック" charset="-128"/>
                <a:cs typeface="ＭＳ Ｐゴシック" charset="-128"/>
              </a:rPr>
              <a:t>Next call, just pass array indexes (1,4), (6,13)</a:t>
            </a:r>
          </a:p>
          <a:p>
            <a:endParaRPr lang="en-US" baseline="0" dirty="0">
              <a:latin typeface="Times New Roman" charset="0"/>
              <a:ea typeface="ＭＳ Ｐゴシック"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CF37FDD-EFD1-BD47-9820-E6DB336DC373}" type="slidenum">
              <a:rPr lang="en-US">
                <a:latin typeface="Times New Roman" charset="0"/>
              </a:rPr>
              <a:pPr/>
              <a:t>10</a:t>
            </a:fld>
            <a:endParaRPr lang="en-US">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Total</a:t>
            </a:r>
            <a:r>
              <a:rPr lang="en-US" baseline="0" dirty="0">
                <a:latin typeface="Times New Roman" charset="0"/>
                <a:ea typeface="ＭＳ Ｐゴシック" charset="-128"/>
                <a:cs typeface="ＭＳ Ｐゴシック" charset="-128"/>
              </a:rPr>
              <a:t> work below is (usually) less than work at root node. (1 + ½ + ¼ + ….) &lt; 2</a:t>
            </a:r>
          </a:p>
          <a:p>
            <a:r>
              <a:rPr lang="en-US" baseline="0" dirty="0">
                <a:latin typeface="Times New Roman" charset="0"/>
                <a:ea typeface="ＭＳ Ｐゴシック" charset="-128"/>
                <a:cs typeface="ＭＳ Ｐゴシック" charset="-128"/>
              </a:rPr>
              <a:t>So just do root node with no divide in conquer?  No!, because no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 approach to do it just at root, the total DC approach allows the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 work approach even though most is done at the root node.  Otherwise probably n^2 with bubble sort at root.</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29CA959-F583-5846-B412-F2DAFCF306B2}" type="slidenum">
              <a:rPr lang="en-US"/>
              <a:pPr/>
              <a:t>11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99CD1B6-8E72-6448-B7EF-677F848AF2A3}" type="slidenum">
              <a:rPr lang="en-US">
                <a:latin typeface="Times New Roman" charset="0"/>
              </a:rPr>
              <a:pPr/>
              <a:t>12</a:t>
            </a:fld>
            <a:endParaRPr lang="en-US">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0493D09-E3F2-2E4B-9B5B-B842854E5065}" type="slidenum">
              <a:rPr lang="en-US">
                <a:latin typeface="Times New Roman" charset="0"/>
              </a:rPr>
              <a:pPr/>
              <a:t>13</a:t>
            </a:fld>
            <a:endParaRPr lang="en-US">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Go to next slide to answer geometric progression bound question</a:t>
            </a:r>
          </a:p>
          <a:p>
            <a:r>
              <a:rPr lang="en-US">
                <a:latin typeface="Times New Roman" charset="0"/>
                <a:ea typeface="ＭＳ Ｐゴシック" charset="-128"/>
                <a:cs typeface="ＭＳ Ｐゴシック" charset="-128"/>
              </a:rPr>
              <a:t>1/(c-1) = 1/(.75-1) = 1/.25 = 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0493D09-E3F2-2E4B-9B5B-B842854E5065}" type="slidenum">
              <a:rPr lang="en-US">
                <a:latin typeface="Times New Roman" charset="0"/>
              </a:rPr>
              <a:pPr/>
              <a:t>14</a:t>
            </a:fld>
            <a:endParaRPr lang="en-US">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half the time better than ¾ </a:t>
            </a:r>
            <a:r>
              <a:rPr lang="en-US" dirty="0" err="1">
                <a:latin typeface="Times New Roman" charset="0"/>
                <a:ea typeface="ＭＳ Ｐゴシック" charset="-128"/>
                <a:cs typeface="ＭＳ Ｐゴシック" charset="-128"/>
              </a:rPr>
              <a:t>ths</a:t>
            </a:r>
            <a:r>
              <a:rPr lang="en-US" baseline="0" dirty="0">
                <a:latin typeface="Times New Roman" charset="0"/>
                <a:ea typeface="ＭＳ Ｐゴシック" charset="-128"/>
                <a:cs typeface="ＭＳ Ｐゴシック" charset="-128"/>
              </a:rPr>
              <a:t>, half the time worse</a:t>
            </a:r>
            <a:endParaRPr lang="en-US" dirty="0">
              <a:latin typeface="Times New Roman" charset="0"/>
              <a:ea typeface="ＭＳ Ｐゴシック" charset="-128"/>
              <a:cs typeface="ＭＳ Ｐゴシック" charset="-128"/>
            </a:endParaRPr>
          </a:p>
          <a:p>
            <a:r>
              <a:rPr lang="en-US" dirty="0" err="1">
                <a:latin typeface="Times New Roman" charset="0"/>
                <a:ea typeface="ＭＳ Ｐゴシック" charset="-128"/>
                <a:cs typeface="ＭＳ Ｐゴシック" charset="-128"/>
              </a:rPr>
              <a:t>c</a:t>
            </a:r>
            <a:r>
              <a:rPr lang="en-US" baseline="0" dirty="0">
                <a:latin typeface="Times New Roman" charset="0"/>
                <a:ea typeface="ＭＳ Ｐゴシック" charset="-128"/>
                <a:cs typeface="ＭＳ Ｐゴシック" charset="-128"/>
              </a:rPr>
              <a:t> = ¾ = .75</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Go to next slide to answer geometric progression bound question</a:t>
            </a:r>
          </a:p>
          <a:p>
            <a:r>
              <a:rPr lang="en-US" dirty="0">
                <a:latin typeface="Times New Roman" charset="0"/>
                <a:ea typeface="ＭＳ Ｐゴシック" charset="-128"/>
                <a:cs typeface="ＭＳ Ｐゴシック" charset="-128"/>
              </a:rPr>
              <a:t>1/1-c) = 1/(1-.75) = 1/.25 = 4</a:t>
            </a:r>
          </a:p>
          <a:p>
            <a:r>
              <a:rPr lang="en-US" dirty="0">
                <a:latin typeface="Times New Roman" charset="0"/>
                <a:ea typeface="ＭＳ Ｐゴシック" charset="-128"/>
                <a:cs typeface="ＭＳ Ｐゴシック" charset="-128"/>
              </a:rPr>
              <a:t>But why not same argument for </a:t>
            </a:r>
            <a:r>
              <a:rPr lang="en-US" dirty="0" err="1">
                <a:latin typeface="Times New Roman" charset="0"/>
                <a:ea typeface="ＭＳ Ｐゴシック" charset="-128"/>
                <a:cs typeface="ＭＳ Ｐゴシック" charset="-128"/>
              </a:rPr>
              <a:t>Quicksort</a:t>
            </a:r>
            <a:r>
              <a:rPr lang="en-US" dirty="0">
                <a:latin typeface="Times New Roman" charset="0"/>
                <a:ea typeface="ＭＳ Ｐゴシック" charset="-128"/>
                <a:cs typeface="ＭＳ Ｐゴシック" charset="-128"/>
              </a:rPr>
              <a:t>?</a:t>
            </a:r>
            <a:r>
              <a:rPr lang="en-US" baseline="0" dirty="0">
                <a:latin typeface="Times New Roman" charset="0"/>
                <a:ea typeface="ＭＳ Ｐゴシック" charset="-128"/>
                <a:cs typeface="ＭＳ Ｐゴシック" charset="-128"/>
              </a:rPr>
              <a:t> NOT ¾ down BOTH branches.  Still n work at each level with ~</a:t>
            </a:r>
            <a:r>
              <a:rPr lang="en-US" baseline="0" dirty="0" err="1">
                <a:latin typeface="Times New Roman" charset="0"/>
                <a:ea typeface="ＭＳ Ｐゴシック" charset="-128"/>
                <a:cs typeface="ＭＳ Ｐゴシック" charset="-128"/>
              </a:rPr>
              <a:t>logn</a:t>
            </a:r>
            <a:r>
              <a:rPr lang="en-US" baseline="0" dirty="0">
                <a:latin typeface="Times New Roman" charset="0"/>
                <a:ea typeface="ＭＳ Ｐゴシック" charset="-128"/>
                <a:cs typeface="ＭＳ Ｐゴシック" charset="-128"/>
              </a:rPr>
              <a:t> levels</a:t>
            </a:r>
          </a:p>
          <a:p>
            <a:r>
              <a:rPr lang="en-US" baseline="0" dirty="0">
                <a:latin typeface="Times New Roman" charset="0"/>
                <a:ea typeface="ＭＳ Ｐゴシック" charset="-128"/>
                <a:cs typeface="ＭＳ Ｐゴシック" charset="-128"/>
              </a:rPr>
              <a:t>Could also pick the middle of x (odd numbers) to make it closer to ½ at the cost of checking then extras numbers</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276584A-5054-AA46-B7C1-FF777D94BCCA}" type="slidenum">
              <a:rPr lang="en-US">
                <a:latin typeface="Times New Roman" charset="0"/>
              </a:rPr>
              <a:pPr/>
              <a:t>15</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Skip? – Books explanation suffices?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276584A-5054-AA46-B7C1-FF777D94BCCA}" type="slidenum">
              <a:rPr lang="en-US">
                <a:latin typeface="Times New Roman" charset="0"/>
              </a:rPr>
              <a:pPr/>
              <a:t>16</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Adds and multiplies both order 1 since max size of</a:t>
            </a:r>
            <a:r>
              <a:rPr lang="en-US" baseline="0" dirty="0">
                <a:latin typeface="Times New Roman" charset="0"/>
                <a:ea typeface="ＭＳ Ｐゴシック" charset="-128"/>
                <a:cs typeface="ＭＳ Ｐゴシック" charset="-128"/>
              </a:rPr>
              <a:t> number is constant (but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adds/</a:t>
            </a:r>
            <a:r>
              <a:rPr lang="en-US" baseline="0" dirty="0" err="1">
                <a:latin typeface="Times New Roman" charset="0"/>
                <a:ea typeface="ＭＳ Ｐゴシック" charset="-128"/>
                <a:cs typeface="ＭＳ Ｐゴシック" charset="-128"/>
              </a:rPr>
              <a:t>mults</a:t>
            </a:r>
            <a:r>
              <a:rPr lang="en-US" baseline="0" dirty="0">
                <a:latin typeface="Times New Roman" charset="0"/>
                <a:ea typeface="ＭＳ Ｐゴシック" charset="-128"/>
                <a:cs typeface="ＭＳ Ｐゴシック" charset="-128"/>
              </a:rPr>
              <a:t> for each of the n^2 final elements</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16231EE-D359-FF43-812C-310A0A52F50B}" type="slidenum">
              <a:rPr lang="en-US">
                <a:latin typeface="Times New Roman" charset="0"/>
              </a:rPr>
              <a:pPr/>
              <a:t>17</a:t>
            </a:fld>
            <a:endParaRPr lang="en-US">
              <a:latin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16231EE-D359-FF43-812C-310A0A52F50B}" type="slidenum">
              <a:rPr lang="en-US">
                <a:latin typeface="Times New Roman" charset="0"/>
              </a:rPr>
              <a:pPr/>
              <a:t>18</a:t>
            </a:fld>
            <a:endParaRPr lang="en-US">
              <a:latin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No actual</a:t>
            </a:r>
            <a:r>
              <a:rPr lang="en-US" baseline="0" dirty="0">
                <a:latin typeface="Times New Roman" charset="0"/>
                <a:ea typeface="ＭＳ Ｐゴシック" charset="-128"/>
                <a:cs typeface="ＭＳ Ｐゴシック" charset="-128"/>
              </a:rPr>
              <a:t> multiplies ever take place, since just start adding once we get to the bottom.  Basic adds and multiplies are O(1) each as we assume elements are bounded</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4E2D690-613A-1443-ABEE-CC0198E6EB35}" type="slidenum">
              <a:rPr lang="en-US">
                <a:latin typeface="Times New Roman" charset="0"/>
              </a:rPr>
              <a:pPr/>
              <a:t>19</a:t>
            </a:fld>
            <a:endParaRPr lang="en-US">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Adding/subtracting matrices</a:t>
            </a:r>
            <a:r>
              <a:rPr lang="en-US" baseline="0" dirty="0">
                <a:latin typeface="Times New Roman" charset="0"/>
                <a:ea typeface="ＭＳ Ｐゴシック" charset="-128"/>
                <a:cs typeface="ＭＳ Ｐゴシック" charset="-128"/>
              </a:rPr>
              <a:t> is just n^2</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4248C75-B919-BB4F-92D2-C15453B271A2}" type="slidenum">
              <a:rPr lang="en-US">
                <a:latin typeface="Times New Roman" charset="0"/>
              </a:rPr>
              <a:pPr/>
              <a:t>2</a:t>
            </a:fld>
            <a:endParaRPr lang="en-US">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For </a:t>
            </a:r>
            <a:r>
              <a:rPr lang="en-US" dirty="0" err="1">
                <a:latin typeface="Times New Roman" charset="0"/>
                <a:ea typeface="ＭＳ Ｐゴシック" charset="-128"/>
                <a:cs typeface="ＭＳ Ｐゴシック" charset="-128"/>
              </a:rPr>
              <a:t>quicksort</a:t>
            </a:r>
            <a:r>
              <a:rPr lang="en-US" dirty="0">
                <a:latin typeface="Times New Roman" charset="0"/>
                <a:ea typeface="ＭＳ Ｐゴシック" charset="-128"/>
                <a:cs typeface="ＭＳ Ｐゴシック" charset="-128"/>
              </a:rPr>
              <a:t> there is no combine step.</a:t>
            </a:r>
            <a:r>
              <a:rPr lang="en-US" baseline="0" dirty="0">
                <a:latin typeface="Times New Roman" charset="0"/>
                <a:ea typeface="ＭＳ Ｐゴシック" charset="-128"/>
                <a:cs typeface="ＭＳ Ｐゴシック" charset="-128"/>
              </a:rPr>
              <a:t>  Array is sorted once you hit the bottom.</a:t>
            </a:r>
          </a:p>
          <a:p>
            <a:r>
              <a:rPr lang="en-US" baseline="0" dirty="0">
                <a:latin typeface="Times New Roman" charset="0"/>
                <a:ea typeface="ＭＳ Ｐゴシック" charset="-128"/>
                <a:cs typeface="ＭＳ Ｐゴシック" charset="-128"/>
              </a:rPr>
              <a:t>Will do empirical comparison of </a:t>
            </a:r>
            <a:r>
              <a:rPr lang="en-US" baseline="0" dirty="0" err="1">
                <a:latin typeface="Times New Roman" charset="0"/>
                <a:ea typeface="ＭＳ Ｐゴシック" charset="-128"/>
                <a:cs typeface="ＭＳ Ｐゴシック" charset="-128"/>
              </a:rPr>
              <a:t>mergesort</a:t>
            </a:r>
            <a:r>
              <a:rPr lang="en-US" baseline="0" dirty="0">
                <a:latin typeface="Times New Roman" charset="0"/>
                <a:ea typeface="ＭＳ Ｐゴシック" charset="-128"/>
                <a:cs typeface="ＭＳ Ｐゴシック" charset="-128"/>
              </a:rPr>
              <a:t> and quicksort later in semester</a:t>
            </a:r>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Let them offer some DC possibilities</a:t>
            </a:r>
          </a:p>
          <a:p>
            <a:pPr>
              <a:defRPr/>
            </a:pPr>
            <a:r>
              <a:rPr lang="en-US" dirty="0"/>
              <a:t>Brute force nearest neighbor – n^2</a:t>
            </a:r>
          </a:p>
          <a:p>
            <a:pPr marL="228600" indent="-228600">
              <a:buFontTx/>
              <a:buAutoNum type="arabicPeriod"/>
              <a:defRPr/>
            </a:pPr>
            <a:r>
              <a:rPr lang="en-US" dirty="0"/>
              <a:t>sort points along </a:t>
            </a:r>
            <a:r>
              <a:rPr lang="en-US" dirty="0" err="1"/>
              <a:t>x</a:t>
            </a:r>
            <a:r>
              <a:rPr lang="en-US" dirty="0"/>
              <a:t> axis</a:t>
            </a:r>
          </a:p>
          <a:p>
            <a:pPr marL="228600" indent="-228600">
              <a:buFontTx/>
              <a:buAutoNum type="arabicPeriod"/>
              <a:defRPr/>
            </a:pPr>
            <a:r>
              <a:rPr lang="en-US" dirty="0"/>
              <a:t>Divide at </a:t>
            </a:r>
            <a:r>
              <a:rPr lang="en-US" dirty="0" err="1"/>
              <a:t>x</a:t>
            </a:r>
            <a:r>
              <a:rPr lang="en-US" dirty="0"/>
              <a:t> axis into two parts with equal number points…</a:t>
            </a:r>
          </a:p>
        </p:txBody>
      </p:sp>
      <p:sp>
        <p:nvSpPr>
          <p:cNvPr id="55300" name="Slide Number Placeholder 3"/>
          <p:cNvSpPr>
            <a:spLocks noGrp="1"/>
          </p:cNvSpPr>
          <p:nvPr>
            <p:ph type="sldNum" sz="quarter" idx="5"/>
          </p:nvPr>
        </p:nvSpPr>
        <p:spPr>
          <a:noFill/>
        </p:spPr>
        <p:txBody>
          <a:bodyPr/>
          <a:lstStyle/>
          <a:p>
            <a:fld id="{AC397208-7C96-A849-A076-D71769D2ED01}" type="slidenum">
              <a:rPr lang="en-US" smtClean="0">
                <a:latin typeface="Times New Roman" charset="0"/>
              </a:rPr>
              <a:pPr/>
              <a:t>20</a:t>
            </a:fld>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Let them offer some DC possibilities</a:t>
            </a:r>
          </a:p>
          <a:p>
            <a:pPr>
              <a:defRPr/>
            </a:pPr>
            <a:r>
              <a:rPr lang="en-US" dirty="0"/>
              <a:t>Brute force nearest neighbor – n^2</a:t>
            </a:r>
          </a:p>
          <a:p>
            <a:pPr marL="228600" indent="-228600">
              <a:buFontTx/>
              <a:buAutoNum type="arabicPeriod"/>
              <a:defRPr/>
            </a:pPr>
            <a:r>
              <a:rPr lang="en-US" dirty="0"/>
              <a:t>sort points along </a:t>
            </a:r>
            <a:r>
              <a:rPr lang="en-US" dirty="0" err="1"/>
              <a:t>x</a:t>
            </a:r>
            <a:r>
              <a:rPr lang="en-US" dirty="0"/>
              <a:t> axis</a:t>
            </a:r>
          </a:p>
          <a:p>
            <a:pPr marL="228600" indent="-228600">
              <a:buFontTx/>
              <a:buAutoNum type="arabicPeriod"/>
              <a:defRPr/>
            </a:pPr>
            <a:r>
              <a:rPr lang="en-US" dirty="0"/>
              <a:t>Divide at </a:t>
            </a:r>
            <a:r>
              <a:rPr lang="en-US" dirty="0" err="1"/>
              <a:t>x</a:t>
            </a:r>
            <a:r>
              <a:rPr lang="en-US" dirty="0"/>
              <a:t> axis into two parts with equal number points…</a:t>
            </a:r>
          </a:p>
        </p:txBody>
      </p:sp>
      <p:sp>
        <p:nvSpPr>
          <p:cNvPr id="57348" name="Slide Number Placeholder 3"/>
          <p:cNvSpPr>
            <a:spLocks noGrp="1"/>
          </p:cNvSpPr>
          <p:nvPr>
            <p:ph type="sldNum" sz="quarter" idx="5"/>
          </p:nvPr>
        </p:nvSpPr>
        <p:spPr>
          <a:noFill/>
        </p:spPr>
        <p:txBody>
          <a:bodyPr/>
          <a:lstStyle/>
          <a:p>
            <a:fld id="{3E8586C0-6713-D046-9B10-C53A7BECA47E}" type="slidenum">
              <a:rPr lang="en-US" smtClean="0">
                <a:latin typeface="Times New Roman" charset="0"/>
              </a:rPr>
              <a:pPr/>
              <a:t>21</a:t>
            </a:fld>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34B6FB7-436C-0A42-BDCA-2F11CF7790BD}" type="slidenum">
              <a:rPr lang="en-US">
                <a:latin typeface="Times New Roman" charset="0"/>
              </a:rPr>
              <a:pPr/>
              <a:t>22</a:t>
            </a:fld>
            <a:endParaRPr lang="en-US">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002FC87-74E6-064B-B27C-B9FD67BF415F}" type="slidenum">
              <a:rPr lang="en-US">
                <a:latin typeface="Times New Roman" charset="0"/>
              </a:rPr>
              <a:pPr/>
              <a:t>23</a:t>
            </a:fld>
            <a:endParaRPr lang="en-US">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E7DDBEA2-6C37-B64C-81B4-D4687CF73C91}" type="slidenum">
              <a:rPr lang="en-US">
                <a:latin typeface="Times New Roman" charset="0"/>
              </a:rPr>
              <a:pPr/>
              <a:t>24</a:t>
            </a:fld>
            <a:endParaRPr lang="en-US">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B2439A3-4D15-AF43-9ECC-E57D5518B7C8}" type="slidenum">
              <a:rPr lang="en-US">
                <a:latin typeface="Times New Roman" charset="0"/>
              </a:rPr>
              <a:pPr/>
              <a:t>25</a:t>
            </a:fld>
            <a:endParaRPr lang="en-US">
              <a:latin typeface="Times New Roman"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711105C-B51E-2E44-AB16-488FC82E96F9}" type="slidenum">
              <a:rPr lang="en-US">
                <a:latin typeface="Times New Roman" charset="0"/>
              </a:rPr>
              <a:pPr/>
              <a:t>26</a:t>
            </a:fld>
            <a:endParaRPr lang="en-US">
              <a:latin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E12661B-2357-454E-83A3-EAD736999395}" type="slidenum">
              <a:rPr lang="en-US">
                <a:latin typeface="Times New Roman" charset="0"/>
              </a:rPr>
              <a:pPr/>
              <a:t>27</a:t>
            </a:fld>
            <a:endParaRPr lang="en-US">
              <a:latin typeface="Times New Roman"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Show a simple line A(x) = 2x+1</a:t>
            </a:r>
          </a:p>
          <a:p>
            <a:r>
              <a:rPr lang="en-US">
                <a:latin typeface="Times New Roman" charset="0"/>
                <a:ea typeface="ＭＳ Ｐゴシック" charset="-128"/>
                <a:cs typeface="ＭＳ Ｐゴシック" charset="-128"/>
              </a:rPr>
              <a:t>vs</a:t>
            </a:r>
          </a:p>
          <a:p>
            <a:r>
              <a:rPr lang="en-US">
                <a:latin typeface="Times New Roman" charset="0"/>
                <a:ea typeface="ＭＳ Ｐゴシック" charset="-128"/>
                <a:cs typeface="ＭＳ Ｐゴシック" charset="-128"/>
              </a:rPr>
              <a:t>A(0), A(2)</a:t>
            </a:r>
          </a:p>
          <a:p>
            <a:r>
              <a:rPr lang="en-US">
                <a:latin typeface="Times New Roman" charset="0"/>
                <a:ea typeface="ＭＳ Ｐゴシック" charset="-128"/>
                <a:cs typeface="ＭＳ Ｐゴシック" charset="-128"/>
              </a:rPr>
              <a:t>B(x) = x-2</a:t>
            </a:r>
          </a:p>
          <a:p>
            <a:r>
              <a:rPr lang="en-US">
                <a:latin typeface="Times New Roman" charset="0"/>
                <a:ea typeface="ＭＳ Ｐゴシック" charset="-128"/>
                <a:cs typeface="ＭＳ Ｐゴシック" charset="-128"/>
              </a:rPr>
              <a:t>assume B(0) and B(2)</a:t>
            </a:r>
          </a:p>
          <a:p>
            <a:r>
              <a:rPr lang="en-US">
                <a:latin typeface="Times New Roman" charset="0"/>
                <a:ea typeface="ＭＳ Ｐゴシック" charset="-128"/>
                <a:cs typeface="ＭＳ Ｐゴシック" charset="-128"/>
              </a:rPr>
              <a:t>C- need 3 points since C will be order 2</a:t>
            </a:r>
          </a:p>
          <a:p>
            <a:r>
              <a:rPr lang="en-US">
                <a:latin typeface="Times New Roman" charset="0"/>
                <a:ea typeface="ＭＳ Ｐゴシック" charset="-128"/>
                <a:cs typeface="ＭＳ Ｐゴシック" charset="-128"/>
              </a:rPr>
              <a:t>A(1), B(1)</a:t>
            </a:r>
          </a:p>
          <a:p>
            <a:r>
              <a:rPr lang="en-US">
                <a:latin typeface="Times New Roman" charset="0"/>
                <a:ea typeface="ＭＳ Ｐゴシック" charset="-128"/>
                <a:cs typeface="ＭＳ Ｐゴシック" charset="-128"/>
              </a:rPr>
              <a:t>C(X) =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42EE123-83F8-C748-A8A2-460C8DE63C2F}" type="slidenum">
              <a:rPr lang="en-US">
                <a:latin typeface="Times New Roman" charset="0"/>
              </a:rPr>
              <a:pPr/>
              <a:t>28</a:t>
            </a:fld>
            <a:endParaRPr lang="en-US">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D71DE9F-B59C-3843-BE48-D7E01EF2210D}" type="slidenum">
              <a:rPr lang="en-US">
                <a:latin typeface="Times New Roman" charset="0"/>
              </a:rPr>
              <a:pPr/>
              <a:t>29</a:t>
            </a:fld>
            <a:endParaRPr lang="en-US">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4248C75-B919-BB4F-92D2-C15453B271A2}" type="slidenum">
              <a:rPr lang="en-US">
                <a:latin typeface="Times New Roman" charset="0"/>
              </a:rPr>
              <a:pPr/>
              <a:t>3</a:t>
            </a:fld>
            <a:endParaRPr lang="en-US">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For </a:t>
            </a:r>
            <a:r>
              <a:rPr lang="en-US" dirty="0" err="1">
                <a:latin typeface="Times New Roman" charset="0"/>
                <a:ea typeface="ＭＳ Ｐゴシック" charset="-128"/>
                <a:cs typeface="ＭＳ Ｐゴシック" charset="-128"/>
              </a:rPr>
              <a:t>quicksort</a:t>
            </a:r>
            <a:r>
              <a:rPr lang="en-US" dirty="0">
                <a:latin typeface="Times New Roman" charset="0"/>
                <a:ea typeface="ＭＳ Ｐゴシック" charset="-128"/>
                <a:cs typeface="ＭＳ Ｐゴシック" charset="-128"/>
              </a:rPr>
              <a:t> there is no combine step.</a:t>
            </a:r>
            <a:r>
              <a:rPr lang="en-US" baseline="0" dirty="0">
                <a:latin typeface="Times New Roman" charset="0"/>
                <a:ea typeface="ＭＳ Ｐゴシック" charset="-128"/>
                <a:cs typeface="ＭＳ Ｐゴシック" charset="-128"/>
              </a:rPr>
              <a:t>  Array is sorted once you hit the bottom.</a:t>
            </a:r>
          </a:p>
          <a:p>
            <a:r>
              <a:rPr lang="en-US" baseline="0" dirty="0">
                <a:latin typeface="Times New Roman" charset="0"/>
                <a:ea typeface="ＭＳ Ｐゴシック" charset="-128"/>
                <a:cs typeface="ＭＳ Ｐゴシック" charset="-128"/>
              </a:rPr>
              <a:t>Will do empirical comparison of </a:t>
            </a:r>
            <a:r>
              <a:rPr lang="en-US" baseline="0" dirty="0" err="1">
                <a:latin typeface="Times New Roman" charset="0"/>
                <a:ea typeface="ＭＳ Ｐゴシック" charset="-128"/>
                <a:cs typeface="ＭＳ Ｐゴシック" charset="-128"/>
              </a:rPr>
              <a:t>mergesort</a:t>
            </a:r>
            <a:r>
              <a:rPr lang="en-US" baseline="0" dirty="0">
                <a:latin typeface="Times New Roman" charset="0"/>
                <a:ea typeface="ＭＳ Ｐゴシック" charset="-128"/>
                <a:cs typeface="ＭＳ Ｐゴシック" charset="-128"/>
              </a:rPr>
              <a:t> and quicksort later in semester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Can we apply master theorem directly? Yes in average case, will show with Selection</a:t>
            </a:r>
          </a:p>
          <a:p>
            <a:endParaRPr lang="en-US" baseline="0" dirty="0">
              <a:latin typeface="Times New Roman" charset="0"/>
              <a:ea typeface="ＭＳ Ｐゴシック" charset="-128"/>
              <a:cs typeface="ＭＳ Ｐゴシック" charset="-128"/>
            </a:endParaRPr>
          </a:p>
        </p:txBody>
      </p:sp>
    </p:spTree>
    <p:extLst>
      <p:ext uri="{BB962C8B-B14F-4D97-AF65-F5344CB8AC3E}">
        <p14:creationId xmlns:p14="http://schemas.microsoft.com/office/powerpoint/2010/main" val="763433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5C037CF-DB0A-5F4E-93FF-ABC08573684B}" type="slidenum">
              <a:rPr lang="en-US">
                <a:latin typeface="Times New Roman" charset="0"/>
              </a:rPr>
              <a:pPr/>
              <a:t>30</a:t>
            </a:fld>
            <a:endParaRPr lang="en-US">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C1B75DF-9B87-6447-8CAC-7075BF3A7447}" type="slidenum">
              <a:rPr lang="en-US">
                <a:latin typeface="Times New Roman" charset="0"/>
              </a:rPr>
              <a:pPr/>
              <a:t>31</a:t>
            </a:fld>
            <a:endParaRPr lang="en-US">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3BC71EB-90EA-7C47-908E-8161A7EEE469}" type="slidenum">
              <a:rPr lang="en-US">
                <a:latin typeface="Times New Roman" charset="0"/>
              </a:rPr>
              <a:pPr/>
              <a:t>32</a:t>
            </a:fld>
            <a:endParaRPr lang="en-US">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Draw the tree before you show it and fill out the 8th roots of unity and show the unit circle and how you can go on infinitely</a:t>
            </a:r>
          </a:p>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54B0729-2CDD-674B-AC95-88297B51BA32}" type="slidenum">
              <a:rPr lang="en-US">
                <a:latin typeface="Times New Roman" charset="0"/>
              </a:rPr>
              <a:pPr/>
              <a:t>33</a:t>
            </a:fld>
            <a:endParaRPr lang="en-US">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(2^1/2)/2 + (2^1/2)i and -(2^1/2)/2 - (2^1/2)i : These squared = i</a:t>
            </a:r>
          </a:p>
          <a:p>
            <a:r>
              <a:rPr lang="en-US">
                <a:latin typeface="Times New Roman" charset="0"/>
                <a:ea typeface="ＭＳ Ｐゴシック" charset="-128"/>
                <a:cs typeface="ＭＳ Ｐゴシック" charset="-128"/>
              </a:rPr>
              <a:t>-(2^1/2)/2 + (2^1/2)i and (2^1/2)/2 - (2^1/2)i : These squared = -i</a:t>
            </a:r>
          </a:p>
          <a:p>
            <a:r>
              <a:rPr lang="en-US">
                <a:latin typeface="Times New Roman" charset="0"/>
                <a:ea typeface="ＭＳ Ｐゴシック" charset="-128"/>
                <a:cs typeface="ＭＳ Ｐゴシック" charset="-128"/>
              </a:rPr>
              <a:t>Show unit circle from there</a:t>
            </a:r>
          </a:p>
          <a:p>
            <a:endParaRPr lang="en-US">
              <a:latin typeface="Times New Roman" charset="0"/>
              <a:ea typeface="ＭＳ Ｐゴシック" charset="-128"/>
              <a:cs typeface="ＭＳ Ｐゴシック" charset="-128"/>
            </a:endParaRPr>
          </a:p>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7E4F555-8A1D-E24F-854D-B98E668F2C2F}" type="slidenum">
              <a:rPr lang="en-US">
                <a:latin typeface="Times New Roman" charset="0"/>
              </a:rPr>
              <a:pPr/>
              <a:t>34</a:t>
            </a:fld>
            <a:endParaRPr lang="en-US">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Show circle up on the board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4868E45-9B60-524E-B572-5F6CF7CCBA5A}" type="slidenum">
              <a:rPr lang="en-US">
                <a:latin typeface="Times New Roman" charset="0"/>
              </a:rPr>
              <a:pPr/>
              <a:t>35</a:t>
            </a:fld>
            <a:endParaRPr lang="en-US">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z = a + bi = r(a/r +ib/r) = r(cosΘ + isinΘ)=re^iΘ</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2435785-C8EF-F44F-B030-8EDD9638294B}" type="slidenum">
              <a:rPr lang="en-US">
                <a:latin typeface="Times New Roman" charset="0"/>
              </a:rPr>
              <a:pPr/>
              <a:t>36</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CE6B863-07EC-0A49-9504-70E2C3385814}" type="slidenum">
              <a:rPr lang="en-US">
                <a:latin typeface="Times New Roman" charset="0"/>
              </a:rPr>
              <a:pPr/>
              <a:t>37</a:t>
            </a:fld>
            <a:endParaRPr lang="en-US">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If I take any of these values to the 8</a:t>
            </a:r>
            <a:r>
              <a:rPr lang="en-US" baseline="30000">
                <a:latin typeface="Times New Roman" charset="0"/>
                <a:ea typeface="ＭＳ Ｐゴシック" charset="-128"/>
                <a:cs typeface="ＭＳ Ｐゴシック" charset="-128"/>
              </a:rPr>
              <a:t>th</a:t>
            </a:r>
            <a:r>
              <a:rPr lang="en-US">
                <a:latin typeface="Times New Roman" charset="0"/>
                <a:ea typeface="ＭＳ Ｐゴシック" charset="-128"/>
                <a:cs typeface="ＭＳ Ｐゴシック" charset="-128"/>
              </a:rPr>
              <a:t> = 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5A804A5-8C45-C241-B5F8-70BECEFF212A}" type="slidenum">
              <a:rPr lang="en-US">
                <a:latin typeface="Times New Roman" charset="0"/>
              </a:rPr>
              <a:pPr/>
              <a:t>38</a:t>
            </a:fld>
            <a:endParaRPr lang="en-US">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C3BB6EA-1ECE-5847-83B1-935E3583D01B}" type="slidenum">
              <a:rPr lang="en-US">
                <a:latin typeface="Times New Roman" charset="0"/>
              </a:rPr>
              <a:pPr/>
              <a:t>39</a:t>
            </a:fld>
            <a:endParaRPr lang="en-US">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Begin a problem A(x) = x</a:t>
            </a:r>
            <a:r>
              <a:rPr lang="en-US" baseline="30000">
                <a:latin typeface="Times New Roman" charset="0"/>
                <a:ea typeface="ＭＳ Ｐゴシック" charset="-128"/>
                <a:cs typeface="ＭＳ Ｐゴシック" charset="-128"/>
              </a:rPr>
              <a:t>3</a:t>
            </a:r>
            <a:r>
              <a:rPr lang="en-US">
                <a:latin typeface="Times New Roman" charset="0"/>
                <a:ea typeface="ＭＳ Ｐゴシック" charset="-128"/>
                <a:cs typeface="ＭＳ Ｐゴシック" charset="-128"/>
              </a:rPr>
              <a:t> - 2x</a:t>
            </a:r>
            <a:r>
              <a:rPr lang="en-US" baseline="30000">
                <a:latin typeface="Times New Roman" charset="0"/>
                <a:ea typeface="ＭＳ Ｐゴシック" charset="-128"/>
                <a:cs typeface="ＭＳ Ｐゴシック" charset="-128"/>
              </a:rPr>
              <a:t>2</a:t>
            </a:r>
            <a:r>
              <a:rPr lang="en-US">
                <a:latin typeface="Times New Roman" charset="0"/>
                <a:ea typeface="ＭＳ Ｐゴシック" charset="-128"/>
                <a:cs typeface="ＭＳ Ｐゴシック" charset="-128"/>
              </a:rPr>
              <a:t> + 3x + 1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FBF4E3-355F-0043-AA4F-2B2D7FD0883E}" type="slidenum">
              <a:rPr lang="en-US">
                <a:latin typeface="Times New Roman" charset="0"/>
              </a:rPr>
              <a:pPr/>
              <a:t>4</a:t>
            </a:fld>
            <a:endParaRPr lang="en-US">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S(1) is min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6B6B7E6-7BC4-404E-A018-3FFC6AE85611}" type="slidenum">
              <a:rPr lang="en-US">
                <a:latin typeface="Times New Roman" charset="0"/>
              </a:rPr>
              <a:pPr/>
              <a:t>40</a:t>
            </a:fld>
            <a:endParaRPr lang="en-US">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Note on bottom that the pos/neg pair does a + then a – of the second term</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913F9642-FEB8-8049-AA63-08ACE82068B6}" type="slidenum">
              <a:rPr lang="en-US">
                <a:latin typeface="Times New Roman" charset="0"/>
              </a:rPr>
              <a:pPr/>
              <a:t>41</a:t>
            </a:fld>
            <a:endParaRPr lang="en-US">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Should start this with 8</a:t>
            </a:r>
            <a:r>
              <a:rPr lang="en-US" baseline="30000">
                <a:latin typeface="Times New Roman" charset="0"/>
                <a:ea typeface="ＭＳ Ｐゴシック" charset="-128"/>
                <a:cs typeface="ＭＳ Ｐゴシック" charset="-128"/>
              </a:rPr>
              <a:t>th</a:t>
            </a:r>
            <a:r>
              <a:rPr lang="en-US">
                <a:latin typeface="Times New Roman" charset="0"/>
                <a:ea typeface="ＭＳ Ｐゴシック" charset="-128"/>
                <a:cs typeface="ＭＳ Ｐゴシック" charset="-128"/>
              </a:rPr>
              <a:t> roots of unity.  I cheated because I evaluate x+1 at the 3 rd level which should really pass one more down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B7B380C-6194-C747-B5F2-AA402AE19FD9}" type="slidenum">
              <a:rPr lang="en-US">
                <a:latin typeface="Times New Roman" charset="0"/>
              </a:rPr>
              <a:pPr/>
              <a:t>42</a:t>
            </a:fld>
            <a:endParaRPr lang="en-US">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BA8C275-85A5-1544-B8FA-2E82D4895BD9}" type="slidenum">
              <a:rPr lang="en-US">
                <a:latin typeface="Times New Roman" charset="0"/>
              </a:rPr>
              <a:pPr/>
              <a:t>43</a:t>
            </a:fld>
            <a:endParaRPr lang="en-US">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a:latin typeface="Times New Roman" charset="0"/>
                <a:ea typeface="ＭＳ Ｐゴシック" charset="-128"/>
                <a:cs typeface="ＭＳ Ｐゴシック" charset="-128"/>
              </a:rPr>
              <a:t>Need to be in matrix form to do this interpolation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0A9CEB3-9912-BC4D-A2F2-F32ED98A238D}" type="slidenum">
              <a:rPr lang="en-US">
                <a:latin typeface="Times New Roman" charset="0"/>
              </a:rPr>
              <a:pPr/>
              <a:t>44</a:t>
            </a:fld>
            <a:endParaRPr lang="en-US">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39E2935-66EE-8541-825B-17F2FB431397}" type="slidenum">
              <a:rPr lang="en-US"/>
              <a:pPr/>
              <a:t>45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vs Master Theorem</a:t>
            </a:r>
            <a:r>
              <a:rPr lang="en-US" baseline="0" dirty="0"/>
              <a:t> which just gives big-O</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577BF93-56AB-D94A-BBA5-6763A8E2D7B4}" type="slidenum">
              <a:rPr lang="en-US"/>
              <a:pPr/>
              <a:t>46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err="1"/>
              <a:t>n</a:t>
            </a:r>
            <a:r>
              <a:rPr lang="en-US" dirty="0"/>
              <a:t> is not length of the number , but just the number itself</a:t>
            </a:r>
          </a:p>
          <a:p>
            <a:r>
              <a:rPr lang="en-US" dirty="0"/>
              <a:t>We will then assume multiply is 1 operation (have</a:t>
            </a:r>
            <a:r>
              <a:rPr lang="en-US" baseline="0" dirty="0"/>
              <a:t> a test, a subtract, and a </a:t>
            </a:r>
            <a:r>
              <a:rPr lang="en-US" baseline="0" dirty="0" err="1"/>
              <a:t>mult</a:t>
            </a:r>
            <a:r>
              <a:rPr lang="en-US" baseline="0" dirty="0"/>
              <a:t>)</a:t>
            </a:r>
            <a:endParaRPr lang="en-US" dirty="0"/>
          </a:p>
          <a:p>
            <a:r>
              <a:rPr lang="en-US" dirty="0"/>
              <a:t>Build table starting from 0,1,2,3</a:t>
            </a:r>
          </a:p>
          <a:p>
            <a:r>
              <a:rPr lang="en-US" dirty="0"/>
              <a:t>closed form </a:t>
            </a:r>
            <a:r>
              <a:rPr lang="en-US" dirty="0" err="1"/>
              <a:t>C(n</a:t>
            </a:r>
            <a:r>
              <a:rPr lang="en-US" dirty="0"/>
              <a:t>) =3n+1</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2510185-9A33-FA4A-A8EB-2584047C12AF}" type="slidenum">
              <a:rPr lang="en-US"/>
              <a:pPr/>
              <a:t>47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B788252-6D16-6845-AFA8-4D4EDCC95597}" type="slidenum">
              <a:rPr lang="en-US"/>
              <a:pPr/>
              <a:t>48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1745712-99DA-9544-BF03-EE3005C5010E}" type="slidenum">
              <a:rPr lang="en-US"/>
              <a:pPr/>
              <a:t>49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FBF4E3-355F-0043-AA4F-2B2D7FD0883E}" type="slidenum">
              <a:rPr lang="en-US">
                <a:latin typeface="Times New Roman" charset="0"/>
              </a:rPr>
              <a:pPr/>
              <a:t>5</a:t>
            </a:fld>
            <a:endParaRPr lang="en-US">
              <a:latin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S(1) is min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BDDD441-BB35-BF47-84B2-E984C0E7D646}" type="slidenum">
              <a:rPr lang="en-US"/>
              <a:pPr/>
              <a:t>50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BDDD441-BB35-BF47-84B2-E984C0E7D646}" type="slidenum">
              <a:rPr lang="en-US"/>
              <a:pPr/>
              <a:t>51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68C7EDB-5FCA-7B47-BB3C-C211B9A5A6D2}" type="slidenum">
              <a:rPr lang="en-US"/>
              <a:pPr/>
              <a:t>52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a:t>Do table 1,3, 7. 15… 2^n -1</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CB246E4-3CF0-8841-A7FF-C9D66C137086}" type="slidenum">
              <a:rPr lang="en-US"/>
              <a:pPr/>
              <a:t>53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dirty="0"/>
              <a:t>y(n+1) = [i+1]y(n) + </a:t>
            </a:r>
            <a:r>
              <a:rPr lang="en-US" dirty="0" err="1"/>
              <a:t>D(n</a:t>
            </a:r>
            <a:r>
              <a:rPr lang="en-US" dirty="0"/>
              <a:t>) -</a:t>
            </a:r>
            <a:r>
              <a:rPr lang="en-US" dirty="0" err="1"/>
              <a:t>W(n</a:t>
            </a:r>
            <a:r>
              <a:rPr lang="en-US" dirty="0"/>
              <a:t>)</a:t>
            </a:r>
          </a:p>
          <a:p>
            <a:r>
              <a:rPr lang="en-US" dirty="0"/>
              <a:t>match form above</a:t>
            </a:r>
          </a:p>
          <a:p>
            <a:r>
              <a:rPr lang="en-US" dirty="0"/>
              <a:t>y(n+1) - [i+1]y(n) = </a:t>
            </a:r>
            <a:r>
              <a:rPr lang="en-US" dirty="0" err="1"/>
              <a:t>g(n</a:t>
            </a:r>
            <a:r>
              <a:rPr lang="en-US" dirty="0"/>
              <a:t>)   = </a:t>
            </a:r>
            <a:r>
              <a:rPr lang="en-US" dirty="0" err="1"/>
              <a:t>D(n</a:t>
            </a:r>
            <a:r>
              <a:rPr lang="en-US" dirty="0"/>
              <a:t>) -</a:t>
            </a:r>
            <a:r>
              <a:rPr lang="en-US" dirty="0" err="1"/>
              <a:t>W(n</a:t>
            </a:r>
            <a:r>
              <a:rPr lang="en-US" dirty="0"/>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CB246E4-3CF0-8841-A7FF-C9D66C137086}" type="slidenum">
              <a:rPr lang="en-US"/>
              <a:pPr/>
              <a:t>54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dirty="0"/>
              <a:t>y(n+1) = [i+1]y(n) + </a:t>
            </a:r>
            <a:r>
              <a:rPr lang="en-US" dirty="0" err="1"/>
              <a:t>D(n</a:t>
            </a:r>
            <a:r>
              <a:rPr lang="en-US" dirty="0"/>
              <a:t>) -</a:t>
            </a:r>
            <a:r>
              <a:rPr lang="en-US" dirty="0" err="1"/>
              <a:t>W(n</a:t>
            </a:r>
            <a:r>
              <a:rPr lang="en-US" dirty="0"/>
              <a:t>)</a:t>
            </a:r>
          </a:p>
          <a:p>
            <a:r>
              <a:rPr lang="en-US" dirty="0"/>
              <a:t>match form above</a:t>
            </a:r>
          </a:p>
          <a:p>
            <a:r>
              <a:rPr lang="en-US" dirty="0"/>
              <a:t>y(n+1) - [i+1]y(n) = </a:t>
            </a:r>
            <a:r>
              <a:rPr lang="en-US" dirty="0" err="1"/>
              <a:t>g(n</a:t>
            </a:r>
            <a:r>
              <a:rPr lang="en-US" dirty="0"/>
              <a:t>)   = </a:t>
            </a:r>
            <a:r>
              <a:rPr lang="en-US" dirty="0" err="1"/>
              <a:t>D(n</a:t>
            </a:r>
            <a:r>
              <a:rPr lang="en-US" dirty="0"/>
              <a:t>) -</a:t>
            </a:r>
            <a:r>
              <a:rPr lang="en-US" dirty="0" err="1"/>
              <a:t>W(n</a:t>
            </a:r>
            <a:r>
              <a:rPr lang="en-US" dirty="0"/>
              <a: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7FC948A-EEEA-E740-A23C-B1BF1B326E07}" type="slidenum">
              <a:rPr lang="en-US"/>
              <a:pPr/>
              <a:t>55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dirty="0"/>
              <a:t>top all the same – order 2</a:t>
            </a:r>
          </a:p>
          <a:p>
            <a:r>
              <a:rPr lang="en-US" dirty="0"/>
              <a:t>3,3,3 (coefficients of 0)</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BCFF6A9-CF7A-4042-94EE-9B15B0FEBD0D}" type="slidenum">
              <a:rPr lang="en-US"/>
              <a:pPr/>
              <a:t>56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remember</a:t>
            </a:r>
            <a:r>
              <a:rPr lang="en-US" baseline="0" dirty="0"/>
              <a:t> tower of </a:t>
            </a:r>
            <a:r>
              <a:rPr lang="en-US" baseline="0" dirty="0" err="1"/>
              <a:t>hanoi</a:t>
            </a:r>
            <a:r>
              <a:rPr lang="en-US" baseline="0" dirty="0"/>
              <a:t> example T(n) = 2t(n-1) + 1, closed form 2^n -1</a:t>
            </a:r>
            <a:endParaRPr lang="en-US" dirty="0"/>
          </a:p>
          <a:p>
            <a:r>
              <a:rPr lang="en-US" dirty="0"/>
              <a:t>Refer back to Bank interest RR as an example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7B9EEEF-7078-104E-A7E3-AE140CD1EC24}" type="slidenum">
              <a:rPr lang="en-US"/>
              <a:pPr/>
              <a:t>57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0A11483-F627-494A-8326-9E5C7429D18D}" type="slidenum">
              <a:rPr lang="en-US"/>
              <a:pPr/>
              <a:t>58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dirty="0"/>
              <a:t>Intuition</a:t>
            </a:r>
            <a:r>
              <a:rPr lang="en-US" sz="1200" baseline="0" dirty="0"/>
              <a:t> of original equation</a:t>
            </a:r>
          </a:p>
          <a:p>
            <a:r>
              <a:rPr lang="en-US" sz="1200" dirty="0"/>
              <a:t>First glance at calling tree – will it be exponential?</a:t>
            </a:r>
          </a:p>
          <a:p>
            <a:r>
              <a:rPr lang="en-US" sz="1200" dirty="0"/>
              <a:t>(Proof/Intuition</a:t>
            </a:r>
            <a:r>
              <a:rPr lang="en-US" sz="1200" baseline="0" dirty="0"/>
              <a:t> of why change of variables is</a:t>
            </a:r>
            <a:r>
              <a:rPr lang="en-US" sz="1200" dirty="0"/>
              <a:t> beyond current scope)</a:t>
            </a:r>
          </a:p>
          <a:p>
            <a:r>
              <a:rPr lang="en-US" sz="1200" dirty="0"/>
              <a:t>3*3^n-1 - 5*3^n-1</a:t>
            </a:r>
            <a:r>
              <a:rPr lang="en-US" sz="1200" baseline="0" dirty="0"/>
              <a:t> + 2*3^n-1 =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Note that </a:t>
            </a:r>
            <a:r>
              <a:rPr lang="en-US" sz="1200" i="1" dirty="0" err="1"/>
              <a:t>t</a:t>
            </a:r>
            <a:r>
              <a:rPr lang="en-US" sz="1200" i="1" baseline="-25000" dirty="0" err="1"/>
              <a:t>n</a:t>
            </a:r>
            <a:r>
              <a:rPr lang="en-US" sz="1200" i="1" dirty="0"/>
              <a:t> </a:t>
            </a:r>
            <a:r>
              <a:rPr lang="en-US" sz="1200" dirty="0"/>
              <a:t>= </a:t>
            </a:r>
            <a:r>
              <a:rPr lang="en-US" sz="1200" i="1" dirty="0" err="1"/>
              <a:t>r</a:t>
            </a:r>
            <a:r>
              <a:rPr lang="en-US" sz="1200" i="1" baseline="30000" dirty="0" err="1"/>
              <a:t>n</a:t>
            </a:r>
            <a:r>
              <a:rPr lang="en-US" sz="1200" i="1" dirty="0"/>
              <a:t> </a:t>
            </a:r>
            <a:r>
              <a:rPr lang="en-US" sz="1200" dirty="0"/>
              <a:t>is a solution to the RR if </a:t>
            </a:r>
            <a:r>
              <a:rPr lang="en-US" sz="1200" i="1" dirty="0" err="1"/>
              <a:t>r</a:t>
            </a:r>
            <a:r>
              <a:rPr lang="en-US" sz="1200" dirty="0"/>
              <a:t> is a root</a:t>
            </a:r>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0A11483-F627-494A-8326-9E5C7429D18D}" type="slidenum">
              <a:rPr lang="en-US"/>
              <a:pPr/>
              <a:t>59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dirty="0"/>
              <a:t>(Proof/Intuition</a:t>
            </a:r>
            <a:r>
              <a:rPr lang="en-US" sz="1200" baseline="0" dirty="0"/>
              <a:t> of why change of variables is</a:t>
            </a:r>
            <a:r>
              <a:rPr lang="en-US" sz="1200" dirty="0"/>
              <a:t> beyond current scope)</a:t>
            </a:r>
          </a:p>
          <a:p>
            <a:r>
              <a:rPr lang="en-US" sz="1200" dirty="0"/>
              <a:t>General: Would 2(3^n)</a:t>
            </a:r>
            <a:r>
              <a:rPr lang="en-US" sz="1200" baseline="0" dirty="0"/>
              <a:t> have been a solution?</a:t>
            </a:r>
          </a:p>
          <a:p>
            <a:r>
              <a:rPr lang="en-US" dirty="0"/>
              <a:t>It remains to be proven that such an </a:t>
            </a:r>
            <a:r>
              <a:rPr lang="en-US" dirty="0" err="1"/>
              <a:t>r</a:t>
            </a:r>
            <a:r>
              <a:rPr lang="en-US" dirty="0"/>
              <a:t> exists. It also remains to be proven that replacing the nth term of </a:t>
            </a:r>
            <a:r>
              <a:rPr lang="en-US" dirty="0" err="1"/>
              <a:t>t</a:t>
            </a:r>
            <a:r>
              <a:rPr lang="en-US" dirty="0"/>
              <a:t> with the nth power of </a:t>
            </a:r>
            <a:r>
              <a:rPr lang="en-US" dirty="0" err="1"/>
              <a:t>r</a:t>
            </a:r>
            <a:r>
              <a:rPr lang="en-US" dirty="0"/>
              <a:t> results in the same solution to the recurrence relation. There are two ways to argue that replacing </a:t>
            </a:r>
            <a:r>
              <a:rPr lang="en-US" dirty="0" err="1"/>
              <a:t>tn</a:t>
            </a:r>
            <a:r>
              <a:rPr lang="en-US" dirty="0"/>
              <a:t> with </a:t>
            </a:r>
            <a:r>
              <a:rPr lang="en-US" dirty="0" err="1"/>
              <a:t>rn</a:t>
            </a:r>
            <a:r>
              <a:rPr lang="en-US" dirty="0"/>
              <a:t> gives a correct solution to the recurrence relation. First, we don't have to know beforehand that </a:t>
            </a:r>
            <a:r>
              <a:rPr lang="en-US" dirty="0" err="1"/>
              <a:t>tn</a:t>
            </a:r>
            <a:r>
              <a:rPr lang="en-US" dirty="0"/>
              <a:t> = </a:t>
            </a:r>
            <a:r>
              <a:rPr lang="en-US" dirty="0" err="1"/>
              <a:t>rn</a:t>
            </a:r>
            <a:r>
              <a:rPr lang="en-US" dirty="0"/>
              <a:t> is going to work. After we find the roots of the characteristic function, we can verify that the substitution worked by testing the solution on some values.  Second, we can prove that this substitution will work in general for any linear constant-coefficient homogeneous recurrence relation. That deeper answer is beyond the scope of the class but if you are interested, we recommend the text by </a:t>
            </a:r>
            <a:r>
              <a:rPr lang="en-US" dirty="0" err="1"/>
              <a:t>Luenberger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2391969-3DD1-BD42-B3FA-3BBF1AF011FF}" type="slidenum">
              <a:rPr lang="en-US">
                <a:latin typeface="Times New Roman" charset="0"/>
              </a:rPr>
              <a:pPr/>
              <a:t>6</a:t>
            </a:fld>
            <a:endParaRPr lang="en-US">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Show</a:t>
            </a:r>
            <a:r>
              <a:rPr lang="en-US" baseline="0" dirty="0">
                <a:latin typeface="Times New Roman" charset="0"/>
                <a:ea typeface="ＭＳ Ｐゴシック" charset="-128"/>
                <a:cs typeface="ＭＳ Ｐゴシック" charset="-128"/>
              </a:rPr>
              <a:t> 3 way split on board – O(n), but then only go down 1 of the splits!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Just create lists L to R</a:t>
            </a:r>
          </a:p>
          <a:p>
            <a:r>
              <a:rPr lang="en-US" dirty="0">
                <a:latin typeface="Times New Roman" charset="0"/>
                <a:ea typeface="ＭＳ Ｐゴシック" charset="-128"/>
                <a:cs typeface="ＭＳ Ｐゴシック" charset="-128"/>
              </a:rPr>
              <a:t>For this example, what is k on the next call?</a:t>
            </a:r>
            <a:r>
              <a:rPr lang="en-US" baseline="0" dirty="0">
                <a:latin typeface="Times New Roman" charset="0"/>
                <a:ea typeface="ＭＳ Ｐゴシック" charset="-128"/>
                <a:cs typeface="ＭＳ Ｐゴシック" charset="-128"/>
              </a:rPr>
              <a:t>  (1), The minimum element of the remaining list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DEFCB8E-2015-AD44-A910-3C28C1020507}" type="slidenum">
              <a:rPr lang="en-US"/>
              <a:pPr/>
              <a:t>60</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t>Solve the system of equations</a:t>
            </a:r>
          </a:p>
          <a:p>
            <a:r>
              <a:rPr lang="en-US" dirty="0"/>
              <a:t>t0 = 2 = c1*3^0 + c2*2^0</a:t>
            </a:r>
          </a:p>
          <a:p>
            <a:r>
              <a:rPr lang="en-US" dirty="0"/>
              <a:t>t1 = 3 = c1*3^1 + c2*2^1</a:t>
            </a:r>
          </a:p>
          <a:p>
            <a:r>
              <a:rPr lang="en-US" dirty="0"/>
              <a:t>2 = c1 + c2</a:t>
            </a:r>
          </a:p>
          <a:p>
            <a:r>
              <a:rPr lang="en-US" dirty="0"/>
              <a:t>3 = 3c1 + 2c2</a:t>
            </a:r>
          </a:p>
          <a:p>
            <a:r>
              <a:rPr lang="en-US" dirty="0"/>
              <a:t>c1 = -1, c2 = 3</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t>tn</a:t>
            </a:r>
            <a:r>
              <a:rPr lang="en-US" dirty="0"/>
              <a:t> =- 3^n+3*2^n = 3*2^n – 3^n</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1085F68-EF30-5340-8EBF-83C0EDD68C4B}" type="slidenum">
              <a:rPr lang="en-US"/>
              <a:pPr/>
              <a:t>61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a:t>Do another full example"</a:t>
            </a:r>
          </a:p>
          <a:p>
            <a:r>
              <a:rPr lang="en-US"/>
              <a:t>t(n)+4t(n-2)=3t(n-1)</a:t>
            </a:r>
          </a:p>
          <a:p>
            <a:r>
              <a:rPr lang="en-US"/>
              <a:t>t(0) = 1, t(1) = 2?</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88FBA0-CE55-594A-AEA3-937B7FCFA962}" type="slidenum">
              <a:rPr lang="en-US"/>
              <a:pPr/>
              <a:t>62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t>Do another full example: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CCF9A28-F09F-AE43-B79C-71B2E39CA1DF}" type="slidenum">
              <a:rPr lang="en-US"/>
              <a:pPr/>
              <a:t>63</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t>could show -5^n solution as HW prep (though did this a few slides back for</a:t>
            </a:r>
            <a:r>
              <a:rPr lang="en-US" baseline="0" dirty="0"/>
              <a:t> 3^n example)</a:t>
            </a:r>
            <a:endParaRPr lang="en-US" dirty="0"/>
          </a:p>
          <a:p>
            <a:r>
              <a:rPr lang="en-US" dirty="0"/>
              <a:t>-5(-5)^n-1 + 4(-5)^n-1 + -5(-5)^n+1/-5 = 0</a:t>
            </a:r>
          </a:p>
          <a:p>
            <a:r>
              <a:rPr lang="en-US" dirty="0"/>
              <a:t>Can solve</a:t>
            </a:r>
            <a:r>
              <a:rPr lang="en-US" baseline="0" dirty="0"/>
              <a:t> any HLTI RR, but note that this one would NOT correspond to the time complexity of an </a:t>
            </a:r>
            <a:r>
              <a:rPr lang="en-US" baseline="0" dirty="0" err="1"/>
              <a:t>alg</a:t>
            </a:r>
            <a:r>
              <a:rPr lang="en-US" baseline="0" dirty="0"/>
              <a:t> since it can be negative, since </a:t>
            </a:r>
            <a:r>
              <a:rPr lang="en-US" baseline="0" dirty="0" err="1"/>
              <a:t>Tn</a:t>
            </a:r>
            <a:r>
              <a:rPr lang="en-US" baseline="0" dirty="0"/>
              <a:t> = -4t(n-1)!!</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58AC59-F2E6-9B45-AAD1-567714217C96}" type="slidenum">
              <a:rPr lang="en-US"/>
              <a:pPr/>
              <a:t>64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77683FC-D82E-C042-8CC8-0ACF4E82ADC1}" type="slidenum">
              <a:rPr lang="en-US"/>
              <a:pPr/>
              <a:t>65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3BDC0F9-C62B-D24A-83C1-D99A058BE952}" type="slidenum">
              <a:rPr lang="en-US"/>
              <a:pPr/>
              <a:t>66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t>Note: Why are</a:t>
            </a:r>
            <a:r>
              <a:rPr lang="en-US" baseline="0" dirty="0"/>
              <a:t> these exponential – start at base, but then keep increasing by </a:t>
            </a:r>
            <a:r>
              <a:rPr lang="en-US" baseline="0" dirty="0" err="1"/>
              <a:t>ak</a:t>
            </a:r>
            <a:r>
              <a:rPr lang="en-US" baseline="0" dirty="0"/>
              <a:t> times at each level, with depth </a:t>
            </a:r>
            <a:r>
              <a:rPr lang="en-US" baseline="0" dirty="0" err="1"/>
              <a:t>n</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CF64C8E-12DE-B843-B9E4-FDEBAA769A0F}" type="slidenum">
              <a:rPr lang="en-US"/>
              <a:pPr/>
              <a:t>67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CF64C8E-12DE-B843-B9E4-FDEBAA769A0F}" type="slidenum">
              <a:rPr lang="en-US"/>
              <a:pPr/>
              <a:t>68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CF64C8E-12DE-B843-B9E4-FDEBAA769A0F}" type="slidenum">
              <a:rPr lang="en-US"/>
              <a:pPr/>
              <a:t>69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Just do general</a:t>
            </a:r>
            <a:r>
              <a:rPr lang="en-US" baseline="0" dirty="0"/>
              <a:t> solution for last example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roots +1 4 times, and 1/2 (not exponential)</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2391969-3DD1-BD42-B3FA-3BBF1AF011FF}" type="slidenum">
              <a:rPr lang="en-US">
                <a:latin typeface="Times New Roman" charset="0"/>
              </a:rPr>
              <a:pPr/>
              <a:t>7</a:t>
            </a:fld>
            <a:endParaRPr lang="en-US">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Show</a:t>
            </a:r>
            <a:r>
              <a:rPr lang="en-US" baseline="0" dirty="0">
                <a:latin typeface="Times New Roman" charset="0"/>
                <a:ea typeface="ＭＳ Ｐゴシック" charset="-128"/>
                <a:cs typeface="ＭＳ Ｐゴシック" charset="-128"/>
              </a:rPr>
              <a:t> 3 way split on board – O(n), but then only go down 1 of the splits!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Just create lists L to R</a:t>
            </a:r>
          </a:p>
          <a:p>
            <a:r>
              <a:rPr lang="en-US" dirty="0">
                <a:latin typeface="Times New Roman" charset="0"/>
                <a:ea typeface="ＭＳ Ｐゴシック" charset="-128"/>
                <a:cs typeface="ＭＳ Ｐゴシック" charset="-128"/>
              </a:rPr>
              <a:t>For this example, what is k on the next call?</a:t>
            </a:r>
            <a:r>
              <a:rPr lang="en-US" baseline="0" dirty="0">
                <a:latin typeface="Times New Roman" charset="0"/>
                <a:ea typeface="ＭＳ Ｐゴシック" charset="-128"/>
                <a:cs typeface="ＭＳ Ｐゴシック" charset="-128"/>
              </a:rPr>
              <a:t>  (1), The minimum element of the remaining list</a:t>
            </a:r>
          </a:p>
        </p:txBody>
      </p:sp>
    </p:spTree>
    <p:extLst>
      <p:ext uri="{BB962C8B-B14F-4D97-AF65-F5344CB8AC3E}">
        <p14:creationId xmlns:p14="http://schemas.microsoft.com/office/powerpoint/2010/main" val="25399070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8FFEFE3-2D79-4747-8397-9C25FBA6B2F6}" type="slidenum">
              <a:rPr lang="en-US"/>
              <a:pPr/>
              <a:t>70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a:t>t(n) - 2t(n-1) = 1</a:t>
            </a:r>
            <a:r>
              <a:rPr lang="en-US" baseline="30000"/>
              <a:t>n</a:t>
            </a:r>
            <a:r>
              <a:rPr lang="en-US"/>
              <a:t>n</a:t>
            </a:r>
            <a:r>
              <a:rPr lang="en-US" baseline="30000"/>
              <a:t>0</a:t>
            </a:r>
            <a:endParaRPr lang="en-US"/>
          </a:p>
          <a:p>
            <a:r>
              <a:rPr lang="en-US"/>
              <a:t>d=0, b=1. k=1</a:t>
            </a:r>
          </a:p>
          <a:p>
            <a:r>
              <a:rPr lang="en-US"/>
              <a:t>(r-2)(r-1)</a:t>
            </a:r>
          </a:p>
          <a:p>
            <a:r>
              <a:rPr lang="en-US"/>
              <a:t>t(n) = c</a:t>
            </a:r>
            <a:r>
              <a:rPr lang="en-US" baseline="-25000"/>
              <a:t>1</a:t>
            </a:r>
            <a:r>
              <a:rPr lang="en-US"/>
              <a:t>2</a:t>
            </a:r>
            <a:r>
              <a:rPr lang="en-US" baseline="30000"/>
              <a:t>n</a:t>
            </a:r>
            <a:r>
              <a:rPr lang="en-US"/>
              <a:t> + c</a:t>
            </a:r>
            <a:r>
              <a:rPr lang="en-US" baseline="-25000"/>
              <a:t>2</a:t>
            </a:r>
            <a:r>
              <a:rPr lang="en-US"/>
              <a:t>1</a:t>
            </a:r>
            <a:r>
              <a:rPr lang="en-US" baseline="30000"/>
              <a:t>n</a:t>
            </a:r>
            <a:endParaRPr lang="en-US"/>
          </a:p>
          <a:p>
            <a:r>
              <a:rPr lang="en-US"/>
              <a:t>t(2) = 3</a:t>
            </a:r>
          </a:p>
          <a:p>
            <a:r>
              <a:rPr lang="en-US"/>
              <a:t>1 = c1*2 + c2</a:t>
            </a:r>
          </a:p>
          <a:p>
            <a:r>
              <a:rPr lang="en-US"/>
              <a:t>3 = c1*4 + c2</a:t>
            </a:r>
          </a:p>
          <a:p>
            <a:r>
              <a:rPr lang="en-US"/>
              <a:t>c1 = 1, c2 = -1</a:t>
            </a:r>
          </a:p>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8FFEFE3-2D79-4747-8397-9C25FBA6B2F6}" type="slidenum">
              <a:rPr lang="en-US"/>
              <a:pPr/>
              <a:t>71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a:t>t(n) - 2t(n-1) = 1</a:t>
            </a:r>
            <a:r>
              <a:rPr lang="en-US" baseline="30000"/>
              <a:t>n</a:t>
            </a:r>
            <a:r>
              <a:rPr lang="en-US"/>
              <a:t>n</a:t>
            </a:r>
            <a:r>
              <a:rPr lang="en-US" baseline="30000"/>
              <a:t>0</a:t>
            </a:r>
            <a:endParaRPr lang="en-US"/>
          </a:p>
          <a:p>
            <a:r>
              <a:rPr lang="en-US"/>
              <a:t>d=0, b=1. k=1</a:t>
            </a:r>
          </a:p>
          <a:p>
            <a:r>
              <a:rPr lang="en-US"/>
              <a:t>(r-2)(r-1)</a:t>
            </a:r>
          </a:p>
          <a:p>
            <a:r>
              <a:rPr lang="en-US"/>
              <a:t>t(n) = c</a:t>
            </a:r>
            <a:r>
              <a:rPr lang="en-US" baseline="-25000"/>
              <a:t>1</a:t>
            </a:r>
            <a:r>
              <a:rPr lang="en-US"/>
              <a:t>2</a:t>
            </a:r>
            <a:r>
              <a:rPr lang="en-US" baseline="30000"/>
              <a:t>n</a:t>
            </a:r>
            <a:r>
              <a:rPr lang="en-US"/>
              <a:t> + c</a:t>
            </a:r>
            <a:r>
              <a:rPr lang="en-US" baseline="-25000"/>
              <a:t>2</a:t>
            </a:r>
            <a:r>
              <a:rPr lang="en-US"/>
              <a:t>1</a:t>
            </a:r>
            <a:r>
              <a:rPr lang="en-US" baseline="30000"/>
              <a:t>n</a:t>
            </a:r>
            <a:endParaRPr lang="en-US"/>
          </a:p>
          <a:p>
            <a:r>
              <a:rPr lang="en-US"/>
              <a:t>t(2) = 3</a:t>
            </a:r>
          </a:p>
          <a:p>
            <a:r>
              <a:rPr lang="en-US"/>
              <a:t>1 = c1*2 + c2</a:t>
            </a:r>
          </a:p>
          <a:p>
            <a:r>
              <a:rPr lang="en-US"/>
              <a:t>3 = c1*4 + c2</a:t>
            </a:r>
          </a:p>
          <a:p>
            <a:r>
              <a:rPr lang="en-US"/>
              <a:t>c1 = 1, c2 = -1</a:t>
            </a:r>
          </a:p>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488EE40-4EE9-E846-943D-7093B69126E4}" type="slidenum">
              <a:rPr lang="en-US"/>
              <a:pPr/>
              <a:t>72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EB1C0FC-2C9A-9C44-BF3A-6EEB53D51453}" type="slidenum">
              <a:rPr lang="en-US"/>
              <a:pPr/>
              <a:t>73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73CFEBF-7436-A844-9B12-1061965946BB}" type="slidenum">
              <a:rPr lang="en-US"/>
              <a:pPr/>
              <a:t>74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15F1884-3A60-3B4C-A2D2-0BF7706EE2A8}" type="slidenum">
              <a:rPr lang="en-US"/>
              <a:pPr/>
              <a:t>75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15F1884-3A60-3B4C-A2D2-0BF7706EE2A8}" type="slidenum">
              <a:rPr lang="en-US"/>
              <a:pPr/>
              <a:t>76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15F1884-3A60-3B4C-A2D2-0BF7706EE2A8}" type="slidenum">
              <a:rPr lang="en-US"/>
              <a:pPr/>
              <a:t>77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t>replace </a:t>
            </a:r>
            <a:r>
              <a:rPr lang="en-US" dirty="0" err="1"/>
              <a:t>n</a:t>
            </a:r>
            <a:r>
              <a:rPr lang="en-US" dirty="0"/>
              <a:t> with 5^k</a:t>
            </a:r>
          </a:p>
          <a:p>
            <a:r>
              <a:rPr lang="en-US" dirty="0"/>
              <a:t>define T(5^k) as </a:t>
            </a:r>
            <a:r>
              <a:rPr lang="en-US" dirty="0" err="1"/>
              <a:t>t</a:t>
            </a:r>
            <a:r>
              <a:rPr lang="en-US" baseline="0" dirty="0"/>
              <a:t> sub </a:t>
            </a:r>
            <a:r>
              <a:rPr lang="en-US" baseline="0" dirty="0" err="1"/>
              <a:t>k</a:t>
            </a:r>
            <a:endParaRPr lang="en-US" baseline="0" dirty="0"/>
          </a:p>
          <a:p>
            <a:r>
              <a:rPr lang="en-US" baseline="0" dirty="0"/>
              <a:t>when using shortcut 5^(2k) = 25^k  (where </a:t>
            </a:r>
            <a:r>
              <a:rPr lang="en-US" baseline="0" dirty="0" err="1"/>
              <a:t>k</a:t>
            </a:r>
            <a:r>
              <a:rPr lang="en-US" baseline="0" dirty="0"/>
              <a:t> is fine to put in as </a:t>
            </a:r>
            <a:r>
              <a:rPr lang="en-US" baseline="0" dirty="0" err="1"/>
              <a:t>n</a:t>
            </a:r>
            <a:r>
              <a:rPr lang="en-US" baseline="0" dirty="0"/>
              <a:t> in the shortcut rule)</a:t>
            </a:r>
          </a:p>
          <a:p>
            <a:r>
              <a:rPr lang="en-US" baseline="0" dirty="0"/>
              <a:t>when pumping all values must be powers of </a:t>
            </a:r>
            <a:r>
              <a:rPr lang="en-US" baseline="0" dirty="0" err="1"/>
              <a:t>b</a:t>
            </a:r>
            <a:endParaRPr lang="en-US" baseline="0"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EA7563F-0E6B-514E-9F77-0769950BD4CF}" type="slidenum">
              <a:rPr lang="en-US"/>
              <a:pPr/>
              <a:t>79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2391969-3DD1-BD42-B3FA-3BBF1AF011FF}" type="slidenum">
              <a:rPr lang="en-US">
                <a:latin typeface="Times New Roman" charset="0"/>
              </a:rPr>
              <a:pPr/>
              <a:t>8</a:t>
            </a:fld>
            <a:endParaRPr lang="en-US">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Show SL, SV, and SR for pivot of 13  SL</a:t>
            </a:r>
            <a:r>
              <a:rPr lang="en-US" baseline="0" dirty="0">
                <a:latin typeface="Times New Roman" charset="0"/>
                <a:ea typeface="ＭＳ Ｐゴシック" charset="-128"/>
                <a:cs typeface="ＭＳ Ｐゴシック" charset="-128"/>
              </a:rPr>
              <a:t> = 2,5,8,11,5,4,1, v=13,  SR = 36,21,15,20</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If wanted an in place algorithm?  Swap</a:t>
            </a:r>
          </a:p>
          <a:p>
            <a:r>
              <a:rPr lang="en-US" dirty="0">
                <a:latin typeface="Times New Roman" charset="0"/>
                <a:ea typeface="ＭＳ Ｐゴシック" charset="-128"/>
                <a:cs typeface="ＭＳ Ｐゴシック" charset="-128"/>
              </a:rPr>
              <a:t>Speedup key? – Only follow one branch (ala binary search)</a:t>
            </a:r>
          </a:p>
        </p:txBody>
      </p:sp>
    </p:spTree>
    <p:extLst>
      <p:ext uri="{BB962C8B-B14F-4D97-AF65-F5344CB8AC3E}">
        <p14:creationId xmlns:p14="http://schemas.microsoft.com/office/powerpoint/2010/main" val="295114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2391969-3DD1-BD42-B3FA-3BBF1AF011FF}" type="slidenum">
              <a:rPr lang="en-US">
                <a:latin typeface="Times New Roman" charset="0"/>
              </a:rPr>
              <a:pPr/>
              <a:t>9</a:t>
            </a:fld>
            <a:endParaRPr lang="en-US">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Go back to quicksort slide to show in-place, exact same, except </a:t>
            </a:r>
            <a:r>
              <a:rPr lang="en-US">
                <a:latin typeface="Times New Roman" charset="0"/>
                <a:ea typeface="ＭＳ Ｐゴシック" charset="-128"/>
                <a:cs typeface="ＭＳ Ｐゴシック" charset="-128"/>
              </a:rPr>
              <a:t>recursively call just one side</a:t>
            </a:r>
            <a:endParaRPr lang="en-US" baseline="0" dirty="0">
              <a:latin typeface="Times New Roman" charset="0"/>
              <a:ea typeface="ＭＳ Ｐゴシック" charset="-128"/>
              <a:cs typeface="ＭＳ Ｐゴシック" charset="-128"/>
            </a:endParaRPr>
          </a:p>
        </p:txBody>
      </p:sp>
    </p:spTree>
    <p:extLst>
      <p:ext uri="{BB962C8B-B14F-4D97-AF65-F5344CB8AC3E}">
        <p14:creationId xmlns:p14="http://schemas.microsoft.com/office/powerpoint/2010/main" val="49264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pitchFamily="-107"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pitchFamily="-107"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107"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312 - Divide and Conquer Applications</a:t>
            </a:r>
          </a:p>
        </p:txBody>
      </p:sp>
      <p:sp>
        <p:nvSpPr>
          <p:cNvPr id="9" name="Rectangle 9"/>
          <p:cNvSpPr>
            <a:spLocks noGrp="1" noChangeArrowheads="1"/>
          </p:cNvSpPr>
          <p:nvPr>
            <p:ph type="sldNum" sz="quarter" idx="12"/>
          </p:nvPr>
        </p:nvSpPr>
        <p:spPr/>
        <p:txBody>
          <a:bodyPr/>
          <a:lstStyle>
            <a:lvl1pPr>
              <a:defRPr sz="1400"/>
            </a:lvl1pPr>
          </a:lstStyle>
          <a:p>
            <a:pPr>
              <a:defRPr/>
            </a:pPr>
            <a:fld id="{5F335122-8113-3B41-B7D7-697CDC8BAC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76FCE3F9-AF97-7741-A368-63B10FDC62E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2597B439-C900-124E-84F6-469A8997FE2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F1061558-6515-5240-AC31-5D2E850020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5A54035B-A406-0C47-A2AE-D3971B04A5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D327E278-87B5-F34A-909C-919E4F88A86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9" name="Rectangle 8"/>
          <p:cNvSpPr>
            <a:spLocks noGrp="1" noChangeArrowheads="1"/>
          </p:cNvSpPr>
          <p:nvPr>
            <p:ph type="sldNum" sz="quarter" idx="12"/>
          </p:nvPr>
        </p:nvSpPr>
        <p:spPr>
          <a:ln/>
        </p:spPr>
        <p:txBody>
          <a:bodyPr/>
          <a:lstStyle>
            <a:lvl1pPr>
              <a:defRPr/>
            </a:lvl1pPr>
          </a:lstStyle>
          <a:p>
            <a:pPr>
              <a:defRPr/>
            </a:pPr>
            <a:fld id="{B6B80A93-03A7-E845-A9B2-C93A904667F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5" name="Rectangle 8"/>
          <p:cNvSpPr>
            <a:spLocks noGrp="1" noChangeArrowheads="1"/>
          </p:cNvSpPr>
          <p:nvPr>
            <p:ph type="sldNum" sz="quarter" idx="12"/>
          </p:nvPr>
        </p:nvSpPr>
        <p:spPr>
          <a:ln/>
        </p:spPr>
        <p:txBody>
          <a:bodyPr/>
          <a:lstStyle>
            <a:lvl1pPr>
              <a:defRPr/>
            </a:lvl1pPr>
          </a:lstStyle>
          <a:p>
            <a:pPr>
              <a:defRPr/>
            </a:pPr>
            <a:fld id="{9713EC89-6BCC-8849-994F-F8ABEC1A1D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4" name="Rectangle 8"/>
          <p:cNvSpPr>
            <a:spLocks noGrp="1" noChangeArrowheads="1"/>
          </p:cNvSpPr>
          <p:nvPr>
            <p:ph type="sldNum" sz="quarter" idx="12"/>
          </p:nvPr>
        </p:nvSpPr>
        <p:spPr>
          <a:ln/>
        </p:spPr>
        <p:txBody>
          <a:bodyPr/>
          <a:lstStyle>
            <a:lvl1pPr>
              <a:defRPr/>
            </a:lvl1pPr>
          </a:lstStyle>
          <a:p>
            <a:pPr>
              <a:defRPr/>
            </a:pPr>
            <a:fld id="{33939FB6-2317-FF4A-88EA-78D1B24B788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48D62D24-FBCC-C645-894A-76DCBB1229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 Applications</a:t>
            </a:r>
            <a:endParaRPr lang="en-US" dirty="0"/>
          </a:p>
        </p:txBody>
      </p:sp>
      <p:sp>
        <p:nvSpPr>
          <p:cNvPr id="7" name="Rectangle 8"/>
          <p:cNvSpPr>
            <a:spLocks noGrp="1" noChangeArrowheads="1"/>
          </p:cNvSpPr>
          <p:nvPr>
            <p:ph type="sldNum" sz="quarter" idx="12"/>
          </p:nvPr>
        </p:nvSpPr>
        <p:spPr>
          <a:ln/>
        </p:spPr>
        <p:txBody>
          <a:bodyPr/>
          <a:lstStyle>
            <a:lvl1pPr>
              <a:defRPr/>
            </a:lvl1pPr>
          </a:lstStyle>
          <a:p>
            <a:pPr>
              <a:defRPr/>
            </a:pPr>
            <a:fld id="{37F8927D-95A5-1848-AECD-660F43844A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pitchFamily="-107"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pitchFamily="-107" charset="0"/>
              </a:endParaRPr>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b="0">
                <a:latin typeface="Times New Roman" pitchFamily="-107"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581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b="0">
                <a:latin typeface="Times New Roman" pitchFamily="-107" charset="0"/>
              </a:defRPr>
            </a:lvl1pPr>
          </a:lstStyle>
          <a:p>
            <a:pPr>
              <a:defRPr/>
            </a:pPr>
            <a:r>
              <a:rPr lang="en-US"/>
              <a:t>CS 312 - Divide and Conquer Applications</a:t>
            </a:r>
            <a:endParaRPr lang="en-US" dirty="0"/>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b="0">
                <a:latin typeface="Times New Roman" pitchFamily="-107" charset="0"/>
              </a:defRPr>
            </a:lvl1pPr>
          </a:lstStyle>
          <a:p>
            <a:pPr>
              <a:defRPr/>
            </a:pPr>
            <a:fld id="{D93FE66B-A35F-9646-BC35-2DE927E86A43}"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pitchFamily="-107"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emf"/></Relationships>
</file>

<file path=ppt/slides/_rels/slide3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35.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2.bin"/><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18.bin"/><Relationship Id="rId3" Type="http://schemas.openxmlformats.org/officeDocument/2006/relationships/notesSlide" Target="../notesSlides/notesSlide36.xml"/><Relationship Id="rId7" Type="http://schemas.openxmlformats.org/officeDocument/2006/relationships/oleObject" Target="../embeddings/oleObject15.bin"/><Relationship Id="rId12" Type="http://schemas.openxmlformats.org/officeDocument/2006/relationships/image" Target="../media/image26.emf"/><Relationship Id="rId2" Type="http://schemas.openxmlformats.org/officeDocument/2006/relationships/slideLayout" Target="../slideLayouts/slideLayout2.xml"/><Relationship Id="rId16" Type="http://schemas.openxmlformats.org/officeDocument/2006/relationships/image" Target="../media/image28.emf"/><Relationship Id="rId1" Type="http://schemas.openxmlformats.org/officeDocument/2006/relationships/vmlDrawing" Target="../drawings/vmlDrawing10.vml"/><Relationship Id="rId6" Type="http://schemas.openxmlformats.org/officeDocument/2006/relationships/image" Target="../media/image23.e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5.emf"/><Relationship Id="rId4" Type="http://schemas.openxmlformats.org/officeDocument/2006/relationships/image" Target="../media/image29.png"/><Relationship Id="rId9" Type="http://schemas.openxmlformats.org/officeDocument/2006/relationships/oleObject" Target="../embeddings/oleObject16.bin"/><Relationship Id="rId14" Type="http://schemas.openxmlformats.org/officeDocument/2006/relationships/image" Target="../media/image27.emf"/></Relationships>
</file>

<file path=ppt/slides/_rels/slide3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37.xml"/><Relationship Id="rId7" Type="http://schemas.openxmlformats.org/officeDocument/2006/relationships/oleObject" Target="../embeddings/oleObject21.bin"/><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2.emf"/><Relationship Id="rId4" Type="http://schemas.openxmlformats.org/officeDocument/2006/relationships/image" Target="../media/image34.png"/><Relationship Id="rId9"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17411" name="Slide Number Placeholder 5"/>
          <p:cNvSpPr>
            <a:spLocks noGrp="1"/>
          </p:cNvSpPr>
          <p:nvPr>
            <p:ph type="sldNum" sz="quarter" idx="12"/>
          </p:nvPr>
        </p:nvSpPr>
        <p:spPr>
          <a:noFill/>
        </p:spPr>
        <p:txBody>
          <a:bodyPr/>
          <a:lstStyle/>
          <a:p>
            <a:fld id="{0407840B-EA9A-BE46-8D8A-289E93FC1EA7}" type="slidenum">
              <a:rPr lang="en-US" smtClean="0">
                <a:latin typeface="Times New Roman" charset="0"/>
              </a:rPr>
              <a:pPr/>
              <a:t>1</a:t>
            </a:fld>
            <a:endParaRPr lang="en-US">
              <a:latin typeface="Times New Roman" charset="0"/>
            </a:endParaRPr>
          </a:p>
        </p:txBody>
      </p:sp>
      <p:sp>
        <p:nvSpPr>
          <p:cNvPr id="653314" name="Rectangle 2"/>
          <p:cNvSpPr>
            <a:spLocks noGrp="1" noChangeArrowheads="1"/>
          </p:cNvSpPr>
          <p:nvPr>
            <p:ph type="title"/>
          </p:nvPr>
        </p:nvSpPr>
        <p:spPr>
          <a:xfrm>
            <a:off x="609600" y="457200"/>
            <a:ext cx="7772400" cy="838200"/>
          </a:xfrm>
        </p:spPr>
        <p:txBody>
          <a:bodyPr/>
          <a:lstStyle/>
          <a:p>
            <a:pPr eaLnBrk="1" hangingPunct="1">
              <a:defRPr/>
            </a:pPr>
            <a:r>
              <a:rPr lang="en-US" dirty="0" err="1">
                <a:ea typeface="+mj-ea"/>
                <a:cs typeface="+mj-cs"/>
              </a:rPr>
              <a:t>Quicksort</a:t>
            </a:r>
            <a:endParaRPr lang="en-US" dirty="0">
              <a:ea typeface="+mj-ea"/>
              <a:cs typeface="+mj-cs"/>
            </a:endParaRPr>
          </a:p>
        </p:txBody>
      </p:sp>
      <p:sp>
        <p:nvSpPr>
          <p:cNvPr id="17413" name="Rectangle 3"/>
          <p:cNvSpPr>
            <a:spLocks noGrp="1" noChangeArrowheads="1"/>
          </p:cNvSpPr>
          <p:nvPr>
            <p:ph type="body" idx="1"/>
          </p:nvPr>
        </p:nvSpPr>
        <p:spPr>
          <a:xfrm>
            <a:off x="685800" y="1295400"/>
            <a:ext cx="7772400" cy="4953000"/>
          </a:xfrm>
        </p:spPr>
        <p:txBody>
          <a:bodyPr>
            <a:normAutofit fontScale="92500" lnSpcReduction="10000"/>
          </a:bodyPr>
          <a:lstStyle/>
          <a:p>
            <a:pPr eaLnBrk="1" hangingPunct="1"/>
            <a:r>
              <a:rPr lang="en-US" sz="2000" dirty="0" err="1">
                <a:ea typeface="ＭＳ Ｐゴシック" charset="-128"/>
                <a:cs typeface="ＭＳ Ｐゴシック" charset="-128"/>
              </a:rPr>
              <a:t>Mergesort</a:t>
            </a:r>
            <a:r>
              <a:rPr lang="en-US" sz="2000" dirty="0">
                <a:ea typeface="ＭＳ Ｐゴシック" charset="-128"/>
                <a:cs typeface="ＭＳ Ｐゴシック" charset="-128"/>
              </a:rPr>
              <a:t> is </a:t>
            </a:r>
            <a:r>
              <a:rPr lang="en-US" sz="2000" dirty="0" err="1">
                <a:latin typeface="Symbol" charset="2"/>
                <a:ea typeface="ＭＳ Ｐゴシック" charset="-128"/>
                <a:cs typeface="ＭＳ Ｐゴシック" charset="-128"/>
              </a:rPr>
              <a:t>Q</a:t>
            </a:r>
            <a:r>
              <a:rPr lang="en-US" sz="2000" dirty="0" err="1">
                <a:ea typeface="ＭＳ Ｐゴシック" charset="-128"/>
                <a:cs typeface="ＭＳ Ｐゴシック" charset="-128"/>
              </a:rPr>
              <a:t>(</a:t>
            </a:r>
            <a:r>
              <a:rPr lang="en-US" sz="2000" i="1" dirty="0" err="1">
                <a:ea typeface="ＭＳ Ｐゴシック" charset="-128"/>
                <a:cs typeface="ＭＳ Ｐゴシック" charset="-128"/>
              </a:rPr>
              <a:t>n</a:t>
            </a:r>
            <a:r>
              <a:rPr lang="en-US" sz="2000" dirty="0" err="1">
                <a:ea typeface="ＭＳ Ｐゴシック" charset="-128"/>
                <a:cs typeface="ＭＳ Ｐゴシック" charset="-128"/>
              </a:rPr>
              <a:t>log</a:t>
            </a:r>
            <a:r>
              <a:rPr lang="en-US" sz="2000" i="1" dirty="0" err="1">
                <a:ea typeface="ＭＳ Ｐゴシック" charset="-128"/>
                <a:cs typeface="ＭＳ Ｐゴシック" charset="-128"/>
              </a:rPr>
              <a:t>n</a:t>
            </a:r>
            <a:r>
              <a:rPr lang="en-US" sz="2000" dirty="0">
                <a:ea typeface="ＭＳ Ｐゴシック" charset="-128"/>
                <a:cs typeface="ＭＳ Ｐゴシック" charset="-128"/>
              </a:rPr>
              <a:t>), but inconvenient for implementation with arrays since we need space to merge</a:t>
            </a:r>
          </a:p>
          <a:p>
            <a:pPr eaLnBrk="1" hangingPunct="1"/>
            <a:r>
              <a:rPr lang="en-US" sz="2000" dirty="0">
                <a:ea typeface="ＭＳ Ｐゴシック" charset="-128"/>
                <a:cs typeface="ＭＳ Ｐゴシック" charset="-128"/>
              </a:rPr>
              <a:t>Quicksort sorts </a:t>
            </a:r>
            <a:r>
              <a:rPr lang="en-US" sz="2000" i="1" dirty="0">
                <a:ea typeface="ＭＳ Ｐゴシック" charset="-128"/>
                <a:cs typeface="ＭＳ Ｐゴシック" charset="-128"/>
              </a:rPr>
              <a:t>in place</a:t>
            </a:r>
            <a:r>
              <a:rPr lang="en-US" sz="2000" dirty="0">
                <a:ea typeface="ＭＳ Ｐゴシック" charset="-128"/>
                <a:cs typeface="ＭＳ Ｐゴシック" charset="-128"/>
              </a:rPr>
              <a:t>, using </a:t>
            </a:r>
            <a:r>
              <a:rPr lang="en-US" sz="2000" i="1" dirty="0">
                <a:ea typeface="ＭＳ Ｐゴシック" charset="-128"/>
                <a:cs typeface="ＭＳ Ｐゴシック" charset="-128"/>
              </a:rPr>
              <a:t>partitioning</a:t>
            </a:r>
          </a:p>
          <a:p>
            <a:pPr lvl="1" eaLnBrk="1" hangingPunct="1"/>
            <a:r>
              <a:rPr lang="en-US" sz="1800" dirty="0"/>
              <a:t>Example: Pivot about a random element (e.g. first element (3))</a:t>
            </a:r>
          </a:p>
          <a:p>
            <a:pPr lvl="1" eaLnBrk="1" hangingPunct="1"/>
            <a:r>
              <a:rPr lang="en-US" sz="1800" dirty="0"/>
              <a:t>Starting next to </a:t>
            </a:r>
            <a:r>
              <a:rPr lang="en-US" sz="1800" i="1" dirty="0"/>
              <a:t>pivot</a:t>
            </a:r>
            <a:r>
              <a:rPr lang="en-US" sz="1800" dirty="0"/>
              <a:t>, swap the first element from left that is &gt; </a:t>
            </a:r>
            <a:r>
              <a:rPr lang="en-US" sz="1800" i="1" dirty="0"/>
              <a:t>pivot </a:t>
            </a:r>
            <a:r>
              <a:rPr lang="en-US" sz="1800" dirty="0"/>
              <a:t>with first element from right that is ≤ </a:t>
            </a:r>
            <a:r>
              <a:rPr lang="en-US" sz="1800" i="1" dirty="0"/>
              <a:t>pivot</a:t>
            </a:r>
          </a:p>
          <a:p>
            <a:pPr lvl="1" eaLnBrk="1" hangingPunct="1"/>
            <a:r>
              <a:rPr lang="en-US" sz="1800" dirty="0"/>
              <a:t>For last step swap pivot with last swapped digit ≤ </a:t>
            </a:r>
            <a:r>
              <a:rPr lang="en-US" sz="1800" i="1" dirty="0"/>
              <a:t>pivot</a:t>
            </a:r>
          </a:p>
          <a:p>
            <a:pPr lvl="1" eaLnBrk="1" hangingPunct="1"/>
            <a:r>
              <a:rPr lang="en-US" sz="1800" dirty="0">
                <a:solidFill>
                  <a:srgbClr val="FF0000"/>
                </a:solidFill>
              </a:rPr>
              <a:t>3</a:t>
            </a:r>
            <a:r>
              <a:rPr lang="en-US" sz="1800" dirty="0"/>
              <a:t>  1  </a:t>
            </a:r>
            <a:r>
              <a:rPr lang="en-US" sz="1800" dirty="0">
                <a:solidFill>
                  <a:srgbClr val="66FF66"/>
                </a:solidFill>
              </a:rPr>
              <a:t>4</a:t>
            </a:r>
            <a:r>
              <a:rPr lang="en-US" sz="1800" dirty="0"/>
              <a:t>  1  </a:t>
            </a:r>
            <a:r>
              <a:rPr lang="en-US" sz="1800" dirty="0">
                <a:solidFill>
                  <a:srgbClr val="FF6600"/>
                </a:solidFill>
              </a:rPr>
              <a:t>5</a:t>
            </a:r>
            <a:r>
              <a:rPr lang="en-US" sz="1800" dirty="0"/>
              <a:t>  9  </a:t>
            </a:r>
            <a:r>
              <a:rPr lang="en-US" sz="1800" dirty="0">
                <a:solidFill>
                  <a:srgbClr val="FF6600"/>
                </a:solidFill>
              </a:rPr>
              <a:t>2</a:t>
            </a:r>
            <a:r>
              <a:rPr lang="en-US" sz="1800" dirty="0"/>
              <a:t>  6  5  </a:t>
            </a:r>
            <a:r>
              <a:rPr lang="en-US" sz="1800" dirty="0">
                <a:solidFill>
                  <a:srgbClr val="66FF66"/>
                </a:solidFill>
              </a:rPr>
              <a:t>3</a:t>
            </a:r>
            <a:r>
              <a:rPr lang="en-US" sz="1800" dirty="0"/>
              <a:t>  5  8  9 --- Initial list</a:t>
            </a:r>
            <a:endParaRPr lang="en-US" sz="1800" dirty="0">
              <a:solidFill>
                <a:srgbClr val="FF0000"/>
              </a:solidFill>
            </a:endParaRPr>
          </a:p>
          <a:p>
            <a:pPr lvl="1" eaLnBrk="1" hangingPunct="1"/>
            <a:r>
              <a:rPr lang="en-US" sz="1800" dirty="0">
                <a:solidFill>
                  <a:srgbClr val="FF0000"/>
                </a:solidFill>
              </a:rPr>
              <a:t>3</a:t>
            </a:r>
            <a:r>
              <a:rPr lang="en-US" sz="1800" dirty="0"/>
              <a:t>  1  </a:t>
            </a:r>
            <a:r>
              <a:rPr lang="en-US" sz="1800" dirty="0">
                <a:solidFill>
                  <a:srgbClr val="66FF66"/>
                </a:solidFill>
              </a:rPr>
              <a:t>3</a:t>
            </a:r>
            <a:r>
              <a:rPr lang="en-US" sz="1800" dirty="0"/>
              <a:t>  1  </a:t>
            </a:r>
            <a:r>
              <a:rPr lang="en-US" sz="1800" dirty="0">
                <a:solidFill>
                  <a:srgbClr val="FF6600"/>
                </a:solidFill>
              </a:rPr>
              <a:t>2</a:t>
            </a:r>
            <a:r>
              <a:rPr lang="en-US" sz="1800" dirty="0"/>
              <a:t>  9  </a:t>
            </a:r>
            <a:r>
              <a:rPr lang="en-US" sz="1800" dirty="0">
                <a:solidFill>
                  <a:srgbClr val="FF6600"/>
                </a:solidFill>
              </a:rPr>
              <a:t>5</a:t>
            </a:r>
            <a:r>
              <a:rPr lang="en-US" sz="1800" dirty="0"/>
              <a:t>  6  5  </a:t>
            </a:r>
            <a:r>
              <a:rPr lang="en-US" sz="1800" dirty="0">
                <a:solidFill>
                  <a:srgbClr val="66FF66"/>
                </a:solidFill>
              </a:rPr>
              <a:t>4</a:t>
            </a:r>
            <a:r>
              <a:rPr lang="en-US" sz="1800" dirty="0"/>
              <a:t>  5  8  9 --- After the O(</a:t>
            </a:r>
            <a:r>
              <a:rPr lang="en-US" sz="1800" i="1" dirty="0"/>
              <a:t>n</a:t>
            </a:r>
            <a:r>
              <a:rPr lang="en-US" sz="1800" dirty="0"/>
              <a:t>) swaps</a:t>
            </a:r>
            <a:endParaRPr lang="en-US" sz="1800" dirty="0">
              <a:solidFill>
                <a:srgbClr val="FF6600"/>
              </a:solidFill>
            </a:endParaRPr>
          </a:p>
          <a:p>
            <a:pPr lvl="1" eaLnBrk="1" hangingPunct="1"/>
            <a:r>
              <a:rPr lang="en-US" sz="1800" dirty="0">
                <a:solidFill>
                  <a:srgbClr val="FF6600"/>
                </a:solidFill>
              </a:rPr>
              <a:t>2</a:t>
            </a:r>
            <a:r>
              <a:rPr lang="en-US" sz="1800" dirty="0"/>
              <a:t>  1  </a:t>
            </a:r>
            <a:r>
              <a:rPr lang="en-US" sz="1800" dirty="0">
                <a:solidFill>
                  <a:srgbClr val="66FF66"/>
                </a:solidFill>
              </a:rPr>
              <a:t>3</a:t>
            </a:r>
            <a:r>
              <a:rPr lang="en-US" sz="1800" dirty="0"/>
              <a:t>  1  </a:t>
            </a:r>
            <a:r>
              <a:rPr lang="en-US" sz="1800" dirty="0">
                <a:solidFill>
                  <a:srgbClr val="FF0000"/>
                </a:solidFill>
              </a:rPr>
              <a:t>3</a:t>
            </a:r>
            <a:r>
              <a:rPr lang="en-US" sz="1800" dirty="0"/>
              <a:t>  9  </a:t>
            </a:r>
            <a:r>
              <a:rPr lang="en-US" sz="1800" dirty="0">
                <a:solidFill>
                  <a:srgbClr val="FF6600"/>
                </a:solidFill>
              </a:rPr>
              <a:t>5</a:t>
            </a:r>
            <a:r>
              <a:rPr lang="en-US" sz="1800" dirty="0"/>
              <a:t>  6  5  </a:t>
            </a:r>
            <a:r>
              <a:rPr lang="en-US" sz="1800" dirty="0">
                <a:solidFill>
                  <a:srgbClr val="66FF66"/>
                </a:solidFill>
              </a:rPr>
              <a:t>4</a:t>
            </a:r>
            <a:r>
              <a:rPr lang="en-US" sz="1800" dirty="0"/>
              <a:t>  5  8  9 --- Last step – swap the pivot</a:t>
            </a:r>
          </a:p>
          <a:p>
            <a:pPr eaLnBrk="1" hangingPunct="1"/>
            <a:r>
              <a:rPr lang="en-US" sz="2200" dirty="0"/>
              <a:t>Pivot element ends up in it’s final position</a:t>
            </a:r>
          </a:p>
          <a:p>
            <a:pPr lvl="1" eaLnBrk="1" hangingPunct="1"/>
            <a:r>
              <a:rPr lang="en-US" sz="1800" dirty="0"/>
              <a:t>No element left or right of pivot will flip sides again</a:t>
            </a:r>
          </a:p>
          <a:p>
            <a:pPr lvl="2" eaLnBrk="1" hangingPunct="1"/>
            <a:r>
              <a:rPr lang="en-US" sz="1600" dirty="0">
                <a:ea typeface="ＭＳ Ｐゴシック" charset="-128"/>
              </a:rPr>
              <a:t>Next, recursively Quicksort each side of pivot</a:t>
            </a:r>
          </a:p>
          <a:p>
            <a:pPr lvl="2" eaLnBrk="1" hangingPunct="1"/>
            <a:r>
              <a:rPr lang="en-US" sz="1600" dirty="0">
                <a:ea typeface="ＭＳ Ｐゴシック" charset="-128"/>
              </a:rPr>
              <a:t>Divide and Conquer approach </a:t>
            </a:r>
          </a:p>
          <a:p>
            <a:pPr lvl="1" eaLnBrk="1" hangingPunct="1"/>
            <a:r>
              <a:rPr lang="en-US" dirty="0">
                <a:ea typeface="ＭＳ Ｐゴシック" charset="-128"/>
              </a:rPr>
              <a:t>Complexity of Quicksort?  How much work at each level?</a:t>
            </a:r>
          </a:p>
          <a:p>
            <a:pPr lvl="1" eaLnBrk="1" hangingPunct="1"/>
            <a:r>
              <a:rPr lang="en-US" dirty="0">
                <a:ea typeface="ＭＳ Ｐゴシック" charset="-128"/>
              </a:rPr>
              <a:t>How many levels?</a:t>
            </a:r>
          </a:p>
          <a:p>
            <a:pPr lvl="2" eaLnBrk="1" hangingPunct="1">
              <a:buFont typeface="Wingdings" charset="2"/>
              <a:buNone/>
            </a:pPr>
            <a:endParaRPr lang="en-US" sz="1600" dirty="0">
              <a:solidFill>
                <a:schemeClr val="accent2"/>
              </a:solidFill>
              <a:ea typeface="ＭＳ Ｐゴシック" charset="-128"/>
            </a:endParaRPr>
          </a:p>
          <a:p>
            <a:pPr lvl="1" eaLnBrk="1" hangingPunct="1"/>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39939" name="Slide Number Placeholder 5"/>
          <p:cNvSpPr>
            <a:spLocks noGrp="1"/>
          </p:cNvSpPr>
          <p:nvPr>
            <p:ph type="sldNum" sz="quarter" idx="12"/>
          </p:nvPr>
        </p:nvSpPr>
        <p:spPr>
          <a:noFill/>
        </p:spPr>
        <p:txBody>
          <a:bodyPr/>
          <a:lstStyle/>
          <a:p>
            <a:fld id="{2F0BDD18-C499-8141-9C03-A8C945309D68}" type="slidenum">
              <a:rPr lang="en-US" smtClean="0">
                <a:latin typeface="Times New Roman" charset="0"/>
              </a:rPr>
              <a:pPr/>
              <a:t>10</a:t>
            </a:fld>
            <a:endParaRPr lang="en-US">
              <a:latin typeface="Times New Roman" charset="0"/>
            </a:endParaRPr>
          </a:p>
        </p:txBody>
      </p:sp>
      <p:sp>
        <p:nvSpPr>
          <p:cNvPr id="645122" name="Rectangle 2"/>
          <p:cNvSpPr>
            <a:spLocks noGrp="1" noChangeArrowheads="1"/>
          </p:cNvSpPr>
          <p:nvPr>
            <p:ph type="title"/>
          </p:nvPr>
        </p:nvSpPr>
        <p:spPr/>
        <p:txBody>
          <a:bodyPr/>
          <a:lstStyle/>
          <a:p>
            <a:pPr eaLnBrk="1" hangingPunct="1">
              <a:defRPr/>
            </a:pPr>
            <a:r>
              <a:rPr lang="en-US">
                <a:ea typeface="+mj-ea"/>
                <a:cs typeface="+mj-cs"/>
              </a:rPr>
              <a:t>Best Case Selection Complexity</a:t>
            </a:r>
          </a:p>
        </p:txBody>
      </p:sp>
      <p:sp>
        <p:nvSpPr>
          <p:cNvPr id="39941" name="Rectangle 3"/>
          <p:cNvSpPr>
            <a:spLocks noGrp="1" noChangeArrowheads="1"/>
          </p:cNvSpPr>
          <p:nvPr>
            <p:ph type="body" idx="1"/>
          </p:nvPr>
        </p:nvSpPr>
        <p:spPr>
          <a:xfrm>
            <a:off x="685800" y="1447800"/>
            <a:ext cx="7772400" cy="4648200"/>
          </a:xfrm>
        </p:spPr>
        <p:txBody>
          <a:bodyPr>
            <a:normAutofit lnSpcReduction="10000"/>
          </a:bodyPr>
          <a:lstStyle/>
          <a:p>
            <a:pPr eaLnBrk="1" hangingPunct="1"/>
            <a:r>
              <a:rPr lang="en-US" dirty="0">
                <a:ea typeface="ＭＳ Ｐゴシック" charset="-128"/>
                <a:cs typeface="ＭＳ Ｐゴシック" charset="-128"/>
              </a:rPr>
              <a:t>Best case</a:t>
            </a:r>
          </a:p>
          <a:p>
            <a:pPr lvl="1" eaLnBrk="1" hangingPunct="1"/>
            <a:r>
              <a:rPr lang="en-US" dirty="0"/>
              <a:t>Pick the median value as the pivot (or close to it) each time so that we cut the list in half at each level of the recursion</a:t>
            </a:r>
          </a:p>
          <a:p>
            <a:pPr lvl="1" eaLnBrk="1" hangingPunct="1"/>
            <a:r>
              <a:rPr lang="en-US" dirty="0"/>
              <a:t>Of course if we could really pick the median value then we wouldn't need selection to find the median</a:t>
            </a:r>
          </a:p>
          <a:p>
            <a:pPr lvl="1" eaLnBrk="1" hangingPunct="1"/>
            <a:r>
              <a:rPr lang="en-US" dirty="0"/>
              <a:t>If we can split the list close to half each time, then:</a:t>
            </a:r>
          </a:p>
          <a:p>
            <a:pPr eaLnBrk="1" hangingPunct="1"/>
            <a:r>
              <a:rPr lang="en-US" i="1" dirty="0" err="1">
                <a:ea typeface="ＭＳ Ｐゴシック" charset="-128"/>
                <a:cs typeface="ＭＳ Ｐゴシック" charset="-128"/>
              </a:rPr>
              <a:t>T</a:t>
            </a:r>
            <a:r>
              <a:rPr lang="en-US" dirty="0" err="1">
                <a:ea typeface="ＭＳ Ｐゴシック" charset="-128"/>
                <a:cs typeface="ＭＳ Ｐゴシック" charset="-128"/>
              </a:rPr>
              <a:t>(</a:t>
            </a:r>
            <a:r>
              <a:rPr lang="en-US" i="1" dirty="0" err="1">
                <a:ea typeface="ＭＳ Ｐゴシック" charset="-128"/>
                <a:cs typeface="ＭＳ Ｐゴシック" charset="-128"/>
              </a:rPr>
              <a:t>n</a:t>
            </a:r>
            <a:r>
              <a:rPr lang="en-US" dirty="0">
                <a:ea typeface="ＭＳ Ｐゴシック" charset="-128"/>
                <a:cs typeface="ＭＳ Ｐゴシック" charset="-128"/>
              </a:rPr>
              <a:t>) = </a:t>
            </a:r>
            <a:r>
              <a:rPr lang="en-US" i="1" dirty="0">
                <a:ea typeface="ＭＳ Ｐゴシック" charset="-128"/>
                <a:cs typeface="ＭＳ Ｐゴシック" charset="-128"/>
              </a:rPr>
              <a:t>T</a:t>
            </a:r>
            <a:r>
              <a:rPr lang="en-US" dirty="0">
                <a:ea typeface="ＭＳ Ｐゴシック" charset="-128"/>
                <a:cs typeface="ＭＳ Ｐゴシック" charset="-128"/>
              </a:rPr>
              <a:t>(</a:t>
            </a:r>
            <a:r>
              <a:rPr lang="en-US" i="1" dirty="0">
                <a:ea typeface="ＭＳ Ｐゴシック" charset="-128"/>
                <a:cs typeface="ＭＳ Ｐゴシック" charset="-128"/>
              </a:rPr>
              <a:t>n</a:t>
            </a:r>
            <a:r>
              <a:rPr lang="en-US" dirty="0">
                <a:ea typeface="ＭＳ Ｐゴシック" charset="-128"/>
                <a:cs typeface="ＭＳ Ｐゴシック" charset="-128"/>
              </a:rPr>
              <a:t>/2) + </a:t>
            </a:r>
            <a:r>
              <a:rPr lang="en-US" dirty="0" err="1">
                <a:ea typeface="ＭＳ Ｐゴシック" charset="-128"/>
                <a:cs typeface="ＭＳ Ｐゴシック" charset="-128"/>
              </a:rPr>
              <a:t>O(</a:t>
            </a:r>
            <a:r>
              <a:rPr lang="en-US" i="1" dirty="0" err="1">
                <a:ea typeface="ＭＳ Ｐゴシック" charset="-128"/>
                <a:cs typeface="ＭＳ Ｐゴシック" charset="-128"/>
              </a:rPr>
              <a:t>n</a:t>
            </a:r>
            <a:r>
              <a:rPr lang="en-US" dirty="0">
                <a:ea typeface="ＭＳ Ｐゴシック" charset="-128"/>
                <a:cs typeface="ＭＳ Ｐゴシック" charset="-128"/>
              </a:rPr>
              <a:t>)</a:t>
            </a:r>
          </a:p>
          <a:p>
            <a:pPr lvl="1" eaLnBrk="1" hangingPunct="1"/>
            <a:r>
              <a:rPr lang="en-US" i="1" dirty="0"/>
              <a:t>a</a:t>
            </a:r>
            <a:r>
              <a:rPr lang="en-US" dirty="0"/>
              <a:t> = 1 since we just recurse down 1 branch each time (the trick)</a:t>
            </a:r>
          </a:p>
          <a:p>
            <a:pPr lvl="1" eaLnBrk="1" hangingPunct="1"/>
            <a:r>
              <a:rPr lang="en-US" dirty="0"/>
              <a:t>Note that just like </a:t>
            </a:r>
            <a:r>
              <a:rPr lang="en-US" dirty="0" err="1"/>
              <a:t>quicksort</a:t>
            </a:r>
            <a:r>
              <a:rPr lang="en-US" dirty="0"/>
              <a:t>, </a:t>
            </a:r>
            <a:r>
              <a:rPr lang="en-US" dirty="0" err="1"/>
              <a:t>O(</a:t>
            </a:r>
            <a:r>
              <a:rPr lang="en-US" i="1" dirty="0" err="1"/>
              <a:t>n</a:t>
            </a:r>
            <a:r>
              <a:rPr lang="en-US" dirty="0"/>
              <a:t>) work is done before the recursive call and that no combining work need be done after the recursion threshold.  Just the opposite of </a:t>
            </a:r>
            <a:r>
              <a:rPr lang="en-US" dirty="0" err="1"/>
              <a:t>mergesort</a:t>
            </a:r>
            <a:r>
              <a:rPr lang="en-US" dirty="0"/>
              <a:t>, etc.  </a:t>
            </a:r>
          </a:p>
          <a:p>
            <a:pPr lvl="1" eaLnBrk="1" hangingPunct="1"/>
            <a:r>
              <a:rPr lang="en-US" dirty="0"/>
              <a:t>By master theorem best case complexity is </a:t>
            </a:r>
            <a:r>
              <a:rPr lang="en-US" dirty="0">
                <a:sym typeface="Symbol" charset="2"/>
              </a:rPr>
              <a:t>O</a:t>
            </a:r>
            <a:r>
              <a:rPr lang="en-US" dirty="0"/>
              <a:t>(</a:t>
            </a:r>
            <a:r>
              <a:rPr lang="en-US" i="1" dirty="0"/>
              <a:t>n</a:t>
            </a:r>
            <a:r>
              <a:rPr lang="en-US" dirty="0"/>
              <a:t>) because time dominated by root node</a:t>
            </a:r>
          </a:p>
          <a:p>
            <a:pPr lvl="2" eaLnBrk="1" hangingPunct="1"/>
            <a:r>
              <a:rPr lang="en-US" dirty="0"/>
              <a:t>But only because we do full divide &amp; conquer! Can't stop at root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4"/>
          <p:cNvSpPr>
            <a:spLocks noGrp="1"/>
          </p:cNvSpPr>
          <p:nvPr>
            <p:ph type="ftr" sz="quarter" idx="11"/>
          </p:nvPr>
        </p:nvSpPr>
        <p:spPr>
          <a:noFill/>
        </p:spPr>
        <p:txBody>
          <a:bodyPr/>
          <a:lstStyle/>
          <a:p>
            <a:r>
              <a:rPr lang="en-US"/>
              <a:t>CS 312 - Divide and Conquer/Recurrence Relations</a:t>
            </a:r>
          </a:p>
        </p:txBody>
      </p:sp>
      <p:sp>
        <p:nvSpPr>
          <p:cNvPr id="38917" name="Slide Number Placeholder 5"/>
          <p:cNvSpPr>
            <a:spLocks noGrp="1"/>
          </p:cNvSpPr>
          <p:nvPr>
            <p:ph type="sldNum" sz="quarter" idx="12"/>
          </p:nvPr>
        </p:nvSpPr>
        <p:spPr>
          <a:noFill/>
        </p:spPr>
        <p:txBody>
          <a:bodyPr/>
          <a:lstStyle/>
          <a:p>
            <a:fld id="{620FF0D5-2BC3-F747-9603-DF710F0B3BC2}" type="slidenum">
              <a:rPr lang="en-US" smtClean="0"/>
              <a:pPr/>
              <a:t>11</a:t>
            </a:fld>
            <a:endParaRPr lang="en-US"/>
          </a:p>
        </p:txBody>
      </p:sp>
      <p:sp>
        <p:nvSpPr>
          <p:cNvPr id="527362" name="Rectangle 2"/>
          <p:cNvSpPr>
            <a:spLocks noGrp="1" noChangeArrowheads="1"/>
          </p:cNvSpPr>
          <p:nvPr>
            <p:ph type="title"/>
          </p:nvPr>
        </p:nvSpPr>
        <p:spPr/>
        <p:txBody>
          <a:bodyPr/>
          <a:lstStyle/>
          <a:p>
            <a:pPr eaLnBrk="1" hangingPunct="1">
              <a:defRPr/>
            </a:pPr>
            <a:r>
              <a:rPr lang="en-US">
                <a:ea typeface="+mj-ea"/>
                <a:cs typeface="+mj-cs"/>
              </a:rPr>
              <a:t>Master Theorem</a:t>
            </a:r>
          </a:p>
        </p:txBody>
      </p:sp>
      <p:sp>
        <p:nvSpPr>
          <p:cNvPr id="38919" name="Text Box 4"/>
          <p:cNvSpPr txBox="1">
            <a:spLocks noChangeArrowheads="1"/>
          </p:cNvSpPr>
          <p:nvPr/>
        </p:nvSpPr>
        <p:spPr bwMode="auto">
          <a:xfrm>
            <a:off x="2133600" y="2201863"/>
            <a:ext cx="5761038" cy="1631950"/>
          </a:xfrm>
          <a:prstGeom prst="rect">
            <a:avLst/>
          </a:prstGeom>
          <a:noFill/>
          <a:ln w="9525">
            <a:noFill/>
            <a:miter lim="800000"/>
            <a:headEnd/>
            <a:tailEnd/>
          </a:ln>
        </p:spPr>
        <p:txBody>
          <a:bodyPr wrap="none" anchor="ctr">
            <a:prstTxWarp prst="textNoShape">
              <a:avLst/>
            </a:prstTxWarp>
            <a:spAutoFit/>
          </a:bodyPr>
          <a:lstStyle/>
          <a:p>
            <a:pPr eaLnBrk="0" hangingPunct="0"/>
            <a:r>
              <a:rPr lang="en-US" sz="2000" b="0" dirty="0">
                <a:ea typeface="Arial" charset="0"/>
                <a:cs typeface="Arial" charset="0"/>
              </a:rPr>
              <a:t>Where </a:t>
            </a:r>
            <a:r>
              <a:rPr lang="en-US" sz="2000" b="0" i="1" dirty="0">
                <a:ea typeface="Arial" charset="0"/>
                <a:cs typeface="Arial" charset="0"/>
              </a:rPr>
              <a:t>a</a:t>
            </a:r>
            <a:r>
              <a:rPr lang="en-US" sz="2000" b="0" dirty="0">
                <a:ea typeface="Arial" charset="0"/>
                <a:cs typeface="Arial" charset="0"/>
              </a:rPr>
              <a:t> &gt; 0, </a:t>
            </a:r>
            <a:r>
              <a:rPr lang="en-US" sz="2000" b="0" i="1" dirty="0" err="1">
                <a:ea typeface="Arial" charset="0"/>
                <a:cs typeface="Arial" charset="0"/>
              </a:rPr>
              <a:t>b</a:t>
            </a:r>
            <a:r>
              <a:rPr lang="en-US" sz="2000" b="0" i="1" dirty="0">
                <a:ea typeface="Arial" charset="0"/>
                <a:cs typeface="Arial" charset="0"/>
              </a:rPr>
              <a:t> </a:t>
            </a:r>
            <a:r>
              <a:rPr lang="en-US" sz="2000" b="0" dirty="0">
                <a:ea typeface="Arial" charset="0"/>
                <a:cs typeface="Arial" charset="0"/>
              </a:rPr>
              <a:t>&gt; 1, </a:t>
            </a:r>
            <a:r>
              <a:rPr lang="en-US" sz="2000" b="0" i="1" dirty="0" err="1">
                <a:ea typeface="Arial" charset="0"/>
                <a:cs typeface="Arial" charset="0"/>
              </a:rPr>
              <a:t>d</a:t>
            </a:r>
            <a:r>
              <a:rPr lang="en-US" sz="2000" b="0" i="1" dirty="0">
                <a:ea typeface="Arial" charset="0"/>
                <a:cs typeface="Arial" charset="0"/>
              </a:rPr>
              <a:t> </a:t>
            </a:r>
            <a:r>
              <a:rPr lang="en-US" sz="2000" b="0" dirty="0">
                <a:ea typeface="Arial" charset="0"/>
                <a:cs typeface="Arial" charset="0"/>
              </a:rPr>
              <a:t>≥ 0 and</a:t>
            </a:r>
          </a:p>
          <a:p>
            <a:pPr eaLnBrk="0" hangingPunct="0"/>
            <a:r>
              <a:rPr lang="en-US" sz="2000" b="0" i="1" dirty="0"/>
              <a:t>a</a:t>
            </a:r>
            <a:r>
              <a:rPr lang="en-US" sz="2000" b="0" dirty="0"/>
              <a:t> = number of sub-tasks that must be solved</a:t>
            </a:r>
          </a:p>
          <a:p>
            <a:pPr eaLnBrk="0" hangingPunct="0"/>
            <a:r>
              <a:rPr lang="en-US" sz="2000" b="0" i="1" dirty="0" err="1"/>
              <a:t>n</a:t>
            </a:r>
            <a:r>
              <a:rPr lang="en-US" sz="2000" b="0" dirty="0"/>
              <a:t> = original task size (variable)</a:t>
            </a:r>
          </a:p>
          <a:p>
            <a:pPr eaLnBrk="0" hangingPunct="0"/>
            <a:r>
              <a:rPr lang="en-US" sz="2000" b="0" i="1" dirty="0" err="1"/>
              <a:t>n/b</a:t>
            </a:r>
            <a:r>
              <a:rPr lang="en-US" sz="2000" b="0" dirty="0"/>
              <a:t> = size of sub-instances</a:t>
            </a:r>
          </a:p>
          <a:p>
            <a:pPr eaLnBrk="0" hangingPunct="0"/>
            <a:r>
              <a:rPr lang="en-US" sz="2000" b="0" i="1" dirty="0" err="1"/>
              <a:t>d</a:t>
            </a:r>
            <a:r>
              <a:rPr lang="en-US" sz="2000" b="0" dirty="0"/>
              <a:t> = polynomial order of partitioning/recombining cost</a:t>
            </a:r>
          </a:p>
        </p:txBody>
      </p:sp>
      <p:sp>
        <p:nvSpPr>
          <p:cNvPr id="38920" name="Rectangle 18"/>
          <p:cNvSpPr>
            <a:spLocks noChangeArrowheads="1"/>
          </p:cNvSpPr>
          <p:nvPr/>
        </p:nvSpPr>
        <p:spPr bwMode="auto">
          <a:xfrm>
            <a:off x="1246188" y="3810000"/>
            <a:ext cx="902561"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Then:</a:t>
            </a:r>
          </a:p>
        </p:txBody>
      </p:sp>
      <p:graphicFrame>
        <p:nvGraphicFramePr>
          <p:cNvPr id="38915" name="Object 3"/>
          <p:cNvGraphicFramePr>
            <a:graphicFrameLocks noChangeAspect="1"/>
          </p:cNvGraphicFramePr>
          <p:nvPr/>
        </p:nvGraphicFramePr>
        <p:xfrm>
          <a:off x="2667000" y="1479550"/>
          <a:ext cx="3810000" cy="488950"/>
        </p:xfrm>
        <a:graphic>
          <a:graphicData uri="http://schemas.openxmlformats.org/presentationml/2006/ole">
            <mc:AlternateContent xmlns:mc="http://schemas.openxmlformats.org/markup-compatibility/2006">
              <mc:Choice xmlns:v="urn:schemas-microsoft-com:vml" Requires="v">
                <p:oleObj spid="_x0000_s147570" name="Equation" r:id="rId4" imgW="1485900" imgH="190500" progId="Equation.3">
                  <p:embed/>
                </p:oleObj>
              </mc:Choice>
              <mc:Fallback>
                <p:oleObj name="Equation" r:id="rId4" imgW="1485900" imgH="1905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479550"/>
                        <a:ext cx="3810000" cy="488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21" name="Rectangle 9"/>
          <p:cNvSpPr>
            <a:spLocks noChangeArrowheads="1"/>
          </p:cNvSpPr>
          <p:nvPr/>
        </p:nvSpPr>
        <p:spPr bwMode="auto">
          <a:xfrm>
            <a:off x="457200" y="5927725"/>
            <a:ext cx="8229600" cy="400050"/>
          </a:xfrm>
          <a:prstGeom prst="rect">
            <a:avLst/>
          </a:prstGeom>
          <a:noFill/>
          <a:ln w="9525">
            <a:noFill/>
            <a:miter lim="800000"/>
            <a:headEnd/>
            <a:tailEnd/>
          </a:ln>
        </p:spPr>
        <p:txBody>
          <a:bodyPr>
            <a:prstTxWarp prst="textNoShape">
              <a:avLst/>
            </a:prstTxWarp>
            <a:spAutoFit/>
          </a:bodyPr>
          <a:lstStyle/>
          <a:p>
            <a:r>
              <a:rPr lang="en-US" sz="2000" b="0" dirty="0"/>
              <a:t>This theorem gives big </a:t>
            </a:r>
            <a:r>
              <a:rPr lang="en-US" sz="2000" b="0" dirty="0">
                <a:sym typeface="Symbol" charset="2"/>
              </a:rPr>
              <a:t>O</a:t>
            </a:r>
            <a:r>
              <a:rPr lang="en-US" sz="2000" dirty="0">
                <a:sym typeface="Symbol" charset="2"/>
              </a:rPr>
              <a:t> </a:t>
            </a:r>
            <a:r>
              <a:rPr lang="en-US" sz="2000" b="0" dirty="0"/>
              <a:t>complexity for most common DC algorithms</a:t>
            </a:r>
          </a:p>
        </p:txBody>
      </p:sp>
      <p:sp>
        <p:nvSpPr>
          <p:cNvPr id="38922" name="Rectangle 18"/>
          <p:cNvSpPr>
            <a:spLocks noChangeArrowheads="1"/>
          </p:cNvSpPr>
          <p:nvPr/>
        </p:nvSpPr>
        <p:spPr bwMode="auto">
          <a:xfrm>
            <a:off x="1371600" y="1544638"/>
            <a:ext cx="1022335"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Given</a:t>
            </a:r>
            <a:r>
              <a:rPr lang="en-US" b="0" dirty="0">
                <a:latin typeface="Arial" charset="0"/>
              </a:rPr>
              <a:t>:</a:t>
            </a:r>
          </a:p>
        </p:txBody>
      </p:sp>
      <p:graphicFrame>
        <p:nvGraphicFramePr>
          <p:cNvPr id="11" name="Object 10"/>
          <p:cNvGraphicFramePr>
            <a:graphicFrameLocks noChangeAspect="1"/>
          </p:cNvGraphicFramePr>
          <p:nvPr/>
        </p:nvGraphicFramePr>
        <p:xfrm>
          <a:off x="1371600" y="4258907"/>
          <a:ext cx="6403975" cy="1684693"/>
        </p:xfrm>
        <a:graphic>
          <a:graphicData uri="http://schemas.openxmlformats.org/presentationml/2006/ole">
            <mc:AlternateContent xmlns:mc="http://schemas.openxmlformats.org/markup-compatibility/2006">
              <mc:Choice xmlns:v="urn:schemas-microsoft-com:vml" Requires="v">
                <p:oleObj spid="_x0000_s147571" name="Equation" r:id="rId6" imgW="2654300" imgH="698500" progId="Equation.3">
                  <p:embed/>
                </p:oleObj>
              </mc:Choice>
              <mc:Fallback>
                <p:oleObj name="Equation" r:id="rId6" imgW="2654300" imgH="6985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258907"/>
                        <a:ext cx="6403975" cy="1684693"/>
                      </a:xfrm>
                      <a:prstGeom prst="rect">
                        <a:avLst/>
                      </a:prstGeom>
                      <a:solidFill>
                        <a:schemeClr val="accent1"/>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41987" name="Slide Number Placeholder 5"/>
          <p:cNvSpPr>
            <a:spLocks noGrp="1"/>
          </p:cNvSpPr>
          <p:nvPr>
            <p:ph type="sldNum" sz="quarter" idx="12"/>
          </p:nvPr>
        </p:nvSpPr>
        <p:spPr>
          <a:noFill/>
        </p:spPr>
        <p:txBody>
          <a:bodyPr/>
          <a:lstStyle/>
          <a:p>
            <a:fld id="{6F35CCD5-99D0-B248-8813-146E0593BE78}" type="slidenum">
              <a:rPr lang="en-US" smtClean="0">
                <a:latin typeface="Times New Roman" charset="0"/>
              </a:rPr>
              <a:pPr/>
              <a:t>12</a:t>
            </a:fld>
            <a:endParaRPr lang="en-US">
              <a:latin typeface="Times New Roman" charset="0"/>
            </a:endParaRPr>
          </a:p>
        </p:txBody>
      </p:sp>
      <p:sp>
        <p:nvSpPr>
          <p:cNvPr id="647170" name="Rectangle 2"/>
          <p:cNvSpPr>
            <a:spLocks noGrp="1" noChangeArrowheads="1"/>
          </p:cNvSpPr>
          <p:nvPr>
            <p:ph type="title"/>
          </p:nvPr>
        </p:nvSpPr>
        <p:spPr/>
        <p:txBody>
          <a:bodyPr/>
          <a:lstStyle/>
          <a:p>
            <a:pPr eaLnBrk="1" hangingPunct="1">
              <a:defRPr/>
            </a:pPr>
            <a:r>
              <a:rPr lang="en-US">
                <a:ea typeface="+mj-ea"/>
                <a:cs typeface="+mj-cs"/>
              </a:rPr>
              <a:t>Average/Worst Case Complexity</a:t>
            </a:r>
          </a:p>
        </p:txBody>
      </p:sp>
      <p:sp>
        <p:nvSpPr>
          <p:cNvPr id="41989" name="Rectangle 3"/>
          <p:cNvSpPr>
            <a:spLocks noGrp="1" noChangeArrowheads="1"/>
          </p:cNvSpPr>
          <p:nvPr>
            <p:ph type="body" idx="1"/>
          </p:nvPr>
        </p:nvSpPr>
        <p:spPr/>
        <p:txBody>
          <a:bodyPr/>
          <a:lstStyle/>
          <a:p>
            <a:pPr eaLnBrk="1" hangingPunct="1"/>
            <a:r>
              <a:rPr lang="en-US" dirty="0">
                <a:ea typeface="ＭＳ Ｐゴシック" charset="-128"/>
                <a:cs typeface="ＭＳ Ｐゴシック" charset="-128"/>
              </a:rPr>
              <a:t>But can we pick the Median?</a:t>
            </a:r>
          </a:p>
          <a:p>
            <a:pPr eaLnBrk="1" hangingPunct="1"/>
            <a:r>
              <a:rPr lang="en-US" dirty="0">
                <a:ea typeface="ＭＳ Ｐゴシック" charset="-128"/>
                <a:cs typeface="ＭＳ Ｐゴシック" charset="-128"/>
              </a:rPr>
              <a:t>Pick Random instead (Could pick a few and take middle)</a:t>
            </a:r>
          </a:p>
          <a:p>
            <a:pPr eaLnBrk="1" hangingPunct="1"/>
            <a:r>
              <a:rPr lang="en-US" dirty="0">
                <a:ea typeface="ＭＳ Ｐゴシック" charset="-128"/>
                <a:cs typeface="ＭＳ Ｐゴシック" charset="-128"/>
              </a:rPr>
              <a:t>Best case - Always pick somewhat close to the median   - O(</a:t>
            </a:r>
            <a:r>
              <a:rPr lang="en-US" i="1" dirty="0">
                <a:ea typeface="ＭＳ Ｐゴシック" charset="-128"/>
                <a:cs typeface="ＭＳ Ｐゴシック" charset="-128"/>
              </a:rPr>
              <a:t>n</a:t>
            </a:r>
            <a:r>
              <a:rPr lang="en-US" dirty="0">
                <a:ea typeface="ＭＳ Ｐゴシック" charset="-128"/>
                <a:cs typeface="ＭＳ Ｐゴシック" charset="-128"/>
              </a:rPr>
              <a:t>)</a:t>
            </a:r>
          </a:p>
          <a:p>
            <a:pPr eaLnBrk="1" hangingPunct="1"/>
            <a:r>
              <a:rPr lang="en-US" dirty="0">
                <a:ea typeface="ＭＳ Ｐゴシック" charset="-128"/>
                <a:cs typeface="ＭＳ Ｐゴシック" charset="-128"/>
              </a:rPr>
              <a:t>Worst case complexity</a:t>
            </a:r>
          </a:p>
          <a:p>
            <a:pPr lvl="1" eaLnBrk="1" hangingPunct="1"/>
            <a:r>
              <a:rPr lang="en-US" dirty="0"/>
              <a:t>Always happen to pick smallest or largest element in list</a:t>
            </a:r>
          </a:p>
          <a:p>
            <a:pPr lvl="1" eaLnBrk="1" hangingPunct="1"/>
            <a:r>
              <a:rPr lang="en-US" dirty="0"/>
              <a:t>Then the next list to check is of size </a:t>
            </a:r>
            <a:r>
              <a:rPr lang="en-US" i="1" dirty="0"/>
              <a:t>n</a:t>
            </a:r>
            <a:r>
              <a:rPr lang="en-US" dirty="0"/>
              <a:t>-1 with an overall depth of </a:t>
            </a:r>
            <a:r>
              <a:rPr lang="en-US" i="1" dirty="0"/>
              <a:t>n</a:t>
            </a:r>
          </a:p>
          <a:p>
            <a:pPr lvl="1" eaLnBrk="1" hangingPunct="1"/>
            <a:r>
              <a:rPr lang="en-US" i="1" dirty="0"/>
              <a:t>n</a:t>
            </a:r>
            <a:r>
              <a:rPr lang="en-US" dirty="0"/>
              <a:t> + (</a:t>
            </a:r>
            <a:r>
              <a:rPr lang="en-US" i="1" dirty="0"/>
              <a:t>n</a:t>
            </a:r>
            <a:r>
              <a:rPr lang="en-US" dirty="0"/>
              <a:t>-1) + (</a:t>
            </a:r>
            <a:r>
              <a:rPr lang="en-US" i="1" dirty="0"/>
              <a:t>n</a:t>
            </a:r>
            <a:r>
              <a:rPr lang="en-US" dirty="0"/>
              <a:t>-2) + ... = O(</a:t>
            </a:r>
            <a:r>
              <a:rPr lang="en-US" i="1" dirty="0"/>
              <a:t>n</a:t>
            </a:r>
            <a:r>
              <a:rPr lang="en-US" baseline="30000" dirty="0"/>
              <a:t>2</a:t>
            </a:r>
            <a:r>
              <a:rPr lang="en-US" dirty="0"/>
              <a:t>)</a:t>
            </a:r>
          </a:p>
          <a:p>
            <a:pPr lvl="1" eaLnBrk="1" hangingPunct="1"/>
            <a:r>
              <a:rPr lang="en-US" dirty="0"/>
              <a:t>Exact same issue as with Quicksort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44036" name="Slide Number Placeholder 5"/>
          <p:cNvSpPr>
            <a:spLocks noGrp="1"/>
          </p:cNvSpPr>
          <p:nvPr>
            <p:ph type="sldNum" sz="quarter" idx="12"/>
          </p:nvPr>
        </p:nvSpPr>
        <p:spPr>
          <a:noFill/>
        </p:spPr>
        <p:txBody>
          <a:bodyPr/>
          <a:lstStyle/>
          <a:p>
            <a:fld id="{4884C053-B401-DC4E-817C-74165EFF8CC9}" type="slidenum">
              <a:rPr lang="en-US" smtClean="0">
                <a:latin typeface="Times New Roman" charset="0"/>
              </a:rPr>
              <a:pPr/>
              <a:t>13</a:t>
            </a:fld>
            <a:endParaRPr lang="en-US">
              <a:latin typeface="Times New Roman" charset="0"/>
            </a:endParaRPr>
          </a:p>
        </p:txBody>
      </p:sp>
      <p:sp>
        <p:nvSpPr>
          <p:cNvPr id="648194" name="Rectangle 2"/>
          <p:cNvSpPr>
            <a:spLocks noGrp="1" noChangeArrowheads="1"/>
          </p:cNvSpPr>
          <p:nvPr>
            <p:ph type="title"/>
          </p:nvPr>
        </p:nvSpPr>
        <p:spPr/>
        <p:txBody>
          <a:bodyPr/>
          <a:lstStyle/>
          <a:p>
            <a:pPr eaLnBrk="1" hangingPunct="1">
              <a:defRPr/>
            </a:pPr>
            <a:r>
              <a:rPr lang="en-US">
                <a:ea typeface="+mj-ea"/>
                <a:cs typeface="+mj-cs"/>
              </a:rPr>
              <a:t>Average Case Complexity</a:t>
            </a:r>
          </a:p>
        </p:txBody>
      </p:sp>
      <p:sp>
        <p:nvSpPr>
          <p:cNvPr id="44038" name="Rectangle 3"/>
          <p:cNvSpPr>
            <a:spLocks noGrp="1" noChangeArrowheads="1"/>
          </p:cNvSpPr>
          <p:nvPr>
            <p:ph type="body" idx="1"/>
          </p:nvPr>
        </p:nvSpPr>
        <p:spPr>
          <a:xfrm>
            <a:off x="609600" y="1447800"/>
            <a:ext cx="8077200" cy="3962400"/>
          </a:xfrm>
        </p:spPr>
        <p:txBody>
          <a:bodyPr/>
          <a:lstStyle/>
          <a:p>
            <a:pPr eaLnBrk="1" hangingPunct="1">
              <a:lnSpc>
                <a:spcPct val="90000"/>
              </a:lnSpc>
            </a:pPr>
            <a:r>
              <a:rPr lang="en-US" dirty="0">
                <a:ea typeface="ＭＳ Ｐゴシック" charset="-128"/>
                <a:cs typeface="ＭＳ Ｐゴシック" charset="-128"/>
              </a:rPr>
              <a:t>Average case complexity</a:t>
            </a:r>
          </a:p>
          <a:p>
            <a:pPr lvl="1" eaLnBrk="1" hangingPunct="1">
              <a:lnSpc>
                <a:spcPct val="90000"/>
              </a:lnSpc>
            </a:pPr>
            <a:r>
              <a:rPr lang="en-US" dirty="0"/>
              <a:t>Assume a good pivot is one between the 25</a:t>
            </a:r>
            <a:r>
              <a:rPr lang="en-US" baseline="30000" dirty="0"/>
              <a:t>th</a:t>
            </a:r>
            <a:r>
              <a:rPr lang="en-US" dirty="0"/>
              <a:t> and 75</a:t>
            </a:r>
            <a:r>
              <a:rPr lang="en-US" baseline="30000" dirty="0"/>
              <a:t>th</a:t>
            </a:r>
            <a:r>
              <a:rPr lang="en-US" dirty="0"/>
              <a:t> percentile, these divide the space by at least 25%</a:t>
            </a:r>
          </a:p>
          <a:p>
            <a:pPr lvl="1" eaLnBrk="1" hangingPunct="1">
              <a:lnSpc>
                <a:spcPct val="90000"/>
              </a:lnSpc>
            </a:pPr>
            <a:r>
              <a:rPr lang="en-US" dirty="0"/>
              <a:t>Chance of choosing a good pivot is 50% - coin flip</a:t>
            </a:r>
          </a:p>
          <a:p>
            <a:pPr lvl="1" eaLnBrk="1" hangingPunct="1">
              <a:lnSpc>
                <a:spcPct val="90000"/>
              </a:lnSpc>
            </a:pPr>
            <a:r>
              <a:rPr lang="en-US" dirty="0"/>
              <a:t>On average "heads" will occur within 2 flips</a:t>
            </a:r>
          </a:p>
          <a:p>
            <a:pPr lvl="2" eaLnBrk="1" hangingPunct="1">
              <a:lnSpc>
                <a:spcPct val="90000"/>
              </a:lnSpc>
            </a:pPr>
            <a:r>
              <a:rPr lang="en-US" dirty="0">
                <a:ea typeface="ＭＳ Ｐゴシック" charset="-128"/>
              </a:rPr>
              <a:t>Thus, on average we divide the list by 3/4ths rather than the optimal 1/2</a:t>
            </a:r>
          </a:p>
          <a:p>
            <a:pPr lvl="1" eaLnBrk="1" hangingPunct="1">
              <a:lnSpc>
                <a:spcPct val="90000"/>
              </a:lnSpc>
            </a:pPr>
            <a:r>
              <a:rPr lang="en-US" i="1" dirty="0" err="1"/>
              <a:t>T</a:t>
            </a:r>
            <a:r>
              <a:rPr lang="en-US" dirty="0" err="1"/>
              <a:t>(</a:t>
            </a:r>
            <a:r>
              <a:rPr lang="en-US" i="1" dirty="0" err="1"/>
              <a:t>n</a:t>
            </a:r>
            <a:r>
              <a:rPr lang="en-US" dirty="0"/>
              <a:t>) = </a:t>
            </a:r>
            <a:r>
              <a:rPr lang="en-US" i="1" dirty="0"/>
              <a:t>T</a:t>
            </a:r>
            <a:r>
              <a:rPr lang="en-US" dirty="0"/>
              <a:t>(3</a:t>
            </a:r>
            <a:r>
              <a:rPr lang="en-US" i="1" dirty="0"/>
              <a:t>n</a:t>
            </a:r>
            <a:r>
              <a:rPr lang="en-US" dirty="0"/>
              <a:t>/4) + </a:t>
            </a:r>
            <a:r>
              <a:rPr lang="en-US" dirty="0" err="1"/>
              <a:t>O(</a:t>
            </a:r>
            <a:r>
              <a:rPr lang="en-US" i="1" dirty="0" err="1"/>
              <a:t>n</a:t>
            </a:r>
            <a:r>
              <a:rPr lang="en-US" dirty="0"/>
              <a:t>)</a:t>
            </a:r>
          </a:p>
          <a:p>
            <a:pPr lvl="2" eaLnBrk="1" hangingPunct="1">
              <a:lnSpc>
                <a:spcPct val="90000"/>
              </a:lnSpc>
            </a:pPr>
            <a:r>
              <a:rPr lang="en-US" dirty="0">
                <a:ea typeface="ＭＳ Ｐゴシック" charset="-128"/>
              </a:rPr>
              <a:t>Complexity?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44036" name="Slide Number Placeholder 5"/>
          <p:cNvSpPr>
            <a:spLocks noGrp="1"/>
          </p:cNvSpPr>
          <p:nvPr>
            <p:ph type="sldNum" sz="quarter" idx="12"/>
          </p:nvPr>
        </p:nvSpPr>
        <p:spPr>
          <a:noFill/>
        </p:spPr>
        <p:txBody>
          <a:bodyPr/>
          <a:lstStyle/>
          <a:p>
            <a:fld id="{4884C053-B401-DC4E-817C-74165EFF8CC9}" type="slidenum">
              <a:rPr lang="en-US" smtClean="0">
                <a:latin typeface="Times New Roman" charset="0"/>
              </a:rPr>
              <a:pPr/>
              <a:t>14</a:t>
            </a:fld>
            <a:endParaRPr lang="en-US">
              <a:latin typeface="Times New Roman" charset="0"/>
            </a:endParaRPr>
          </a:p>
        </p:txBody>
      </p:sp>
      <p:sp>
        <p:nvSpPr>
          <p:cNvPr id="648194" name="Rectangle 2"/>
          <p:cNvSpPr>
            <a:spLocks noGrp="1" noChangeArrowheads="1"/>
          </p:cNvSpPr>
          <p:nvPr>
            <p:ph type="title"/>
          </p:nvPr>
        </p:nvSpPr>
        <p:spPr/>
        <p:txBody>
          <a:bodyPr/>
          <a:lstStyle/>
          <a:p>
            <a:pPr eaLnBrk="1" hangingPunct="1">
              <a:defRPr/>
            </a:pPr>
            <a:r>
              <a:rPr lang="en-US">
                <a:ea typeface="+mj-ea"/>
                <a:cs typeface="+mj-cs"/>
              </a:rPr>
              <a:t>Average Case Complexity</a:t>
            </a:r>
          </a:p>
        </p:txBody>
      </p:sp>
      <p:sp>
        <p:nvSpPr>
          <p:cNvPr id="44038" name="Rectangle 3"/>
          <p:cNvSpPr>
            <a:spLocks noGrp="1" noChangeArrowheads="1"/>
          </p:cNvSpPr>
          <p:nvPr>
            <p:ph type="body" idx="1"/>
          </p:nvPr>
        </p:nvSpPr>
        <p:spPr>
          <a:xfrm>
            <a:off x="685800" y="1447800"/>
            <a:ext cx="8077200" cy="3962400"/>
          </a:xfrm>
        </p:spPr>
        <p:txBody>
          <a:bodyPr/>
          <a:lstStyle/>
          <a:p>
            <a:pPr eaLnBrk="1" hangingPunct="1">
              <a:lnSpc>
                <a:spcPct val="90000"/>
              </a:lnSpc>
            </a:pPr>
            <a:r>
              <a:rPr lang="en-US" dirty="0">
                <a:ea typeface="ＭＳ Ｐゴシック" charset="-128"/>
                <a:cs typeface="ＭＳ Ｐゴシック" charset="-128"/>
              </a:rPr>
              <a:t>Average case complexity</a:t>
            </a:r>
          </a:p>
          <a:p>
            <a:pPr lvl="1" eaLnBrk="1" hangingPunct="1">
              <a:lnSpc>
                <a:spcPct val="90000"/>
              </a:lnSpc>
            </a:pPr>
            <a:r>
              <a:rPr lang="en-US" dirty="0"/>
              <a:t>Assume a good pivot is one between the 25</a:t>
            </a:r>
            <a:r>
              <a:rPr lang="en-US" baseline="30000" dirty="0"/>
              <a:t>th</a:t>
            </a:r>
            <a:r>
              <a:rPr lang="en-US" dirty="0"/>
              <a:t> and 75</a:t>
            </a:r>
            <a:r>
              <a:rPr lang="en-US" baseline="30000" dirty="0"/>
              <a:t>th</a:t>
            </a:r>
            <a:r>
              <a:rPr lang="en-US" dirty="0"/>
              <a:t> percentile, these divide the space by at least 25%</a:t>
            </a:r>
          </a:p>
          <a:p>
            <a:pPr lvl="1" eaLnBrk="1" hangingPunct="1">
              <a:lnSpc>
                <a:spcPct val="90000"/>
              </a:lnSpc>
            </a:pPr>
            <a:r>
              <a:rPr lang="en-US" dirty="0"/>
              <a:t>Chance of choosing a good pivot is 50% - coin flip</a:t>
            </a:r>
          </a:p>
          <a:p>
            <a:pPr lvl="2" eaLnBrk="1" hangingPunct="1">
              <a:lnSpc>
                <a:spcPct val="90000"/>
              </a:lnSpc>
            </a:pPr>
            <a:r>
              <a:rPr lang="en-US" dirty="0"/>
              <a:t>On average "heads" will occur within 2 flips</a:t>
            </a:r>
          </a:p>
          <a:p>
            <a:pPr lvl="2" eaLnBrk="1" hangingPunct="1">
              <a:lnSpc>
                <a:spcPct val="90000"/>
              </a:lnSpc>
            </a:pPr>
            <a:r>
              <a:rPr lang="en-US" dirty="0">
                <a:ea typeface="ＭＳ Ｐゴシック" charset="-128"/>
              </a:rPr>
              <a:t>Thus, on average we divide the list by 3/4ths rather than the optimal 1/2</a:t>
            </a:r>
          </a:p>
          <a:p>
            <a:pPr lvl="1" eaLnBrk="1" hangingPunct="1">
              <a:lnSpc>
                <a:spcPct val="90000"/>
              </a:lnSpc>
            </a:pPr>
            <a:r>
              <a:rPr lang="en-US" i="1" dirty="0" err="1"/>
              <a:t>T</a:t>
            </a:r>
            <a:r>
              <a:rPr lang="en-US" dirty="0" err="1"/>
              <a:t>(</a:t>
            </a:r>
            <a:r>
              <a:rPr lang="en-US" i="1" dirty="0" err="1"/>
              <a:t>n</a:t>
            </a:r>
            <a:r>
              <a:rPr lang="en-US" dirty="0"/>
              <a:t>) = </a:t>
            </a:r>
            <a:r>
              <a:rPr lang="en-US" i="1" dirty="0"/>
              <a:t>T</a:t>
            </a:r>
            <a:r>
              <a:rPr lang="en-US" dirty="0"/>
              <a:t>(3</a:t>
            </a:r>
            <a:r>
              <a:rPr lang="en-US" i="1" dirty="0"/>
              <a:t>n</a:t>
            </a:r>
            <a:r>
              <a:rPr lang="en-US" dirty="0"/>
              <a:t>/4) + </a:t>
            </a:r>
            <a:r>
              <a:rPr lang="en-US" dirty="0" err="1"/>
              <a:t>O(</a:t>
            </a:r>
            <a:r>
              <a:rPr lang="en-US" i="1" dirty="0" err="1"/>
              <a:t>n</a:t>
            </a:r>
            <a:r>
              <a:rPr lang="en-US" dirty="0"/>
              <a:t>)</a:t>
            </a:r>
          </a:p>
          <a:p>
            <a:pPr lvl="2" eaLnBrk="1" hangingPunct="1">
              <a:lnSpc>
                <a:spcPct val="90000"/>
              </a:lnSpc>
            </a:pPr>
            <a:r>
              <a:rPr lang="en-US" dirty="0">
                <a:ea typeface="ＭＳ Ｐゴシック" charset="-128"/>
              </a:rPr>
              <a:t>Complexity?</a:t>
            </a:r>
          </a:p>
          <a:p>
            <a:pPr lvl="1" eaLnBrk="1" hangingPunct="1">
              <a:lnSpc>
                <a:spcPct val="90000"/>
              </a:lnSpc>
            </a:pPr>
            <a:r>
              <a:rPr lang="en-US" dirty="0"/>
              <a:t>This is still </a:t>
            </a:r>
            <a:r>
              <a:rPr lang="en-US" dirty="0" err="1">
                <a:sym typeface="Symbol" charset="2"/>
              </a:rPr>
              <a:t>O(</a:t>
            </a:r>
            <a:r>
              <a:rPr lang="en-US" i="1" dirty="0" err="1">
                <a:sym typeface="Symbol" charset="2"/>
              </a:rPr>
              <a:t>n</a:t>
            </a:r>
            <a:r>
              <a:rPr lang="en-US" dirty="0">
                <a:sym typeface="Symbol" charset="2"/>
              </a:rPr>
              <a:t>), </a:t>
            </a:r>
            <a:r>
              <a:rPr lang="en-US" i="1" dirty="0" err="1">
                <a:sym typeface="Symbol" charset="2"/>
              </a:rPr>
              <a:t>b</a:t>
            </a:r>
            <a:r>
              <a:rPr lang="en-US" i="1" dirty="0">
                <a:sym typeface="Symbol" charset="2"/>
              </a:rPr>
              <a:t> </a:t>
            </a:r>
            <a:r>
              <a:rPr lang="en-US" dirty="0">
                <a:sym typeface="Symbol" charset="2"/>
              </a:rPr>
              <a:t>= 4/3</a:t>
            </a:r>
          </a:p>
          <a:p>
            <a:pPr lvl="1" eaLnBrk="1" hangingPunct="1">
              <a:lnSpc>
                <a:spcPct val="90000"/>
              </a:lnSpc>
            </a:pPr>
            <a:r>
              <a:rPr lang="en-US" dirty="0">
                <a:sym typeface="Symbol" charset="2"/>
              </a:rPr>
              <a:t>Note that as long as </a:t>
            </a:r>
            <a:r>
              <a:rPr lang="en-US" i="1" dirty="0">
                <a:sym typeface="Symbol" charset="2"/>
              </a:rPr>
              <a:t>a</a:t>
            </a:r>
            <a:r>
              <a:rPr lang="en-US" dirty="0">
                <a:sym typeface="Symbol" charset="2"/>
              </a:rPr>
              <a:t>=1, </a:t>
            </a:r>
            <a:r>
              <a:rPr lang="en-US" i="1" dirty="0">
                <a:sym typeface="Symbol" charset="2"/>
              </a:rPr>
              <a:t>b</a:t>
            </a:r>
            <a:r>
              <a:rPr lang="en-US" dirty="0">
                <a:sym typeface="Symbol" charset="2"/>
              </a:rPr>
              <a:t>&gt;1 and </a:t>
            </a:r>
            <a:r>
              <a:rPr lang="en-US" i="1" dirty="0">
                <a:sym typeface="Symbol" charset="2"/>
              </a:rPr>
              <a:t>d</a:t>
            </a:r>
            <a:r>
              <a:rPr lang="en-US" dirty="0">
                <a:sym typeface="Symbol" charset="2"/>
              </a:rPr>
              <a:t>=1, then work is decreasing, and the complexity will be dominated by the work at the root node which for this case is O(</a:t>
            </a:r>
            <a:r>
              <a:rPr lang="en-US" i="1" dirty="0">
                <a:sym typeface="Symbol" charset="2"/>
              </a:rPr>
              <a:t>n</a:t>
            </a:r>
            <a:r>
              <a:rPr lang="en-US" dirty="0">
                <a:sym typeface="Symbol" charset="2"/>
              </a:rPr>
              <a:t>) </a:t>
            </a:r>
            <a:endParaRPr lang="en-US" dirty="0"/>
          </a:p>
        </p:txBody>
      </p:sp>
      <p:graphicFrame>
        <p:nvGraphicFramePr>
          <p:cNvPr id="44034" name="Object 2"/>
          <p:cNvGraphicFramePr>
            <a:graphicFrameLocks noChangeAspect="1"/>
          </p:cNvGraphicFramePr>
          <p:nvPr/>
        </p:nvGraphicFramePr>
        <p:xfrm>
          <a:off x="3124200" y="5562600"/>
          <a:ext cx="3124200" cy="454025"/>
        </p:xfrm>
        <a:graphic>
          <a:graphicData uri="http://schemas.openxmlformats.org/presentationml/2006/ole">
            <mc:AlternateContent xmlns:mc="http://schemas.openxmlformats.org/markup-compatibility/2006">
              <mc:Choice xmlns:v="urn:schemas-microsoft-com:vml" Requires="v">
                <p:oleObj spid="_x0000_s149566" name="Equation" r:id="rId4" imgW="1485900" imgH="215900" progId="Equation.3">
                  <p:embed/>
                </p:oleObj>
              </mc:Choice>
              <mc:Fallback>
                <p:oleObj name="Equation" r:id="rId4" imgW="1485900" imgH="2159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562600"/>
                        <a:ext cx="3124200" cy="45402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48131" name="Slide Number Placeholder 5"/>
          <p:cNvSpPr>
            <a:spLocks noGrp="1"/>
          </p:cNvSpPr>
          <p:nvPr>
            <p:ph type="sldNum" sz="quarter" idx="12"/>
          </p:nvPr>
        </p:nvSpPr>
        <p:spPr>
          <a:noFill/>
        </p:spPr>
        <p:txBody>
          <a:bodyPr/>
          <a:lstStyle/>
          <a:p>
            <a:fld id="{D4D1F162-87E0-3849-AE1D-A536FCCACD7C}" type="slidenum">
              <a:rPr lang="en-US" smtClean="0">
                <a:latin typeface="Times New Roman" charset="0"/>
              </a:rPr>
              <a:pPr/>
              <a:t>15</a:t>
            </a:fld>
            <a:endParaRPr lang="en-US">
              <a:latin typeface="Times New Roman" charset="0"/>
            </a:endParaRPr>
          </a:p>
        </p:txBody>
      </p:sp>
      <p:sp>
        <p:nvSpPr>
          <p:cNvPr id="650242" name="Rectangle 2"/>
          <p:cNvSpPr>
            <a:spLocks noGrp="1" noChangeArrowheads="1"/>
          </p:cNvSpPr>
          <p:nvPr>
            <p:ph type="title"/>
          </p:nvPr>
        </p:nvSpPr>
        <p:spPr/>
        <p:txBody>
          <a:bodyPr/>
          <a:lstStyle/>
          <a:p>
            <a:pPr eaLnBrk="1" hangingPunct="1">
              <a:defRPr/>
            </a:pPr>
            <a:r>
              <a:rPr lang="en-US">
                <a:ea typeface="+mj-ea"/>
                <a:cs typeface="+mj-cs"/>
              </a:rPr>
              <a:t>Matrix Multiplication</a:t>
            </a:r>
          </a:p>
        </p:txBody>
      </p:sp>
      <p:sp>
        <p:nvSpPr>
          <p:cNvPr id="48133" name="Rectangle 3"/>
          <p:cNvSpPr>
            <a:spLocks noGrp="1" noChangeArrowheads="1"/>
          </p:cNvSpPr>
          <p:nvPr>
            <p:ph type="body" idx="1"/>
          </p:nvPr>
        </p:nvSpPr>
        <p:spPr>
          <a:xfrm>
            <a:off x="685800" y="1676400"/>
            <a:ext cx="7772400" cy="2667000"/>
          </a:xfrm>
        </p:spPr>
        <p:txBody>
          <a:bodyPr/>
          <a:lstStyle/>
          <a:p>
            <a:pPr eaLnBrk="1" hangingPunct="1"/>
            <a:r>
              <a:rPr lang="en-US" dirty="0">
                <a:ea typeface="ＭＳ Ｐゴシック" charset="-128"/>
                <a:cs typeface="ＭＳ Ｐゴシック" charset="-128"/>
              </a:rPr>
              <a:t>One of the most common time-intensive operations in numerical algorithms</a:t>
            </a:r>
          </a:p>
          <a:p>
            <a:pPr lvl="1" eaLnBrk="1" hangingPunct="1"/>
            <a:r>
              <a:rPr lang="en-US" dirty="0"/>
              <a:t>Thus any improvement is valuable</a:t>
            </a:r>
          </a:p>
          <a:p>
            <a:pPr lvl="1" eaLnBrk="1" hangingPunct="1"/>
            <a:r>
              <a:rPr lang="en-US" dirty="0"/>
              <a:t>What is complexity of the standard approach?</a:t>
            </a:r>
          </a:p>
        </p:txBody>
      </p:sp>
      <p:sp>
        <p:nvSpPr>
          <p:cNvPr id="48134" name="Text Box 9"/>
          <p:cNvSpPr txBox="1">
            <a:spLocks noChangeArrowheads="1"/>
          </p:cNvSpPr>
          <p:nvPr/>
        </p:nvSpPr>
        <p:spPr bwMode="auto">
          <a:xfrm>
            <a:off x="2698750" y="4773613"/>
            <a:ext cx="2349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sym typeface="Symbol" charset="2"/>
              </a:rPr>
              <a:t>·</a:t>
            </a:r>
            <a:endParaRPr lang="en-US" sz="1600" b="0">
              <a:ea typeface="Arial" charset="0"/>
              <a:cs typeface="Arial" charset="0"/>
            </a:endParaRPr>
          </a:p>
        </p:txBody>
      </p:sp>
      <p:sp>
        <p:nvSpPr>
          <p:cNvPr id="48135" name="Text Box 10"/>
          <p:cNvSpPr txBox="1">
            <a:spLocks noChangeArrowheads="1"/>
          </p:cNvSpPr>
          <p:nvPr/>
        </p:nvSpPr>
        <p:spPr bwMode="auto">
          <a:xfrm>
            <a:off x="3963988" y="4649788"/>
            <a:ext cx="2005012" cy="581025"/>
          </a:xfrm>
          <a:prstGeom prst="rect">
            <a:avLst/>
          </a:prstGeom>
          <a:noFill/>
          <a:ln w="9525">
            <a:noFill/>
            <a:miter lim="800000"/>
            <a:headEnd/>
            <a:tailEnd/>
          </a:ln>
        </p:spPr>
        <p:txBody>
          <a:bodyPr wrap="none" anchor="ctr">
            <a:prstTxWarp prst="textNoShape">
              <a:avLst/>
            </a:prstTxWarp>
            <a:spAutoFit/>
          </a:bodyPr>
          <a:lstStyle/>
          <a:p>
            <a:pPr eaLnBrk="0" hangingPunct="0"/>
            <a:r>
              <a:rPr lang="en-US" sz="1600" b="0">
                <a:ea typeface="Arial" charset="0"/>
                <a:cs typeface="Arial" charset="0"/>
              </a:rPr>
              <a:t>(1·5 + 2·7)  (1·6 + 2·8)</a:t>
            </a:r>
          </a:p>
          <a:p>
            <a:pPr eaLnBrk="0" hangingPunct="0"/>
            <a:r>
              <a:rPr lang="en-US" sz="1600" b="0">
                <a:ea typeface="Arial" charset="0"/>
                <a:cs typeface="Arial" charset="0"/>
              </a:rPr>
              <a:t>(3·5 + 4·7)  (3·6 + 4·8)</a:t>
            </a:r>
          </a:p>
        </p:txBody>
      </p:sp>
      <p:sp>
        <p:nvSpPr>
          <p:cNvPr id="48136" name="Text Box 13"/>
          <p:cNvSpPr txBox="1">
            <a:spLocks noChangeArrowheads="1"/>
          </p:cNvSpPr>
          <p:nvPr/>
        </p:nvSpPr>
        <p:spPr bwMode="auto">
          <a:xfrm>
            <a:off x="3582988" y="4768850"/>
            <a:ext cx="2984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a:t>
            </a:r>
          </a:p>
        </p:txBody>
      </p:sp>
      <p:sp>
        <p:nvSpPr>
          <p:cNvPr id="48137" name="Text Box 3"/>
          <p:cNvSpPr txBox="1">
            <a:spLocks noChangeArrowheads="1"/>
          </p:cNvSpPr>
          <p:nvPr/>
        </p:nvSpPr>
        <p:spPr bwMode="auto">
          <a:xfrm>
            <a:off x="2136775" y="4676775"/>
            <a:ext cx="4889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1  2</a:t>
            </a:r>
          </a:p>
          <a:p>
            <a:pPr algn="ctr" eaLnBrk="0" hangingPunct="0"/>
            <a:r>
              <a:rPr lang="en-US" sz="1600" b="0">
                <a:ea typeface="Arial" charset="0"/>
                <a:cs typeface="Arial" charset="0"/>
              </a:rPr>
              <a:t>3  4</a:t>
            </a:r>
          </a:p>
        </p:txBody>
      </p:sp>
      <p:grpSp>
        <p:nvGrpSpPr>
          <p:cNvPr id="48138" name="Group 49"/>
          <p:cNvGrpSpPr>
            <a:grpSpLocks/>
          </p:cNvGrpSpPr>
          <p:nvPr/>
        </p:nvGrpSpPr>
        <p:grpSpPr bwMode="auto">
          <a:xfrm>
            <a:off x="2124075" y="4710113"/>
            <a:ext cx="74613" cy="487362"/>
            <a:chOff x="288" y="2544"/>
            <a:chExt cx="38" cy="376"/>
          </a:xfrm>
        </p:grpSpPr>
        <p:sp>
          <p:nvSpPr>
            <p:cNvPr id="48170" name="Line 46"/>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71" name="Line 47"/>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72" name="Line 48"/>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8139" name="Group 52"/>
          <p:cNvGrpSpPr>
            <a:grpSpLocks/>
          </p:cNvGrpSpPr>
          <p:nvPr/>
        </p:nvGrpSpPr>
        <p:grpSpPr bwMode="auto">
          <a:xfrm flipH="1">
            <a:off x="2578100" y="4710113"/>
            <a:ext cx="74613" cy="487362"/>
            <a:chOff x="288" y="2544"/>
            <a:chExt cx="38" cy="376"/>
          </a:xfrm>
        </p:grpSpPr>
        <p:sp>
          <p:nvSpPr>
            <p:cNvPr id="48167" name="Line 53"/>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8" name="Line 54"/>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9" name="Line 55"/>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48140" name="Text Box 3"/>
          <p:cNvSpPr txBox="1">
            <a:spLocks noChangeArrowheads="1"/>
          </p:cNvSpPr>
          <p:nvPr/>
        </p:nvSpPr>
        <p:spPr bwMode="auto">
          <a:xfrm>
            <a:off x="2976563" y="4667250"/>
            <a:ext cx="4889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5  6</a:t>
            </a:r>
          </a:p>
          <a:p>
            <a:pPr algn="ctr" eaLnBrk="0" hangingPunct="0"/>
            <a:r>
              <a:rPr lang="en-US" sz="1600" b="0">
                <a:ea typeface="Arial" charset="0"/>
                <a:cs typeface="Arial" charset="0"/>
              </a:rPr>
              <a:t>7  8</a:t>
            </a:r>
          </a:p>
        </p:txBody>
      </p:sp>
      <p:grpSp>
        <p:nvGrpSpPr>
          <p:cNvPr id="48141" name="Group 57"/>
          <p:cNvGrpSpPr>
            <a:grpSpLocks/>
          </p:cNvGrpSpPr>
          <p:nvPr/>
        </p:nvGrpSpPr>
        <p:grpSpPr bwMode="auto">
          <a:xfrm>
            <a:off x="2963863" y="4700588"/>
            <a:ext cx="74612" cy="487362"/>
            <a:chOff x="288" y="2544"/>
            <a:chExt cx="38" cy="376"/>
          </a:xfrm>
        </p:grpSpPr>
        <p:sp>
          <p:nvSpPr>
            <p:cNvPr id="48164" name="Line 58"/>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5" name="Line 59"/>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6" name="Line 60"/>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8142" name="Group 61"/>
          <p:cNvGrpSpPr>
            <a:grpSpLocks/>
          </p:cNvGrpSpPr>
          <p:nvPr/>
        </p:nvGrpSpPr>
        <p:grpSpPr bwMode="auto">
          <a:xfrm flipH="1">
            <a:off x="3417888" y="4700588"/>
            <a:ext cx="74612" cy="487362"/>
            <a:chOff x="288" y="2544"/>
            <a:chExt cx="38" cy="376"/>
          </a:xfrm>
        </p:grpSpPr>
        <p:sp>
          <p:nvSpPr>
            <p:cNvPr id="48161" name="Line 62"/>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2" name="Line 63"/>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3" name="Line 64"/>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8143" name="Group 66"/>
          <p:cNvGrpSpPr>
            <a:grpSpLocks/>
          </p:cNvGrpSpPr>
          <p:nvPr/>
        </p:nvGrpSpPr>
        <p:grpSpPr bwMode="auto">
          <a:xfrm>
            <a:off x="3965575" y="4697413"/>
            <a:ext cx="74613" cy="487362"/>
            <a:chOff x="288" y="2544"/>
            <a:chExt cx="38" cy="376"/>
          </a:xfrm>
        </p:grpSpPr>
        <p:sp>
          <p:nvSpPr>
            <p:cNvPr id="48158" name="Line 67"/>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9" name="Line 68"/>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0" name="Line 69"/>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8144" name="Group 70"/>
          <p:cNvGrpSpPr>
            <a:grpSpLocks/>
          </p:cNvGrpSpPr>
          <p:nvPr/>
        </p:nvGrpSpPr>
        <p:grpSpPr bwMode="auto">
          <a:xfrm flipH="1">
            <a:off x="6097588" y="4697413"/>
            <a:ext cx="74612" cy="487362"/>
            <a:chOff x="288" y="2544"/>
            <a:chExt cx="38" cy="376"/>
          </a:xfrm>
        </p:grpSpPr>
        <p:sp>
          <p:nvSpPr>
            <p:cNvPr id="48155" name="Line 71"/>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6" name="Line 72"/>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7" name="Line 73"/>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48145" name="Text Box 13"/>
          <p:cNvSpPr txBox="1">
            <a:spLocks noChangeArrowheads="1"/>
          </p:cNvSpPr>
          <p:nvPr/>
        </p:nvSpPr>
        <p:spPr bwMode="auto">
          <a:xfrm>
            <a:off x="6173788" y="4773613"/>
            <a:ext cx="2984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a:t>
            </a:r>
          </a:p>
        </p:txBody>
      </p:sp>
      <p:sp>
        <p:nvSpPr>
          <p:cNvPr id="48146" name="Text Box 3"/>
          <p:cNvSpPr txBox="1">
            <a:spLocks noChangeArrowheads="1"/>
          </p:cNvSpPr>
          <p:nvPr/>
        </p:nvSpPr>
        <p:spPr bwMode="auto">
          <a:xfrm>
            <a:off x="6470650" y="4649788"/>
            <a:ext cx="6921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19  22</a:t>
            </a:r>
          </a:p>
          <a:p>
            <a:pPr algn="ctr" eaLnBrk="0" hangingPunct="0"/>
            <a:r>
              <a:rPr lang="en-US" sz="1600" b="0">
                <a:ea typeface="Arial" charset="0"/>
                <a:cs typeface="Arial" charset="0"/>
              </a:rPr>
              <a:t>43  50</a:t>
            </a:r>
          </a:p>
        </p:txBody>
      </p:sp>
      <p:grpSp>
        <p:nvGrpSpPr>
          <p:cNvPr id="48147" name="Group 76"/>
          <p:cNvGrpSpPr>
            <a:grpSpLocks/>
          </p:cNvGrpSpPr>
          <p:nvPr/>
        </p:nvGrpSpPr>
        <p:grpSpPr bwMode="auto">
          <a:xfrm>
            <a:off x="6478588" y="4683125"/>
            <a:ext cx="74612" cy="487363"/>
            <a:chOff x="288" y="2544"/>
            <a:chExt cx="38" cy="376"/>
          </a:xfrm>
        </p:grpSpPr>
        <p:sp>
          <p:nvSpPr>
            <p:cNvPr id="48152" name="Line 77"/>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3" name="Line 78"/>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4" name="Line 79"/>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8148" name="Group 80"/>
          <p:cNvGrpSpPr>
            <a:grpSpLocks/>
          </p:cNvGrpSpPr>
          <p:nvPr/>
        </p:nvGrpSpPr>
        <p:grpSpPr bwMode="auto">
          <a:xfrm flipH="1">
            <a:off x="7088188" y="4683125"/>
            <a:ext cx="74612" cy="487363"/>
            <a:chOff x="288" y="2544"/>
            <a:chExt cx="38" cy="376"/>
          </a:xfrm>
        </p:grpSpPr>
        <p:sp>
          <p:nvSpPr>
            <p:cNvPr id="48149" name="Line 81"/>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0" name="Line 82"/>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1" name="Line 83"/>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48131" name="Slide Number Placeholder 5"/>
          <p:cNvSpPr>
            <a:spLocks noGrp="1"/>
          </p:cNvSpPr>
          <p:nvPr>
            <p:ph type="sldNum" sz="quarter" idx="12"/>
          </p:nvPr>
        </p:nvSpPr>
        <p:spPr>
          <a:noFill/>
        </p:spPr>
        <p:txBody>
          <a:bodyPr/>
          <a:lstStyle/>
          <a:p>
            <a:fld id="{D4D1F162-87E0-3849-AE1D-A536FCCACD7C}" type="slidenum">
              <a:rPr lang="en-US" smtClean="0">
                <a:latin typeface="Times New Roman" charset="0"/>
              </a:rPr>
              <a:pPr/>
              <a:t>16</a:t>
            </a:fld>
            <a:endParaRPr lang="en-US">
              <a:latin typeface="Times New Roman" charset="0"/>
            </a:endParaRPr>
          </a:p>
        </p:txBody>
      </p:sp>
      <p:sp>
        <p:nvSpPr>
          <p:cNvPr id="650242" name="Rectangle 2"/>
          <p:cNvSpPr>
            <a:spLocks noGrp="1" noChangeArrowheads="1"/>
          </p:cNvSpPr>
          <p:nvPr>
            <p:ph type="title"/>
          </p:nvPr>
        </p:nvSpPr>
        <p:spPr/>
        <p:txBody>
          <a:bodyPr/>
          <a:lstStyle/>
          <a:p>
            <a:pPr eaLnBrk="1" hangingPunct="1">
              <a:defRPr/>
            </a:pPr>
            <a:r>
              <a:rPr lang="en-US">
                <a:ea typeface="+mj-ea"/>
                <a:cs typeface="+mj-cs"/>
              </a:rPr>
              <a:t>Matrix Multiplication</a:t>
            </a:r>
          </a:p>
        </p:txBody>
      </p:sp>
      <p:sp>
        <p:nvSpPr>
          <p:cNvPr id="48133" name="Rectangle 3"/>
          <p:cNvSpPr>
            <a:spLocks noGrp="1" noChangeArrowheads="1"/>
          </p:cNvSpPr>
          <p:nvPr>
            <p:ph type="body" idx="1"/>
          </p:nvPr>
        </p:nvSpPr>
        <p:spPr>
          <a:xfrm>
            <a:off x="685800" y="1676400"/>
            <a:ext cx="7772400" cy="2667000"/>
          </a:xfrm>
        </p:spPr>
        <p:txBody>
          <a:bodyPr/>
          <a:lstStyle/>
          <a:p>
            <a:pPr eaLnBrk="1" hangingPunct="1"/>
            <a:r>
              <a:rPr lang="en-US">
                <a:ea typeface="ＭＳ Ｐゴシック" charset="-128"/>
                <a:cs typeface="ＭＳ Ｐゴシック" charset="-128"/>
              </a:rPr>
              <a:t>One of the most common time-intensive operations in numerical algorithms</a:t>
            </a:r>
          </a:p>
          <a:p>
            <a:pPr lvl="1" eaLnBrk="1" hangingPunct="1"/>
            <a:r>
              <a:rPr lang="en-US"/>
              <a:t>Thus any improvement is valuable</a:t>
            </a:r>
          </a:p>
          <a:p>
            <a:pPr lvl="1" eaLnBrk="1" hangingPunct="1"/>
            <a:r>
              <a:rPr lang="en-US"/>
              <a:t>What is complexity of the standard approach?</a:t>
            </a:r>
          </a:p>
          <a:p>
            <a:pPr lvl="1" eaLnBrk="1" hangingPunct="1"/>
            <a:r>
              <a:rPr lang="en-US"/>
              <a:t>An </a:t>
            </a:r>
            <a:r>
              <a:rPr lang="en-US" i="1"/>
              <a:t>n</a:t>
            </a:r>
            <a:r>
              <a:rPr lang="en-US"/>
              <a:t> by </a:t>
            </a:r>
            <a:r>
              <a:rPr lang="en-US" i="1"/>
              <a:t>n</a:t>
            </a:r>
            <a:r>
              <a:rPr lang="en-US"/>
              <a:t> matrix has </a:t>
            </a:r>
            <a:r>
              <a:rPr lang="en-US" i="1"/>
              <a:t>n</a:t>
            </a:r>
            <a:r>
              <a:rPr lang="en-US" baseline="30000"/>
              <a:t>2</a:t>
            </a:r>
            <a:r>
              <a:rPr lang="en-US"/>
              <a:t> elements and each element of the product of 2 matrices requires </a:t>
            </a:r>
            <a:r>
              <a:rPr lang="en-US" i="1"/>
              <a:t>n</a:t>
            </a:r>
            <a:r>
              <a:rPr lang="en-US"/>
              <a:t> multiplies</a:t>
            </a:r>
          </a:p>
          <a:p>
            <a:pPr lvl="1" eaLnBrk="1" hangingPunct="1"/>
            <a:r>
              <a:rPr lang="en-US"/>
              <a:t>O(</a:t>
            </a:r>
            <a:r>
              <a:rPr lang="en-US" i="1"/>
              <a:t>n</a:t>
            </a:r>
            <a:r>
              <a:rPr lang="en-US" baseline="30000"/>
              <a:t>3</a:t>
            </a:r>
            <a:r>
              <a:rPr lang="en-US"/>
              <a:t>)</a:t>
            </a:r>
          </a:p>
        </p:txBody>
      </p:sp>
      <p:sp>
        <p:nvSpPr>
          <p:cNvPr id="48134" name="Text Box 9"/>
          <p:cNvSpPr txBox="1">
            <a:spLocks noChangeArrowheads="1"/>
          </p:cNvSpPr>
          <p:nvPr/>
        </p:nvSpPr>
        <p:spPr bwMode="auto">
          <a:xfrm>
            <a:off x="2698750" y="4773613"/>
            <a:ext cx="2349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sym typeface="Symbol" charset="2"/>
              </a:rPr>
              <a:t>·</a:t>
            </a:r>
            <a:endParaRPr lang="en-US" sz="1600" b="0">
              <a:ea typeface="Arial" charset="0"/>
              <a:cs typeface="Arial" charset="0"/>
            </a:endParaRPr>
          </a:p>
        </p:txBody>
      </p:sp>
      <p:sp>
        <p:nvSpPr>
          <p:cNvPr id="48135" name="Text Box 10"/>
          <p:cNvSpPr txBox="1">
            <a:spLocks noChangeArrowheads="1"/>
          </p:cNvSpPr>
          <p:nvPr/>
        </p:nvSpPr>
        <p:spPr bwMode="auto">
          <a:xfrm>
            <a:off x="3963988" y="4649788"/>
            <a:ext cx="2005012" cy="581025"/>
          </a:xfrm>
          <a:prstGeom prst="rect">
            <a:avLst/>
          </a:prstGeom>
          <a:noFill/>
          <a:ln w="9525">
            <a:noFill/>
            <a:miter lim="800000"/>
            <a:headEnd/>
            <a:tailEnd/>
          </a:ln>
        </p:spPr>
        <p:txBody>
          <a:bodyPr wrap="none" anchor="ctr">
            <a:prstTxWarp prst="textNoShape">
              <a:avLst/>
            </a:prstTxWarp>
            <a:spAutoFit/>
          </a:bodyPr>
          <a:lstStyle/>
          <a:p>
            <a:pPr eaLnBrk="0" hangingPunct="0"/>
            <a:r>
              <a:rPr lang="en-US" sz="1600" b="0">
                <a:ea typeface="Arial" charset="0"/>
                <a:cs typeface="Arial" charset="0"/>
              </a:rPr>
              <a:t>(1·5 + 2·7)  (1·6 + 2·8)</a:t>
            </a:r>
          </a:p>
          <a:p>
            <a:pPr eaLnBrk="0" hangingPunct="0"/>
            <a:r>
              <a:rPr lang="en-US" sz="1600" b="0">
                <a:ea typeface="Arial" charset="0"/>
                <a:cs typeface="Arial" charset="0"/>
              </a:rPr>
              <a:t>(3·5 + 4·7)  (3·6 + 4·8)</a:t>
            </a:r>
          </a:p>
        </p:txBody>
      </p:sp>
      <p:sp>
        <p:nvSpPr>
          <p:cNvPr id="48136" name="Text Box 13"/>
          <p:cNvSpPr txBox="1">
            <a:spLocks noChangeArrowheads="1"/>
          </p:cNvSpPr>
          <p:nvPr/>
        </p:nvSpPr>
        <p:spPr bwMode="auto">
          <a:xfrm>
            <a:off x="3582988" y="4768850"/>
            <a:ext cx="2984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a:t>
            </a:r>
          </a:p>
        </p:txBody>
      </p:sp>
      <p:sp>
        <p:nvSpPr>
          <p:cNvPr id="48137" name="Text Box 3"/>
          <p:cNvSpPr txBox="1">
            <a:spLocks noChangeArrowheads="1"/>
          </p:cNvSpPr>
          <p:nvPr/>
        </p:nvSpPr>
        <p:spPr bwMode="auto">
          <a:xfrm>
            <a:off x="2136775" y="4676775"/>
            <a:ext cx="4889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1  2</a:t>
            </a:r>
          </a:p>
          <a:p>
            <a:pPr algn="ctr" eaLnBrk="0" hangingPunct="0"/>
            <a:r>
              <a:rPr lang="en-US" sz="1600" b="0">
                <a:ea typeface="Arial" charset="0"/>
                <a:cs typeface="Arial" charset="0"/>
              </a:rPr>
              <a:t>3  4</a:t>
            </a:r>
          </a:p>
        </p:txBody>
      </p:sp>
      <p:grpSp>
        <p:nvGrpSpPr>
          <p:cNvPr id="2" name="Group 49"/>
          <p:cNvGrpSpPr>
            <a:grpSpLocks/>
          </p:cNvGrpSpPr>
          <p:nvPr/>
        </p:nvGrpSpPr>
        <p:grpSpPr bwMode="auto">
          <a:xfrm>
            <a:off x="2124075" y="4710113"/>
            <a:ext cx="74613" cy="487362"/>
            <a:chOff x="288" y="2544"/>
            <a:chExt cx="38" cy="376"/>
          </a:xfrm>
        </p:grpSpPr>
        <p:sp>
          <p:nvSpPr>
            <p:cNvPr id="48170" name="Line 46"/>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71" name="Line 47"/>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72" name="Line 48"/>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3" name="Group 52"/>
          <p:cNvGrpSpPr>
            <a:grpSpLocks/>
          </p:cNvGrpSpPr>
          <p:nvPr/>
        </p:nvGrpSpPr>
        <p:grpSpPr bwMode="auto">
          <a:xfrm flipH="1">
            <a:off x="2578100" y="4710113"/>
            <a:ext cx="74613" cy="487362"/>
            <a:chOff x="288" y="2544"/>
            <a:chExt cx="38" cy="376"/>
          </a:xfrm>
        </p:grpSpPr>
        <p:sp>
          <p:nvSpPr>
            <p:cNvPr id="48167" name="Line 53"/>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8" name="Line 54"/>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9" name="Line 55"/>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48140" name="Text Box 3"/>
          <p:cNvSpPr txBox="1">
            <a:spLocks noChangeArrowheads="1"/>
          </p:cNvSpPr>
          <p:nvPr/>
        </p:nvSpPr>
        <p:spPr bwMode="auto">
          <a:xfrm>
            <a:off x="2976563" y="4667250"/>
            <a:ext cx="4889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5  6</a:t>
            </a:r>
          </a:p>
          <a:p>
            <a:pPr algn="ctr" eaLnBrk="0" hangingPunct="0"/>
            <a:r>
              <a:rPr lang="en-US" sz="1600" b="0">
                <a:ea typeface="Arial" charset="0"/>
                <a:cs typeface="Arial" charset="0"/>
              </a:rPr>
              <a:t>7  8</a:t>
            </a:r>
          </a:p>
        </p:txBody>
      </p:sp>
      <p:grpSp>
        <p:nvGrpSpPr>
          <p:cNvPr id="4" name="Group 57"/>
          <p:cNvGrpSpPr>
            <a:grpSpLocks/>
          </p:cNvGrpSpPr>
          <p:nvPr/>
        </p:nvGrpSpPr>
        <p:grpSpPr bwMode="auto">
          <a:xfrm>
            <a:off x="2963863" y="4700588"/>
            <a:ext cx="74612" cy="487362"/>
            <a:chOff x="288" y="2544"/>
            <a:chExt cx="38" cy="376"/>
          </a:xfrm>
        </p:grpSpPr>
        <p:sp>
          <p:nvSpPr>
            <p:cNvPr id="48164" name="Line 58"/>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5" name="Line 59"/>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6" name="Line 60"/>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 name="Group 61"/>
          <p:cNvGrpSpPr>
            <a:grpSpLocks/>
          </p:cNvGrpSpPr>
          <p:nvPr/>
        </p:nvGrpSpPr>
        <p:grpSpPr bwMode="auto">
          <a:xfrm flipH="1">
            <a:off x="3417888" y="4700588"/>
            <a:ext cx="74612" cy="487362"/>
            <a:chOff x="288" y="2544"/>
            <a:chExt cx="38" cy="376"/>
          </a:xfrm>
        </p:grpSpPr>
        <p:sp>
          <p:nvSpPr>
            <p:cNvPr id="48161" name="Line 62"/>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2" name="Line 63"/>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3" name="Line 64"/>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6" name="Group 66"/>
          <p:cNvGrpSpPr>
            <a:grpSpLocks/>
          </p:cNvGrpSpPr>
          <p:nvPr/>
        </p:nvGrpSpPr>
        <p:grpSpPr bwMode="auto">
          <a:xfrm>
            <a:off x="3965575" y="4697413"/>
            <a:ext cx="74613" cy="487362"/>
            <a:chOff x="288" y="2544"/>
            <a:chExt cx="38" cy="376"/>
          </a:xfrm>
        </p:grpSpPr>
        <p:sp>
          <p:nvSpPr>
            <p:cNvPr id="48158" name="Line 67"/>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9" name="Line 68"/>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60" name="Line 69"/>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7" name="Group 70"/>
          <p:cNvGrpSpPr>
            <a:grpSpLocks/>
          </p:cNvGrpSpPr>
          <p:nvPr/>
        </p:nvGrpSpPr>
        <p:grpSpPr bwMode="auto">
          <a:xfrm flipH="1">
            <a:off x="6097588" y="4697413"/>
            <a:ext cx="74612" cy="487362"/>
            <a:chOff x="288" y="2544"/>
            <a:chExt cx="38" cy="376"/>
          </a:xfrm>
        </p:grpSpPr>
        <p:sp>
          <p:nvSpPr>
            <p:cNvPr id="48155" name="Line 71"/>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6" name="Line 72"/>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7" name="Line 73"/>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48145" name="Text Box 13"/>
          <p:cNvSpPr txBox="1">
            <a:spLocks noChangeArrowheads="1"/>
          </p:cNvSpPr>
          <p:nvPr/>
        </p:nvSpPr>
        <p:spPr bwMode="auto">
          <a:xfrm>
            <a:off x="6173788" y="4773613"/>
            <a:ext cx="298450" cy="33655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a:t>
            </a:r>
          </a:p>
        </p:txBody>
      </p:sp>
      <p:sp>
        <p:nvSpPr>
          <p:cNvPr id="48146" name="Text Box 3"/>
          <p:cNvSpPr txBox="1">
            <a:spLocks noChangeArrowheads="1"/>
          </p:cNvSpPr>
          <p:nvPr/>
        </p:nvSpPr>
        <p:spPr bwMode="auto">
          <a:xfrm>
            <a:off x="6470650" y="4649788"/>
            <a:ext cx="692150" cy="58102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600" b="0">
                <a:ea typeface="Arial" charset="0"/>
                <a:cs typeface="Arial" charset="0"/>
              </a:rPr>
              <a:t>19  22</a:t>
            </a:r>
          </a:p>
          <a:p>
            <a:pPr algn="ctr" eaLnBrk="0" hangingPunct="0"/>
            <a:r>
              <a:rPr lang="en-US" sz="1600" b="0">
                <a:ea typeface="Arial" charset="0"/>
                <a:cs typeface="Arial" charset="0"/>
              </a:rPr>
              <a:t>43  50</a:t>
            </a:r>
          </a:p>
        </p:txBody>
      </p:sp>
      <p:grpSp>
        <p:nvGrpSpPr>
          <p:cNvPr id="8" name="Group 76"/>
          <p:cNvGrpSpPr>
            <a:grpSpLocks/>
          </p:cNvGrpSpPr>
          <p:nvPr/>
        </p:nvGrpSpPr>
        <p:grpSpPr bwMode="auto">
          <a:xfrm>
            <a:off x="6478588" y="4683125"/>
            <a:ext cx="74612" cy="487363"/>
            <a:chOff x="288" y="2544"/>
            <a:chExt cx="38" cy="376"/>
          </a:xfrm>
        </p:grpSpPr>
        <p:sp>
          <p:nvSpPr>
            <p:cNvPr id="48152" name="Line 77"/>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3" name="Line 78"/>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4" name="Line 79"/>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9" name="Group 80"/>
          <p:cNvGrpSpPr>
            <a:grpSpLocks/>
          </p:cNvGrpSpPr>
          <p:nvPr/>
        </p:nvGrpSpPr>
        <p:grpSpPr bwMode="auto">
          <a:xfrm flipH="1">
            <a:off x="7088188" y="4683125"/>
            <a:ext cx="74612" cy="487363"/>
            <a:chOff x="288" y="2544"/>
            <a:chExt cx="38" cy="376"/>
          </a:xfrm>
        </p:grpSpPr>
        <p:sp>
          <p:nvSpPr>
            <p:cNvPr id="48149" name="Line 81"/>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0" name="Line 82"/>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48151" name="Line 83"/>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50179" name="Slide Number Placeholder 5"/>
          <p:cNvSpPr>
            <a:spLocks noGrp="1"/>
          </p:cNvSpPr>
          <p:nvPr>
            <p:ph type="sldNum" sz="quarter" idx="12"/>
          </p:nvPr>
        </p:nvSpPr>
        <p:spPr>
          <a:noFill/>
        </p:spPr>
        <p:txBody>
          <a:bodyPr/>
          <a:lstStyle/>
          <a:p>
            <a:fld id="{5B6D065A-043C-9447-88EE-62D98261CF0D}" type="slidenum">
              <a:rPr lang="en-US" smtClean="0">
                <a:latin typeface="Times New Roman" charset="0"/>
              </a:rPr>
              <a:pPr/>
              <a:t>17</a:t>
            </a:fld>
            <a:endParaRPr lang="en-US">
              <a:latin typeface="Times New Roman" charset="0"/>
            </a:endParaRPr>
          </a:p>
        </p:txBody>
      </p:sp>
      <p:sp>
        <p:nvSpPr>
          <p:cNvPr id="652290" name="Rectangle 2"/>
          <p:cNvSpPr>
            <a:spLocks noGrp="1" noChangeArrowheads="1"/>
          </p:cNvSpPr>
          <p:nvPr>
            <p:ph type="title"/>
          </p:nvPr>
        </p:nvSpPr>
        <p:spPr/>
        <p:txBody>
          <a:bodyPr/>
          <a:lstStyle/>
          <a:p>
            <a:pPr eaLnBrk="1" hangingPunct="1">
              <a:defRPr/>
            </a:pPr>
            <a:r>
              <a:rPr lang="en-US">
                <a:ea typeface="+mj-ea"/>
                <a:cs typeface="+mj-cs"/>
              </a:rPr>
              <a:t>Divide and Conquer Matrix Multiplication</a:t>
            </a:r>
          </a:p>
        </p:txBody>
      </p:sp>
      <p:sp>
        <p:nvSpPr>
          <p:cNvPr id="50181" name="Rectangle 3"/>
          <p:cNvSpPr>
            <a:spLocks noGrp="1" noChangeArrowheads="1"/>
          </p:cNvSpPr>
          <p:nvPr>
            <p:ph type="body" idx="1"/>
          </p:nvPr>
        </p:nvSpPr>
        <p:spPr>
          <a:xfrm>
            <a:off x="763588" y="2590800"/>
            <a:ext cx="7772400" cy="3429000"/>
          </a:xfrm>
        </p:spPr>
        <p:txBody>
          <a:bodyPr/>
          <a:lstStyle/>
          <a:p>
            <a:pPr eaLnBrk="1" hangingPunct="1"/>
            <a:r>
              <a:rPr lang="en-US" i="1" dirty="0">
                <a:ea typeface="ＭＳ Ｐゴシック" charset="-128"/>
                <a:cs typeface="ＭＳ Ｐゴシック" charset="-128"/>
              </a:rPr>
              <a:t>A</a:t>
            </a:r>
            <a:r>
              <a:rPr lang="en-US" dirty="0">
                <a:ea typeface="ＭＳ Ｐゴシック" charset="-128"/>
                <a:cs typeface="ＭＳ Ｐゴシック" charset="-128"/>
              </a:rPr>
              <a:t> thru </a:t>
            </a:r>
            <a:r>
              <a:rPr lang="en-US" i="1" dirty="0">
                <a:ea typeface="ＭＳ Ｐゴシック" charset="-128"/>
                <a:cs typeface="ＭＳ Ｐゴシック" charset="-128"/>
              </a:rPr>
              <a:t>H</a:t>
            </a:r>
            <a:r>
              <a:rPr lang="en-US" dirty="0">
                <a:ea typeface="ＭＳ Ｐゴシック" charset="-128"/>
                <a:cs typeface="ＭＳ Ｐゴシック" charset="-128"/>
              </a:rPr>
              <a:t> are sub-block matrices</a:t>
            </a:r>
          </a:p>
          <a:p>
            <a:pPr eaLnBrk="1" hangingPunct="1"/>
            <a:r>
              <a:rPr lang="en-US" dirty="0">
                <a:ea typeface="ＭＳ Ｐゴシック" charset="-128"/>
                <a:cs typeface="ＭＳ Ｐゴシック" charset="-128"/>
              </a:rPr>
              <a:t>This subdivides the initial matrix multiply into 8 matrix multiplies each of half the original size</a:t>
            </a:r>
          </a:p>
        </p:txBody>
      </p:sp>
      <p:sp>
        <p:nvSpPr>
          <p:cNvPr id="50182" name="Text Box 9"/>
          <p:cNvSpPr txBox="1">
            <a:spLocks noChangeArrowheads="1"/>
          </p:cNvSpPr>
          <p:nvPr/>
        </p:nvSpPr>
        <p:spPr bwMode="auto">
          <a:xfrm>
            <a:off x="3381375" y="1892300"/>
            <a:ext cx="241300" cy="366713"/>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sym typeface="Symbol" charset="2"/>
              </a:rPr>
              <a:t>·</a:t>
            </a:r>
            <a:endParaRPr lang="en-US" sz="1800" b="0">
              <a:ea typeface="Arial" charset="0"/>
              <a:cs typeface="Arial" charset="0"/>
            </a:endParaRPr>
          </a:p>
        </p:txBody>
      </p:sp>
      <p:sp>
        <p:nvSpPr>
          <p:cNvPr id="50183" name="Text Box 10"/>
          <p:cNvSpPr txBox="1">
            <a:spLocks noChangeArrowheads="1"/>
          </p:cNvSpPr>
          <p:nvPr/>
        </p:nvSpPr>
        <p:spPr bwMode="auto">
          <a:xfrm>
            <a:off x="4649788" y="1752600"/>
            <a:ext cx="2284412" cy="641350"/>
          </a:xfrm>
          <a:prstGeom prst="rect">
            <a:avLst/>
          </a:prstGeom>
          <a:noFill/>
          <a:ln w="9525">
            <a:noFill/>
            <a:miter lim="800000"/>
            <a:headEnd/>
            <a:tailEnd/>
          </a:ln>
        </p:spPr>
        <p:txBody>
          <a:bodyPr wrap="square" anchor="ctr">
            <a:prstTxWarp prst="textNoShape">
              <a:avLst/>
            </a:prstTxWarp>
            <a:spAutoFit/>
          </a:bodyPr>
          <a:lstStyle/>
          <a:p>
            <a:pPr eaLnBrk="0" hangingPunct="0"/>
            <a:r>
              <a:rPr lang="en-US" sz="1800" b="0" i="1" dirty="0">
                <a:ea typeface="Arial" charset="0"/>
                <a:cs typeface="Arial" charset="0"/>
              </a:rPr>
              <a:t>AE </a:t>
            </a:r>
            <a:r>
              <a:rPr lang="en-US" sz="1800" b="0" dirty="0">
                <a:ea typeface="Arial" charset="0"/>
                <a:cs typeface="Arial" charset="0"/>
              </a:rPr>
              <a:t>+ </a:t>
            </a:r>
            <a:r>
              <a:rPr lang="en-US" sz="1800" b="0" i="1" dirty="0">
                <a:ea typeface="Arial" charset="0"/>
                <a:cs typeface="Arial" charset="0"/>
              </a:rPr>
              <a:t>BG</a:t>
            </a:r>
            <a:r>
              <a:rPr lang="en-US" sz="1800" b="0" baseline="-25000" dirty="0">
                <a:ea typeface="Arial" charset="0"/>
                <a:cs typeface="Arial" charset="0"/>
              </a:rPr>
              <a:t>	</a:t>
            </a:r>
            <a:r>
              <a:rPr lang="en-US" sz="1800" b="0" dirty="0">
                <a:ea typeface="Arial" charset="0"/>
                <a:cs typeface="Arial" charset="0"/>
              </a:rPr>
              <a:t>   </a:t>
            </a:r>
            <a:r>
              <a:rPr lang="en-US" sz="1800" b="0" i="1" dirty="0">
                <a:ea typeface="Arial" charset="0"/>
                <a:cs typeface="Arial" charset="0"/>
              </a:rPr>
              <a:t>AF </a:t>
            </a:r>
            <a:r>
              <a:rPr lang="en-US" sz="1800" b="0" dirty="0">
                <a:ea typeface="Arial" charset="0"/>
                <a:cs typeface="Arial" charset="0"/>
              </a:rPr>
              <a:t>+ </a:t>
            </a:r>
            <a:r>
              <a:rPr lang="en-US" sz="1800" b="0" i="1" dirty="0">
                <a:ea typeface="Arial" charset="0"/>
                <a:cs typeface="Arial" charset="0"/>
              </a:rPr>
              <a:t>BH</a:t>
            </a:r>
          </a:p>
          <a:p>
            <a:pPr eaLnBrk="0" hangingPunct="0"/>
            <a:r>
              <a:rPr lang="en-US" sz="1800" b="0" i="1" dirty="0">
                <a:ea typeface="Arial" charset="0"/>
                <a:cs typeface="Arial" charset="0"/>
              </a:rPr>
              <a:t>CE </a:t>
            </a:r>
            <a:r>
              <a:rPr lang="en-US" sz="1800" b="0" dirty="0">
                <a:ea typeface="Arial" charset="0"/>
                <a:cs typeface="Arial" charset="0"/>
              </a:rPr>
              <a:t>+ </a:t>
            </a:r>
            <a:r>
              <a:rPr lang="en-US" sz="1800" b="0" i="1" dirty="0">
                <a:ea typeface="Arial" charset="0"/>
                <a:cs typeface="Arial" charset="0"/>
              </a:rPr>
              <a:t>DG</a:t>
            </a:r>
            <a:r>
              <a:rPr lang="en-US" sz="1800" b="0" i="1" baseline="-25000" dirty="0">
                <a:ea typeface="Arial" charset="0"/>
                <a:cs typeface="Arial" charset="0"/>
              </a:rPr>
              <a:t> </a:t>
            </a:r>
            <a:r>
              <a:rPr lang="en-US" sz="1800" b="0" baseline="-25000" dirty="0">
                <a:ea typeface="Arial" charset="0"/>
                <a:cs typeface="Arial" charset="0"/>
              </a:rPr>
              <a:t>	</a:t>
            </a:r>
            <a:r>
              <a:rPr lang="en-US" sz="1800" b="0" dirty="0">
                <a:ea typeface="Arial" charset="0"/>
                <a:cs typeface="Arial" charset="0"/>
              </a:rPr>
              <a:t>   </a:t>
            </a:r>
            <a:r>
              <a:rPr lang="en-US" sz="1800" b="0" i="1" dirty="0">
                <a:ea typeface="Arial" charset="0"/>
                <a:cs typeface="Arial" charset="0"/>
              </a:rPr>
              <a:t>CF </a:t>
            </a:r>
            <a:r>
              <a:rPr lang="en-US" sz="1800" b="0" dirty="0">
                <a:ea typeface="Arial" charset="0"/>
                <a:cs typeface="Arial" charset="0"/>
              </a:rPr>
              <a:t>+ </a:t>
            </a:r>
            <a:r>
              <a:rPr lang="en-US" sz="1800" b="0" i="1" dirty="0">
                <a:ea typeface="Arial" charset="0"/>
                <a:cs typeface="Arial" charset="0"/>
              </a:rPr>
              <a:t>DH</a:t>
            </a:r>
          </a:p>
        </p:txBody>
      </p:sp>
      <p:sp>
        <p:nvSpPr>
          <p:cNvPr id="50184" name="Text Box 13"/>
          <p:cNvSpPr txBox="1">
            <a:spLocks noChangeArrowheads="1"/>
          </p:cNvSpPr>
          <p:nvPr/>
        </p:nvSpPr>
        <p:spPr bwMode="auto">
          <a:xfrm>
            <a:off x="4262438" y="1887538"/>
            <a:ext cx="312737" cy="366712"/>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rPr>
              <a:t>=</a:t>
            </a:r>
          </a:p>
        </p:txBody>
      </p:sp>
      <p:sp>
        <p:nvSpPr>
          <p:cNvPr id="50185" name="Text Box 3"/>
          <p:cNvSpPr txBox="1">
            <a:spLocks noChangeArrowheads="1"/>
          </p:cNvSpPr>
          <p:nvPr/>
        </p:nvSpPr>
        <p:spPr bwMode="auto">
          <a:xfrm>
            <a:off x="2717800" y="1776413"/>
            <a:ext cx="6985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A  B</a:t>
            </a:r>
          </a:p>
          <a:p>
            <a:pPr algn="ctr" eaLnBrk="0" hangingPunct="0"/>
            <a:r>
              <a:rPr lang="en-US" sz="1800" b="0" i="1">
                <a:ea typeface="Arial" charset="0"/>
                <a:cs typeface="Arial" charset="0"/>
              </a:rPr>
              <a:t>C  D</a:t>
            </a:r>
          </a:p>
        </p:txBody>
      </p:sp>
      <p:grpSp>
        <p:nvGrpSpPr>
          <p:cNvPr id="50186" name="Group 8"/>
          <p:cNvGrpSpPr>
            <a:grpSpLocks/>
          </p:cNvGrpSpPr>
          <p:nvPr/>
        </p:nvGrpSpPr>
        <p:grpSpPr bwMode="auto">
          <a:xfrm>
            <a:off x="2809875" y="1843088"/>
            <a:ext cx="74613" cy="487362"/>
            <a:chOff x="288" y="2544"/>
            <a:chExt cx="38" cy="376"/>
          </a:xfrm>
        </p:grpSpPr>
        <p:sp>
          <p:nvSpPr>
            <p:cNvPr id="50209" name="Line 9"/>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10" name="Line 10"/>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11" name="Line 11"/>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87" name="Group 12"/>
          <p:cNvGrpSpPr>
            <a:grpSpLocks/>
          </p:cNvGrpSpPr>
          <p:nvPr/>
        </p:nvGrpSpPr>
        <p:grpSpPr bwMode="auto">
          <a:xfrm flipH="1">
            <a:off x="3263900" y="1843088"/>
            <a:ext cx="74613" cy="487362"/>
            <a:chOff x="288" y="2544"/>
            <a:chExt cx="38" cy="376"/>
          </a:xfrm>
        </p:grpSpPr>
        <p:sp>
          <p:nvSpPr>
            <p:cNvPr id="50206" name="Line 13"/>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7" name="Line 14"/>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8" name="Line 15"/>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0188" name="Text Box 3"/>
          <p:cNvSpPr txBox="1">
            <a:spLocks noChangeArrowheads="1"/>
          </p:cNvSpPr>
          <p:nvPr/>
        </p:nvSpPr>
        <p:spPr bwMode="auto">
          <a:xfrm>
            <a:off x="3551238" y="1766888"/>
            <a:ext cx="7112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E  F</a:t>
            </a:r>
          </a:p>
          <a:p>
            <a:pPr algn="ctr" eaLnBrk="0" hangingPunct="0"/>
            <a:r>
              <a:rPr lang="en-US" sz="1800" b="0" i="1">
                <a:ea typeface="Arial" charset="0"/>
                <a:cs typeface="Arial" charset="0"/>
              </a:rPr>
              <a:t>G  H</a:t>
            </a:r>
          </a:p>
        </p:txBody>
      </p:sp>
      <p:grpSp>
        <p:nvGrpSpPr>
          <p:cNvPr id="50189" name="Group 17"/>
          <p:cNvGrpSpPr>
            <a:grpSpLocks/>
          </p:cNvGrpSpPr>
          <p:nvPr/>
        </p:nvGrpSpPr>
        <p:grpSpPr bwMode="auto">
          <a:xfrm>
            <a:off x="3649663" y="1833563"/>
            <a:ext cx="74612" cy="487362"/>
            <a:chOff x="288" y="2544"/>
            <a:chExt cx="38" cy="376"/>
          </a:xfrm>
        </p:grpSpPr>
        <p:sp>
          <p:nvSpPr>
            <p:cNvPr id="50203" name="Line 18"/>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4" name="Line 19"/>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5" name="Line 20"/>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0" name="Group 21"/>
          <p:cNvGrpSpPr>
            <a:grpSpLocks/>
          </p:cNvGrpSpPr>
          <p:nvPr/>
        </p:nvGrpSpPr>
        <p:grpSpPr bwMode="auto">
          <a:xfrm flipH="1">
            <a:off x="4103688" y="1833563"/>
            <a:ext cx="74612" cy="487362"/>
            <a:chOff x="288" y="2544"/>
            <a:chExt cx="38" cy="376"/>
          </a:xfrm>
        </p:grpSpPr>
        <p:sp>
          <p:nvSpPr>
            <p:cNvPr id="50200" name="Line 22"/>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1" name="Line 23"/>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2" name="Line 24"/>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1" name="Group 25"/>
          <p:cNvGrpSpPr>
            <a:grpSpLocks/>
          </p:cNvGrpSpPr>
          <p:nvPr/>
        </p:nvGrpSpPr>
        <p:grpSpPr bwMode="auto">
          <a:xfrm>
            <a:off x="4572000" y="1830388"/>
            <a:ext cx="74613" cy="487362"/>
            <a:chOff x="288" y="2544"/>
            <a:chExt cx="38" cy="376"/>
          </a:xfrm>
        </p:grpSpPr>
        <p:sp>
          <p:nvSpPr>
            <p:cNvPr id="50197" name="Line 26"/>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8" name="Line 27"/>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9" name="Line 28"/>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2" name="Group 29"/>
          <p:cNvGrpSpPr>
            <a:grpSpLocks/>
          </p:cNvGrpSpPr>
          <p:nvPr/>
        </p:nvGrpSpPr>
        <p:grpSpPr bwMode="auto">
          <a:xfrm flipH="1">
            <a:off x="6859588" y="1830388"/>
            <a:ext cx="74612" cy="487362"/>
            <a:chOff x="288" y="2544"/>
            <a:chExt cx="38" cy="376"/>
          </a:xfrm>
        </p:grpSpPr>
        <p:sp>
          <p:nvSpPr>
            <p:cNvPr id="50194" name="Line 30"/>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5" name="Line 31"/>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6" name="Line 32"/>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0193" name="Rectangle 33"/>
          <p:cNvSpPr>
            <a:spLocks noChangeArrowheads="1"/>
          </p:cNvSpPr>
          <p:nvPr/>
        </p:nvSpPr>
        <p:spPr bwMode="auto">
          <a:xfrm>
            <a:off x="1982788" y="1919288"/>
            <a:ext cx="719137" cy="369887"/>
          </a:xfrm>
          <a:prstGeom prst="rect">
            <a:avLst/>
          </a:prstGeom>
          <a:noFill/>
          <a:ln w="9525">
            <a:noFill/>
            <a:miter lim="800000"/>
            <a:headEnd/>
            <a:tailEnd/>
          </a:ln>
        </p:spPr>
        <p:txBody>
          <a:bodyPr wrap="none">
            <a:prstTxWarp prst="textNoShape">
              <a:avLst/>
            </a:prstTxWarp>
            <a:spAutoFit/>
          </a:bodyPr>
          <a:lstStyle/>
          <a:p>
            <a:r>
              <a:rPr lang="en-US" sz="1800" b="0" i="1"/>
              <a:t>X</a:t>
            </a:r>
            <a:r>
              <a:rPr lang="en-US" sz="1800" b="0"/>
              <a:t>·</a:t>
            </a:r>
            <a:r>
              <a:rPr lang="en-US" sz="1800" b="0" i="1"/>
              <a:t>Y</a:t>
            </a:r>
            <a:r>
              <a:rPr lang="en-US" sz="18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50179" name="Slide Number Placeholder 5"/>
          <p:cNvSpPr>
            <a:spLocks noGrp="1"/>
          </p:cNvSpPr>
          <p:nvPr>
            <p:ph type="sldNum" sz="quarter" idx="12"/>
          </p:nvPr>
        </p:nvSpPr>
        <p:spPr>
          <a:noFill/>
        </p:spPr>
        <p:txBody>
          <a:bodyPr/>
          <a:lstStyle/>
          <a:p>
            <a:fld id="{5B6D065A-043C-9447-88EE-62D98261CF0D}" type="slidenum">
              <a:rPr lang="en-US" smtClean="0">
                <a:latin typeface="Times New Roman" charset="0"/>
              </a:rPr>
              <a:pPr/>
              <a:t>18</a:t>
            </a:fld>
            <a:endParaRPr lang="en-US">
              <a:latin typeface="Times New Roman" charset="0"/>
            </a:endParaRPr>
          </a:p>
        </p:txBody>
      </p:sp>
      <p:sp>
        <p:nvSpPr>
          <p:cNvPr id="652290" name="Rectangle 2"/>
          <p:cNvSpPr>
            <a:spLocks noGrp="1" noChangeArrowheads="1"/>
          </p:cNvSpPr>
          <p:nvPr>
            <p:ph type="title"/>
          </p:nvPr>
        </p:nvSpPr>
        <p:spPr/>
        <p:txBody>
          <a:bodyPr/>
          <a:lstStyle/>
          <a:p>
            <a:pPr eaLnBrk="1" hangingPunct="1">
              <a:defRPr/>
            </a:pPr>
            <a:r>
              <a:rPr lang="en-US">
                <a:ea typeface="+mj-ea"/>
                <a:cs typeface="+mj-cs"/>
              </a:rPr>
              <a:t>Divide and Conquer Matrix Multiplication</a:t>
            </a:r>
          </a:p>
        </p:txBody>
      </p:sp>
      <p:sp>
        <p:nvSpPr>
          <p:cNvPr id="50181" name="Rectangle 3"/>
          <p:cNvSpPr>
            <a:spLocks noGrp="1" noChangeArrowheads="1"/>
          </p:cNvSpPr>
          <p:nvPr>
            <p:ph type="body" idx="1"/>
          </p:nvPr>
        </p:nvSpPr>
        <p:spPr>
          <a:xfrm>
            <a:off x="763588" y="2590800"/>
            <a:ext cx="7772400" cy="3429000"/>
          </a:xfrm>
        </p:spPr>
        <p:txBody>
          <a:bodyPr/>
          <a:lstStyle/>
          <a:p>
            <a:pPr eaLnBrk="1" hangingPunct="1"/>
            <a:r>
              <a:rPr lang="en-US" i="1" dirty="0">
                <a:ea typeface="ＭＳ Ｐゴシック" charset="-128"/>
                <a:cs typeface="ＭＳ Ｐゴシック" charset="-128"/>
              </a:rPr>
              <a:t>A</a:t>
            </a:r>
            <a:r>
              <a:rPr lang="en-US" dirty="0">
                <a:ea typeface="ＭＳ Ｐゴシック" charset="-128"/>
                <a:cs typeface="ＭＳ Ｐゴシック" charset="-128"/>
              </a:rPr>
              <a:t> thru </a:t>
            </a:r>
            <a:r>
              <a:rPr lang="en-US" i="1" dirty="0">
                <a:ea typeface="ＭＳ Ｐゴシック" charset="-128"/>
                <a:cs typeface="ＭＳ Ｐゴシック" charset="-128"/>
              </a:rPr>
              <a:t>H</a:t>
            </a:r>
            <a:r>
              <a:rPr lang="en-US" dirty="0">
                <a:ea typeface="ＭＳ Ｐゴシック" charset="-128"/>
                <a:cs typeface="ＭＳ Ｐゴシック" charset="-128"/>
              </a:rPr>
              <a:t> are sub-block matrices</a:t>
            </a:r>
          </a:p>
          <a:p>
            <a:pPr eaLnBrk="1" hangingPunct="1"/>
            <a:r>
              <a:rPr lang="en-US" dirty="0">
                <a:ea typeface="ＭＳ Ｐゴシック" charset="-128"/>
                <a:cs typeface="ＭＳ Ｐゴシック" charset="-128"/>
              </a:rPr>
              <a:t>This subdivides the initial matrix multiply into 8 matrix multiplies each of half the original size</a:t>
            </a:r>
          </a:p>
          <a:p>
            <a:pPr eaLnBrk="1" hangingPunct="1"/>
            <a:r>
              <a:rPr lang="en-US" i="1" dirty="0">
                <a:ea typeface="ＭＳ Ｐゴシック" charset="-128"/>
                <a:cs typeface="ＭＳ Ｐゴシック" charset="-128"/>
              </a:rPr>
              <a:t>T</a:t>
            </a:r>
            <a:r>
              <a:rPr lang="en-US" dirty="0">
                <a:ea typeface="ＭＳ Ｐゴシック" charset="-128"/>
                <a:cs typeface="ＭＳ Ｐゴシック" charset="-128"/>
              </a:rPr>
              <a:t>(</a:t>
            </a:r>
            <a:r>
              <a:rPr lang="en-US" i="1" dirty="0">
                <a:ea typeface="ＭＳ Ｐゴシック" charset="-128"/>
                <a:cs typeface="ＭＳ Ｐゴシック" charset="-128"/>
              </a:rPr>
              <a:t>n</a:t>
            </a:r>
            <a:r>
              <a:rPr lang="en-US" dirty="0">
                <a:ea typeface="ＭＳ Ｐゴシック" charset="-128"/>
                <a:cs typeface="ＭＳ Ｐゴシック" charset="-128"/>
              </a:rPr>
              <a:t>) = 8</a:t>
            </a:r>
            <a:r>
              <a:rPr lang="en-US" i="1" dirty="0">
                <a:ea typeface="ＭＳ Ｐゴシック" charset="-128"/>
                <a:cs typeface="ＭＳ Ｐゴシック" charset="-128"/>
              </a:rPr>
              <a:t>T</a:t>
            </a:r>
            <a:r>
              <a:rPr lang="en-US" dirty="0">
                <a:ea typeface="ＭＳ Ｐゴシック" charset="-128"/>
                <a:cs typeface="ＭＳ Ｐゴシック" charset="-128"/>
              </a:rPr>
              <a:t>(</a:t>
            </a:r>
            <a:r>
              <a:rPr lang="en-US" i="1" dirty="0">
                <a:ea typeface="ＭＳ Ｐゴシック" charset="-128"/>
                <a:cs typeface="ＭＳ Ｐゴシック" charset="-128"/>
              </a:rPr>
              <a:t>n</a:t>
            </a:r>
            <a:r>
              <a:rPr lang="en-US" dirty="0">
                <a:ea typeface="ＭＳ Ｐゴシック" charset="-128"/>
                <a:cs typeface="ＭＳ Ｐゴシック" charset="-128"/>
              </a:rPr>
              <a:t>/2) + O(</a:t>
            </a:r>
            <a:r>
              <a:rPr lang="en-US" i="1" dirty="0">
                <a:ea typeface="ＭＳ Ｐゴシック" charset="-128"/>
                <a:cs typeface="ＭＳ Ｐゴシック" charset="-128"/>
              </a:rPr>
              <a:t>n</a:t>
            </a:r>
            <a:r>
              <a:rPr lang="en-US" baseline="30000" dirty="0">
                <a:ea typeface="ＭＳ Ｐゴシック" charset="-128"/>
                <a:cs typeface="ＭＳ Ｐゴシック" charset="-128"/>
              </a:rPr>
              <a:t>2</a:t>
            </a:r>
            <a:r>
              <a:rPr lang="en-US" dirty="0">
                <a:ea typeface="ＭＳ Ｐゴシック" charset="-128"/>
                <a:cs typeface="ＭＳ Ｐゴシック" charset="-128"/>
              </a:rPr>
              <a:t>)  - The O(</a:t>
            </a:r>
            <a:r>
              <a:rPr lang="en-US" i="1" dirty="0">
                <a:ea typeface="ＭＳ Ｐゴシック" charset="-128"/>
                <a:cs typeface="ＭＳ Ｐゴシック" charset="-128"/>
              </a:rPr>
              <a:t>n</a:t>
            </a:r>
            <a:r>
              <a:rPr lang="en-US" baseline="30000" dirty="0">
                <a:ea typeface="ＭＳ Ｐゴシック" charset="-128"/>
                <a:cs typeface="ＭＳ Ｐゴシック" charset="-128"/>
              </a:rPr>
              <a:t>2</a:t>
            </a:r>
            <a:r>
              <a:rPr lang="en-US" dirty="0">
                <a:ea typeface="ＭＳ Ｐゴシック" charset="-128"/>
                <a:cs typeface="ＭＳ Ｐゴシック" charset="-128"/>
              </a:rPr>
              <a:t>) term covers the matrix additions of the sub-matrices when recombining</a:t>
            </a:r>
          </a:p>
          <a:p>
            <a:pPr eaLnBrk="1" hangingPunct="1"/>
            <a:r>
              <a:rPr lang="en-US" dirty="0">
                <a:ea typeface="ＭＳ Ｐゴシック" charset="-128"/>
                <a:cs typeface="ＭＳ Ｐゴシック" charset="-128"/>
              </a:rPr>
              <a:t>Complexity for this recurrence is: O(</a:t>
            </a:r>
            <a:r>
              <a:rPr lang="en-US" i="1" dirty="0">
                <a:ea typeface="ＭＳ Ｐゴシック" charset="-128"/>
                <a:cs typeface="ＭＳ Ｐゴシック" charset="-128"/>
              </a:rPr>
              <a:t>n</a:t>
            </a:r>
            <a:r>
              <a:rPr lang="en-US" baseline="30000" dirty="0">
                <a:ea typeface="ＭＳ Ｐゴシック" charset="-128"/>
                <a:cs typeface="ＭＳ Ｐゴシック" charset="-128"/>
              </a:rPr>
              <a:t>log</a:t>
            </a:r>
            <a:r>
              <a:rPr lang="en-US" sz="2000" baseline="10000" dirty="0">
                <a:ea typeface="ＭＳ Ｐゴシック" charset="-128"/>
                <a:cs typeface="ＭＳ Ｐゴシック" charset="-128"/>
              </a:rPr>
              <a:t>2</a:t>
            </a:r>
            <a:r>
              <a:rPr lang="en-US" baseline="30000" dirty="0">
                <a:ea typeface="ＭＳ Ｐゴシック" charset="-128"/>
                <a:cs typeface="ＭＳ Ｐゴシック" charset="-128"/>
              </a:rPr>
              <a:t>8</a:t>
            </a:r>
            <a:r>
              <a:rPr lang="en-US" dirty="0">
                <a:ea typeface="ＭＳ Ｐゴシック" charset="-128"/>
                <a:cs typeface="ＭＳ Ｐゴシック" charset="-128"/>
              </a:rPr>
              <a:t>) = O(</a:t>
            </a:r>
            <a:r>
              <a:rPr lang="en-US" i="1" dirty="0">
                <a:ea typeface="ＭＳ Ｐゴシック" charset="-128"/>
                <a:cs typeface="ＭＳ Ｐゴシック" charset="-128"/>
              </a:rPr>
              <a:t>n</a:t>
            </a:r>
            <a:r>
              <a:rPr lang="en-US" baseline="30000" dirty="0">
                <a:ea typeface="ＭＳ Ｐゴシック" charset="-128"/>
                <a:cs typeface="ＭＳ Ｐゴシック" charset="-128"/>
              </a:rPr>
              <a:t>3</a:t>
            </a:r>
            <a:r>
              <a:rPr lang="en-US" dirty="0">
                <a:ea typeface="ＭＳ Ｐゴシック" charset="-128"/>
                <a:cs typeface="ＭＳ Ｐゴシック" charset="-128"/>
              </a:rPr>
              <a:t>) </a:t>
            </a:r>
          </a:p>
          <a:p>
            <a:pPr eaLnBrk="1" hangingPunct="1"/>
            <a:r>
              <a:rPr lang="en-US" dirty="0">
                <a:ea typeface="ＭＳ Ｐゴシック" charset="-128"/>
                <a:cs typeface="ＭＳ Ｐゴシック" charset="-128"/>
              </a:rPr>
              <a:t>However, we can use a trick similar to the Gauss multiply trick in our divide and conquer scheme</a:t>
            </a:r>
          </a:p>
        </p:txBody>
      </p:sp>
      <p:sp>
        <p:nvSpPr>
          <p:cNvPr id="50182" name="Text Box 9"/>
          <p:cNvSpPr txBox="1">
            <a:spLocks noChangeArrowheads="1"/>
          </p:cNvSpPr>
          <p:nvPr/>
        </p:nvSpPr>
        <p:spPr bwMode="auto">
          <a:xfrm>
            <a:off x="3381375" y="1892300"/>
            <a:ext cx="241300" cy="366713"/>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sym typeface="Symbol" charset="2"/>
              </a:rPr>
              <a:t>·</a:t>
            </a:r>
            <a:endParaRPr lang="en-US" sz="1800" b="0">
              <a:ea typeface="Arial" charset="0"/>
              <a:cs typeface="Arial" charset="0"/>
            </a:endParaRPr>
          </a:p>
        </p:txBody>
      </p:sp>
      <p:sp>
        <p:nvSpPr>
          <p:cNvPr id="50183" name="Text Box 10"/>
          <p:cNvSpPr txBox="1">
            <a:spLocks noChangeArrowheads="1"/>
          </p:cNvSpPr>
          <p:nvPr/>
        </p:nvSpPr>
        <p:spPr bwMode="auto">
          <a:xfrm>
            <a:off x="4649788" y="1752600"/>
            <a:ext cx="2284412" cy="641350"/>
          </a:xfrm>
          <a:prstGeom prst="rect">
            <a:avLst/>
          </a:prstGeom>
          <a:noFill/>
          <a:ln w="9525">
            <a:noFill/>
            <a:miter lim="800000"/>
            <a:headEnd/>
            <a:tailEnd/>
          </a:ln>
        </p:spPr>
        <p:txBody>
          <a:bodyPr wrap="square" anchor="ctr">
            <a:prstTxWarp prst="textNoShape">
              <a:avLst/>
            </a:prstTxWarp>
            <a:spAutoFit/>
          </a:bodyPr>
          <a:lstStyle/>
          <a:p>
            <a:pPr eaLnBrk="0" hangingPunct="0"/>
            <a:r>
              <a:rPr lang="en-US" sz="1800" b="0" i="1" dirty="0">
                <a:ea typeface="Arial" charset="0"/>
                <a:cs typeface="Arial" charset="0"/>
              </a:rPr>
              <a:t>AE </a:t>
            </a:r>
            <a:r>
              <a:rPr lang="en-US" sz="1800" b="0" dirty="0">
                <a:ea typeface="Arial" charset="0"/>
                <a:cs typeface="Arial" charset="0"/>
              </a:rPr>
              <a:t>+ </a:t>
            </a:r>
            <a:r>
              <a:rPr lang="en-US" sz="1800" b="0" i="1" dirty="0">
                <a:ea typeface="Arial" charset="0"/>
                <a:cs typeface="Arial" charset="0"/>
              </a:rPr>
              <a:t>BG</a:t>
            </a:r>
            <a:r>
              <a:rPr lang="en-US" sz="1800" b="0" baseline="-25000" dirty="0">
                <a:ea typeface="Arial" charset="0"/>
                <a:cs typeface="Arial" charset="0"/>
              </a:rPr>
              <a:t>	</a:t>
            </a:r>
            <a:r>
              <a:rPr lang="en-US" sz="1800" b="0" dirty="0">
                <a:ea typeface="Arial" charset="0"/>
                <a:cs typeface="Arial" charset="0"/>
              </a:rPr>
              <a:t>   </a:t>
            </a:r>
            <a:r>
              <a:rPr lang="en-US" sz="1800" b="0" i="1" dirty="0">
                <a:ea typeface="Arial" charset="0"/>
                <a:cs typeface="Arial" charset="0"/>
              </a:rPr>
              <a:t>AF </a:t>
            </a:r>
            <a:r>
              <a:rPr lang="en-US" sz="1800" b="0" dirty="0">
                <a:ea typeface="Arial" charset="0"/>
                <a:cs typeface="Arial" charset="0"/>
              </a:rPr>
              <a:t>+ </a:t>
            </a:r>
            <a:r>
              <a:rPr lang="en-US" sz="1800" b="0" i="1" dirty="0">
                <a:ea typeface="Arial" charset="0"/>
                <a:cs typeface="Arial" charset="0"/>
              </a:rPr>
              <a:t>BH</a:t>
            </a:r>
          </a:p>
          <a:p>
            <a:pPr eaLnBrk="0" hangingPunct="0"/>
            <a:r>
              <a:rPr lang="en-US" sz="1800" b="0" i="1" dirty="0">
                <a:ea typeface="Arial" charset="0"/>
                <a:cs typeface="Arial" charset="0"/>
              </a:rPr>
              <a:t>CE </a:t>
            </a:r>
            <a:r>
              <a:rPr lang="en-US" sz="1800" b="0" dirty="0">
                <a:ea typeface="Arial" charset="0"/>
                <a:cs typeface="Arial" charset="0"/>
              </a:rPr>
              <a:t>+ </a:t>
            </a:r>
            <a:r>
              <a:rPr lang="en-US" sz="1800" b="0" i="1" dirty="0">
                <a:ea typeface="Arial" charset="0"/>
                <a:cs typeface="Arial" charset="0"/>
              </a:rPr>
              <a:t>DG</a:t>
            </a:r>
            <a:r>
              <a:rPr lang="en-US" sz="1800" b="0" i="1" baseline="-25000" dirty="0">
                <a:ea typeface="Arial" charset="0"/>
                <a:cs typeface="Arial" charset="0"/>
              </a:rPr>
              <a:t> </a:t>
            </a:r>
            <a:r>
              <a:rPr lang="en-US" sz="1800" b="0" baseline="-25000" dirty="0">
                <a:ea typeface="Arial" charset="0"/>
                <a:cs typeface="Arial" charset="0"/>
              </a:rPr>
              <a:t>	</a:t>
            </a:r>
            <a:r>
              <a:rPr lang="en-US" sz="1800" b="0" dirty="0">
                <a:ea typeface="Arial" charset="0"/>
                <a:cs typeface="Arial" charset="0"/>
              </a:rPr>
              <a:t>   </a:t>
            </a:r>
            <a:r>
              <a:rPr lang="en-US" sz="1800" b="0" i="1" dirty="0">
                <a:ea typeface="Arial" charset="0"/>
                <a:cs typeface="Arial" charset="0"/>
              </a:rPr>
              <a:t>CF </a:t>
            </a:r>
            <a:r>
              <a:rPr lang="en-US" sz="1800" b="0" dirty="0">
                <a:ea typeface="Arial" charset="0"/>
                <a:cs typeface="Arial" charset="0"/>
              </a:rPr>
              <a:t>+ </a:t>
            </a:r>
            <a:r>
              <a:rPr lang="en-US" sz="1800" b="0" i="1" dirty="0">
                <a:ea typeface="Arial" charset="0"/>
                <a:cs typeface="Arial" charset="0"/>
              </a:rPr>
              <a:t>DH</a:t>
            </a:r>
          </a:p>
        </p:txBody>
      </p:sp>
      <p:sp>
        <p:nvSpPr>
          <p:cNvPr id="50184" name="Text Box 13"/>
          <p:cNvSpPr txBox="1">
            <a:spLocks noChangeArrowheads="1"/>
          </p:cNvSpPr>
          <p:nvPr/>
        </p:nvSpPr>
        <p:spPr bwMode="auto">
          <a:xfrm>
            <a:off x="4262438" y="1887538"/>
            <a:ext cx="312737" cy="366712"/>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rPr>
              <a:t>=</a:t>
            </a:r>
          </a:p>
        </p:txBody>
      </p:sp>
      <p:sp>
        <p:nvSpPr>
          <p:cNvPr id="50185" name="Text Box 3"/>
          <p:cNvSpPr txBox="1">
            <a:spLocks noChangeArrowheads="1"/>
          </p:cNvSpPr>
          <p:nvPr/>
        </p:nvSpPr>
        <p:spPr bwMode="auto">
          <a:xfrm>
            <a:off x="2717800" y="1776413"/>
            <a:ext cx="6985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A  B</a:t>
            </a:r>
          </a:p>
          <a:p>
            <a:pPr algn="ctr" eaLnBrk="0" hangingPunct="0"/>
            <a:r>
              <a:rPr lang="en-US" sz="1800" b="0" i="1">
                <a:ea typeface="Arial" charset="0"/>
                <a:cs typeface="Arial" charset="0"/>
              </a:rPr>
              <a:t>C  D</a:t>
            </a:r>
          </a:p>
        </p:txBody>
      </p:sp>
      <p:grpSp>
        <p:nvGrpSpPr>
          <p:cNvPr id="50186" name="Group 8"/>
          <p:cNvGrpSpPr>
            <a:grpSpLocks/>
          </p:cNvGrpSpPr>
          <p:nvPr/>
        </p:nvGrpSpPr>
        <p:grpSpPr bwMode="auto">
          <a:xfrm>
            <a:off x="2809875" y="1843088"/>
            <a:ext cx="74613" cy="487362"/>
            <a:chOff x="288" y="2544"/>
            <a:chExt cx="38" cy="376"/>
          </a:xfrm>
        </p:grpSpPr>
        <p:sp>
          <p:nvSpPr>
            <p:cNvPr id="50209" name="Line 9"/>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10" name="Line 10"/>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11" name="Line 11"/>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87" name="Group 12"/>
          <p:cNvGrpSpPr>
            <a:grpSpLocks/>
          </p:cNvGrpSpPr>
          <p:nvPr/>
        </p:nvGrpSpPr>
        <p:grpSpPr bwMode="auto">
          <a:xfrm flipH="1">
            <a:off x="3263900" y="1843088"/>
            <a:ext cx="74613" cy="487362"/>
            <a:chOff x="288" y="2544"/>
            <a:chExt cx="38" cy="376"/>
          </a:xfrm>
        </p:grpSpPr>
        <p:sp>
          <p:nvSpPr>
            <p:cNvPr id="50206" name="Line 13"/>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7" name="Line 14"/>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8" name="Line 15"/>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0188" name="Text Box 3"/>
          <p:cNvSpPr txBox="1">
            <a:spLocks noChangeArrowheads="1"/>
          </p:cNvSpPr>
          <p:nvPr/>
        </p:nvSpPr>
        <p:spPr bwMode="auto">
          <a:xfrm>
            <a:off x="3551238" y="1766888"/>
            <a:ext cx="7112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E  F</a:t>
            </a:r>
          </a:p>
          <a:p>
            <a:pPr algn="ctr" eaLnBrk="0" hangingPunct="0"/>
            <a:r>
              <a:rPr lang="en-US" sz="1800" b="0" i="1">
                <a:ea typeface="Arial" charset="0"/>
                <a:cs typeface="Arial" charset="0"/>
              </a:rPr>
              <a:t>G  H</a:t>
            </a:r>
          </a:p>
        </p:txBody>
      </p:sp>
      <p:grpSp>
        <p:nvGrpSpPr>
          <p:cNvPr id="50189" name="Group 17"/>
          <p:cNvGrpSpPr>
            <a:grpSpLocks/>
          </p:cNvGrpSpPr>
          <p:nvPr/>
        </p:nvGrpSpPr>
        <p:grpSpPr bwMode="auto">
          <a:xfrm>
            <a:off x="3649663" y="1833563"/>
            <a:ext cx="74612" cy="487362"/>
            <a:chOff x="288" y="2544"/>
            <a:chExt cx="38" cy="376"/>
          </a:xfrm>
        </p:grpSpPr>
        <p:sp>
          <p:nvSpPr>
            <p:cNvPr id="50203" name="Line 18"/>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4" name="Line 19"/>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5" name="Line 20"/>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0" name="Group 21"/>
          <p:cNvGrpSpPr>
            <a:grpSpLocks/>
          </p:cNvGrpSpPr>
          <p:nvPr/>
        </p:nvGrpSpPr>
        <p:grpSpPr bwMode="auto">
          <a:xfrm flipH="1">
            <a:off x="4103688" y="1833563"/>
            <a:ext cx="74612" cy="487362"/>
            <a:chOff x="288" y="2544"/>
            <a:chExt cx="38" cy="376"/>
          </a:xfrm>
        </p:grpSpPr>
        <p:sp>
          <p:nvSpPr>
            <p:cNvPr id="50200" name="Line 22"/>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1" name="Line 23"/>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202" name="Line 24"/>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1" name="Group 25"/>
          <p:cNvGrpSpPr>
            <a:grpSpLocks/>
          </p:cNvGrpSpPr>
          <p:nvPr/>
        </p:nvGrpSpPr>
        <p:grpSpPr bwMode="auto">
          <a:xfrm>
            <a:off x="4572000" y="1830388"/>
            <a:ext cx="74613" cy="487362"/>
            <a:chOff x="288" y="2544"/>
            <a:chExt cx="38" cy="376"/>
          </a:xfrm>
        </p:grpSpPr>
        <p:sp>
          <p:nvSpPr>
            <p:cNvPr id="50197" name="Line 26"/>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8" name="Line 27"/>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9" name="Line 28"/>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0192" name="Group 29"/>
          <p:cNvGrpSpPr>
            <a:grpSpLocks/>
          </p:cNvGrpSpPr>
          <p:nvPr/>
        </p:nvGrpSpPr>
        <p:grpSpPr bwMode="auto">
          <a:xfrm flipH="1">
            <a:off x="6859588" y="1830388"/>
            <a:ext cx="74612" cy="487362"/>
            <a:chOff x="288" y="2544"/>
            <a:chExt cx="38" cy="376"/>
          </a:xfrm>
        </p:grpSpPr>
        <p:sp>
          <p:nvSpPr>
            <p:cNvPr id="50194" name="Line 30"/>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5" name="Line 31"/>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0196" name="Line 32"/>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0193" name="Rectangle 33"/>
          <p:cNvSpPr>
            <a:spLocks noChangeArrowheads="1"/>
          </p:cNvSpPr>
          <p:nvPr/>
        </p:nvSpPr>
        <p:spPr bwMode="auto">
          <a:xfrm>
            <a:off x="1982788" y="1919288"/>
            <a:ext cx="719137" cy="369887"/>
          </a:xfrm>
          <a:prstGeom prst="rect">
            <a:avLst/>
          </a:prstGeom>
          <a:noFill/>
          <a:ln w="9525">
            <a:noFill/>
            <a:miter lim="800000"/>
            <a:headEnd/>
            <a:tailEnd/>
          </a:ln>
        </p:spPr>
        <p:txBody>
          <a:bodyPr wrap="none">
            <a:prstTxWarp prst="textNoShape">
              <a:avLst/>
            </a:prstTxWarp>
            <a:spAutoFit/>
          </a:bodyPr>
          <a:lstStyle/>
          <a:p>
            <a:r>
              <a:rPr lang="en-US" sz="1800" b="0" i="1"/>
              <a:t>X</a:t>
            </a:r>
            <a:r>
              <a:rPr lang="en-US" sz="1800" b="0"/>
              <a:t>·</a:t>
            </a:r>
            <a:r>
              <a:rPr lang="en-US" sz="1800" b="0" i="1"/>
              <a:t>Y</a:t>
            </a:r>
            <a:r>
              <a:rPr lang="en-US" sz="1800"/>
              <a:t> =</a:t>
            </a:r>
          </a:p>
        </p:txBody>
      </p:sp>
    </p:spTree>
    <p:extLst>
      <p:ext uri="{BB962C8B-B14F-4D97-AF65-F5344CB8AC3E}">
        <p14:creationId xmlns:p14="http://schemas.microsoft.com/office/powerpoint/2010/main" val="409967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52227" name="Slide Number Placeholder 5"/>
          <p:cNvSpPr>
            <a:spLocks noGrp="1"/>
          </p:cNvSpPr>
          <p:nvPr>
            <p:ph type="sldNum" sz="quarter" idx="12"/>
          </p:nvPr>
        </p:nvSpPr>
        <p:spPr>
          <a:noFill/>
        </p:spPr>
        <p:txBody>
          <a:bodyPr/>
          <a:lstStyle/>
          <a:p>
            <a:fld id="{761522A0-4224-D443-B7F9-7CAC9282586D}" type="slidenum">
              <a:rPr lang="en-US" smtClean="0">
                <a:latin typeface="Times New Roman" charset="0"/>
              </a:rPr>
              <a:pPr/>
              <a:t>19</a:t>
            </a:fld>
            <a:endParaRPr lang="en-US">
              <a:latin typeface="Times New Roman" charset="0"/>
            </a:endParaRPr>
          </a:p>
        </p:txBody>
      </p:sp>
      <p:sp>
        <p:nvSpPr>
          <p:cNvPr id="651266" name="Rectangle 2"/>
          <p:cNvSpPr>
            <a:spLocks noGrp="1" noChangeArrowheads="1"/>
          </p:cNvSpPr>
          <p:nvPr>
            <p:ph type="title"/>
          </p:nvPr>
        </p:nvSpPr>
        <p:spPr/>
        <p:txBody>
          <a:bodyPr/>
          <a:lstStyle/>
          <a:p>
            <a:pPr eaLnBrk="1" hangingPunct="1">
              <a:defRPr/>
            </a:pPr>
            <a:r>
              <a:rPr lang="en-US">
                <a:ea typeface="+mj-ea"/>
                <a:cs typeface="+mj-cs"/>
              </a:rPr>
              <a:t>Strassen's Algorithm</a:t>
            </a:r>
          </a:p>
        </p:txBody>
      </p:sp>
      <p:sp>
        <p:nvSpPr>
          <p:cNvPr id="52229" name="Text Box 11"/>
          <p:cNvSpPr txBox="1">
            <a:spLocks noChangeArrowheads="1"/>
          </p:cNvSpPr>
          <p:nvPr/>
        </p:nvSpPr>
        <p:spPr bwMode="auto">
          <a:xfrm>
            <a:off x="3367088" y="2735263"/>
            <a:ext cx="2711450" cy="2030412"/>
          </a:xfrm>
          <a:prstGeom prst="rect">
            <a:avLst/>
          </a:prstGeom>
          <a:noFill/>
          <a:ln w="9525">
            <a:noFill/>
            <a:miter lim="800000"/>
            <a:headEnd/>
            <a:tailEnd/>
          </a:ln>
        </p:spPr>
        <p:txBody>
          <a:bodyPr wrap="none" anchor="ctr">
            <a:prstTxWarp prst="textNoShape">
              <a:avLst/>
            </a:prstTxWarp>
            <a:spAutoFit/>
          </a:bodyPr>
          <a:lstStyle/>
          <a:p>
            <a:pPr eaLnBrk="0" hangingPunct="0"/>
            <a:r>
              <a:rPr lang="en-US" sz="1800" b="0" i="1">
                <a:ea typeface="Arial" charset="0"/>
                <a:cs typeface="Arial" charset="0"/>
              </a:rPr>
              <a:t>m</a:t>
            </a:r>
            <a:r>
              <a:rPr lang="en-US" sz="1800" b="0" baseline="-25000">
                <a:ea typeface="Arial" charset="0"/>
                <a:cs typeface="Arial" charset="0"/>
              </a:rPr>
              <a:t>1</a:t>
            </a:r>
            <a:r>
              <a:rPr lang="en-US" sz="1800" b="0">
                <a:ea typeface="Arial" charset="0"/>
                <a:cs typeface="Arial" charset="0"/>
              </a:rPr>
              <a:t> = (</a:t>
            </a:r>
            <a:r>
              <a:rPr lang="en-US" sz="1800" b="0" i="1">
                <a:ea typeface="Arial" charset="0"/>
                <a:cs typeface="Arial" charset="0"/>
              </a:rPr>
              <a:t>c</a:t>
            </a:r>
            <a:r>
              <a:rPr lang="en-US" sz="1800" b="0">
                <a:ea typeface="Arial" charset="0"/>
                <a:cs typeface="Arial" charset="0"/>
              </a:rPr>
              <a:t> + </a:t>
            </a:r>
            <a:r>
              <a:rPr lang="en-US" sz="1800" b="0" i="1">
                <a:ea typeface="Arial" charset="0"/>
                <a:cs typeface="Arial" charset="0"/>
              </a:rPr>
              <a:t>d</a:t>
            </a:r>
            <a:r>
              <a:rPr lang="en-US" sz="1800" b="0">
                <a:ea typeface="Arial" charset="0"/>
                <a:cs typeface="Arial" charset="0"/>
              </a:rPr>
              <a:t> - </a:t>
            </a:r>
            <a:r>
              <a:rPr lang="en-US" sz="1800" b="0" i="1">
                <a:ea typeface="Arial" charset="0"/>
                <a:cs typeface="Arial" charset="0"/>
              </a:rPr>
              <a:t>a</a:t>
            </a:r>
            <a:r>
              <a:rPr lang="en-US" sz="1800" b="0">
                <a:ea typeface="Arial" charset="0"/>
                <a:cs typeface="Arial" charset="0"/>
              </a:rPr>
              <a:t>) · (</a:t>
            </a:r>
            <a:r>
              <a:rPr lang="en-US" sz="1800" b="0" i="1">
                <a:ea typeface="Arial" charset="0"/>
                <a:cs typeface="Arial" charset="0"/>
              </a:rPr>
              <a:t>h </a:t>
            </a:r>
            <a:r>
              <a:rPr lang="en-US" sz="1800" b="0">
                <a:ea typeface="Arial" charset="0"/>
                <a:cs typeface="Arial" charset="0"/>
              </a:rPr>
              <a:t>– </a:t>
            </a:r>
            <a:r>
              <a:rPr lang="en-US" sz="1800" b="0" i="1">
                <a:ea typeface="Arial" charset="0"/>
                <a:cs typeface="Arial" charset="0"/>
              </a:rPr>
              <a:t>f</a:t>
            </a:r>
            <a:r>
              <a:rPr lang="en-US" sz="1800" b="0">
                <a:ea typeface="Arial" charset="0"/>
                <a:cs typeface="Arial" charset="0"/>
              </a:rPr>
              <a:t> + </a:t>
            </a:r>
            <a:r>
              <a:rPr lang="en-US" sz="1800" b="0" i="1">
                <a:ea typeface="Arial" charset="0"/>
                <a:cs typeface="Arial" charset="0"/>
              </a:rPr>
              <a:t>e</a:t>
            </a:r>
            <a:r>
              <a:rPr lang="en-US" sz="1800" b="0">
                <a:ea typeface="Arial" charset="0"/>
                <a:cs typeface="Arial" charset="0"/>
              </a:rPr>
              <a:t>)</a:t>
            </a:r>
          </a:p>
          <a:p>
            <a:pPr eaLnBrk="0" hangingPunct="0"/>
            <a:r>
              <a:rPr lang="en-US" sz="1800" b="0" i="1">
                <a:ea typeface="Arial" charset="0"/>
                <a:cs typeface="Arial" charset="0"/>
              </a:rPr>
              <a:t>m</a:t>
            </a:r>
            <a:r>
              <a:rPr lang="en-US" sz="1800" b="0" baseline="-25000">
                <a:ea typeface="Arial" charset="0"/>
                <a:cs typeface="Arial" charset="0"/>
              </a:rPr>
              <a:t>2</a:t>
            </a:r>
            <a:r>
              <a:rPr lang="en-US" sz="1800" b="0">
                <a:ea typeface="Arial" charset="0"/>
                <a:cs typeface="Arial" charset="0"/>
              </a:rPr>
              <a:t> = (</a:t>
            </a:r>
            <a:r>
              <a:rPr lang="en-US" sz="1800" b="0" i="1">
                <a:ea typeface="Arial" charset="0"/>
                <a:cs typeface="Arial" charset="0"/>
              </a:rPr>
              <a:t>a </a:t>
            </a:r>
            <a:r>
              <a:rPr lang="en-US" sz="1800" b="0">
                <a:ea typeface="Arial" charset="0"/>
                <a:cs typeface="Arial" charset="0"/>
              </a:rPr>
              <a:t>· </a:t>
            </a:r>
            <a:r>
              <a:rPr lang="en-US" sz="1800" b="0" i="1">
                <a:ea typeface="Arial" charset="0"/>
                <a:cs typeface="Arial" charset="0"/>
              </a:rPr>
              <a:t>e</a:t>
            </a:r>
            <a:r>
              <a:rPr lang="en-US" sz="1800" b="0">
                <a:ea typeface="Arial" charset="0"/>
                <a:cs typeface="Arial" charset="0"/>
              </a:rPr>
              <a:t>)</a:t>
            </a:r>
          </a:p>
          <a:p>
            <a:pPr eaLnBrk="0" hangingPunct="0"/>
            <a:r>
              <a:rPr lang="en-US" sz="1800" b="0" i="1">
                <a:ea typeface="Arial" charset="0"/>
                <a:cs typeface="Arial" charset="0"/>
              </a:rPr>
              <a:t>m</a:t>
            </a:r>
            <a:r>
              <a:rPr lang="en-US" sz="1800" b="0" baseline="-25000">
                <a:ea typeface="Arial" charset="0"/>
                <a:cs typeface="Arial" charset="0"/>
              </a:rPr>
              <a:t>3</a:t>
            </a:r>
            <a:r>
              <a:rPr lang="en-US" sz="1800" b="0">
                <a:ea typeface="Arial" charset="0"/>
                <a:cs typeface="Arial" charset="0"/>
              </a:rPr>
              <a:t> = (</a:t>
            </a:r>
            <a:r>
              <a:rPr lang="en-US" sz="1800" b="0" i="1">
                <a:ea typeface="Arial" charset="0"/>
                <a:cs typeface="Arial" charset="0"/>
              </a:rPr>
              <a:t>b · g</a:t>
            </a:r>
            <a:r>
              <a:rPr lang="en-US" sz="1800" b="0">
                <a:ea typeface="Arial" charset="0"/>
                <a:cs typeface="Arial" charset="0"/>
              </a:rPr>
              <a:t>)</a:t>
            </a:r>
          </a:p>
          <a:p>
            <a:pPr eaLnBrk="0" hangingPunct="0"/>
            <a:r>
              <a:rPr lang="en-US" sz="1800" b="0" i="1">
                <a:ea typeface="Arial" charset="0"/>
                <a:cs typeface="Arial" charset="0"/>
              </a:rPr>
              <a:t>m</a:t>
            </a:r>
            <a:r>
              <a:rPr lang="en-US" sz="1800" b="0" baseline="-25000">
                <a:ea typeface="Arial" charset="0"/>
                <a:cs typeface="Arial" charset="0"/>
              </a:rPr>
              <a:t>4</a:t>
            </a:r>
            <a:r>
              <a:rPr lang="en-US" sz="1800" b="0">
                <a:ea typeface="Arial" charset="0"/>
                <a:cs typeface="Arial" charset="0"/>
              </a:rPr>
              <a:t> = (</a:t>
            </a:r>
            <a:r>
              <a:rPr lang="en-US" sz="1800" b="0" i="1">
                <a:ea typeface="Arial" charset="0"/>
                <a:cs typeface="Arial" charset="0"/>
              </a:rPr>
              <a:t>a</a:t>
            </a:r>
            <a:r>
              <a:rPr lang="en-US" sz="1800" b="0">
                <a:ea typeface="Arial" charset="0"/>
                <a:cs typeface="Arial" charset="0"/>
              </a:rPr>
              <a:t> - </a:t>
            </a:r>
            <a:r>
              <a:rPr lang="en-US" sz="1800" b="0" i="1">
                <a:ea typeface="Arial" charset="0"/>
                <a:cs typeface="Arial" charset="0"/>
              </a:rPr>
              <a:t>c</a:t>
            </a:r>
            <a:r>
              <a:rPr lang="en-US" sz="1800" b="0">
                <a:ea typeface="Arial" charset="0"/>
                <a:cs typeface="Arial" charset="0"/>
              </a:rPr>
              <a:t>) · (</a:t>
            </a:r>
            <a:r>
              <a:rPr lang="en-US" sz="1800" b="0" i="1">
                <a:ea typeface="Arial" charset="0"/>
                <a:cs typeface="Arial" charset="0"/>
              </a:rPr>
              <a:t>h</a:t>
            </a:r>
            <a:r>
              <a:rPr lang="en-US" sz="1800" b="0">
                <a:ea typeface="Arial" charset="0"/>
                <a:cs typeface="Arial" charset="0"/>
              </a:rPr>
              <a:t> - </a:t>
            </a:r>
            <a:r>
              <a:rPr lang="en-US" sz="1800" b="0" i="1">
                <a:ea typeface="Arial" charset="0"/>
                <a:cs typeface="Arial" charset="0"/>
              </a:rPr>
              <a:t>f</a:t>
            </a:r>
            <a:r>
              <a:rPr lang="en-US" sz="1800" b="0">
                <a:ea typeface="Arial" charset="0"/>
                <a:cs typeface="Arial" charset="0"/>
              </a:rPr>
              <a:t>)</a:t>
            </a:r>
          </a:p>
          <a:p>
            <a:pPr eaLnBrk="0" hangingPunct="0"/>
            <a:r>
              <a:rPr lang="en-US" sz="1800" b="0" i="1">
                <a:ea typeface="Arial" charset="0"/>
                <a:cs typeface="Arial" charset="0"/>
              </a:rPr>
              <a:t>m</a:t>
            </a:r>
            <a:r>
              <a:rPr lang="en-US" sz="1800" b="0" baseline="-25000">
                <a:ea typeface="Arial" charset="0"/>
                <a:cs typeface="Arial" charset="0"/>
              </a:rPr>
              <a:t>5</a:t>
            </a:r>
            <a:r>
              <a:rPr lang="en-US" sz="1800" b="0">
                <a:ea typeface="Arial" charset="0"/>
                <a:cs typeface="Arial" charset="0"/>
              </a:rPr>
              <a:t> = (</a:t>
            </a:r>
            <a:r>
              <a:rPr lang="en-US" sz="1800" b="0" i="1">
                <a:ea typeface="Arial" charset="0"/>
                <a:cs typeface="Arial" charset="0"/>
              </a:rPr>
              <a:t>c</a:t>
            </a:r>
            <a:r>
              <a:rPr lang="en-US" sz="1800" b="0">
                <a:ea typeface="Arial" charset="0"/>
                <a:cs typeface="Arial" charset="0"/>
              </a:rPr>
              <a:t> + </a:t>
            </a:r>
            <a:r>
              <a:rPr lang="en-US" sz="1800" b="0" i="1">
                <a:ea typeface="Arial" charset="0"/>
                <a:cs typeface="Arial" charset="0"/>
              </a:rPr>
              <a:t>d</a:t>
            </a:r>
            <a:r>
              <a:rPr lang="en-US" sz="1800" b="0">
                <a:ea typeface="Arial" charset="0"/>
                <a:cs typeface="Arial" charset="0"/>
              </a:rPr>
              <a:t>) · (</a:t>
            </a:r>
            <a:r>
              <a:rPr lang="en-US" sz="1800" b="0" i="1">
                <a:ea typeface="Arial" charset="0"/>
                <a:cs typeface="Arial" charset="0"/>
              </a:rPr>
              <a:t>f</a:t>
            </a:r>
            <a:r>
              <a:rPr lang="en-US" sz="1800" b="0">
                <a:ea typeface="Arial" charset="0"/>
                <a:cs typeface="Arial" charset="0"/>
              </a:rPr>
              <a:t> - </a:t>
            </a:r>
            <a:r>
              <a:rPr lang="en-US" sz="1800" b="0" i="1">
                <a:ea typeface="Arial" charset="0"/>
                <a:cs typeface="Arial" charset="0"/>
              </a:rPr>
              <a:t>e</a:t>
            </a:r>
            <a:r>
              <a:rPr lang="en-US" sz="1800" b="0">
                <a:ea typeface="Arial" charset="0"/>
                <a:cs typeface="Arial" charset="0"/>
              </a:rPr>
              <a:t>)</a:t>
            </a:r>
          </a:p>
          <a:p>
            <a:pPr eaLnBrk="0" hangingPunct="0"/>
            <a:r>
              <a:rPr lang="en-US" sz="1800" b="0" i="1">
                <a:ea typeface="Arial" charset="0"/>
                <a:cs typeface="Arial" charset="0"/>
              </a:rPr>
              <a:t>m</a:t>
            </a:r>
            <a:r>
              <a:rPr lang="en-US" sz="1800" b="0" baseline="-25000">
                <a:ea typeface="Arial" charset="0"/>
                <a:cs typeface="Arial" charset="0"/>
              </a:rPr>
              <a:t>6</a:t>
            </a:r>
            <a:r>
              <a:rPr lang="en-US" sz="1800" b="0">
                <a:ea typeface="Arial" charset="0"/>
                <a:cs typeface="Arial" charset="0"/>
              </a:rPr>
              <a:t> = (</a:t>
            </a:r>
            <a:r>
              <a:rPr lang="en-US" sz="1800" b="0" i="1">
                <a:ea typeface="Arial" charset="0"/>
                <a:cs typeface="Arial" charset="0"/>
              </a:rPr>
              <a:t>b</a:t>
            </a:r>
            <a:r>
              <a:rPr lang="en-US" sz="1800" b="0">
                <a:ea typeface="Arial" charset="0"/>
                <a:cs typeface="Arial" charset="0"/>
              </a:rPr>
              <a:t> - </a:t>
            </a:r>
            <a:r>
              <a:rPr lang="en-US" sz="1800" b="0" i="1">
                <a:ea typeface="Arial" charset="0"/>
                <a:cs typeface="Arial" charset="0"/>
              </a:rPr>
              <a:t>c </a:t>
            </a:r>
            <a:r>
              <a:rPr lang="en-US" sz="1800" b="0">
                <a:ea typeface="Arial" charset="0"/>
                <a:cs typeface="Arial" charset="0"/>
              </a:rPr>
              <a:t>+ </a:t>
            </a:r>
            <a:r>
              <a:rPr lang="en-US" sz="1800" b="0" i="1">
                <a:ea typeface="Arial" charset="0"/>
                <a:cs typeface="Arial" charset="0"/>
              </a:rPr>
              <a:t>a</a:t>
            </a:r>
            <a:r>
              <a:rPr lang="en-US" sz="1800" b="0">
                <a:ea typeface="Arial" charset="0"/>
                <a:cs typeface="Arial" charset="0"/>
              </a:rPr>
              <a:t> - </a:t>
            </a:r>
            <a:r>
              <a:rPr lang="en-US" sz="1800" b="0" i="1">
                <a:ea typeface="Arial" charset="0"/>
                <a:cs typeface="Arial" charset="0"/>
              </a:rPr>
              <a:t>d</a:t>
            </a:r>
            <a:r>
              <a:rPr lang="en-US" sz="1800" b="0">
                <a:ea typeface="Arial" charset="0"/>
                <a:cs typeface="Arial" charset="0"/>
              </a:rPr>
              <a:t>) · </a:t>
            </a:r>
            <a:r>
              <a:rPr lang="en-US" sz="1800" b="0" i="1">
                <a:ea typeface="Arial" charset="0"/>
                <a:cs typeface="Arial" charset="0"/>
              </a:rPr>
              <a:t>h</a:t>
            </a:r>
          </a:p>
          <a:p>
            <a:pPr eaLnBrk="0" hangingPunct="0"/>
            <a:r>
              <a:rPr lang="en-US" sz="1800" b="0" i="1">
                <a:ea typeface="Arial" charset="0"/>
                <a:cs typeface="Arial" charset="0"/>
              </a:rPr>
              <a:t>m</a:t>
            </a:r>
            <a:r>
              <a:rPr lang="en-US" sz="1800" b="0" baseline="-25000">
                <a:ea typeface="Arial" charset="0"/>
                <a:cs typeface="Arial" charset="0"/>
              </a:rPr>
              <a:t>7</a:t>
            </a:r>
            <a:r>
              <a:rPr lang="en-US" sz="1800" b="0">
                <a:ea typeface="Arial" charset="0"/>
                <a:cs typeface="Arial" charset="0"/>
              </a:rPr>
              <a:t> = </a:t>
            </a:r>
            <a:r>
              <a:rPr lang="en-US" sz="1800" b="0" i="1">
                <a:ea typeface="Arial" charset="0"/>
                <a:cs typeface="Arial" charset="0"/>
              </a:rPr>
              <a:t>d</a:t>
            </a:r>
            <a:r>
              <a:rPr lang="en-US" sz="1800" b="0">
                <a:ea typeface="Arial" charset="0"/>
                <a:cs typeface="Arial" charset="0"/>
              </a:rPr>
              <a:t> · (</a:t>
            </a:r>
            <a:r>
              <a:rPr lang="en-US" sz="1800" b="0" i="1">
                <a:ea typeface="Arial" charset="0"/>
                <a:cs typeface="Arial" charset="0"/>
              </a:rPr>
              <a:t>e</a:t>
            </a:r>
            <a:r>
              <a:rPr lang="en-US" sz="1800" b="0">
                <a:ea typeface="Arial" charset="0"/>
                <a:cs typeface="Arial" charset="0"/>
              </a:rPr>
              <a:t> + </a:t>
            </a:r>
            <a:r>
              <a:rPr lang="en-US" sz="1800" b="0" i="1">
                <a:ea typeface="Arial" charset="0"/>
                <a:cs typeface="Arial" charset="0"/>
              </a:rPr>
              <a:t>h</a:t>
            </a:r>
            <a:r>
              <a:rPr lang="en-US" sz="1800" b="0">
                <a:ea typeface="Arial" charset="0"/>
                <a:cs typeface="Arial" charset="0"/>
              </a:rPr>
              <a:t> – </a:t>
            </a:r>
            <a:r>
              <a:rPr lang="en-US" sz="1800" b="0" i="1">
                <a:ea typeface="Arial" charset="0"/>
                <a:cs typeface="Arial" charset="0"/>
              </a:rPr>
              <a:t>f</a:t>
            </a:r>
            <a:r>
              <a:rPr lang="en-US" sz="1800" b="0">
                <a:ea typeface="Arial" charset="0"/>
                <a:cs typeface="Arial" charset="0"/>
              </a:rPr>
              <a:t> - </a:t>
            </a:r>
            <a:r>
              <a:rPr lang="en-US" sz="1800" b="0" i="1">
                <a:ea typeface="Arial" charset="0"/>
                <a:cs typeface="Arial" charset="0"/>
              </a:rPr>
              <a:t>g</a:t>
            </a:r>
            <a:r>
              <a:rPr lang="en-US" sz="1800" b="0">
                <a:ea typeface="Arial" charset="0"/>
                <a:cs typeface="Arial" charset="0"/>
              </a:rPr>
              <a:t>)</a:t>
            </a:r>
          </a:p>
        </p:txBody>
      </p:sp>
      <p:sp>
        <p:nvSpPr>
          <p:cNvPr id="52230" name="Text Box 9"/>
          <p:cNvSpPr txBox="1">
            <a:spLocks noChangeArrowheads="1"/>
          </p:cNvSpPr>
          <p:nvPr/>
        </p:nvSpPr>
        <p:spPr bwMode="auto">
          <a:xfrm>
            <a:off x="2695575" y="2120900"/>
            <a:ext cx="241300" cy="366713"/>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sym typeface="Symbol" charset="2"/>
              </a:rPr>
              <a:t>·</a:t>
            </a:r>
            <a:endParaRPr lang="en-US" sz="1800" b="0">
              <a:ea typeface="Arial" charset="0"/>
              <a:cs typeface="Arial" charset="0"/>
            </a:endParaRPr>
          </a:p>
        </p:txBody>
      </p:sp>
      <p:sp>
        <p:nvSpPr>
          <p:cNvPr id="52231" name="Text Box 10"/>
          <p:cNvSpPr txBox="1">
            <a:spLocks noChangeArrowheads="1"/>
          </p:cNvSpPr>
          <p:nvPr/>
        </p:nvSpPr>
        <p:spPr bwMode="auto">
          <a:xfrm>
            <a:off x="3963988" y="1981200"/>
            <a:ext cx="3579812" cy="641350"/>
          </a:xfrm>
          <a:prstGeom prst="rect">
            <a:avLst/>
          </a:prstGeom>
          <a:noFill/>
          <a:ln w="9525">
            <a:noFill/>
            <a:miter lim="800000"/>
            <a:headEnd/>
            <a:tailEnd/>
          </a:ln>
        </p:spPr>
        <p:txBody>
          <a:bodyPr anchor="ctr">
            <a:prstTxWarp prst="textNoShape">
              <a:avLst/>
            </a:prstTxWarp>
            <a:spAutoFit/>
          </a:bodyPr>
          <a:lstStyle/>
          <a:p>
            <a:pPr eaLnBrk="0" hangingPunct="0"/>
            <a:r>
              <a:rPr lang="en-US" sz="1800" b="0" i="1">
                <a:ea typeface="Arial" charset="0"/>
                <a:cs typeface="Arial" charset="0"/>
              </a:rPr>
              <a:t>m</a:t>
            </a:r>
            <a:r>
              <a:rPr lang="en-US" sz="1800" b="0" baseline="-25000">
                <a:ea typeface="Arial" charset="0"/>
                <a:cs typeface="Arial" charset="0"/>
              </a:rPr>
              <a:t>2</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3	</a:t>
            </a:r>
            <a:r>
              <a:rPr lang="en-US" sz="1800" b="0">
                <a:ea typeface="Arial" charset="0"/>
                <a:cs typeface="Arial" charset="0"/>
              </a:rPr>
              <a:t>  	 </a:t>
            </a:r>
            <a:r>
              <a:rPr lang="en-US" sz="1800" b="0" i="1">
                <a:ea typeface="Arial" charset="0"/>
                <a:cs typeface="Arial" charset="0"/>
              </a:rPr>
              <a:t>m</a:t>
            </a:r>
            <a:r>
              <a:rPr lang="en-US" sz="1800" b="0" baseline="-25000">
                <a:ea typeface="Arial" charset="0"/>
                <a:cs typeface="Arial" charset="0"/>
              </a:rPr>
              <a:t>1</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2</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5</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6</a:t>
            </a:r>
            <a:endParaRPr lang="en-US" sz="1800" b="0">
              <a:ea typeface="Arial" charset="0"/>
              <a:cs typeface="Arial" charset="0"/>
            </a:endParaRPr>
          </a:p>
          <a:p>
            <a:pPr eaLnBrk="0" hangingPunct="0"/>
            <a:r>
              <a:rPr lang="en-US" sz="1800" b="0" i="1">
                <a:ea typeface="Arial" charset="0"/>
                <a:cs typeface="Arial" charset="0"/>
              </a:rPr>
              <a:t>m</a:t>
            </a:r>
            <a:r>
              <a:rPr lang="en-US" sz="1800" b="0" baseline="-25000">
                <a:ea typeface="Arial" charset="0"/>
                <a:cs typeface="Arial" charset="0"/>
              </a:rPr>
              <a:t>1</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2</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4</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7	</a:t>
            </a:r>
            <a:r>
              <a:rPr lang="en-US" sz="1800" b="0">
                <a:ea typeface="Arial" charset="0"/>
                <a:cs typeface="Arial" charset="0"/>
              </a:rPr>
              <a:t> </a:t>
            </a:r>
            <a:r>
              <a:rPr lang="en-US" sz="1800" b="0" i="1">
                <a:ea typeface="Arial" charset="0"/>
                <a:cs typeface="Arial" charset="0"/>
              </a:rPr>
              <a:t>m</a:t>
            </a:r>
            <a:r>
              <a:rPr lang="en-US" sz="1800" b="0" baseline="-25000">
                <a:ea typeface="Arial" charset="0"/>
                <a:cs typeface="Arial" charset="0"/>
              </a:rPr>
              <a:t>1</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2</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4</a:t>
            </a:r>
            <a:r>
              <a:rPr lang="en-US" sz="1800" b="0">
                <a:ea typeface="Arial" charset="0"/>
                <a:cs typeface="Arial" charset="0"/>
              </a:rPr>
              <a:t>+</a:t>
            </a:r>
            <a:r>
              <a:rPr lang="en-US" sz="1800" b="0" i="1">
                <a:ea typeface="Arial" charset="0"/>
                <a:cs typeface="Arial" charset="0"/>
              </a:rPr>
              <a:t>m</a:t>
            </a:r>
            <a:r>
              <a:rPr lang="en-US" sz="1800" b="0" baseline="-25000">
                <a:ea typeface="Arial" charset="0"/>
                <a:cs typeface="Arial" charset="0"/>
              </a:rPr>
              <a:t>5</a:t>
            </a:r>
          </a:p>
        </p:txBody>
      </p:sp>
      <p:sp>
        <p:nvSpPr>
          <p:cNvPr id="52232" name="Text Box 13"/>
          <p:cNvSpPr txBox="1">
            <a:spLocks noChangeArrowheads="1"/>
          </p:cNvSpPr>
          <p:nvPr/>
        </p:nvSpPr>
        <p:spPr bwMode="auto">
          <a:xfrm>
            <a:off x="3576638" y="2116138"/>
            <a:ext cx="312737" cy="366712"/>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a:ea typeface="Arial" charset="0"/>
                <a:cs typeface="Arial" charset="0"/>
              </a:rPr>
              <a:t>=</a:t>
            </a:r>
          </a:p>
        </p:txBody>
      </p:sp>
      <p:sp>
        <p:nvSpPr>
          <p:cNvPr id="52233" name="Text Box 3"/>
          <p:cNvSpPr txBox="1">
            <a:spLocks noChangeArrowheads="1"/>
          </p:cNvSpPr>
          <p:nvPr/>
        </p:nvSpPr>
        <p:spPr bwMode="auto">
          <a:xfrm>
            <a:off x="2076450" y="2005013"/>
            <a:ext cx="6096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a  b</a:t>
            </a:r>
          </a:p>
          <a:p>
            <a:pPr algn="ctr" eaLnBrk="0" hangingPunct="0"/>
            <a:r>
              <a:rPr lang="en-US" sz="1800" b="0" i="1">
                <a:ea typeface="Arial" charset="0"/>
                <a:cs typeface="Arial" charset="0"/>
              </a:rPr>
              <a:t>c  d</a:t>
            </a:r>
          </a:p>
        </p:txBody>
      </p:sp>
      <p:grpSp>
        <p:nvGrpSpPr>
          <p:cNvPr id="52234" name="Group 20"/>
          <p:cNvGrpSpPr>
            <a:grpSpLocks/>
          </p:cNvGrpSpPr>
          <p:nvPr/>
        </p:nvGrpSpPr>
        <p:grpSpPr bwMode="auto">
          <a:xfrm>
            <a:off x="2124075" y="2071688"/>
            <a:ext cx="74613" cy="487362"/>
            <a:chOff x="288" y="2544"/>
            <a:chExt cx="38" cy="376"/>
          </a:xfrm>
        </p:grpSpPr>
        <p:sp>
          <p:nvSpPr>
            <p:cNvPr id="52258" name="Line 21"/>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9" name="Line 22"/>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60" name="Line 23"/>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2235" name="Group 24"/>
          <p:cNvGrpSpPr>
            <a:grpSpLocks/>
          </p:cNvGrpSpPr>
          <p:nvPr/>
        </p:nvGrpSpPr>
        <p:grpSpPr bwMode="auto">
          <a:xfrm flipH="1">
            <a:off x="2578100" y="2071688"/>
            <a:ext cx="74613" cy="487362"/>
            <a:chOff x="288" y="2544"/>
            <a:chExt cx="38" cy="376"/>
          </a:xfrm>
        </p:grpSpPr>
        <p:sp>
          <p:nvSpPr>
            <p:cNvPr id="52255" name="Line 25"/>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6" name="Line 26"/>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7" name="Line 27"/>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2236" name="Text Box 3"/>
          <p:cNvSpPr txBox="1">
            <a:spLocks noChangeArrowheads="1"/>
          </p:cNvSpPr>
          <p:nvPr/>
        </p:nvSpPr>
        <p:spPr bwMode="auto">
          <a:xfrm>
            <a:off x="2916238" y="1995488"/>
            <a:ext cx="609600" cy="64770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800" b="0" i="1">
                <a:ea typeface="Arial" charset="0"/>
                <a:cs typeface="Arial" charset="0"/>
              </a:rPr>
              <a:t>e  f</a:t>
            </a:r>
          </a:p>
          <a:p>
            <a:pPr algn="ctr" eaLnBrk="0" hangingPunct="0"/>
            <a:r>
              <a:rPr lang="en-US" sz="1800" b="0" i="1">
                <a:ea typeface="Arial" charset="0"/>
                <a:cs typeface="Arial" charset="0"/>
              </a:rPr>
              <a:t>g  h</a:t>
            </a:r>
          </a:p>
        </p:txBody>
      </p:sp>
      <p:grpSp>
        <p:nvGrpSpPr>
          <p:cNvPr id="52237" name="Group 29"/>
          <p:cNvGrpSpPr>
            <a:grpSpLocks/>
          </p:cNvGrpSpPr>
          <p:nvPr/>
        </p:nvGrpSpPr>
        <p:grpSpPr bwMode="auto">
          <a:xfrm>
            <a:off x="2963863" y="2062163"/>
            <a:ext cx="74612" cy="487362"/>
            <a:chOff x="288" y="2544"/>
            <a:chExt cx="38" cy="376"/>
          </a:xfrm>
        </p:grpSpPr>
        <p:sp>
          <p:nvSpPr>
            <p:cNvPr id="52252" name="Line 30"/>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3" name="Line 31"/>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4" name="Line 32"/>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2238" name="Group 33"/>
          <p:cNvGrpSpPr>
            <a:grpSpLocks/>
          </p:cNvGrpSpPr>
          <p:nvPr/>
        </p:nvGrpSpPr>
        <p:grpSpPr bwMode="auto">
          <a:xfrm flipH="1">
            <a:off x="3417888" y="2062163"/>
            <a:ext cx="74612" cy="487362"/>
            <a:chOff x="288" y="2544"/>
            <a:chExt cx="38" cy="376"/>
          </a:xfrm>
        </p:grpSpPr>
        <p:sp>
          <p:nvSpPr>
            <p:cNvPr id="52249" name="Line 34"/>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0" name="Line 35"/>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51" name="Line 36"/>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2239" name="Group 37"/>
          <p:cNvGrpSpPr>
            <a:grpSpLocks/>
          </p:cNvGrpSpPr>
          <p:nvPr/>
        </p:nvGrpSpPr>
        <p:grpSpPr bwMode="auto">
          <a:xfrm>
            <a:off x="3886200" y="2058988"/>
            <a:ext cx="74613" cy="487362"/>
            <a:chOff x="288" y="2544"/>
            <a:chExt cx="38" cy="376"/>
          </a:xfrm>
        </p:grpSpPr>
        <p:sp>
          <p:nvSpPr>
            <p:cNvPr id="52246" name="Line 38"/>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47" name="Line 39"/>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48" name="Line 40"/>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52240" name="Group 41"/>
          <p:cNvGrpSpPr>
            <a:grpSpLocks/>
          </p:cNvGrpSpPr>
          <p:nvPr/>
        </p:nvGrpSpPr>
        <p:grpSpPr bwMode="auto">
          <a:xfrm flipH="1">
            <a:off x="7469188" y="2058988"/>
            <a:ext cx="74612" cy="487362"/>
            <a:chOff x="288" y="2544"/>
            <a:chExt cx="38" cy="376"/>
          </a:xfrm>
        </p:grpSpPr>
        <p:sp>
          <p:nvSpPr>
            <p:cNvPr id="52243" name="Line 42"/>
            <p:cNvSpPr>
              <a:spLocks noChangeShapeType="1"/>
            </p:cNvSpPr>
            <p:nvPr/>
          </p:nvSpPr>
          <p:spPr bwMode="auto">
            <a:xfrm>
              <a:off x="288" y="2544"/>
              <a:ext cx="0" cy="3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44" name="Line 43"/>
            <p:cNvSpPr>
              <a:spLocks noChangeShapeType="1"/>
            </p:cNvSpPr>
            <p:nvPr/>
          </p:nvSpPr>
          <p:spPr bwMode="auto">
            <a:xfrm>
              <a:off x="288" y="2544"/>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52245" name="Line 44"/>
            <p:cNvSpPr>
              <a:spLocks noChangeShapeType="1"/>
            </p:cNvSpPr>
            <p:nvPr/>
          </p:nvSpPr>
          <p:spPr bwMode="auto">
            <a:xfrm>
              <a:off x="288" y="2920"/>
              <a:ext cx="3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2241" name="Rectangle 45"/>
          <p:cNvSpPr>
            <a:spLocks noChangeArrowheads="1"/>
          </p:cNvSpPr>
          <p:nvPr/>
        </p:nvSpPr>
        <p:spPr bwMode="auto">
          <a:xfrm>
            <a:off x="1905000" y="1447800"/>
            <a:ext cx="5237163" cy="457200"/>
          </a:xfrm>
          <a:prstGeom prst="rect">
            <a:avLst/>
          </a:prstGeom>
          <a:noFill/>
          <a:ln w="9525">
            <a:noFill/>
            <a:miter lim="800000"/>
            <a:headEnd/>
            <a:tailEnd/>
          </a:ln>
        </p:spPr>
        <p:txBody>
          <a:bodyPr wrap="none">
            <a:prstTxWarp prst="textNoShape">
              <a:avLst/>
            </a:prstTxWarp>
            <a:spAutoFit/>
          </a:bodyPr>
          <a:lstStyle/>
          <a:p>
            <a:r>
              <a:rPr lang="en-US" sz="2400" b="0"/>
              <a:t>In 1969 Volkler Strassen discovered that:</a:t>
            </a:r>
          </a:p>
        </p:txBody>
      </p:sp>
      <p:sp>
        <p:nvSpPr>
          <p:cNvPr id="52242" name="Rectangle 46"/>
          <p:cNvSpPr>
            <a:spLocks noChangeArrowheads="1"/>
          </p:cNvSpPr>
          <p:nvPr/>
        </p:nvSpPr>
        <p:spPr bwMode="auto">
          <a:xfrm>
            <a:off x="914400" y="4953000"/>
            <a:ext cx="7467600" cy="1200150"/>
          </a:xfrm>
          <a:prstGeom prst="rect">
            <a:avLst/>
          </a:prstGeom>
          <a:noFill/>
          <a:ln w="9525">
            <a:noFill/>
            <a:miter lim="800000"/>
            <a:headEnd/>
            <a:tailEnd/>
          </a:ln>
        </p:spPr>
        <p:txBody>
          <a:bodyPr>
            <a:prstTxWarp prst="textNoShape">
              <a:avLst/>
            </a:prstTxWarp>
            <a:spAutoFit/>
          </a:bodyPr>
          <a:lstStyle/>
          <a:p>
            <a:pPr>
              <a:buFontTx/>
              <a:buChar char="•"/>
            </a:pPr>
            <a:r>
              <a:rPr lang="en-US" sz="2400" b="0" dirty="0"/>
              <a:t> Now we have 7 matrix multiplies rather than 8</a:t>
            </a:r>
          </a:p>
          <a:p>
            <a:pPr>
              <a:buFontTx/>
              <a:buChar char="•"/>
            </a:pPr>
            <a:r>
              <a:rPr lang="en-US" sz="2400" b="0" dirty="0"/>
              <a:t> </a:t>
            </a:r>
            <a:r>
              <a:rPr lang="en-US" sz="2400" b="0" i="1" dirty="0" err="1"/>
              <a:t>T</a:t>
            </a:r>
            <a:r>
              <a:rPr lang="en-US" sz="2400" b="0" dirty="0" err="1"/>
              <a:t>(</a:t>
            </a:r>
            <a:r>
              <a:rPr lang="en-US" sz="2400" b="0" i="1" dirty="0" err="1"/>
              <a:t>n</a:t>
            </a:r>
            <a:r>
              <a:rPr lang="en-US" sz="2400" b="0" dirty="0"/>
              <a:t>) = 7</a:t>
            </a:r>
            <a:r>
              <a:rPr lang="en-US" sz="2400" b="0" i="1" dirty="0"/>
              <a:t>T</a:t>
            </a:r>
            <a:r>
              <a:rPr lang="en-US" sz="2400" b="0" dirty="0"/>
              <a:t>(</a:t>
            </a:r>
            <a:r>
              <a:rPr lang="en-US" sz="2400" b="0" i="1" dirty="0"/>
              <a:t>n</a:t>
            </a:r>
            <a:r>
              <a:rPr lang="en-US" sz="2400" b="0" dirty="0"/>
              <a:t>/2) + O(</a:t>
            </a:r>
            <a:r>
              <a:rPr lang="en-US" sz="2400" b="0" i="1" dirty="0"/>
              <a:t>n</a:t>
            </a:r>
            <a:r>
              <a:rPr lang="en-US" sz="2400" b="0" baseline="30000" dirty="0"/>
              <a:t>2</a:t>
            </a:r>
            <a:r>
              <a:rPr lang="en-US" sz="2400" b="0" dirty="0"/>
              <a:t>) which gives O(</a:t>
            </a:r>
            <a:r>
              <a:rPr lang="en-US" sz="2400" b="0" i="1" dirty="0"/>
              <a:t>n</a:t>
            </a:r>
            <a:r>
              <a:rPr lang="en-US" sz="2400" b="0" baseline="30000" dirty="0"/>
              <a:t>log</a:t>
            </a:r>
            <a:r>
              <a:rPr lang="en-US" sz="2000" b="0" baseline="10000" dirty="0"/>
              <a:t>2</a:t>
            </a:r>
            <a:r>
              <a:rPr lang="en-US" sz="2400" b="0" baseline="30000" dirty="0"/>
              <a:t>7</a:t>
            </a:r>
            <a:r>
              <a:rPr lang="en-US" sz="2400" b="0" dirty="0"/>
              <a:t>) ≈ O(</a:t>
            </a:r>
            <a:r>
              <a:rPr lang="en-US" sz="2400" b="0" i="1" dirty="0"/>
              <a:t>n</a:t>
            </a:r>
            <a:r>
              <a:rPr lang="en-US" sz="2400" b="0" baseline="30000" dirty="0"/>
              <a:t>2.81</a:t>
            </a:r>
            <a:r>
              <a:rPr lang="en-US" sz="2400" b="0" dirty="0"/>
              <a:t>) </a:t>
            </a:r>
          </a:p>
          <a:p>
            <a:pPr>
              <a:buFontTx/>
              <a:buChar char="•"/>
            </a:pPr>
            <a:r>
              <a:rPr lang="en-US" sz="2400" b="0" dirty="0"/>
              <a:t> Even faster similar approaches have recently been shown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19459" name="Slide Number Placeholder 5"/>
          <p:cNvSpPr>
            <a:spLocks noGrp="1"/>
          </p:cNvSpPr>
          <p:nvPr>
            <p:ph type="sldNum" sz="quarter" idx="12"/>
          </p:nvPr>
        </p:nvSpPr>
        <p:spPr>
          <a:noFill/>
        </p:spPr>
        <p:txBody>
          <a:bodyPr/>
          <a:lstStyle/>
          <a:p>
            <a:fld id="{C42D157C-23B1-D840-A244-2FA4A1C76BF2}" type="slidenum">
              <a:rPr lang="en-US" smtClean="0">
                <a:latin typeface="Times New Roman" charset="0"/>
              </a:rPr>
              <a:pPr/>
              <a:t>2</a:t>
            </a:fld>
            <a:endParaRPr lang="en-US">
              <a:latin typeface="Times New Roman" charset="0"/>
            </a:endParaRPr>
          </a:p>
        </p:txBody>
      </p:sp>
      <p:sp>
        <p:nvSpPr>
          <p:cNvPr id="642050" name="Rectangle 2"/>
          <p:cNvSpPr>
            <a:spLocks noGrp="1" noChangeArrowheads="1"/>
          </p:cNvSpPr>
          <p:nvPr>
            <p:ph type="title"/>
          </p:nvPr>
        </p:nvSpPr>
        <p:spPr>
          <a:xfrm>
            <a:off x="609600" y="381000"/>
            <a:ext cx="7772400" cy="838200"/>
          </a:xfrm>
        </p:spPr>
        <p:txBody>
          <a:bodyPr/>
          <a:lstStyle/>
          <a:p>
            <a:pPr eaLnBrk="1" hangingPunct="1">
              <a:defRPr/>
            </a:pPr>
            <a:r>
              <a:rPr lang="en-US" dirty="0" err="1">
                <a:ea typeface="+mj-ea"/>
                <a:cs typeface="+mj-cs"/>
              </a:rPr>
              <a:t>Quicksort</a:t>
            </a:r>
            <a:endParaRPr lang="en-US" dirty="0">
              <a:ea typeface="+mj-ea"/>
              <a:cs typeface="+mj-cs"/>
            </a:endParaRPr>
          </a:p>
        </p:txBody>
      </p:sp>
      <p:sp>
        <p:nvSpPr>
          <p:cNvPr id="19461" name="Rectangle 3"/>
          <p:cNvSpPr>
            <a:spLocks noGrp="1" noChangeArrowheads="1"/>
          </p:cNvSpPr>
          <p:nvPr>
            <p:ph type="body" idx="1"/>
          </p:nvPr>
        </p:nvSpPr>
        <p:spPr>
          <a:xfrm>
            <a:off x="685800" y="1219200"/>
            <a:ext cx="7772400" cy="1752600"/>
          </a:xfrm>
        </p:spPr>
        <p:txBody>
          <a:bodyPr>
            <a:normAutofit fontScale="92500" lnSpcReduction="10000"/>
          </a:bodyPr>
          <a:lstStyle/>
          <a:p>
            <a:pPr eaLnBrk="1" hangingPunct="1"/>
            <a:r>
              <a:rPr lang="en-US" dirty="0">
                <a:ea typeface="ＭＳ Ｐゴシック" charset="-128"/>
                <a:cs typeface="ＭＳ Ｐゴシック" charset="-128"/>
              </a:rPr>
              <a:t>Recurse around a random pivot</a:t>
            </a:r>
          </a:p>
          <a:p>
            <a:pPr eaLnBrk="1" hangingPunct="1"/>
            <a:r>
              <a:rPr lang="en-US" dirty="0">
                <a:ea typeface="ＭＳ Ｐゴシック" charset="-128"/>
                <a:cs typeface="ＭＳ Ｐゴシック" charset="-128"/>
              </a:rPr>
              <a:t>Pros and Cons</a:t>
            </a:r>
          </a:p>
          <a:p>
            <a:pPr lvl="1" eaLnBrk="1" hangingPunct="1"/>
            <a:r>
              <a:rPr lang="en-US" dirty="0"/>
              <a:t>Speed depends on how well the random pivot splits the data</a:t>
            </a:r>
          </a:p>
          <a:p>
            <a:pPr lvl="2" eaLnBrk="1" hangingPunct="1"/>
            <a:r>
              <a:rPr lang="en-US" dirty="0"/>
              <a:t>Random, First as pivot?, median of first middle and last…</a:t>
            </a:r>
          </a:p>
          <a:p>
            <a:pPr lvl="1" eaLnBrk="1" hangingPunct="1"/>
            <a:r>
              <a:rPr lang="en-US" dirty="0"/>
              <a:t>Worst case 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Divide and Conquer Applications</a:t>
            </a:r>
          </a:p>
        </p:txBody>
      </p:sp>
      <p:sp>
        <p:nvSpPr>
          <p:cNvPr id="54275" name="Content Placeholder 2"/>
          <p:cNvSpPr>
            <a:spLocks noGrp="1"/>
          </p:cNvSpPr>
          <p:nvPr>
            <p:ph idx="1"/>
          </p:nvPr>
        </p:nvSpPr>
        <p:spPr>
          <a:xfrm>
            <a:off x="685800" y="1371600"/>
            <a:ext cx="7772400" cy="4495800"/>
          </a:xfrm>
        </p:spPr>
        <p:txBody>
          <a:bodyPr/>
          <a:lstStyle/>
          <a:p>
            <a:r>
              <a:rPr lang="en-US" dirty="0">
                <a:ea typeface="ＭＳ Ｐゴシック" charset="-128"/>
                <a:cs typeface="ＭＳ Ｐゴシック" charset="-128"/>
              </a:rPr>
              <a:t>What are some more natural Divide and Conquer applications?</a:t>
            </a:r>
          </a:p>
          <a:p>
            <a:pPr lvl="1"/>
            <a:r>
              <a:rPr lang="en-US" dirty="0"/>
              <a:t>Top down parser</a:t>
            </a:r>
          </a:p>
          <a:p>
            <a:pPr lvl="1"/>
            <a:r>
              <a:rPr lang="en-US" dirty="0"/>
              <a:t>Mail delivery (divide by country/state/zip/etc.)</a:t>
            </a:r>
          </a:p>
          <a:p>
            <a:pPr lvl="1"/>
            <a:r>
              <a:rPr lang="en-US" dirty="0"/>
              <a:t>20-questions – like binary search (only 1 sub-task)</a:t>
            </a:r>
          </a:p>
          <a:p>
            <a:pPr lvl="1"/>
            <a:r>
              <a:rPr lang="en-US" dirty="0"/>
              <a:t>FFT (Fast Fourier Transform) – hugely important/beneficial</a:t>
            </a:r>
          </a:p>
          <a:p>
            <a:pPr lvl="2"/>
            <a:r>
              <a:rPr lang="en-US" dirty="0">
                <a:ea typeface="ＭＳ Ｐゴシック" charset="-128"/>
              </a:rPr>
              <a:t>Polynomial multiplication is </a:t>
            </a:r>
            <a:r>
              <a:rPr lang="en-US" i="1" dirty="0" err="1">
                <a:ea typeface="ＭＳ Ｐゴシック" charset="-128"/>
              </a:rPr>
              <a:t>n</a:t>
            </a:r>
            <a:r>
              <a:rPr lang="en-US" dirty="0" err="1">
                <a:ea typeface="ＭＳ Ｐゴシック" charset="-128"/>
              </a:rPr>
              <a:t>log</a:t>
            </a:r>
            <a:r>
              <a:rPr lang="en-US" i="1" dirty="0" err="1">
                <a:ea typeface="ＭＳ Ｐゴシック" charset="-128"/>
              </a:rPr>
              <a:t>n</a:t>
            </a:r>
            <a:r>
              <a:rPr lang="en-US" dirty="0">
                <a:ea typeface="ＭＳ Ｐゴシック" charset="-128"/>
              </a:rPr>
              <a:t> with DC</a:t>
            </a:r>
          </a:p>
          <a:p>
            <a:pPr lvl="2"/>
            <a:r>
              <a:rPr lang="en-US" dirty="0"/>
              <a:t>FFT also transforms between time and frequency domains (speech, signal processing, etc.)</a:t>
            </a:r>
            <a:endParaRPr lang="en-US" dirty="0">
              <a:ea typeface="ＭＳ Ｐゴシック" charset="-128"/>
            </a:endParaRPr>
          </a:p>
          <a:p>
            <a:pPr lvl="1"/>
            <a:r>
              <a:rPr lang="en-US" dirty="0">
                <a:ea typeface="ＭＳ Ｐゴシック" charset="-128"/>
                <a:cs typeface="ＭＳ Ｐゴシック" charset="-128"/>
              </a:rPr>
              <a:t>Two closest points in a 2-</a:t>
            </a:r>
            <a:r>
              <a:rPr lang="en-US" i="1" dirty="0">
                <a:ea typeface="ＭＳ Ｐゴシック" charset="-128"/>
                <a:cs typeface="ＭＳ Ｐゴシック" charset="-128"/>
              </a:rPr>
              <a:t>d</a:t>
            </a:r>
            <a:r>
              <a:rPr lang="en-US" dirty="0">
                <a:ea typeface="ＭＳ Ｐゴシック" charset="-128"/>
                <a:cs typeface="ＭＳ Ｐゴシック" charset="-128"/>
              </a:rPr>
              <a:t> graph? </a:t>
            </a:r>
          </a:p>
          <a:p>
            <a:pPr lvl="2"/>
            <a:r>
              <a:rPr lang="en-US" dirty="0">
                <a:ea typeface="ＭＳ Ｐゴシック" charset="-128"/>
              </a:rPr>
              <a:t>Brute force O(</a:t>
            </a:r>
            <a:r>
              <a:rPr lang="en-US" i="1" dirty="0">
                <a:ea typeface="ＭＳ Ｐゴシック" charset="-128"/>
              </a:rPr>
              <a:t>n</a:t>
            </a:r>
            <a:r>
              <a:rPr lang="en-US" baseline="30000" dirty="0">
                <a:ea typeface="ＭＳ Ｐゴシック" charset="-128"/>
              </a:rPr>
              <a:t>2</a:t>
            </a:r>
            <a:r>
              <a:rPr lang="en-US" dirty="0">
                <a:ea typeface="ＭＳ Ｐゴシック" charset="-128"/>
              </a:rPr>
              <a:t>), Divide and Conquer is </a:t>
            </a:r>
            <a:r>
              <a:rPr lang="en-US" dirty="0" err="1">
                <a:ea typeface="ＭＳ Ｐゴシック" charset="-128"/>
              </a:rPr>
              <a:t>O(</a:t>
            </a:r>
            <a:r>
              <a:rPr lang="en-US" i="1" dirty="0" err="1">
                <a:ea typeface="ＭＳ Ｐゴシック" charset="-128"/>
              </a:rPr>
              <a:t>n</a:t>
            </a:r>
            <a:r>
              <a:rPr lang="en-US" dirty="0" err="1">
                <a:ea typeface="ＭＳ Ｐゴシック" charset="-128"/>
              </a:rPr>
              <a:t>log</a:t>
            </a:r>
            <a:r>
              <a:rPr lang="en-US" i="1" dirty="0" err="1">
                <a:ea typeface="ＭＳ Ｐゴシック" charset="-128"/>
              </a:rPr>
              <a:t>n</a:t>
            </a:r>
            <a:r>
              <a:rPr lang="en-US" dirty="0">
                <a:ea typeface="ＭＳ Ｐゴシック" charset="-128"/>
              </a:rPr>
              <a:t>)</a:t>
            </a:r>
          </a:p>
          <a:p>
            <a:r>
              <a:rPr lang="en-US" dirty="0">
                <a:ea typeface="ＭＳ Ｐゴシック" charset="-128"/>
                <a:cs typeface="ＭＳ Ｐゴシック" charset="-128"/>
              </a:rPr>
              <a:t>Divide and Conquer is also natural for parallelism</a:t>
            </a:r>
          </a:p>
        </p:txBody>
      </p:sp>
      <p:sp>
        <p:nvSpPr>
          <p:cNvPr id="54276" name="Footer Placeholder 3"/>
          <p:cNvSpPr>
            <a:spLocks noGrp="1"/>
          </p:cNvSpPr>
          <p:nvPr>
            <p:ph type="ftr" sz="quarter" idx="11"/>
          </p:nvPr>
        </p:nvSpPr>
        <p:spPr>
          <a:noFill/>
        </p:spPr>
        <p:txBody>
          <a:bodyPr/>
          <a:lstStyle/>
          <a:p>
            <a:r>
              <a:rPr lang="en-US">
                <a:latin typeface="Times New Roman" charset="0"/>
              </a:rPr>
              <a:t>CS 312 - Divide and Conquer Applications</a:t>
            </a:r>
          </a:p>
        </p:txBody>
      </p:sp>
      <p:sp>
        <p:nvSpPr>
          <p:cNvPr id="54277" name="Slide Number Placeholder 4"/>
          <p:cNvSpPr>
            <a:spLocks noGrp="1"/>
          </p:cNvSpPr>
          <p:nvPr>
            <p:ph type="sldNum" sz="quarter" idx="12"/>
          </p:nvPr>
        </p:nvSpPr>
        <p:spPr>
          <a:noFill/>
        </p:spPr>
        <p:txBody>
          <a:bodyPr/>
          <a:lstStyle/>
          <a:p>
            <a:fld id="{427443F6-8F49-4242-BA77-E05C8743D13C}" type="slidenum">
              <a:rPr lang="en-US" smtClean="0">
                <a:latin typeface="Times New Roman" charset="0"/>
              </a:rPr>
              <a:pPr/>
              <a:t>20</a:t>
            </a:fld>
            <a:endParaRPr lang="en-US">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838200"/>
          </a:xfrm>
        </p:spPr>
        <p:txBody>
          <a:bodyPr/>
          <a:lstStyle/>
          <a:p>
            <a:pPr>
              <a:defRPr/>
            </a:pPr>
            <a:r>
              <a:rPr lang="en-US" dirty="0"/>
              <a:t>Divide and Conquer Speed-up</a:t>
            </a:r>
          </a:p>
        </p:txBody>
      </p:sp>
      <p:sp>
        <p:nvSpPr>
          <p:cNvPr id="56323" name="Content Placeholder 2"/>
          <p:cNvSpPr>
            <a:spLocks noGrp="1"/>
          </p:cNvSpPr>
          <p:nvPr>
            <p:ph idx="1"/>
          </p:nvPr>
        </p:nvSpPr>
        <p:spPr>
          <a:xfrm>
            <a:off x="685800" y="1143000"/>
            <a:ext cx="8001000" cy="4724400"/>
          </a:xfrm>
        </p:spPr>
        <p:txBody>
          <a:bodyPr/>
          <a:lstStyle/>
          <a:p>
            <a:r>
              <a:rPr lang="en-US" sz="2000" dirty="0">
                <a:ea typeface="ＭＳ Ｐゴシック" charset="-128"/>
                <a:cs typeface="ＭＳ Ｐゴシック" charset="-128"/>
              </a:rPr>
              <a:t>Speed-up happens when we can find short-cuts during partition/merge that can be taken because of the divide and conquer </a:t>
            </a:r>
          </a:p>
          <a:p>
            <a:r>
              <a:rPr lang="en-US" sz="2000" dirty="0">
                <a:ea typeface="ＭＳ Ｐゴシック" charset="-128"/>
                <a:cs typeface="ＭＳ Ｐゴシック" charset="-128"/>
              </a:rPr>
              <a:t>Don't just use same approach that could have been done at the top level</a:t>
            </a:r>
          </a:p>
          <a:p>
            <a:pPr lvl="1"/>
            <a:r>
              <a:rPr lang="en-US" sz="1800" dirty="0">
                <a:ea typeface="ＭＳ Ｐゴシック" charset="-128"/>
                <a:cs typeface="ＭＳ Ｐゴシック" charset="-128"/>
              </a:rPr>
              <a:t>Sort: fast merge with already sorted sub-lists</a:t>
            </a:r>
          </a:p>
          <a:p>
            <a:pPr lvl="1"/>
            <a:r>
              <a:rPr lang="en-US" sz="1800" dirty="0">
                <a:ea typeface="ＭＳ Ｐゴシック" charset="-128"/>
                <a:cs typeface="ＭＳ Ｐゴシック" charset="-128"/>
              </a:rPr>
              <a:t>Convex Hull: fast merge of ordered sub-hulls (and dropping internal points while merging)</a:t>
            </a:r>
          </a:p>
          <a:p>
            <a:pPr lvl="1"/>
            <a:r>
              <a:rPr lang="en-US" sz="1800" dirty="0">
                <a:ea typeface="ＭＳ Ｐゴシック" charset="-128"/>
                <a:cs typeface="ＭＳ Ｐゴシック" charset="-128"/>
              </a:rPr>
              <a:t>Multiply/Matrix Multiply: can use the "less multiplies trick" at each level of merge</a:t>
            </a:r>
          </a:p>
          <a:p>
            <a:pPr lvl="1"/>
            <a:r>
              <a:rPr lang="en-US" sz="1800" dirty="0">
                <a:ea typeface="ＭＳ Ｐゴシック" charset="-128"/>
                <a:cs typeface="ＭＳ Ｐゴシック" charset="-128"/>
              </a:rPr>
              <a:t>Quicksort: Partitioning is only O(</a:t>
            </a:r>
            <a:r>
              <a:rPr lang="en-US" sz="1800" i="1" dirty="0">
                <a:ea typeface="ＭＳ Ｐゴシック" charset="-128"/>
                <a:cs typeface="ＭＳ Ｐゴシック" charset="-128"/>
              </a:rPr>
              <a:t>n</a:t>
            </a:r>
            <a:r>
              <a:rPr lang="en-US" sz="1800" dirty="0">
                <a:ea typeface="ＭＳ Ｐゴシック" charset="-128"/>
                <a:cs typeface="ＭＳ Ｐゴシック" charset="-128"/>
              </a:rPr>
              <a:t>) at each level and leads to final sorted list</a:t>
            </a:r>
          </a:p>
          <a:p>
            <a:pPr lvl="1"/>
            <a:r>
              <a:rPr lang="en-US" sz="1800" dirty="0">
                <a:ea typeface="ＭＳ Ｐゴシック" charset="-128"/>
                <a:cs typeface="ＭＳ Ｐゴシック" charset="-128"/>
              </a:rPr>
              <a:t>Binary Search/Selection: can discard ~half of the data at each level (i.e. just one subtask)</a:t>
            </a:r>
          </a:p>
          <a:p>
            <a:r>
              <a:rPr lang="en-US" sz="2000" dirty="0">
                <a:ea typeface="ＭＳ Ｐゴシック" charset="-128"/>
                <a:cs typeface="ＭＳ Ｐゴシック" charset="-128"/>
              </a:rPr>
              <a:t>Master Theorem tells us the complexity</a:t>
            </a:r>
          </a:p>
        </p:txBody>
      </p:sp>
      <p:sp>
        <p:nvSpPr>
          <p:cNvPr id="56324" name="Footer Placeholder 3"/>
          <p:cNvSpPr>
            <a:spLocks noGrp="1"/>
          </p:cNvSpPr>
          <p:nvPr>
            <p:ph type="ftr" sz="quarter" idx="11"/>
          </p:nvPr>
        </p:nvSpPr>
        <p:spPr>
          <a:noFill/>
        </p:spPr>
        <p:txBody>
          <a:bodyPr/>
          <a:lstStyle/>
          <a:p>
            <a:r>
              <a:rPr lang="en-US">
                <a:latin typeface="Times New Roman" charset="0"/>
              </a:rPr>
              <a:t>CS 312 - Divide and Conquer Applications</a:t>
            </a:r>
          </a:p>
        </p:txBody>
      </p:sp>
      <p:sp>
        <p:nvSpPr>
          <p:cNvPr id="56325" name="Slide Number Placeholder 4"/>
          <p:cNvSpPr>
            <a:spLocks noGrp="1"/>
          </p:cNvSpPr>
          <p:nvPr>
            <p:ph type="sldNum" sz="quarter" idx="12"/>
          </p:nvPr>
        </p:nvSpPr>
        <p:spPr>
          <a:noFill/>
        </p:spPr>
        <p:txBody>
          <a:bodyPr/>
          <a:lstStyle/>
          <a:p>
            <a:fld id="{240EF89F-54A3-4B48-B0B9-A785E2266B83}" type="slidenum">
              <a:rPr lang="en-US" smtClean="0">
                <a:latin typeface="Times New Roman" charset="0"/>
              </a:rPr>
              <a:pPr/>
              <a:t>21</a:t>
            </a:fld>
            <a:endParaRPr lang="en-US">
              <a:latin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58371" name="Slide Number Placeholder 5"/>
          <p:cNvSpPr>
            <a:spLocks noGrp="1"/>
          </p:cNvSpPr>
          <p:nvPr>
            <p:ph type="sldNum" sz="quarter" idx="12"/>
          </p:nvPr>
        </p:nvSpPr>
        <p:spPr>
          <a:noFill/>
        </p:spPr>
        <p:txBody>
          <a:bodyPr/>
          <a:lstStyle/>
          <a:p>
            <a:fld id="{14F30E70-DF38-8A40-9E23-8E69921A723C}" type="slidenum">
              <a:rPr lang="en-US" smtClean="0">
                <a:latin typeface="Times New Roman" charset="0"/>
              </a:rPr>
              <a:pPr/>
              <a:t>22</a:t>
            </a:fld>
            <a:endParaRPr lang="en-US">
              <a:latin typeface="Times New Roman" charset="0"/>
            </a:endParaRPr>
          </a:p>
        </p:txBody>
      </p:sp>
      <p:sp>
        <p:nvSpPr>
          <p:cNvPr id="654338" name="Rectangle 2"/>
          <p:cNvSpPr>
            <a:spLocks noGrp="1" noChangeArrowheads="1"/>
          </p:cNvSpPr>
          <p:nvPr>
            <p:ph type="title"/>
          </p:nvPr>
        </p:nvSpPr>
        <p:spPr/>
        <p:txBody>
          <a:bodyPr/>
          <a:lstStyle/>
          <a:p>
            <a:pPr eaLnBrk="1" hangingPunct="1">
              <a:defRPr/>
            </a:pPr>
            <a:r>
              <a:rPr lang="en-US">
                <a:ea typeface="+mj-ea"/>
                <a:cs typeface="+mj-cs"/>
              </a:rPr>
              <a:t>Multiplication of Polynomials</a:t>
            </a:r>
          </a:p>
        </p:txBody>
      </p:sp>
      <p:sp>
        <p:nvSpPr>
          <p:cNvPr id="58373" name="Rectangle 3"/>
          <p:cNvSpPr>
            <a:spLocks noGrp="1" noChangeArrowheads="1"/>
          </p:cNvSpPr>
          <p:nvPr>
            <p:ph type="body" idx="1"/>
          </p:nvPr>
        </p:nvSpPr>
        <p:spPr/>
        <p:txBody>
          <a:bodyPr/>
          <a:lstStyle/>
          <a:p>
            <a:pPr eaLnBrk="1" hangingPunct="1"/>
            <a:r>
              <a:rPr lang="en-US">
                <a:ea typeface="ＭＳ Ｐゴシック" charset="-128"/>
                <a:cs typeface="ＭＳ Ｐゴシック" charset="-128"/>
              </a:rPr>
              <a:t>Key foundation to signal processing</a:t>
            </a:r>
          </a:p>
          <a:p>
            <a:pPr eaLnBrk="1" hangingPunct="1"/>
            <a:r>
              <a:rPr lang="en-US">
                <a:ea typeface="ＭＳ Ｐゴシック" charset="-128"/>
                <a:cs typeface="ＭＳ Ｐゴシック" charset="-128"/>
              </a:rPr>
              <a:t>A(x) = 1 + 3x + 2x</a:t>
            </a:r>
            <a:r>
              <a:rPr lang="en-US" baseline="30000">
                <a:ea typeface="ＭＳ Ｐゴシック" charset="-128"/>
                <a:cs typeface="ＭＳ Ｐゴシック" charset="-128"/>
              </a:rPr>
              <a:t>2</a:t>
            </a:r>
            <a:endParaRPr lang="en-US">
              <a:ea typeface="ＭＳ Ｐゴシック" charset="-128"/>
              <a:cs typeface="ＭＳ Ｐゴシック" charset="-128"/>
            </a:endParaRPr>
          </a:p>
          <a:p>
            <a:pPr lvl="1" eaLnBrk="1" hangingPunct="1"/>
            <a:r>
              <a:rPr lang="en-US"/>
              <a:t>Degree d=2 - highest power of x</a:t>
            </a:r>
          </a:p>
          <a:p>
            <a:pPr lvl="1" eaLnBrk="1" hangingPunct="1"/>
            <a:r>
              <a:rPr lang="en-US"/>
              <a:t>Coefficents a</a:t>
            </a:r>
            <a:r>
              <a:rPr lang="en-US" baseline="-25000"/>
              <a:t>0</a:t>
            </a:r>
            <a:r>
              <a:rPr lang="en-US"/>
              <a:t> = 1, a</a:t>
            </a:r>
            <a:r>
              <a:rPr lang="en-US" baseline="-25000"/>
              <a:t>1</a:t>
            </a:r>
            <a:r>
              <a:rPr lang="en-US"/>
              <a:t> = 3, a</a:t>
            </a:r>
            <a:r>
              <a:rPr lang="en-US" baseline="-25000"/>
              <a:t>d=2</a:t>
            </a:r>
            <a:r>
              <a:rPr lang="en-US"/>
              <a:t> = 2</a:t>
            </a:r>
          </a:p>
          <a:p>
            <a:pPr eaLnBrk="1" hangingPunct="1"/>
            <a:r>
              <a:rPr lang="en-US">
                <a:ea typeface="ＭＳ Ｐゴシック" charset="-128"/>
                <a:cs typeface="ＭＳ Ｐゴシック" charset="-128"/>
              </a:rPr>
              <a:t>B(x) = 2 + 4x + x</a:t>
            </a:r>
            <a:r>
              <a:rPr lang="en-US" baseline="30000">
                <a:ea typeface="ＭＳ Ｐゴシック" charset="-128"/>
                <a:cs typeface="ＭＳ Ｐゴシック" charset="-128"/>
              </a:rPr>
              <a:t>2</a:t>
            </a:r>
            <a:endParaRPr lang="en-US">
              <a:ea typeface="ＭＳ Ｐゴシック" charset="-128"/>
              <a:cs typeface="ＭＳ Ｐゴシック" charset="-128"/>
            </a:endParaRPr>
          </a:p>
          <a:p>
            <a:pPr eaLnBrk="1" hangingPunct="1"/>
            <a:r>
              <a:rPr lang="en-US">
                <a:ea typeface="ＭＳ Ｐゴシック" charset="-128"/>
                <a:cs typeface="ＭＳ Ｐゴシック" charset="-128"/>
              </a:rPr>
              <a:t>A(x)·B(x) = (1 + 3x + 2x</a:t>
            </a:r>
            <a:r>
              <a:rPr lang="en-US" baseline="30000">
                <a:ea typeface="ＭＳ Ｐゴシック" charset="-128"/>
                <a:cs typeface="ＭＳ Ｐゴシック" charset="-128"/>
              </a:rPr>
              <a:t>2</a:t>
            </a:r>
            <a:r>
              <a:rPr lang="en-US">
                <a:ea typeface="ＭＳ Ｐゴシック" charset="-128"/>
                <a:cs typeface="ＭＳ Ｐゴシック" charset="-128"/>
              </a:rPr>
              <a:t>)(2 + 4x + x</a:t>
            </a:r>
            <a:r>
              <a:rPr lang="en-US" baseline="30000">
                <a:ea typeface="ＭＳ Ｐゴシック" charset="-128"/>
                <a:cs typeface="ＭＳ Ｐゴシック" charset="-128"/>
              </a:rPr>
              <a:t>2</a:t>
            </a:r>
            <a:r>
              <a:rPr lang="en-US">
                <a:ea typeface="ＭＳ Ｐゴシック" charset="-128"/>
                <a:cs typeface="ＭＳ Ｐゴシック" charset="-128"/>
              </a:rPr>
              <a:t>) = </a:t>
            </a:r>
          </a:p>
          <a:p>
            <a:pPr lvl="1" eaLnBrk="1" hangingPunct="1"/>
            <a:r>
              <a:rPr lang="en-US"/>
              <a:t>Polynomial of degree 2d</a:t>
            </a:r>
          </a:p>
          <a:p>
            <a:pPr lvl="1" eaLnBrk="1" hangingPunct="1"/>
            <a:r>
              <a:rPr lang="en-US"/>
              <a:t>Coefficients c</a:t>
            </a:r>
            <a:r>
              <a:rPr lang="en-US" baseline="-25000"/>
              <a:t>0</a:t>
            </a:r>
            <a:r>
              <a:rPr lang="en-US"/>
              <a:t>, c</a:t>
            </a:r>
            <a:r>
              <a:rPr lang="en-US" baseline="-25000"/>
              <a:t>1</a:t>
            </a:r>
            <a:r>
              <a:rPr lang="en-US"/>
              <a:t>, ..., c</a:t>
            </a:r>
            <a:r>
              <a:rPr lang="en-US" baseline="-25000"/>
              <a:t>2d</a:t>
            </a:r>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60420" name="Slide Number Placeholder 5"/>
          <p:cNvSpPr>
            <a:spLocks noGrp="1"/>
          </p:cNvSpPr>
          <p:nvPr>
            <p:ph type="sldNum" sz="quarter" idx="12"/>
          </p:nvPr>
        </p:nvSpPr>
        <p:spPr>
          <a:noFill/>
        </p:spPr>
        <p:txBody>
          <a:bodyPr/>
          <a:lstStyle/>
          <a:p>
            <a:fld id="{7992E786-CAE9-4240-A46B-6853FCA55CED}" type="slidenum">
              <a:rPr lang="en-US" smtClean="0">
                <a:latin typeface="Times New Roman" charset="0"/>
              </a:rPr>
              <a:pPr/>
              <a:t>23</a:t>
            </a:fld>
            <a:endParaRPr lang="en-US">
              <a:latin typeface="Times New Roman" charset="0"/>
            </a:endParaRPr>
          </a:p>
        </p:txBody>
      </p:sp>
      <p:sp>
        <p:nvSpPr>
          <p:cNvPr id="655362" name="Rectangle 2"/>
          <p:cNvSpPr>
            <a:spLocks noGrp="1" noChangeArrowheads="1"/>
          </p:cNvSpPr>
          <p:nvPr>
            <p:ph type="title"/>
          </p:nvPr>
        </p:nvSpPr>
        <p:spPr/>
        <p:txBody>
          <a:bodyPr/>
          <a:lstStyle/>
          <a:p>
            <a:pPr eaLnBrk="1" hangingPunct="1">
              <a:defRPr/>
            </a:pPr>
            <a:r>
              <a:rPr lang="en-US">
                <a:ea typeface="+mj-ea"/>
                <a:cs typeface="+mj-cs"/>
              </a:rPr>
              <a:t>Multiplication of Polynomials</a:t>
            </a:r>
          </a:p>
        </p:txBody>
      </p:sp>
      <p:sp>
        <p:nvSpPr>
          <p:cNvPr id="60422" name="Rectangle 3"/>
          <p:cNvSpPr>
            <a:spLocks noGrp="1" noChangeArrowheads="1"/>
          </p:cNvSpPr>
          <p:nvPr>
            <p:ph type="body" idx="1"/>
          </p:nvPr>
        </p:nvSpPr>
        <p:spPr/>
        <p:txBody>
          <a:bodyPr/>
          <a:lstStyle/>
          <a:p>
            <a:pPr eaLnBrk="1" hangingPunct="1"/>
            <a:r>
              <a:rPr lang="en-US" sz="2000">
                <a:ea typeface="ＭＳ Ｐゴシック" charset="-128"/>
                <a:cs typeface="ＭＳ Ｐゴシック" charset="-128"/>
              </a:rPr>
              <a:t>More generally</a:t>
            </a:r>
          </a:p>
          <a:p>
            <a:pPr eaLnBrk="1" hangingPunct="1">
              <a:buFont typeface="Wingdings" charset="2"/>
              <a:buNone/>
            </a:pPr>
            <a:r>
              <a:rPr lang="en-US" sz="2000">
                <a:ea typeface="ＭＳ Ｐゴシック" charset="-128"/>
                <a:cs typeface="ＭＳ Ｐゴシック" charset="-128"/>
              </a:rPr>
              <a:t>A(x) = a</a:t>
            </a:r>
            <a:r>
              <a:rPr lang="en-US" sz="2000" baseline="-25000">
                <a:ea typeface="ＭＳ Ｐゴシック" charset="-128"/>
                <a:cs typeface="ＭＳ Ｐゴシック" charset="-128"/>
              </a:rPr>
              <a:t>0</a:t>
            </a:r>
            <a:r>
              <a:rPr lang="en-US" sz="2000">
                <a:ea typeface="ＭＳ Ｐゴシック" charset="-128"/>
                <a:cs typeface="ＭＳ Ｐゴシック" charset="-128"/>
              </a:rPr>
              <a:t> + a</a:t>
            </a:r>
            <a:r>
              <a:rPr lang="en-US" sz="2000" baseline="-25000">
                <a:ea typeface="ＭＳ Ｐゴシック" charset="-128"/>
                <a:cs typeface="ＭＳ Ｐゴシック" charset="-128"/>
              </a:rPr>
              <a:t>1</a:t>
            </a:r>
            <a:r>
              <a:rPr lang="en-US" sz="2000">
                <a:ea typeface="ＭＳ Ｐゴシック" charset="-128"/>
                <a:cs typeface="ＭＳ Ｐゴシック" charset="-128"/>
              </a:rPr>
              <a:t>x + a</a:t>
            </a:r>
            <a:r>
              <a:rPr lang="en-US" sz="2000" baseline="-25000">
                <a:ea typeface="ＭＳ Ｐゴシック" charset="-128"/>
                <a:cs typeface="ＭＳ Ｐゴシック" charset="-128"/>
              </a:rPr>
              <a:t>2</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 + a</a:t>
            </a:r>
            <a:r>
              <a:rPr lang="en-US" sz="2000" baseline="-25000">
                <a:ea typeface="ＭＳ Ｐゴシック" charset="-128"/>
                <a:cs typeface="ＭＳ Ｐゴシック" charset="-128"/>
              </a:rPr>
              <a:t>d</a:t>
            </a:r>
            <a:r>
              <a:rPr lang="en-US" sz="2000">
                <a:ea typeface="ＭＳ Ｐゴシック" charset="-128"/>
                <a:cs typeface="ＭＳ Ｐゴシック" charset="-128"/>
              </a:rPr>
              <a:t>x</a:t>
            </a:r>
            <a:r>
              <a:rPr lang="en-US" sz="2000" baseline="30000">
                <a:ea typeface="ＭＳ Ｐゴシック" charset="-128"/>
                <a:cs typeface="ＭＳ Ｐゴシック" charset="-128"/>
              </a:rPr>
              <a:t>d</a:t>
            </a:r>
            <a:endParaRPr lang="en-US" sz="2000">
              <a:ea typeface="ＭＳ Ｐゴシック" charset="-128"/>
              <a:cs typeface="ＭＳ Ｐゴシック" charset="-128"/>
            </a:endParaRPr>
          </a:p>
          <a:p>
            <a:pPr eaLnBrk="1" hangingPunct="1">
              <a:buFont typeface="Wingdings" charset="2"/>
              <a:buNone/>
            </a:pPr>
            <a:r>
              <a:rPr lang="en-US" sz="2000">
                <a:ea typeface="ＭＳ Ｐゴシック" charset="-128"/>
                <a:cs typeface="ＭＳ Ｐゴシック" charset="-128"/>
              </a:rPr>
              <a:t>B(x) = b</a:t>
            </a:r>
            <a:r>
              <a:rPr lang="en-US" sz="2000" baseline="-25000">
                <a:ea typeface="ＭＳ Ｐゴシック" charset="-128"/>
                <a:cs typeface="ＭＳ Ｐゴシック" charset="-128"/>
              </a:rPr>
              <a:t>0</a:t>
            </a:r>
            <a:r>
              <a:rPr lang="en-US" sz="2000">
                <a:ea typeface="ＭＳ Ｐゴシック" charset="-128"/>
                <a:cs typeface="ＭＳ Ｐゴシック" charset="-128"/>
              </a:rPr>
              <a:t> + b</a:t>
            </a:r>
            <a:r>
              <a:rPr lang="en-US" sz="2000" baseline="-25000">
                <a:ea typeface="ＭＳ Ｐゴシック" charset="-128"/>
                <a:cs typeface="ＭＳ Ｐゴシック" charset="-128"/>
              </a:rPr>
              <a:t>1</a:t>
            </a:r>
            <a:r>
              <a:rPr lang="en-US" sz="2000">
                <a:ea typeface="ＭＳ Ｐゴシック" charset="-128"/>
                <a:cs typeface="ＭＳ Ｐゴシック" charset="-128"/>
              </a:rPr>
              <a:t>x + b</a:t>
            </a:r>
            <a:r>
              <a:rPr lang="en-US" sz="2000" baseline="-25000">
                <a:ea typeface="ＭＳ Ｐゴシック" charset="-128"/>
                <a:cs typeface="ＭＳ Ｐゴシック" charset="-128"/>
              </a:rPr>
              <a:t>2</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 + b</a:t>
            </a:r>
            <a:r>
              <a:rPr lang="en-US" sz="2000" baseline="-25000">
                <a:ea typeface="ＭＳ Ｐゴシック" charset="-128"/>
                <a:cs typeface="ＭＳ Ｐゴシック" charset="-128"/>
              </a:rPr>
              <a:t>d</a:t>
            </a:r>
            <a:r>
              <a:rPr lang="en-US" sz="2000">
                <a:ea typeface="ＭＳ Ｐゴシック" charset="-128"/>
                <a:cs typeface="ＭＳ Ｐゴシック" charset="-128"/>
              </a:rPr>
              <a:t>x</a:t>
            </a:r>
            <a:r>
              <a:rPr lang="en-US" sz="2000" baseline="30000">
                <a:ea typeface="ＭＳ Ｐゴシック" charset="-128"/>
                <a:cs typeface="ＭＳ Ｐゴシック" charset="-128"/>
              </a:rPr>
              <a:t>d</a:t>
            </a:r>
          </a:p>
          <a:p>
            <a:pPr eaLnBrk="1" hangingPunct="1">
              <a:buFont typeface="Wingdings" charset="2"/>
              <a:buNone/>
            </a:pPr>
            <a:r>
              <a:rPr lang="en-US" sz="2000">
                <a:ea typeface="ＭＳ Ｐゴシック" charset="-128"/>
                <a:cs typeface="ＭＳ Ｐゴシック" charset="-128"/>
              </a:rPr>
              <a:t>C(x) = A(x)·B(x) = c</a:t>
            </a:r>
            <a:r>
              <a:rPr lang="en-US" sz="2000" baseline="-25000">
                <a:ea typeface="ＭＳ Ｐゴシック" charset="-128"/>
                <a:cs typeface="ＭＳ Ｐゴシック" charset="-128"/>
              </a:rPr>
              <a:t>0</a:t>
            </a:r>
            <a:r>
              <a:rPr lang="en-US" sz="2000">
                <a:ea typeface="ＭＳ Ｐゴシック" charset="-128"/>
                <a:cs typeface="ＭＳ Ｐゴシック" charset="-128"/>
              </a:rPr>
              <a:t> + c</a:t>
            </a:r>
            <a:r>
              <a:rPr lang="en-US" sz="2000" baseline="-25000">
                <a:ea typeface="ＭＳ Ｐゴシック" charset="-128"/>
                <a:cs typeface="ＭＳ Ｐゴシック" charset="-128"/>
              </a:rPr>
              <a:t>1</a:t>
            </a:r>
            <a:r>
              <a:rPr lang="en-US" sz="2000">
                <a:ea typeface="ＭＳ Ｐゴシック" charset="-128"/>
                <a:cs typeface="ＭＳ Ｐゴシック" charset="-128"/>
              </a:rPr>
              <a:t>x + c</a:t>
            </a:r>
            <a:r>
              <a:rPr lang="en-US" sz="2000" baseline="-25000">
                <a:ea typeface="ＭＳ Ｐゴシック" charset="-128"/>
                <a:cs typeface="ＭＳ Ｐゴシック" charset="-128"/>
              </a:rPr>
              <a:t>2</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 + c</a:t>
            </a:r>
            <a:r>
              <a:rPr lang="en-US" sz="2000" baseline="-25000">
                <a:ea typeface="ＭＳ Ｐゴシック" charset="-128"/>
                <a:cs typeface="ＭＳ Ｐゴシック" charset="-128"/>
              </a:rPr>
              <a:t>2d</a:t>
            </a:r>
            <a:r>
              <a:rPr lang="en-US" sz="2000">
                <a:ea typeface="ＭＳ Ｐゴシック" charset="-128"/>
                <a:cs typeface="ＭＳ Ｐゴシック" charset="-128"/>
              </a:rPr>
              <a:t>x</a:t>
            </a:r>
            <a:r>
              <a:rPr lang="en-US" sz="2000" baseline="30000">
                <a:ea typeface="ＭＳ Ｐゴシック" charset="-128"/>
                <a:cs typeface="ＭＳ Ｐゴシック" charset="-128"/>
              </a:rPr>
              <a:t>2d</a:t>
            </a:r>
            <a:endParaRPr lang="en-US" sz="2000">
              <a:ea typeface="ＭＳ Ｐゴシック" charset="-128"/>
              <a:cs typeface="ＭＳ Ｐゴシック" charset="-128"/>
            </a:endParaRPr>
          </a:p>
          <a:p>
            <a:pPr eaLnBrk="1" hangingPunct="1"/>
            <a:r>
              <a:rPr lang="en-US" sz="2000">
                <a:ea typeface="ＭＳ Ｐゴシック" charset="-128"/>
                <a:cs typeface="ＭＳ Ｐゴシック" charset="-128"/>
              </a:rPr>
              <a:t>Just need to calculate coefficients c</a:t>
            </a:r>
            <a:r>
              <a:rPr lang="en-US" sz="2000" baseline="-25000">
                <a:ea typeface="ＭＳ Ｐゴシック" charset="-128"/>
                <a:cs typeface="ＭＳ Ｐゴシック" charset="-128"/>
              </a:rPr>
              <a:t>k</a:t>
            </a:r>
            <a:r>
              <a:rPr lang="en-US" sz="2000">
                <a:ea typeface="ＭＳ Ｐゴシック" charset="-128"/>
                <a:cs typeface="ＭＳ Ｐゴシック" charset="-128"/>
              </a:rPr>
              <a:t> for multiplication</a:t>
            </a:r>
          </a:p>
          <a:p>
            <a:pPr eaLnBrk="1" hangingPunct="1">
              <a:buFont typeface="Wingdings" charset="2"/>
              <a:buNone/>
            </a:pPr>
            <a:r>
              <a:rPr lang="en-US" sz="2000">
                <a:ea typeface="ＭＳ Ｐゴシック" charset="-128"/>
                <a:cs typeface="ＭＳ Ｐゴシック" charset="-128"/>
              </a:rPr>
              <a:t>c</a:t>
            </a:r>
            <a:r>
              <a:rPr lang="en-US" sz="2000" baseline="-25000">
                <a:ea typeface="ＭＳ Ｐゴシック" charset="-128"/>
                <a:cs typeface="ＭＳ Ｐゴシック" charset="-128"/>
              </a:rPr>
              <a:t>k</a:t>
            </a:r>
            <a:r>
              <a:rPr lang="en-US" sz="2000">
                <a:ea typeface="ＭＳ Ｐゴシック" charset="-128"/>
                <a:cs typeface="ＭＳ Ｐゴシック" charset="-128"/>
              </a:rPr>
              <a:t> = a</a:t>
            </a:r>
            <a:r>
              <a:rPr lang="en-US" sz="2000" baseline="-25000">
                <a:ea typeface="ＭＳ Ｐゴシック" charset="-128"/>
                <a:cs typeface="ＭＳ Ｐゴシック" charset="-128"/>
              </a:rPr>
              <a:t>0</a:t>
            </a:r>
            <a:r>
              <a:rPr lang="en-US" sz="2000">
                <a:ea typeface="ＭＳ Ｐゴシック" charset="-128"/>
                <a:cs typeface="ＭＳ Ｐゴシック" charset="-128"/>
              </a:rPr>
              <a:t>b</a:t>
            </a:r>
            <a:r>
              <a:rPr lang="en-US" sz="2000" baseline="-25000">
                <a:ea typeface="ＭＳ Ｐゴシック" charset="-128"/>
                <a:cs typeface="ＭＳ Ｐゴシック" charset="-128"/>
              </a:rPr>
              <a:t>k</a:t>
            </a:r>
            <a:r>
              <a:rPr lang="en-US" sz="2000">
                <a:ea typeface="ＭＳ Ｐゴシック" charset="-128"/>
                <a:cs typeface="ＭＳ Ｐゴシック" charset="-128"/>
              </a:rPr>
              <a:t> + a</a:t>
            </a:r>
            <a:r>
              <a:rPr lang="en-US" sz="2000" baseline="-25000">
                <a:ea typeface="ＭＳ Ｐゴシック" charset="-128"/>
                <a:cs typeface="ＭＳ Ｐゴシック" charset="-128"/>
              </a:rPr>
              <a:t>1</a:t>
            </a:r>
            <a:r>
              <a:rPr lang="en-US" sz="2000">
                <a:ea typeface="ＭＳ Ｐゴシック" charset="-128"/>
                <a:cs typeface="ＭＳ Ｐゴシック" charset="-128"/>
              </a:rPr>
              <a:t>b</a:t>
            </a:r>
            <a:r>
              <a:rPr lang="en-US" sz="2000" baseline="-25000">
                <a:ea typeface="ＭＳ Ｐゴシック" charset="-128"/>
                <a:cs typeface="ＭＳ Ｐゴシック" charset="-128"/>
              </a:rPr>
              <a:t>k-1</a:t>
            </a:r>
            <a:r>
              <a:rPr lang="en-US" sz="2000">
                <a:ea typeface="ＭＳ Ｐゴシック" charset="-128"/>
                <a:cs typeface="ＭＳ Ｐゴシック" charset="-128"/>
              </a:rPr>
              <a:t> + ... + a</a:t>
            </a:r>
            <a:r>
              <a:rPr lang="en-US" sz="2000" baseline="-25000">
                <a:ea typeface="ＭＳ Ｐゴシック" charset="-128"/>
                <a:cs typeface="ＭＳ Ｐゴシック" charset="-128"/>
              </a:rPr>
              <a:t>k</a:t>
            </a:r>
            <a:r>
              <a:rPr lang="en-US" sz="2000">
                <a:ea typeface="ＭＳ Ｐゴシック" charset="-128"/>
                <a:cs typeface="ＭＳ Ｐゴシック" charset="-128"/>
              </a:rPr>
              <a:t>b</a:t>
            </a:r>
            <a:r>
              <a:rPr lang="en-US" sz="2000" baseline="-25000">
                <a:ea typeface="ＭＳ Ｐゴシック" charset="-128"/>
                <a:cs typeface="ＭＳ Ｐゴシック" charset="-128"/>
              </a:rPr>
              <a:t>0</a:t>
            </a:r>
            <a:r>
              <a:rPr lang="en-US" sz="2000">
                <a:ea typeface="ＭＳ Ｐゴシック" charset="-128"/>
                <a:cs typeface="ＭＳ Ｐゴシック" charset="-128"/>
              </a:rPr>
              <a:t> =                 where a</a:t>
            </a:r>
            <a:r>
              <a:rPr lang="en-US" sz="2000" baseline="-25000">
                <a:ea typeface="ＭＳ Ｐゴシック" charset="-128"/>
                <a:cs typeface="ＭＳ Ｐゴシック" charset="-128"/>
              </a:rPr>
              <a:t>j</a:t>
            </a:r>
            <a:r>
              <a:rPr lang="en-US" sz="2000">
                <a:ea typeface="ＭＳ Ｐゴシック" charset="-128"/>
                <a:cs typeface="ＭＳ Ｐゴシック" charset="-128"/>
              </a:rPr>
              <a:t>,b</a:t>
            </a:r>
            <a:r>
              <a:rPr lang="en-US" sz="2000" baseline="-25000">
                <a:ea typeface="ＭＳ Ｐゴシック" charset="-128"/>
                <a:cs typeface="ＭＳ Ｐゴシック" charset="-128"/>
              </a:rPr>
              <a:t>m</a:t>
            </a:r>
            <a:r>
              <a:rPr lang="en-US" sz="2000">
                <a:ea typeface="ＭＳ Ｐゴシック" charset="-128"/>
                <a:cs typeface="ＭＳ Ｐゴシック" charset="-128"/>
              </a:rPr>
              <a:t> = 0 for j,m&gt;d</a:t>
            </a:r>
          </a:p>
          <a:p>
            <a:pPr eaLnBrk="1" hangingPunct="1"/>
            <a:r>
              <a:rPr lang="en-US" sz="2000">
                <a:ea typeface="ＭＳ Ｐゴシック" charset="-128"/>
                <a:cs typeface="ＭＳ Ｐゴシック" charset="-128"/>
              </a:rPr>
              <a:t>Convolution</a:t>
            </a:r>
          </a:p>
          <a:p>
            <a:pPr lvl="1" eaLnBrk="1" hangingPunct="1"/>
            <a:r>
              <a:rPr lang="en-US" sz="1800"/>
              <a:t>Common operation in signal processing, etc.</a:t>
            </a:r>
          </a:p>
          <a:p>
            <a:pPr eaLnBrk="1" hangingPunct="1"/>
            <a:r>
              <a:rPr lang="en-US" sz="2000">
                <a:ea typeface="ＭＳ Ｐゴシック" charset="-128"/>
                <a:cs typeface="ＭＳ Ｐゴシック" charset="-128"/>
              </a:rPr>
              <a:t>Complexity</a:t>
            </a:r>
          </a:p>
          <a:p>
            <a:pPr lvl="1" eaLnBrk="1" hangingPunct="1"/>
            <a:r>
              <a:rPr lang="en-US" sz="1800"/>
              <a:t>each c</a:t>
            </a:r>
            <a:r>
              <a:rPr lang="en-US" sz="1800" baseline="-25000"/>
              <a:t>k</a:t>
            </a:r>
            <a:r>
              <a:rPr lang="en-US" sz="1800"/>
              <a:t> = O(k) = O(d)</a:t>
            </a:r>
          </a:p>
          <a:p>
            <a:pPr lvl="1" eaLnBrk="1" hangingPunct="1"/>
            <a:r>
              <a:rPr lang="en-US" sz="1800"/>
              <a:t>2d coefficients for total O(d</a:t>
            </a:r>
            <a:r>
              <a:rPr lang="en-US" sz="1800" baseline="30000"/>
              <a:t>2</a:t>
            </a:r>
            <a:r>
              <a:rPr lang="en-US" sz="1800"/>
              <a:t>)</a:t>
            </a:r>
          </a:p>
          <a:p>
            <a:pPr lvl="1" eaLnBrk="1" hangingPunct="1"/>
            <a:r>
              <a:rPr lang="en-US" sz="1800"/>
              <a:t>Can we do better?</a:t>
            </a:r>
            <a:endParaRPr lang="en-US" sz="1800" baseline="30000"/>
          </a:p>
        </p:txBody>
      </p:sp>
      <p:graphicFrame>
        <p:nvGraphicFramePr>
          <p:cNvPr id="60418" name="Object 2"/>
          <p:cNvGraphicFramePr>
            <a:graphicFrameLocks noChangeAspect="1"/>
          </p:cNvGraphicFramePr>
          <p:nvPr/>
        </p:nvGraphicFramePr>
        <p:xfrm>
          <a:off x="4064000" y="3498850"/>
          <a:ext cx="812800" cy="692150"/>
        </p:xfrm>
        <a:graphic>
          <a:graphicData uri="http://schemas.openxmlformats.org/presentationml/2006/ole">
            <mc:AlternateContent xmlns:mc="http://schemas.openxmlformats.org/markup-compatibility/2006">
              <mc:Choice xmlns:v="urn:schemas-microsoft-com:vml" Requires="v">
                <p:oleObj spid="_x0000_s60477" name="Equation" r:id="rId4" imgW="508000" imgH="431800" progId="Equation.3">
                  <p:embed/>
                </p:oleObj>
              </mc:Choice>
              <mc:Fallback>
                <p:oleObj name="Equation" r:id="rId4" imgW="5080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0" y="3498850"/>
                        <a:ext cx="812800" cy="6921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62468" name="Slide Number Placeholder 5"/>
          <p:cNvSpPr>
            <a:spLocks noGrp="1"/>
          </p:cNvSpPr>
          <p:nvPr>
            <p:ph type="sldNum" sz="quarter" idx="12"/>
          </p:nvPr>
        </p:nvSpPr>
        <p:spPr>
          <a:noFill/>
        </p:spPr>
        <p:txBody>
          <a:bodyPr/>
          <a:lstStyle/>
          <a:p>
            <a:fld id="{133AE2CC-D09E-FF49-8F24-4F786270B341}" type="slidenum">
              <a:rPr lang="en-US" smtClean="0">
                <a:latin typeface="Times New Roman" charset="0"/>
              </a:rPr>
              <a:pPr/>
              <a:t>24</a:t>
            </a:fld>
            <a:endParaRPr lang="en-US">
              <a:latin typeface="Times New Roman" charset="0"/>
            </a:endParaRPr>
          </a:p>
        </p:txBody>
      </p:sp>
      <p:sp>
        <p:nvSpPr>
          <p:cNvPr id="656386" name="Rectangle 2"/>
          <p:cNvSpPr>
            <a:spLocks noGrp="1" noChangeArrowheads="1"/>
          </p:cNvSpPr>
          <p:nvPr>
            <p:ph type="title"/>
          </p:nvPr>
        </p:nvSpPr>
        <p:spPr>
          <a:xfrm>
            <a:off x="609600" y="152400"/>
            <a:ext cx="7772400" cy="838200"/>
          </a:xfrm>
        </p:spPr>
        <p:txBody>
          <a:bodyPr/>
          <a:lstStyle/>
          <a:p>
            <a:pPr eaLnBrk="1" hangingPunct="1">
              <a:defRPr/>
            </a:pPr>
            <a:r>
              <a:rPr lang="en-US">
                <a:ea typeface="+mj-ea"/>
                <a:cs typeface="+mj-cs"/>
              </a:rPr>
              <a:t>Convolution</a:t>
            </a:r>
          </a:p>
        </p:txBody>
      </p:sp>
      <p:sp>
        <p:nvSpPr>
          <p:cNvPr id="62470" name="Rectangle 7"/>
          <p:cNvSpPr>
            <a:spLocks noGrp="1" noChangeArrowheads="1"/>
          </p:cNvSpPr>
          <p:nvPr>
            <p:ph type="body" idx="1"/>
          </p:nvPr>
        </p:nvSpPr>
        <p:spPr>
          <a:xfrm>
            <a:off x="990600" y="2133600"/>
            <a:ext cx="7772400" cy="533400"/>
          </a:xfrm>
        </p:spPr>
        <p:txBody>
          <a:bodyPr/>
          <a:lstStyle/>
          <a:p>
            <a:pPr algn="ctr" eaLnBrk="1" hangingPunct="1">
              <a:buFont typeface="Wingdings" charset="2"/>
              <a:buNone/>
            </a:pPr>
            <a:r>
              <a:rPr lang="en-US" sz="2000">
                <a:ea typeface="ＭＳ Ｐゴシック" charset="-128"/>
                <a:cs typeface="ＭＳ Ｐゴシック" charset="-128"/>
              </a:rPr>
              <a:t>A(x)·B(x) = (1 + 3x + 2x</a:t>
            </a:r>
            <a:r>
              <a:rPr lang="en-US" sz="2000" baseline="30000">
                <a:ea typeface="ＭＳ Ｐゴシック" charset="-128"/>
                <a:cs typeface="ＭＳ Ｐゴシック" charset="-128"/>
              </a:rPr>
              <a:t>2</a:t>
            </a:r>
            <a:r>
              <a:rPr lang="en-US" sz="2000">
                <a:ea typeface="ＭＳ Ｐゴシック" charset="-128"/>
                <a:cs typeface="ＭＳ Ｐゴシック" charset="-128"/>
              </a:rPr>
              <a:t>)(2 + 4x + x</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p:txBody>
      </p:sp>
      <p:graphicFrame>
        <p:nvGraphicFramePr>
          <p:cNvPr id="62466" name="Object 2"/>
          <p:cNvGraphicFramePr>
            <a:graphicFrameLocks noChangeAspect="1"/>
          </p:cNvGraphicFramePr>
          <p:nvPr/>
        </p:nvGraphicFramePr>
        <p:xfrm>
          <a:off x="2209800" y="990600"/>
          <a:ext cx="4572000" cy="884238"/>
        </p:xfrm>
        <a:graphic>
          <a:graphicData uri="http://schemas.openxmlformats.org/presentationml/2006/ole">
            <mc:AlternateContent xmlns:mc="http://schemas.openxmlformats.org/markup-compatibility/2006">
              <mc:Choice xmlns:v="urn:schemas-microsoft-com:vml" Requires="v">
                <p:oleObj spid="_x0000_s62525" name="Equation" r:id="rId4" imgW="2222897" imgH="432197" progId="Equation.3">
                  <p:embed/>
                </p:oleObj>
              </mc:Choice>
              <mc:Fallback>
                <p:oleObj name="Equation" r:id="rId4" imgW="2222897" imgH="4321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990600"/>
                        <a:ext cx="4572000" cy="88423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2471" name="Rectangle 9"/>
          <p:cNvSpPr>
            <a:spLocks noChangeArrowheads="1"/>
          </p:cNvSpPr>
          <p:nvPr/>
        </p:nvSpPr>
        <p:spPr bwMode="auto">
          <a:xfrm>
            <a:off x="6419850" y="2690813"/>
            <a:ext cx="2101850" cy="304800"/>
          </a:xfrm>
          <a:prstGeom prst="rect">
            <a:avLst/>
          </a:prstGeom>
          <a:noFill/>
          <a:ln w="9525">
            <a:noFill/>
            <a:miter lim="800000"/>
            <a:headEnd/>
            <a:tailEnd/>
          </a:ln>
        </p:spPr>
        <p:txBody>
          <a:bodyPr wrap="none">
            <a:prstTxWarp prst="textNoShape">
              <a:avLst/>
            </a:prstTxWarp>
            <a:spAutoFit/>
          </a:bodyPr>
          <a:lstStyle/>
          <a:p>
            <a:r>
              <a:rPr lang="en-US" sz="1400" b="0"/>
              <a:t>1	3	2</a:t>
            </a:r>
          </a:p>
        </p:txBody>
      </p:sp>
      <p:sp>
        <p:nvSpPr>
          <p:cNvPr id="62472" name="Rectangle 11"/>
          <p:cNvSpPr>
            <a:spLocks noChangeArrowheads="1"/>
          </p:cNvSpPr>
          <p:nvPr/>
        </p:nvSpPr>
        <p:spPr bwMode="auto">
          <a:xfrm>
            <a:off x="4591050" y="2901950"/>
            <a:ext cx="2101850" cy="304800"/>
          </a:xfrm>
          <a:prstGeom prst="rect">
            <a:avLst/>
          </a:prstGeom>
          <a:noFill/>
          <a:ln w="9525">
            <a:noFill/>
            <a:miter lim="800000"/>
            <a:headEnd/>
            <a:tailEnd/>
          </a:ln>
        </p:spPr>
        <p:txBody>
          <a:bodyPr wrap="none">
            <a:prstTxWarp prst="textNoShape">
              <a:avLst/>
            </a:prstTxWarp>
            <a:spAutoFit/>
          </a:bodyPr>
          <a:lstStyle/>
          <a:p>
            <a:r>
              <a:rPr lang="en-US" sz="1400" b="0"/>
              <a:t>1	4	2</a:t>
            </a:r>
          </a:p>
        </p:txBody>
      </p:sp>
      <p:sp>
        <p:nvSpPr>
          <p:cNvPr id="62473" name="Rectangle 12"/>
          <p:cNvSpPr>
            <a:spLocks noChangeArrowheads="1"/>
          </p:cNvSpPr>
          <p:nvPr/>
        </p:nvSpPr>
        <p:spPr bwMode="auto">
          <a:xfrm>
            <a:off x="5505450" y="3352800"/>
            <a:ext cx="2101850" cy="304800"/>
          </a:xfrm>
          <a:prstGeom prst="rect">
            <a:avLst/>
          </a:prstGeom>
          <a:noFill/>
          <a:ln w="9525">
            <a:noFill/>
            <a:miter lim="800000"/>
            <a:headEnd/>
            <a:tailEnd/>
          </a:ln>
        </p:spPr>
        <p:txBody>
          <a:bodyPr wrap="none">
            <a:prstTxWarp prst="textNoShape">
              <a:avLst/>
            </a:prstTxWarp>
            <a:spAutoFit/>
          </a:bodyPr>
          <a:lstStyle/>
          <a:p>
            <a:r>
              <a:rPr lang="en-US" sz="1400" b="0"/>
              <a:t>1	3	2</a:t>
            </a:r>
          </a:p>
        </p:txBody>
      </p:sp>
      <p:sp>
        <p:nvSpPr>
          <p:cNvPr id="62474" name="Rectangle 13"/>
          <p:cNvSpPr>
            <a:spLocks noChangeArrowheads="1"/>
          </p:cNvSpPr>
          <p:nvPr/>
        </p:nvSpPr>
        <p:spPr bwMode="auto">
          <a:xfrm>
            <a:off x="4591050" y="3575050"/>
            <a:ext cx="2101850" cy="304800"/>
          </a:xfrm>
          <a:prstGeom prst="rect">
            <a:avLst/>
          </a:prstGeom>
          <a:noFill/>
          <a:ln w="9525">
            <a:noFill/>
            <a:miter lim="800000"/>
            <a:headEnd/>
            <a:tailEnd/>
          </a:ln>
        </p:spPr>
        <p:txBody>
          <a:bodyPr wrap="none">
            <a:prstTxWarp prst="textNoShape">
              <a:avLst/>
            </a:prstTxWarp>
            <a:spAutoFit/>
          </a:bodyPr>
          <a:lstStyle/>
          <a:p>
            <a:r>
              <a:rPr lang="en-US" sz="1400" b="0"/>
              <a:t>1	4	2</a:t>
            </a:r>
          </a:p>
        </p:txBody>
      </p:sp>
      <p:sp>
        <p:nvSpPr>
          <p:cNvPr id="62475" name="Rectangle 16"/>
          <p:cNvSpPr>
            <a:spLocks noChangeArrowheads="1"/>
          </p:cNvSpPr>
          <p:nvPr/>
        </p:nvSpPr>
        <p:spPr bwMode="auto">
          <a:xfrm>
            <a:off x="4591050" y="4044950"/>
            <a:ext cx="2101850" cy="304800"/>
          </a:xfrm>
          <a:prstGeom prst="rect">
            <a:avLst/>
          </a:prstGeom>
          <a:noFill/>
          <a:ln w="9525">
            <a:noFill/>
            <a:miter lim="800000"/>
            <a:headEnd/>
            <a:tailEnd/>
          </a:ln>
        </p:spPr>
        <p:txBody>
          <a:bodyPr wrap="none">
            <a:prstTxWarp prst="textNoShape">
              <a:avLst/>
            </a:prstTxWarp>
            <a:spAutoFit/>
          </a:bodyPr>
          <a:lstStyle/>
          <a:p>
            <a:r>
              <a:rPr lang="en-US" sz="1400" b="0"/>
              <a:t>1	3	2</a:t>
            </a:r>
          </a:p>
        </p:txBody>
      </p:sp>
      <p:sp>
        <p:nvSpPr>
          <p:cNvPr id="62476" name="Rectangle 17"/>
          <p:cNvSpPr>
            <a:spLocks noChangeArrowheads="1"/>
          </p:cNvSpPr>
          <p:nvPr/>
        </p:nvSpPr>
        <p:spPr bwMode="auto">
          <a:xfrm>
            <a:off x="4591050" y="4267200"/>
            <a:ext cx="2101850" cy="304800"/>
          </a:xfrm>
          <a:prstGeom prst="rect">
            <a:avLst/>
          </a:prstGeom>
          <a:noFill/>
          <a:ln w="9525">
            <a:noFill/>
            <a:miter lim="800000"/>
            <a:headEnd/>
            <a:tailEnd/>
          </a:ln>
        </p:spPr>
        <p:txBody>
          <a:bodyPr wrap="none">
            <a:prstTxWarp prst="textNoShape">
              <a:avLst/>
            </a:prstTxWarp>
            <a:spAutoFit/>
          </a:bodyPr>
          <a:lstStyle/>
          <a:p>
            <a:r>
              <a:rPr lang="en-US" sz="1400" b="0"/>
              <a:t>1	4	2</a:t>
            </a:r>
          </a:p>
        </p:txBody>
      </p:sp>
      <p:sp>
        <p:nvSpPr>
          <p:cNvPr id="62477" name="Rectangle 18"/>
          <p:cNvSpPr>
            <a:spLocks noChangeArrowheads="1"/>
          </p:cNvSpPr>
          <p:nvPr/>
        </p:nvSpPr>
        <p:spPr bwMode="auto">
          <a:xfrm>
            <a:off x="3657600" y="4724400"/>
            <a:ext cx="2101850" cy="304800"/>
          </a:xfrm>
          <a:prstGeom prst="rect">
            <a:avLst/>
          </a:prstGeom>
          <a:noFill/>
          <a:ln w="9525">
            <a:noFill/>
            <a:miter lim="800000"/>
            <a:headEnd/>
            <a:tailEnd/>
          </a:ln>
        </p:spPr>
        <p:txBody>
          <a:bodyPr wrap="none">
            <a:prstTxWarp prst="textNoShape">
              <a:avLst/>
            </a:prstTxWarp>
            <a:spAutoFit/>
          </a:bodyPr>
          <a:lstStyle/>
          <a:p>
            <a:r>
              <a:rPr lang="en-US" sz="1400" b="0"/>
              <a:t>1	3	2</a:t>
            </a:r>
          </a:p>
        </p:txBody>
      </p:sp>
      <p:sp>
        <p:nvSpPr>
          <p:cNvPr id="62478" name="Rectangle 19"/>
          <p:cNvSpPr>
            <a:spLocks noChangeArrowheads="1"/>
          </p:cNvSpPr>
          <p:nvPr/>
        </p:nvSpPr>
        <p:spPr bwMode="auto">
          <a:xfrm>
            <a:off x="4591050" y="4953000"/>
            <a:ext cx="2101850" cy="304800"/>
          </a:xfrm>
          <a:prstGeom prst="rect">
            <a:avLst/>
          </a:prstGeom>
          <a:noFill/>
          <a:ln w="9525">
            <a:noFill/>
            <a:miter lim="800000"/>
            <a:headEnd/>
            <a:tailEnd/>
          </a:ln>
        </p:spPr>
        <p:txBody>
          <a:bodyPr wrap="none">
            <a:prstTxWarp prst="textNoShape">
              <a:avLst/>
            </a:prstTxWarp>
            <a:spAutoFit/>
          </a:bodyPr>
          <a:lstStyle/>
          <a:p>
            <a:r>
              <a:rPr lang="en-US" sz="1400" b="0"/>
              <a:t>1	4	2</a:t>
            </a:r>
          </a:p>
        </p:txBody>
      </p:sp>
      <p:sp>
        <p:nvSpPr>
          <p:cNvPr id="62479" name="Rectangle 20"/>
          <p:cNvSpPr>
            <a:spLocks noChangeArrowheads="1"/>
          </p:cNvSpPr>
          <p:nvPr/>
        </p:nvSpPr>
        <p:spPr bwMode="auto">
          <a:xfrm>
            <a:off x="2743200" y="5410200"/>
            <a:ext cx="2101850" cy="304800"/>
          </a:xfrm>
          <a:prstGeom prst="rect">
            <a:avLst/>
          </a:prstGeom>
          <a:noFill/>
          <a:ln w="9525">
            <a:noFill/>
            <a:miter lim="800000"/>
            <a:headEnd/>
            <a:tailEnd/>
          </a:ln>
        </p:spPr>
        <p:txBody>
          <a:bodyPr wrap="none">
            <a:prstTxWarp prst="textNoShape">
              <a:avLst/>
            </a:prstTxWarp>
            <a:spAutoFit/>
          </a:bodyPr>
          <a:lstStyle/>
          <a:p>
            <a:r>
              <a:rPr lang="en-US" sz="1400" b="0"/>
              <a:t>1	3	2</a:t>
            </a:r>
          </a:p>
        </p:txBody>
      </p:sp>
      <p:sp>
        <p:nvSpPr>
          <p:cNvPr id="62480" name="Rectangle 21"/>
          <p:cNvSpPr>
            <a:spLocks noChangeArrowheads="1"/>
          </p:cNvSpPr>
          <p:nvPr/>
        </p:nvSpPr>
        <p:spPr bwMode="auto">
          <a:xfrm>
            <a:off x="4591050" y="5632450"/>
            <a:ext cx="2101850" cy="304800"/>
          </a:xfrm>
          <a:prstGeom prst="rect">
            <a:avLst/>
          </a:prstGeom>
          <a:noFill/>
          <a:ln w="9525">
            <a:noFill/>
            <a:miter lim="800000"/>
            <a:headEnd/>
            <a:tailEnd/>
          </a:ln>
        </p:spPr>
        <p:txBody>
          <a:bodyPr wrap="none">
            <a:prstTxWarp prst="textNoShape">
              <a:avLst/>
            </a:prstTxWarp>
            <a:spAutoFit/>
          </a:bodyPr>
          <a:lstStyle/>
          <a:p>
            <a:r>
              <a:rPr lang="en-US" sz="1400" b="0"/>
              <a:t>1	4	2</a:t>
            </a:r>
          </a:p>
        </p:txBody>
      </p:sp>
      <p:sp>
        <p:nvSpPr>
          <p:cNvPr id="62481" name="Rectangle 23"/>
          <p:cNvSpPr>
            <a:spLocks noChangeArrowheads="1"/>
          </p:cNvSpPr>
          <p:nvPr/>
        </p:nvSpPr>
        <p:spPr bwMode="auto">
          <a:xfrm>
            <a:off x="1149350" y="2819400"/>
            <a:ext cx="1131888" cy="336550"/>
          </a:xfrm>
          <a:prstGeom prst="rect">
            <a:avLst/>
          </a:prstGeom>
          <a:noFill/>
          <a:ln w="9525">
            <a:noFill/>
            <a:miter lim="800000"/>
            <a:headEnd/>
            <a:tailEnd/>
          </a:ln>
        </p:spPr>
        <p:txBody>
          <a:bodyPr wrap="none">
            <a:prstTxWarp prst="textNoShape">
              <a:avLst/>
            </a:prstTxWarp>
            <a:spAutoFit/>
          </a:bodyPr>
          <a:lstStyle/>
          <a:p>
            <a:r>
              <a:rPr lang="en-US" sz="1600" b="0"/>
              <a:t>c</a:t>
            </a:r>
            <a:r>
              <a:rPr lang="en-US" sz="1600" b="0" baseline="-25000"/>
              <a:t>0</a:t>
            </a:r>
            <a:r>
              <a:rPr lang="en-US" sz="1600" b="0"/>
              <a:t> = 1·2 = 2</a:t>
            </a:r>
          </a:p>
        </p:txBody>
      </p:sp>
      <p:sp>
        <p:nvSpPr>
          <p:cNvPr id="62482" name="Rectangle 24"/>
          <p:cNvSpPr>
            <a:spLocks noChangeArrowheads="1"/>
          </p:cNvSpPr>
          <p:nvPr/>
        </p:nvSpPr>
        <p:spPr bwMode="auto">
          <a:xfrm>
            <a:off x="1143000" y="3397250"/>
            <a:ext cx="1703388" cy="336550"/>
          </a:xfrm>
          <a:prstGeom prst="rect">
            <a:avLst/>
          </a:prstGeom>
          <a:noFill/>
          <a:ln w="9525">
            <a:noFill/>
            <a:miter lim="800000"/>
            <a:headEnd/>
            <a:tailEnd/>
          </a:ln>
        </p:spPr>
        <p:txBody>
          <a:bodyPr wrap="none">
            <a:prstTxWarp prst="textNoShape">
              <a:avLst/>
            </a:prstTxWarp>
            <a:spAutoFit/>
          </a:bodyPr>
          <a:lstStyle/>
          <a:p>
            <a:r>
              <a:rPr lang="en-US" sz="1600" b="0"/>
              <a:t>c</a:t>
            </a:r>
            <a:r>
              <a:rPr lang="en-US" sz="1600" b="0" baseline="-25000"/>
              <a:t>1</a:t>
            </a:r>
            <a:r>
              <a:rPr lang="en-US" sz="1600" b="0"/>
              <a:t> = 1·4 + 3·2 = 10</a:t>
            </a:r>
          </a:p>
        </p:txBody>
      </p:sp>
      <p:sp>
        <p:nvSpPr>
          <p:cNvPr id="62483" name="Rectangle 25"/>
          <p:cNvSpPr>
            <a:spLocks noChangeArrowheads="1"/>
          </p:cNvSpPr>
          <p:nvPr/>
        </p:nvSpPr>
        <p:spPr bwMode="auto">
          <a:xfrm>
            <a:off x="1143000" y="4159250"/>
            <a:ext cx="2286000" cy="336550"/>
          </a:xfrm>
          <a:prstGeom prst="rect">
            <a:avLst/>
          </a:prstGeom>
          <a:noFill/>
          <a:ln w="9525">
            <a:noFill/>
            <a:miter lim="800000"/>
            <a:headEnd/>
            <a:tailEnd/>
          </a:ln>
        </p:spPr>
        <p:txBody>
          <a:bodyPr>
            <a:prstTxWarp prst="textNoShape">
              <a:avLst/>
            </a:prstTxWarp>
            <a:spAutoFit/>
          </a:bodyPr>
          <a:lstStyle/>
          <a:p>
            <a:r>
              <a:rPr lang="en-US" sz="1600" b="0"/>
              <a:t>c</a:t>
            </a:r>
            <a:r>
              <a:rPr lang="en-US" sz="1600" b="0" baseline="-25000"/>
              <a:t>2</a:t>
            </a:r>
            <a:r>
              <a:rPr lang="en-US" sz="1600" b="0"/>
              <a:t> = 1·1 + 3·4 + 2·2 = 17</a:t>
            </a:r>
          </a:p>
        </p:txBody>
      </p:sp>
      <p:sp>
        <p:nvSpPr>
          <p:cNvPr id="62484" name="Rectangle 26"/>
          <p:cNvSpPr>
            <a:spLocks noChangeArrowheads="1"/>
          </p:cNvSpPr>
          <p:nvPr/>
        </p:nvSpPr>
        <p:spPr bwMode="auto">
          <a:xfrm>
            <a:off x="1143000" y="4800600"/>
            <a:ext cx="2286000" cy="336550"/>
          </a:xfrm>
          <a:prstGeom prst="rect">
            <a:avLst/>
          </a:prstGeom>
          <a:noFill/>
          <a:ln w="9525">
            <a:noFill/>
            <a:miter lim="800000"/>
            <a:headEnd/>
            <a:tailEnd/>
          </a:ln>
        </p:spPr>
        <p:txBody>
          <a:bodyPr>
            <a:prstTxWarp prst="textNoShape">
              <a:avLst/>
            </a:prstTxWarp>
            <a:spAutoFit/>
          </a:bodyPr>
          <a:lstStyle/>
          <a:p>
            <a:r>
              <a:rPr lang="en-US" sz="1600" b="0"/>
              <a:t>c</a:t>
            </a:r>
            <a:r>
              <a:rPr lang="en-US" sz="1600" b="0" baseline="-25000"/>
              <a:t>3</a:t>
            </a:r>
            <a:r>
              <a:rPr lang="en-US" sz="1600" b="0"/>
              <a:t> = 3·1 + 2·4 = 11</a:t>
            </a:r>
          </a:p>
        </p:txBody>
      </p:sp>
      <p:sp>
        <p:nvSpPr>
          <p:cNvPr id="62485" name="Rectangle 27"/>
          <p:cNvSpPr>
            <a:spLocks noChangeArrowheads="1"/>
          </p:cNvSpPr>
          <p:nvPr/>
        </p:nvSpPr>
        <p:spPr bwMode="auto">
          <a:xfrm>
            <a:off x="1143000" y="5464175"/>
            <a:ext cx="1219200" cy="336550"/>
          </a:xfrm>
          <a:prstGeom prst="rect">
            <a:avLst/>
          </a:prstGeom>
          <a:noFill/>
          <a:ln w="9525">
            <a:noFill/>
            <a:miter lim="800000"/>
            <a:headEnd/>
            <a:tailEnd/>
          </a:ln>
        </p:spPr>
        <p:txBody>
          <a:bodyPr>
            <a:prstTxWarp prst="textNoShape">
              <a:avLst/>
            </a:prstTxWarp>
            <a:spAutoFit/>
          </a:bodyPr>
          <a:lstStyle/>
          <a:p>
            <a:r>
              <a:rPr lang="en-US" sz="1600" b="0"/>
              <a:t>c</a:t>
            </a:r>
            <a:r>
              <a:rPr lang="en-US" sz="1600" b="0" baseline="-25000"/>
              <a:t>4</a:t>
            </a:r>
            <a:r>
              <a:rPr lang="en-US" sz="1600" b="0"/>
              <a:t> = 2·1 =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p:cNvSpPr>
            <a:spLocks noGrp="1"/>
          </p:cNvSpPr>
          <p:nvPr>
            <p:ph type="ftr" sz="quarter" idx="11"/>
          </p:nvPr>
        </p:nvSpPr>
        <p:spPr>
          <a:noFill/>
        </p:spPr>
        <p:txBody>
          <a:bodyPr/>
          <a:lstStyle/>
          <a:p>
            <a:r>
              <a:rPr lang="en-US">
                <a:latin typeface="Times New Roman" charset="0"/>
              </a:rPr>
              <a:t>CS 312 - Divide and Conquer Applications</a:t>
            </a:r>
          </a:p>
        </p:txBody>
      </p:sp>
      <p:sp>
        <p:nvSpPr>
          <p:cNvPr id="64515" name="Slide Number Placeholder 3"/>
          <p:cNvSpPr>
            <a:spLocks noGrp="1"/>
          </p:cNvSpPr>
          <p:nvPr>
            <p:ph type="sldNum" sz="quarter" idx="12"/>
          </p:nvPr>
        </p:nvSpPr>
        <p:spPr>
          <a:noFill/>
        </p:spPr>
        <p:txBody>
          <a:bodyPr/>
          <a:lstStyle/>
          <a:p>
            <a:fld id="{08A9C746-0CC9-2640-80BC-3B5F8B8F4EA8}" type="slidenum">
              <a:rPr lang="en-US" smtClean="0">
                <a:latin typeface="Times New Roman" charset="0"/>
              </a:rPr>
              <a:pPr/>
              <a:t>25</a:t>
            </a:fld>
            <a:endParaRPr lang="en-US">
              <a:latin typeface="Times New Roman" charset="0"/>
            </a:endParaRPr>
          </a:p>
        </p:txBody>
      </p:sp>
      <p:sp>
        <p:nvSpPr>
          <p:cNvPr id="658434" name="Rectangle 28"/>
          <p:cNvSpPr>
            <a:spLocks noChangeArrowheads="1"/>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defRPr/>
            </a:pPr>
            <a:r>
              <a:rPr lang="en-US" sz="3200" b="0">
                <a:solidFill>
                  <a:schemeClr val="accent2"/>
                </a:solidFill>
                <a:effectLst>
                  <a:outerShdw blurRad="38100" dist="38100" dir="2700000" algn="tl">
                    <a:srgbClr val="000000"/>
                  </a:outerShdw>
                </a:effectLst>
                <a:latin typeface="Arial" pitchFamily="-107" charset="0"/>
              </a:rPr>
              <a:t>1-D Convolution</a:t>
            </a:r>
          </a:p>
        </p:txBody>
      </p:sp>
      <p:pic>
        <p:nvPicPr>
          <p:cNvPr id="64517" name="Picture 107" descr="conv_signal"/>
          <p:cNvPicPr>
            <a:picLocks noChangeAspect="1" noChangeArrowheads="1"/>
          </p:cNvPicPr>
          <p:nvPr/>
        </p:nvPicPr>
        <p:blipFill>
          <a:blip r:embed="rId3"/>
          <a:srcRect/>
          <a:stretch>
            <a:fillRect/>
          </a:stretch>
        </p:blipFill>
        <p:spPr bwMode="auto">
          <a:xfrm>
            <a:off x="609600" y="1536700"/>
            <a:ext cx="3486150" cy="2425700"/>
          </a:xfrm>
          <a:prstGeom prst="rect">
            <a:avLst/>
          </a:prstGeom>
          <a:noFill/>
          <a:ln w="9525">
            <a:noFill/>
            <a:miter lim="800000"/>
            <a:headEnd/>
            <a:tailEnd/>
          </a:ln>
        </p:spPr>
      </p:pic>
      <p:pic>
        <p:nvPicPr>
          <p:cNvPr id="64518" name="Picture 108" descr="conv_kernel"/>
          <p:cNvPicPr>
            <a:picLocks noChangeAspect="1" noChangeArrowheads="1"/>
          </p:cNvPicPr>
          <p:nvPr/>
        </p:nvPicPr>
        <p:blipFill>
          <a:blip r:embed="rId4"/>
          <a:srcRect/>
          <a:stretch>
            <a:fillRect/>
          </a:stretch>
        </p:blipFill>
        <p:spPr bwMode="auto">
          <a:xfrm>
            <a:off x="4876800" y="1530350"/>
            <a:ext cx="3524250" cy="2432050"/>
          </a:xfrm>
          <a:prstGeom prst="rect">
            <a:avLst/>
          </a:prstGeom>
          <a:noFill/>
          <a:ln w="9525">
            <a:noFill/>
            <a:miter lim="800000"/>
            <a:headEnd/>
            <a:tailEnd/>
          </a:ln>
        </p:spPr>
      </p:pic>
      <p:pic>
        <p:nvPicPr>
          <p:cNvPr id="64519" name="Picture 109" descr="conv_result"/>
          <p:cNvPicPr>
            <a:picLocks noChangeAspect="1" noChangeArrowheads="1"/>
          </p:cNvPicPr>
          <p:nvPr/>
        </p:nvPicPr>
        <p:blipFill>
          <a:blip r:embed="rId5"/>
          <a:srcRect/>
          <a:stretch>
            <a:fillRect/>
          </a:stretch>
        </p:blipFill>
        <p:spPr bwMode="auto">
          <a:xfrm>
            <a:off x="850900" y="4210050"/>
            <a:ext cx="3416300" cy="2419350"/>
          </a:xfrm>
          <a:prstGeom prst="rect">
            <a:avLst/>
          </a:prstGeom>
          <a:noFill/>
          <a:ln w="9525">
            <a:noFill/>
            <a:miter lim="800000"/>
            <a:headEnd/>
            <a:tailEnd/>
          </a:ln>
        </p:spPr>
      </p:pic>
      <p:sp>
        <p:nvSpPr>
          <p:cNvPr id="64520" name="Text Box 111"/>
          <p:cNvSpPr txBox="1">
            <a:spLocks noChangeArrowheads="1"/>
          </p:cNvSpPr>
          <p:nvPr/>
        </p:nvSpPr>
        <p:spPr bwMode="auto">
          <a:xfrm>
            <a:off x="4191000" y="2057400"/>
            <a:ext cx="488950" cy="823913"/>
          </a:xfrm>
          <a:prstGeom prst="rect">
            <a:avLst/>
          </a:prstGeom>
          <a:noFill/>
          <a:ln w="9525">
            <a:noFill/>
            <a:miter lim="800000"/>
            <a:headEnd/>
            <a:tailEnd/>
          </a:ln>
        </p:spPr>
        <p:txBody>
          <a:bodyPr wrap="none">
            <a:prstTxWarp prst="textNoShape">
              <a:avLst/>
            </a:prstTxWarp>
            <a:spAutoFit/>
          </a:bodyPr>
          <a:lstStyle/>
          <a:p>
            <a:r>
              <a:rPr lang="en-US" sz="4800" b="0">
                <a:latin typeface="Symbol" charset="2"/>
                <a:ea typeface="Arial" charset="0"/>
                <a:cs typeface="Arial" charset="0"/>
              </a:rPr>
              <a:t>*</a:t>
            </a:r>
          </a:p>
        </p:txBody>
      </p:sp>
      <p:sp>
        <p:nvSpPr>
          <p:cNvPr id="64521" name="Text Box 112"/>
          <p:cNvSpPr txBox="1">
            <a:spLocks noChangeArrowheads="1"/>
          </p:cNvSpPr>
          <p:nvPr/>
        </p:nvSpPr>
        <p:spPr bwMode="auto">
          <a:xfrm>
            <a:off x="304800" y="4876800"/>
            <a:ext cx="519113" cy="823913"/>
          </a:xfrm>
          <a:prstGeom prst="rect">
            <a:avLst/>
          </a:prstGeom>
          <a:noFill/>
          <a:ln w="9525">
            <a:noFill/>
            <a:miter lim="800000"/>
            <a:headEnd/>
            <a:tailEnd/>
          </a:ln>
        </p:spPr>
        <p:txBody>
          <a:bodyPr wrap="none">
            <a:prstTxWarp prst="textNoShape">
              <a:avLst/>
            </a:prstTxWarp>
            <a:spAutoFit/>
          </a:bodyPr>
          <a:lstStyle/>
          <a:p>
            <a:r>
              <a:rPr lang="en-US" sz="4800" b="0">
                <a:latin typeface="Symbol" charset="2"/>
                <a:ea typeface="Arial" charset="0"/>
                <a:cs typeface="Arial" charset="0"/>
              </a:rPr>
              <a:t>=</a:t>
            </a:r>
          </a:p>
        </p:txBody>
      </p:sp>
      <p:sp>
        <p:nvSpPr>
          <p:cNvPr id="64522" name="Text Box 113"/>
          <p:cNvSpPr txBox="1">
            <a:spLocks noChangeArrowheads="1"/>
          </p:cNvSpPr>
          <p:nvPr/>
        </p:nvSpPr>
        <p:spPr bwMode="auto">
          <a:xfrm>
            <a:off x="4495800" y="4738688"/>
            <a:ext cx="4648200" cy="519112"/>
          </a:xfrm>
          <a:prstGeom prst="rect">
            <a:avLst/>
          </a:prstGeom>
          <a:noFill/>
          <a:ln w="9525">
            <a:noFill/>
            <a:miter lim="800000"/>
            <a:headEnd/>
            <a:tailEnd/>
          </a:ln>
        </p:spPr>
        <p:txBody>
          <a:bodyPr>
            <a:prstTxWarp prst="textNoShape">
              <a:avLst/>
            </a:prstTxWarp>
            <a:spAutoFit/>
          </a:bodyPr>
          <a:lstStyle/>
          <a:p>
            <a:pPr>
              <a:spcBef>
                <a:spcPct val="50000"/>
              </a:spcBef>
            </a:pPr>
            <a:r>
              <a:rPr lang="en-US" b="0">
                <a:latin typeface="Arial" charset="0"/>
                <a:ea typeface="Arial" charset="0"/>
                <a:cs typeface="Arial" charset="0"/>
              </a:rPr>
              <a:t>Smoothing (noise removal)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p:cNvSpPr>
            <a:spLocks noGrp="1"/>
          </p:cNvSpPr>
          <p:nvPr>
            <p:ph type="ftr" sz="quarter" idx="11"/>
          </p:nvPr>
        </p:nvSpPr>
        <p:spPr>
          <a:noFill/>
        </p:spPr>
        <p:txBody>
          <a:bodyPr/>
          <a:lstStyle/>
          <a:p>
            <a:r>
              <a:rPr lang="en-US">
                <a:latin typeface="Times New Roman" charset="0"/>
              </a:rPr>
              <a:t>CS 312 - Divide and Conquer Applications</a:t>
            </a:r>
          </a:p>
        </p:txBody>
      </p:sp>
      <p:sp>
        <p:nvSpPr>
          <p:cNvPr id="66563" name="Slide Number Placeholder 3"/>
          <p:cNvSpPr>
            <a:spLocks noGrp="1"/>
          </p:cNvSpPr>
          <p:nvPr>
            <p:ph type="sldNum" sz="quarter" idx="12"/>
          </p:nvPr>
        </p:nvSpPr>
        <p:spPr>
          <a:noFill/>
        </p:spPr>
        <p:txBody>
          <a:bodyPr/>
          <a:lstStyle/>
          <a:p>
            <a:fld id="{DB5F96BD-F79B-DA42-96E2-4D9C54661988}" type="slidenum">
              <a:rPr lang="en-US" smtClean="0">
                <a:latin typeface="Times New Roman" charset="0"/>
              </a:rPr>
              <a:pPr/>
              <a:t>26</a:t>
            </a:fld>
            <a:endParaRPr lang="en-US">
              <a:latin typeface="Times New Roman" charset="0"/>
            </a:endParaRPr>
          </a:p>
        </p:txBody>
      </p:sp>
      <p:sp>
        <p:nvSpPr>
          <p:cNvPr id="659476" name="Rectangle 2"/>
          <p:cNvSpPr>
            <a:spLocks noChangeArrowheads="1"/>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defRPr/>
            </a:pPr>
            <a:r>
              <a:rPr lang="en-US" sz="3200" b="0">
                <a:solidFill>
                  <a:schemeClr val="tx2"/>
                </a:solidFill>
                <a:effectLst>
                  <a:outerShdw blurRad="38100" dist="38100" dir="2700000" algn="tl">
                    <a:srgbClr val="000000"/>
                  </a:outerShdw>
                </a:effectLst>
                <a:latin typeface="Arial" pitchFamily="-107" charset="0"/>
              </a:rPr>
              <a:t>2-D Convolution</a:t>
            </a:r>
          </a:p>
        </p:txBody>
      </p:sp>
      <p:sp>
        <p:nvSpPr>
          <p:cNvPr id="66565" name="Rectangle 3"/>
          <p:cNvSpPr>
            <a:spLocks noChangeArrowheads="1"/>
          </p:cNvSpPr>
          <p:nvPr/>
        </p:nvSpPr>
        <p:spPr bwMode="auto">
          <a:xfrm>
            <a:off x="457200" y="1600200"/>
            <a:ext cx="8686800" cy="4525963"/>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80000"/>
            </a:pPr>
            <a:r>
              <a:rPr lang="en-US" sz="2400" b="0"/>
              <a:t>A 2-D signal (an Image) is convolved with a second Image (the filter, or convolution “Kernel”).</a:t>
            </a:r>
          </a:p>
          <a:p>
            <a:pPr marL="342900" indent="-342900">
              <a:spcBef>
                <a:spcPct val="20000"/>
              </a:spcBef>
              <a:buClr>
                <a:schemeClr val="accent2"/>
              </a:buClr>
              <a:buSzPct val="80000"/>
            </a:pPr>
            <a:r>
              <a:rPr lang="en-US" sz="2400" b="0"/>
              <a:t>   f(x,y)                   		g(x,y)      	h(x,y)=f(x,y)*g(x,y)</a:t>
            </a:r>
          </a:p>
        </p:txBody>
      </p:sp>
      <p:pic>
        <p:nvPicPr>
          <p:cNvPr id="66566" name="Picture 19" descr="skull1"/>
          <p:cNvPicPr>
            <a:picLocks noChangeAspect="1" noChangeArrowheads="1"/>
          </p:cNvPicPr>
          <p:nvPr/>
        </p:nvPicPr>
        <p:blipFill>
          <a:blip r:embed="rId3"/>
          <a:srcRect/>
          <a:stretch>
            <a:fillRect/>
          </a:stretch>
        </p:blipFill>
        <p:spPr bwMode="auto">
          <a:xfrm>
            <a:off x="228600" y="3352800"/>
            <a:ext cx="2819400" cy="2819400"/>
          </a:xfrm>
          <a:prstGeom prst="rect">
            <a:avLst/>
          </a:prstGeom>
          <a:noFill/>
          <a:ln w="9525">
            <a:noFill/>
            <a:miter lim="800000"/>
            <a:headEnd/>
            <a:tailEnd/>
          </a:ln>
        </p:spPr>
      </p:pic>
      <p:pic>
        <p:nvPicPr>
          <p:cNvPr id="66567" name="Picture 21" descr="skull2"/>
          <p:cNvPicPr>
            <a:picLocks noChangeAspect="1" noChangeArrowheads="1"/>
          </p:cNvPicPr>
          <p:nvPr/>
        </p:nvPicPr>
        <p:blipFill>
          <a:blip r:embed="rId4"/>
          <a:srcRect/>
          <a:stretch>
            <a:fillRect/>
          </a:stretch>
        </p:blipFill>
        <p:spPr bwMode="auto">
          <a:xfrm>
            <a:off x="6019800" y="3352800"/>
            <a:ext cx="2819400" cy="2819400"/>
          </a:xfrm>
          <a:prstGeom prst="rect">
            <a:avLst/>
          </a:prstGeom>
          <a:noFill/>
          <a:ln w="9525">
            <a:noFill/>
            <a:miter lim="800000"/>
            <a:headEnd/>
            <a:tailEnd/>
          </a:ln>
        </p:spPr>
      </p:pic>
      <p:sp>
        <p:nvSpPr>
          <p:cNvPr id="66568" name="Text Box 111"/>
          <p:cNvSpPr txBox="1">
            <a:spLocks noChangeArrowheads="1"/>
          </p:cNvSpPr>
          <p:nvPr/>
        </p:nvSpPr>
        <p:spPr bwMode="auto">
          <a:xfrm>
            <a:off x="3124200" y="4191000"/>
            <a:ext cx="488950" cy="823913"/>
          </a:xfrm>
          <a:prstGeom prst="rect">
            <a:avLst/>
          </a:prstGeom>
          <a:noFill/>
          <a:ln w="9525">
            <a:noFill/>
            <a:miter lim="800000"/>
            <a:headEnd/>
            <a:tailEnd/>
          </a:ln>
        </p:spPr>
        <p:txBody>
          <a:bodyPr wrap="none">
            <a:prstTxWarp prst="textNoShape">
              <a:avLst/>
            </a:prstTxWarp>
            <a:spAutoFit/>
          </a:bodyPr>
          <a:lstStyle/>
          <a:p>
            <a:r>
              <a:rPr lang="en-US" sz="4800" b="0">
                <a:latin typeface="Symbol" charset="2"/>
                <a:ea typeface="Arial" charset="0"/>
                <a:cs typeface="Arial" charset="0"/>
              </a:rPr>
              <a:t>*</a:t>
            </a:r>
          </a:p>
        </p:txBody>
      </p:sp>
      <p:sp>
        <p:nvSpPr>
          <p:cNvPr id="66569" name="Text Box 112"/>
          <p:cNvSpPr txBox="1">
            <a:spLocks noChangeArrowheads="1"/>
          </p:cNvSpPr>
          <p:nvPr/>
        </p:nvSpPr>
        <p:spPr bwMode="auto">
          <a:xfrm>
            <a:off x="5500688" y="4114800"/>
            <a:ext cx="519112" cy="823913"/>
          </a:xfrm>
          <a:prstGeom prst="rect">
            <a:avLst/>
          </a:prstGeom>
          <a:noFill/>
          <a:ln w="9525">
            <a:noFill/>
            <a:miter lim="800000"/>
            <a:headEnd/>
            <a:tailEnd/>
          </a:ln>
        </p:spPr>
        <p:txBody>
          <a:bodyPr wrap="none">
            <a:prstTxWarp prst="textNoShape">
              <a:avLst/>
            </a:prstTxWarp>
            <a:spAutoFit/>
          </a:bodyPr>
          <a:lstStyle/>
          <a:p>
            <a:r>
              <a:rPr lang="en-US" sz="4800" b="0">
                <a:latin typeface="Symbol" charset="2"/>
                <a:ea typeface="Arial" charset="0"/>
                <a:cs typeface="Arial" charset="0"/>
              </a:rPr>
              <a:t>=</a:t>
            </a:r>
          </a:p>
        </p:txBody>
      </p:sp>
      <p:sp>
        <p:nvSpPr>
          <p:cNvPr id="66570" name="Rectangle 37"/>
          <p:cNvSpPr>
            <a:spLocks noChangeArrowheads="1"/>
          </p:cNvSpPr>
          <p:nvPr/>
        </p:nvSpPr>
        <p:spPr bwMode="auto">
          <a:xfrm>
            <a:off x="4062413" y="3630613"/>
            <a:ext cx="1123950" cy="1917700"/>
          </a:xfrm>
          <a:prstGeom prst="rect">
            <a:avLst/>
          </a:prstGeom>
          <a:noFill/>
          <a:ln w="9525">
            <a:noFill/>
            <a:miter lim="800000"/>
            <a:headEnd/>
            <a:tailEnd/>
          </a:ln>
        </p:spPr>
        <p:txBody>
          <a:bodyPr wrap="none">
            <a:prstTxWarp prst="textNoShape">
              <a:avLst/>
            </a:prstTxWarp>
            <a:spAutoFit/>
          </a:bodyPr>
          <a:lstStyle/>
          <a:p>
            <a:r>
              <a:rPr lang="en-US" sz="2400" b="0"/>
              <a:t>-1  0  1</a:t>
            </a:r>
          </a:p>
          <a:p>
            <a:endParaRPr lang="en-US" sz="2400" b="0"/>
          </a:p>
          <a:p>
            <a:r>
              <a:rPr lang="en-US" sz="2400" b="0"/>
              <a:t>-1  0  1</a:t>
            </a:r>
          </a:p>
          <a:p>
            <a:endParaRPr lang="en-US" sz="2400" b="0"/>
          </a:p>
          <a:p>
            <a:r>
              <a:rPr lang="en-US" sz="2400" b="0"/>
              <a:t>-1  0  1 </a:t>
            </a:r>
            <a:endParaRPr lang="en-US"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68611" name="Slide Number Placeholder 5"/>
          <p:cNvSpPr>
            <a:spLocks noGrp="1"/>
          </p:cNvSpPr>
          <p:nvPr>
            <p:ph type="sldNum" sz="quarter" idx="12"/>
          </p:nvPr>
        </p:nvSpPr>
        <p:spPr>
          <a:noFill/>
        </p:spPr>
        <p:txBody>
          <a:bodyPr/>
          <a:lstStyle/>
          <a:p>
            <a:fld id="{1FB9C251-C494-BC48-83F9-619843426CC3}" type="slidenum">
              <a:rPr lang="en-US" smtClean="0">
                <a:latin typeface="Times New Roman" charset="0"/>
              </a:rPr>
              <a:pPr/>
              <a:t>27</a:t>
            </a:fld>
            <a:endParaRPr lang="en-US">
              <a:latin typeface="Times New Roman" charset="0"/>
            </a:endParaRPr>
          </a:p>
        </p:txBody>
      </p:sp>
      <p:sp>
        <p:nvSpPr>
          <p:cNvPr id="657410" name="Rectangle 2"/>
          <p:cNvSpPr>
            <a:spLocks noGrp="1" noChangeArrowheads="1"/>
          </p:cNvSpPr>
          <p:nvPr>
            <p:ph type="title"/>
          </p:nvPr>
        </p:nvSpPr>
        <p:spPr/>
        <p:txBody>
          <a:bodyPr/>
          <a:lstStyle/>
          <a:p>
            <a:pPr eaLnBrk="1" hangingPunct="1">
              <a:defRPr/>
            </a:pPr>
            <a:r>
              <a:rPr lang="en-US">
                <a:ea typeface="+mj-ea"/>
                <a:cs typeface="+mj-cs"/>
              </a:rPr>
              <a:t>Faster Multiplication of Polynomials</a:t>
            </a:r>
          </a:p>
        </p:txBody>
      </p:sp>
      <p:sp>
        <p:nvSpPr>
          <p:cNvPr id="68613" name="Rectangle 3"/>
          <p:cNvSpPr>
            <a:spLocks noGrp="1" noChangeArrowheads="1"/>
          </p:cNvSpPr>
          <p:nvPr>
            <p:ph type="body" idx="1"/>
          </p:nvPr>
        </p:nvSpPr>
        <p:spPr/>
        <p:txBody>
          <a:bodyPr/>
          <a:lstStyle/>
          <a:p>
            <a:pPr eaLnBrk="1" hangingPunct="1"/>
            <a:r>
              <a:rPr lang="en-US" sz="2000">
                <a:ea typeface="ＭＳ Ｐゴシック" charset="-128"/>
                <a:cs typeface="ＭＳ Ｐゴシック" charset="-128"/>
              </a:rPr>
              <a:t>A degree-d polynomial is uniquely characterized by its values at any d+1 distinct points</a:t>
            </a:r>
          </a:p>
          <a:p>
            <a:pPr lvl="1" eaLnBrk="1" hangingPunct="1"/>
            <a:r>
              <a:rPr lang="en-US" sz="1800"/>
              <a:t>line, parabola, etc.</a:t>
            </a:r>
          </a:p>
          <a:p>
            <a:pPr eaLnBrk="1" hangingPunct="1"/>
            <a:r>
              <a:rPr lang="en-US" sz="2000">
                <a:ea typeface="ＭＳ Ｐゴシック" charset="-128"/>
                <a:cs typeface="ＭＳ Ｐゴシック" charset="-128"/>
              </a:rPr>
              <a:t>Gives us two different ways to represent a polynomial A(x) = a</a:t>
            </a:r>
            <a:r>
              <a:rPr lang="en-US" sz="2000" baseline="-25000">
                <a:ea typeface="ＭＳ Ｐゴシック" charset="-128"/>
                <a:cs typeface="ＭＳ Ｐゴシック" charset="-128"/>
              </a:rPr>
              <a:t>0</a:t>
            </a:r>
            <a:r>
              <a:rPr lang="en-US" sz="2000">
                <a:ea typeface="ＭＳ Ｐゴシック" charset="-128"/>
                <a:cs typeface="ＭＳ Ｐゴシック" charset="-128"/>
              </a:rPr>
              <a:t> + a</a:t>
            </a:r>
            <a:r>
              <a:rPr lang="en-US" sz="2000" baseline="-25000">
                <a:ea typeface="ＭＳ Ｐゴシック" charset="-128"/>
                <a:cs typeface="ＭＳ Ｐゴシック" charset="-128"/>
              </a:rPr>
              <a:t>1</a:t>
            </a:r>
            <a:r>
              <a:rPr lang="en-US" sz="2000">
                <a:ea typeface="ＭＳ Ｐゴシック" charset="-128"/>
                <a:cs typeface="ＭＳ Ｐゴシック" charset="-128"/>
              </a:rPr>
              <a:t>x + a</a:t>
            </a:r>
            <a:r>
              <a:rPr lang="en-US" sz="2000" baseline="-25000">
                <a:ea typeface="ＭＳ Ｐゴシック" charset="-128"/>
                <a:cs typeface="ＭＳ Ｐゴシック" charset="-128"/>
              </a:rPr>
              <a:t>2</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 + a</a:t>
            </a:r>
            <a:r>
              <a:rPr lang="en-US" sz="2000" baseline="-25000">
                <a:ea typeface="ＭＳ Ｐゴシック" charset="-128"/>
                <a:cs typeface="ＭＳ Ｐゴシック" charset="-128"/>
              </a:rPr>
              <a:t>d</a:t>
            </a:r>
            <a:r>
              <a:rPr lang="en-US" sz="2000">
                <a:ea typeface="ＭＳ Ｐゴシック" charset="-128"/>
                <a:cs typeface="ＭＳ Ｐゴシック" charset="-128"/>
              </a:rPr>
              <a:t>x</a:t>
            </a:r>
            <a:r>
              <a:rPr lang="en-US" sz="2000" baseline="30000">
                <a:ea typeface="ＭＳ Ｐゴシック" charset="-128"/>
                <a:cs typeface="ＭＳ Ｐゴシック" charset="-128"/>
              </a:rPr>
              <a:t>d</a:t>
            </a:r>
            <a:endParaRPr lang="en-US" sz="2000">
              <a:ea typeface="ＭＳ Ｐゴシック" charset="-128"/>
              <a:cs typeface="ＭＳ Ｐゴシック" charset="-128"/>
            </a:endParaRPr>
          </a:p>
          <a:p>
            <a:pPr lvl="1" eaLnBrk="1" hangingPunct="1"/>
            <a:r>
              <a:rPr lang="en-US" sz="1800"/>
              <a:t>The coefficients a</a:t>
            </a:r>
            <a:r>
              <a:rPr lang="en-US" sz="1800" baseline="-25000"/>
              <a:t>0</a:t>
            </a:r>
            <a:r>
              <a:rPr lang="en-US" sz="1800"/>
              <a:t>, a</a:t>
            </a:r>
            <a:r>
              <a:rPr lang="en-US" sz="1800" baseline="-25000"/>
              <a:t>1</a:t>
            </a:r>
            <a:r>
              <a:rPr lang="en-US" sz="1800"/>
              <a:t>, .... , a</a:t>
            </a:r>
            <a:r>
              <a:rPr lang="en-US" sz="1800" baseline="-25000"/>
              <a:t>d</a:t>
            </a:r>
            <a:r>
              <a:rPr lang="en-US" sz="1800"/>
              <a:t> </a:t>
            </a:r>
          </a:p>
          <a:p>
            <a:pPr lvl="1" eaLnBrk="1" hangingPunct="1"/>
            <a:r>
              <a:rPr lang="en-US" sz="1800"/>
              <a:t>The values A(x</a:t>
            </a:r>
            <a:r>
              <a:rPr lang="en-US" sz="1800" baseline="-25000"/>
              <a:t>1</a:t>
            </a:r>
            <a:r>
              <a:rPr lang="en-US" sz="1800"/>
              <a:t>), A(x</a:t>
            </a:r>
            <a:r>
              <a:rPr lang="en-US" sz="1800" baseline="-25000"/>
              <a:t>2</a:t>
            </a:r>
            <a:r>
              <a:rPr lang="en-US" sz="1800"/>
              <a:t>), ... , A(x</a:t>
            </a:r>
            <a:r>
              <a:rPr lang="en-US" sz="1800" baseline="-25000"/>
              <a:t>d</a:t>
            </a:r>
            <a:r>
              <a:rPr lang="en-US" sz="1800"/>
              <a:t>), for any distinct x</a:t>
            </a:r>
            <a:r>
              <a:rPr lang="en-US" sz="1800" baseline="-25000"/>
              <a:t>i</a:t>
            </a:r>
            <a:endParaRPr lang="en-US" sz="1800"/>
          </a:p>
          <a:p>
            <a:pPr eaLnBrk="1" hangingPunct="1"/>
            <a:r>
              <a:rPr lang="en-US" sz="2000">
                <a:ea typeface="ＭＳ Ｐゴシック" charset="-128"/>
                <a:cs typeface="ＭＳ Ｐゴシック" charset="-128"/>
              </a:rPr>
              <a:t>C(x) = A(x)·B(x) can be represented by the values of 2d+1 distinct points, where each point C(z) = A(x)·B(x)</a:t>
            </a:r>
          </a:p>
          <a:p>
            <a:pPr eaLnBrk="1" hangingPunct="1"/>
            <a:r>
              <a:rPr lang="en-US" sz="2000">
                <a:ea typeface="ＭＳ Ｐゴシック" charset="-128"/>
                <a:cs typeface="ＭＳ Ｐゴシック" charset="-128"/>
              </a:rPr>
              <a:t>Thus in the </a:t>
            </a:r>
            <a:r>
              <a:rPr lang="en-US" sz="2000" i="1">
                <a:ea typeface="ＭＳ Ｐゴシック" charset="-128"/>
                <a:cs typeface="ＭＳ Ｐゴシック" charset="-128"/>
              </a:rPr>
              <a:t>Value Representation</a:t>
            </a:r>
            <a:r>
              <a:rPr lang="en-US" sz="2000">
                <a:ea typeface="ＭＳ Ｐゴシック" charset="-128"/>
                <a:cs typeface="ＭＳ Ｐゴシック" charset="-128"/>
              </a:rPr>
              <a:t> multiplication of polynomials takes 2d+1 multiplies and is O(d)</a:t>
            </a:r>
          </a:p>
          <a:p>
            <a:pPr lvl="1" eaLnBrk="1" hangingPunct="1"/>
            <a:r>
              <a:rPr lang="en-US" sz="1800"/>
              <a:t>Assumes we already have the values of A(z) and B(z) for 2d+1 distinct values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70659" name="Slide Number Placeholder 5"/>
          <p:cNvSpPr>
            <a:spLocks noGrp="1"/>
          </p:cNvSpPr>
          <p:nvPr>
            <p:ph type="sldNum" sz="quarter" idx="12"/>
          </p:nvPr>
        </p:nvSpPr>
        <p:spPr>
          <a:noFill/>
        </p:spPr>
        <p:txBody>
          <a:bodyPr/>
          <a:lstStyle/>
          <a:p>
            <a:fld id="{B03FC77B-E311-2B44-B38E-E150D834FA04}" type="slidenum">
              <a:rPr lang="en-US" smtClean="0">
                <a:latin typeface="Times New Roman" charset="0"/>
              </a:rPr>
              <a:pPr/>
              <a:t>28</a:t>
            </a:fld>
            <a:endParaRPr lang="en-US">
              <a:latin typeface="Times New Roman" charset="0"/>
            </a:endParaRPr>
          </a:p>
        </p:txBody>
      </p:sp>
      <p:pic>
        <p:nvPicPr>
          <p:cNvPr id="70660" name="Picture 2"/>
          <p:cNvPicPr>
            <a:picLocks noChangeAspect="1" noChangeArrowheads="1"/>
          </p:cNvPicPr>
          <p:nvPr/>
        </p:nvPicPr>
        <p:blipFill>
          <a:blip r:embed="rId3"/>
          <a:srcRect/>
          <a:stretch>
            <a:fillRect/>
          </a:stretch>
        </p:blipFill>
        <p:spPr bwMode="auto">
          <a:xfrm>
            <a:off x="228600" y="1676400"/>
            <a:ext cx="8763000" cy="1620838"/>
          </a:xfrm>
          <a:prstGeom prst="rect">
            <a:avLst/>
          </a:prstGeom>
          <a:noFill/>
          <a:ln w="9525">
            <a:noFill/>
            <a:miter lim="800000"/>
            <a:headEnd/>
            <a:tailEnd/>
          </a:ln>
        </p:spPr>
      </p:pic>
      <p:sp>
        <p:nvSpPr>
          <p:cNvPr id="663558" name="Rectangle 6"/>
          <p:cNvSpPr>
            <a:spLocks noGrp="1" noChangeArrowheads="1"/>
          </p:cNvSpPr>
          <p:nvPr>
            <p:ph type="title"/>
          </p:nvPr>
        </p:nvSpPr>
        <p:spPr>
          <a:xfrm>
            <a:off x="609600" y="381000"/>
            <a:ext cx="7772400" cy="838200"/>
          </a:xfrm>
        </p:spPr>
        <p:txBody>
          <a:bodyPr/>
          <a:lstStyle/>
          <a:p>
            <a:pPr eaLnBrk="1" hangingPunct="1">
              <a:defRPr/>
            </a:pPr>
            <a:r>
              <a:rPr lang="en-US">
                <a:ea typeface="+mj-ea"/>
                <a:cs typeface="+mj-cs"/>
              </a:rPr>
              <a:t>Changing Representations</a:t>
            </a:r>
          </a:p>
        </p:txBody>
      </p:sp>
      <p:sp>
        <p:nvSpPr>
          <p:cNvPr id="70662" name="Rectangle 7"/>
          <p:cNvSpPr>
            <a:spLocks noGrp="1" noChangeArrowheads="1"/>
          </p:cNvSpPr>
          <p:nvPr>
            <p:ph type="body" idx="1"/>
          </p:nvPr>
        </p:nvSpPr>
        <p:spPr>
          <a:xfrm>
            <a:off x="685800" y="3810000"/>
            <a:ext cx="7772400" cy="2286000"/>
          </a:xfrm>
          <a:noFill/>
        </p:spPr>
        <p:txBody>
          <a:bodyPr/>
          <a:lstStyle/>
          <a:p>
            <a:pPr eaLnBrk="1" hangingPunct="1">
              <a:lnSpc>
                <a:spcPct val="90000"/>
              </a:lnSpc>
            </a:pPr>
            <a:r>
              <a:rPr lang="en-US">
                <a:ea typeface="ＭＳ Ｐゴシック" charset="-128"/>
                <a:cs typeface="ＭＳ Ｐゴシック" charset="-128"/>
              </a:rPr>
              <a:t>We can get the value representation by evaluating the polynomial at distinct points using the original coefficient representation</a:t>
            </a:r>
          </a:p>
          <a:p>
            <a:pPr lvl="1" eaLnBrk="1" hangingPunct="1">
              <a:lnSpc>
                <a:spcPct val="90000"/>
              </a:lnSpc>
            </a:pPr>
            <a:r>
              <a:rPr lang="en-US"/>
              <a:t>What is complexity? Each evaluation takes d multiplies.  Thus to evaluate d points is O(d</a:t>
            </a:r>
            <a:r>
              <a:rPr lang="en-US" baseline="30000"/>
              <a:t>2</a:t>
            </a:r>
            <a:r>
              <a:rPr lang="en-US"/>
              <a:t>)</a:t>
            </a:r>
          </a:p>
          <a:p>
            <a:pPr eaLnBrk="1" hangingPunct="1">
              <a:lnSpc>
                <a:spcPct val="90000"/>
              </a:lnSpc>
            </a:pPr>
            <a:r>
              <a:rPr lang="en-US">
                <a:ea typeface="ＭＳ Ｐゴシック" charset="-128"/>
                <a:cs typeface="ＭＳ Ｐゴシック" charset="-128"/>
              </a:rPr>
              <a:t>Interpolation - We'll discuss in a minute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72707" name="Slide Number Placeholder 5"/>
          <p:cNvSpPr>
            <a:spLocks noGrp="1"/>
          </p:cNvSpPr>
          <p:nvPr>
            <p:ph type="sldNum" sz="quarter" idx="12"/>
          </p:nvPr>
        </p:nvSpPr>
        <p:spPr>
          <a:noFill/>
        </p:spPr>
        <p:txBody>
          <a:bodyPr/>
          <a:lstStyle/>
          <a:p>
            <a:fld id="{ED1D7CE1-0A77-C64B-9551-FC1905432736}" type="slidenum">
              <a:rPr lang="en-US" smtClean="0">
                <a:latin typeface="Times New Roman" charset="0"/>
              </a:rPr>
              <a:pPr/>
              <a:t>29</a:t>
            </a:fld>
            <a:endParaRPr lang="en-US">
              <a:latin typeface="Times New Roman" charset="0"/>
            </a:endParaRPr>
          </a:p>
        </p:txBody>
      </p:sp>
      <p:sp>
        <p:nvSpPr>
          <p:cNvPr id="664578" name="Rectangle 2"/>
          <p:cNvSpPr>
            <a:spLocks noGrp="1" noChangeArrowheads="1"/>
          </p:cNvSpPr>
          <p:nvPr>
            <p:ph type="title"/>
          </p:nvPr>
        </p:nvSpPr>
        <p:spPr>
          <a:xfrm>
            <a:off x="609600" y="381000"/>
            <a:ext cx="7772400" cy="838200"/>
          </a:xfrm>
        </p:spPr>
        <p:txBody>
          <a:bodyPr/>
          <a:lstStyle/>
          <a:p>
            <a:pPr eaLnBrk="1" hangingPunct="1">
              <a:defRPr/>
            </a:pPr>
            <a:r>
              <a:rPr lang="en-US">
                <a:ea typeface="+mj-ea"/>
                <a:cs typeface="+mj-cs"/>
              </a:rPr>
              <a:t>An Algorithm</a:t>
            </a:r>
          </a:p>
        </p:txBody>
      </p:sp>
      <p:sp>
        <p:nvSpPr>
          <p:cNvPr id="72709" name="Rectangle 3"/>
          <p:cNvSpPr>
            <a:spLocks noGrp="1" noChangeArrowheads="1"/>
          </p:cNvSpPr>
          <p:nvPr>
            <p:ph type="body" idx="1"/>
          </p:nvPr>
        </p:nvSpPr>
        <p:spPr>
          <a:xfrm>
            <a:off x="685800" y="4876800"/>
            <a:ext cx="8001000" cy="1219200"/>
          </a:xfrm>
        </p:spPr>
        <p:txBody>
          <a:bodyPr/>
          <a:lstStyle/>
          <a:p>
            <a:pPr eaLnBrk="1" hangingPunct="1"/>
            <a:r>
              <a:rPr lang="en-US" sz="2000">
                <a:ea typeface="ＭＳ Ｐゴシック" charset="-128"/>
                <a:cs typeface="ＭＳ Ｐゴシック" charset="-128"/>
              </a:rPr>
              <a:t>Selection and Multiplication are O(d)</a:t>
            </a:r>
          </a:p>
          <a:p>
            <a:pPr eaLnBrk="1" hangingPunct="1"/>
            <a:r>
              <a:rPr lang="en-US" sz="2000">
                <a:ea typeface="ＭＳ Ｐゴシック" charset="-128"/>
                <a:cs typeface="ＭＳ Ｐゴシック" charset="-128"/>
              </a:rPr>
              <a:t>What have we gained?</a:t>
            </a:r>
          </a:p>
          <a:p>
            <a:pPr eaLnBrk="1" hangingPunct="1"/>
            <a:r>
              <a:rPr lang="en-US" sz="2000">
                <a:ea typeface="ＭＳ Ｐゴシック" charset="-128"/>
                <a:cs typeface="ＭＳ Ｐゴシック" charset="-128"/>
              </a:rPr>
              <a:t>But would if we could do evaluation and interpolation faster than O(d</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p:txBody>
      </p:sp>
      <p:pic>
        <p:nvPicPr>
          <p:cNvPr id="72710" name="Picture 2"/>
          <p:cNvPicPr>
            <a:picLocks noChangeAspect="1" noChangeArrowheads="1"/>
          </p:cNvPicPr>
          <p:nvPr/>
        </p:nvPicPr>
        <p:blipFill>
          <a:blip r:embed="rId3"/>
          <a:srcRect/>
          <a:stretch>
            <a:fillRect/>
          </a:stretch>
        </p:blipFill>
        <p:spPr bwMode="auto">
          <a:xfrm>
            <a:off x="76200" y="1143000"/>
            <a:ext cx="8915400" cy="35925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19459" name="Slide Number Placeholder 5"/>
          <p:cNvSpPr>
            <a:spLocks noGrp="1"/>
          </p:cNvSpPr>
          <p:nvPr>
            <p:ph type="sldNum" sz="quarter" idx="12"/>
          </p:nvPr>
        </p:nvSpPr>
        <p:spPr>
          <a:noFill/>
        </p:spPr>
        <p:txBody>
          <a:bodyPr/>
          <a:lstStyle/>
          <a:p>
            <a:fld id="{C42D157C-23B1-D840-A244-2FA4A1C76BF2}" type="slidenum">
              <a:rPr lang="en-US" smtClean="0">
                <a:latin typeface="Times New Roman" charset="0"/>
              </a:rPr>
              <a:pPr/>
              <a:t>3</a:t>
            </a:fld>
            <a:endParaRPr lang="en-US">
              <a:latin typeface="Times New Roman" charset="0"/>
            </a:endParaRPr>
          </a:p>
        </p:txBody>
      </p:sp>
      <p:sp>
        <p:nvSpPr>
          <p:cNvPr id="642050" name="Rectangle 2"/>
          <p:cNvSpPr>
            <a:spLocks noGrp="1" noChangeArrowheads="1"/>
          </p:cNvSpPr>
          <p:nvPr>
            <p:ph type="title"/>
          </p:nvPr>
        </p:nvSpPr>
        <p:spPr>
          <a:xfrm>
            <a:off x="609600" y="381000"/>
            <a:ext cx="7772400" cy="838200"/>
          </a:xfrm>
        </p:spPr>
        <p:txBody>
          <a:bodyPr/>
          <a:lstStyle/>
          <a:p>
            <a:pPr eaLnBrk="1" hangingPunct="1">
              <a:defRPr/>
            </a:pPr>
            <a:r>
              <a:rPr lang="en-US" dirty="0" err="1">
                <a:ea typeface="+mj-ea"/>
                <a:cs typeface="+mj-cs"/>
              </a:rPr>
              <a:t>Quicksort</a:t>
            </a:r>
            <a:endParaRPr lang="en-US" dirty="0">
              <a:ea typeface="+mj-ea"/>
              <a:cs typeface="+mj-cs"/>
            </a:endParaRPr>
          </a:p>
        </p:txBody>
      </p:sp>
      <p:sp>
        <p:nvSpPr>
          <p:cNvPr id="19461" name="Rectangle 3"/>
          <p:cNvSpPr>
            <a:spLocks noGrp="1" noChangeArrowheads="1"/>
          </p:cNvSpPr>
          <p:nvPr>
            <p:ph type="body" idx="1"/>
          </p:nvPr>
        </p:nvSpPr>
        <p:spPr>
          <a:xfrm>
            <a:off x="685800" y="1219200"/>
            <a:ext cx="7772400" cy="4876800"/>
          </a:xfrm>
        </p:spPr>
        <p:txBody>
          <a:bodyPr>
            <a:normAutofit fontScale="92500" lnSpcReduction="10000"/>
          </a:bodyPr>
          <a:lstStyle/>
          <a:p>
            <a:pPr eaLnBrk="1" hangingPunct="1"/>
            <a:r>
              <a:rPr lang="en-US" dirty="0">
                <a:ea typeface="ＭＳ Ｐゴシック" charset="-128"/>
                <a:cs typeface="ＭＳ Ｐゴシック" charset="-128"/>
              </a:rPr>
              <a:t>Recurse around a random pivot</a:t>
            </a:r>
          </a:p>
          <a:p>
            <a:pPr eaLnBrk="1" hangingPunct="1"/>
            <a:r>
              <a:rPr lang="en-US" dirty="0">
                <a:ea typeface="ＭＳ Ｐゴシック" charset="-128"/>
                <a:cs typeface="ＭＳ Ｐゴシック" charset="-128"/>
              </a:rPr>
              <a:t>Pros and Cons</a:t>
            </a:r>
          </a:p>
          <a:p>
            <a:pPr lvl="1" eaLnBrk="1" hangingPunct="1"/>
            <a:r>
              <a:rPr lang="en-US" dirty="0"/>
              <a:t>Speed depends on how well the random pivot splits the data</a:t>
            </a:r>
          </a:p>
          <a:p>
            <a:pPr lvl="2" eaLnBrk="1" hangingPunct="1"/>
            <a:r>
              <a:rPr lang="en-US" dirty="0"/>
              <a:t>Random, First as pivot?, median of first middle and last…</a:t>
            </a:r>
          </a:p>
          <a:p>
            <a:pPr lvl="1" eaLnBrk="1" hangingPunct="1"/>
            <a:r>
              <a:rPr lang="en-US" dirty="0"/>
              <a:t>Worst case is O(</a:t>
            </a:r>
            <a:r>
              <a:rPr lang="en-US" i="1" dirty="0"/>
              <a:t>n</a:t>
            </a:r>
            <a:r>
              <a:rPr lang="en-US" baseline="30000" dirty="0"/>
              <a:t>2</a:t>
            </a:r>
            <a:r>
              <a:rPr lang="en-US" dirty="0"/>
              <a:t>)</a:t>
            </a:r>
          </a:p>
          <a:p>
            <a:pPr lvl="1" eaLnBrk="1" hangingPunct="1"/>
            <a:r>
              <a:rPr lang="en-US" dirty="0"/>
              <a:t>Average case complexity is still O(</a:t>
            </a:r>
            <a:r>
              <a:rPr lang="en-US" i="1" dirty="0" err="1"/>
              <a:t>n</a:t>
            </a:r>
            <a:r>
              <a:rPr lang="en-US" dirty="0" err="1"/>
              <a:t>log</a:t>
            </a:r>
            <a:r>
              <a:rPr lang="en-US" i="1" dirty="0" err="1"/>
              <a:t>n</a:t>
            </a:r>
            <a:r>
              <a:rPr lang="en-US" dirty="0"/>
              <a:t>) and has better constant factors than </a:t>
            </a:r>
            <a:r>
              <a:rPr lang="en-US" dirty="0" err="1"/>
              <a:t>mergesort</a:t>
            </a:r>
            <a:r>
              <a:rPr lang="en-US" dirty="0"/>
              <a:t> – On average swaps only </a:t>
            </a:r>
            <a:r>
              <a:rPr lang="en-US" i="1" dirty="0"/>
              <a:t>n</a:t>
            </a:r>
            <a:r>
              <a:rPr lang="en-US" dirty="0"/>
              <a:t>/2 total elements vs merge which moves all </a:t>
            </a:r>
            <a:r>
              <a:rPr lang="en-US" i="1" dirty="0"/>
              <a:t>n </a:t>
            </a:r>
            <a:r>
              <a:rPr lang="en-US" dirty="0"/>
              <a:t>with each merge, but deeper depth…</a:t>
            </a:r>
          </a:p>
          <a:p>
            <a:pPr lvl="2" eaLnBrk="1" hangingPunct="1"/>
            <a:r>
              <a:rPr lang="en-US" dirty="0"/>
              <a:t>Empirical Analysis later</a:t>
            </a:r>
          </a:p>
          <a:p>
            <a:pPr lvl="2" eaLnBrk="1" hangingPunct="1"/>
            <a:r>
              <a:rPr lang="en-US" dirty="0"/>
              <a:t>Can we apply master theorem directly? </a:t>
            </a:r>
          </a:p>
          <a:p>
            <a:pPr lvl="1" eaLnBrk="1" hangingPunct="1"/>
            <a:r>
              <a:rPr lang="en-US" dirty="0"/>
              <a:t>In place algorithm - do not need extra memory</a:t>
            </a:r>
          </a:p>
          <a:p>
            <a:pPr lvl="1" eaLnBrk="1" hangingPunct="1"/>
            <a:r>
              <a:rPr lang="en-US" dirty="0"/>
              <a:t>For Quicksort the work happens at partition time before the recursive call (O(</a:t>
            </a:r>
            <a:r>
              <a:rPr lang="en-US" i="1" dirty="0"/>
              <a:t>n</a:t>
            </a:r>
            <a:r>
              <a:rPr lang="en-US" dirty="0"/>
              <a:t>) at each level to pivot around one value), while for </a:t>
            </a:r>
            <a:r>
              <a:rPr lang="en-US" dirty="0" err="1"/>
              <a:t>mergesort</a:t>
            </a:r>
            <a:r>
              <a:rPr lang="en-US" dirty="0"/>
              <a:t> the work happens at merge time after the recursive calls.  The last term in the master theorem recurrence includes both partition and combining work.</a:t>
            </a:r>
          </a:p>
        </p:txBody>
      </p:sp>
    </p:spTree>
    <p:extLst>
      <p:ext uri="{BB962C8B-B14F-4D97-AF65-F5344CB8AC3E}">
        <p14:creationId xmlns:p14="http://schemas.microsoft.com/office/powerpoint/2010/main" val="98051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74755" name="Slide Number Placeholder 5"/>
          <p:cNvSpPr>
            <a:spLocks noGrp="1"/>
          </p:cNvSpPr>
          <p:nvPr>
            <p:ph type="sldNum" sz="quarter" idx="12"/>
          </p:nvPr>
        </p:nvSpPr>
        <p:spPr>
          <a:noFill/>
        </p:spPr>
        <p:txBody>
          <a:bodyPr/>
          <a:lstStyle/>
          <a:p>
            <a:fld id="{64B65CAA-95A4-C54F-82CD-EA3122E64673}" type="slidenum">
              <a:rPr lang="en-US" smtClean="0">
                <a:latin typeface="Times New Roman" charset="0"/>
              </a:rPr>
              <a:pPr/>
              <a:t>30</a:t>
            </a:fld>
            <a:endParaRPr lang="en-US">
              <a:latin typeface="Times New Roman" charset="0"/>
            </a:endParaRPr>
          </a:p>
        </p:txBody>
      </p:sp>
      <p:sp>
        <p:nvSpPr>
          <p:cNvPr id="665602" name="Rectangle 2"/>
          <p:cNvSpPr>
            <a:spLocks noGrp="1" noChangeArrowheads="1"/>
          </p:cNvSpPr>
          <p:nvPr>
            <p:ph type="title"/>
          </p:nvPr>
        </p:nvSpPr>
        <p:spPr/>
        <p:txBody>
          <a:bodyPr/>
          <a:lstStyle/>
          <a:p>
            <a:pPr eaLnBrk="1" hangingPunct="1">
              <a:defRPr/>
            </a:pPr>
            <a:r>
              <a:rPr lang="en-US">
                <a:ea typeface="+mj-ea"/>
                <a:cs typeface="+mj-cs"/>
              </a:rPr>
              <a:t>Divide and Conquer Evaluation</a:t>
            </a:r>
          </a:p>
        </p:txBody>
      </p:sp>
      <p:sp>
        <p:nvSpPr>
          <p:cNvPr id="74757" name="Rectangle 3"/>
          <p:cNvSpPr>
            <a:spLocks noGrp="1" noChangeArrowheads="1"/>
          </p:cNvSpPr>
          <p:nvPr>
            <p:ph type="body" idx="1"/>
          </p:nvPr>
        </p:nvSpPr>
        <p:spPr/>
        <p:txBody>
          <a:bodyPr/>
          <a:lstStyle/>
          <a:p>
            <a:pPr eaLnBrk="1" hangingPunct="1"/>
            <a:r>
              <a:rPr lang="en-US" sz="2000">
                <a:ea typeface="ＭＳ Ｐゴシック" charset="-128"/>
                <a:cs typeface="ＭＳ Ｐゴシック" charset="-128"/>
              </a:rPr>
              <a:t>To put a polynomial of degree n-1 into the value representation we need to evaluate it at n distinct points</a:t>
            </a:r>
          </a:p>
          <a:p>
            <a:pPr eaLnBrk="1" hangingPunct="1"/>
            <a:r>
              <a:rPr lang="en-US" sz="2000">
                <a:ea typeface="ＭＳ Ｐゴシック" charset="-128"/>
                <a:cs typeface="ＭＳ Ｐゴシック" charset="-128"/>
              </a:rPr>
              <a:t>If we choose our points cleverly we can use divide and conquer to get better than O(n</a:t>
            </a:r>
            <a:r>
              <a:rPr lang="en-US" sz="2000" baseline="30000">
                <a:ea typeface="ＭＳ Ｐゴシック" charset="-128"/>
                <a:cs typeface="ＭＳ Ｐゴシック" charset="-128"/>
              </a:rPr>
              <a:t>2</a:t>
            </a:r>
            <a:r>
              <a:rPr lang="en-US" sz="2000">
                <a:ea typeface="ＭＳ Ｐゴシック" charset="-128"/>
                <a:cs typeface="ＭＳ Ｐゴシック" charset="-128"/>
              </a:rPr>
              <a:t>) complexity</a:t>
            </a:r>
          </a:p>
          <a:p>
            <a:pPr eaLnBrk="1" hangingPunct="1"/>
            <a:r>
              <a:rPr lang="en-US" sz="2000">
                <a:ea typeface="ＭＳ Ｐゴシック" charset="-128"/>
                <a:cs typeface="ＭＳ Ｐゴシック" charset="-128"/>
              </a:rPr>
              <a:t>Choose positive-negative pairs : ±x</a:t>
            </a:r>
            <a:r>
              <a:rPr lang="en-US" sz="2000" baseline="-25000">
                <a:ea typeface="ＭＳ Ｐゴシック" charset="-128"/>
                <a:cs typeface="ＭＳ Ｐゴシック" charset="-128"/>
              </a:rPr>
              <a:t>0</a:t>
            </a:r>
            <a:r>
              <a:rPr lang="en-US" sz="2000">
                <a:ea typeface="ＭＳ Ｐゴシック" charset="-128"/>
                <a:cs typeface="ＭＳ Ｐゴシック" charset="-128"/>
              </a:rPr>
              <a:t>, ±x</a:t>
            </a:r>
            <a:r>
              <a:rPr lang="en-US" sz="2000" baseline="-25000">
                <a:ea typeface="ＭＳ Ｐゴシック" charset="-128"/>
                <a:cs typeface="ＭＳ Ｐゴシック" charset="-128"/>
              </a:rPr>
              <a:t>1</a:t>
            </a:r>
            <a:r>
              <a:rPr lang="en-US" sz="2000">
                <a:ea typeface="ＭＳ Ｐゴシック" charset="-128"/>
                <a:cs typeface="ＭＳ Ｐゴシック" charset="-128"/>
              </a:rPr>
              <a:t>, ... , ±x</a:t>
            </a:r>
            <a:r>
              <a:rPr lang="en-US" sz="2000" baseline="-25000">
                <a:ea typeface="ＭＳ Ｐゴシック" charset="-128"/>
                <a:cs typeface="ＭＳ Ｐゴシック" charset="-128"/>
              </a:rPr>
              <a:t>n/2-1</a:t>
            </a:r>
            <a:r>
              <a:rPr lang="en-US" sz="2000">
                <a:ea typeface="ＭＳ Ｐゴシック" charset="-128"/>
                <a:cs typeface="ＭＳ Ｐゴシック" charset="-128"/>
              </a:rPr>
              <a:t> </a:t>
            </a:r>
          </a:p>
          <a:p>
            <a:pPr lvl="1" eaLnBrk="1" hangingPunct="1"/>
            <a:r>
              <a:rPr lang="en-US" sz="1800"/>
              <a:t>Computations for A(x</a:t>
            </a:r>
            <a:r>
              <a:rPr lang="en-US" sz="1800" baseline="-25000"/>
              <a:t>i</a:t>
            </a:r>
            <a:r>
              <a:rPr lang="en-US" sz="1800"/>
              <a:t>) and A(-x</a:t>
            </a:r>
            <a:r>
              <a:rPr lang="en-US" sz="1800" baseline="-25000"/>
              <a:t>i</a:t>
            </a:r>
            <a:r>
              <a:rPr lang="en-US" sz="1800"/>
              <a:t>) overlap a lot since even powers of x</a:t>
            </a:r>
            <a:r>
              <a:rPr lang="en-US" sz="1800" baseline="-25000"/>
              <a:t>i</a:t>
            </a:r>
            <a:r>
              <a:rPr lang="en-US" sz="1800"/>
              <a:t> coincide with those of -x</a:t>
            </a:r>
            <a:r>
              <a:rPr lang="en-US" sz="1800" baseline="-25000"/>
              <a:t>i</a:t>
            </a:r>
            <a:endParaRPr lang="en-US" sz="1800"/>
          </a:p>
          <a:p>
            <a:pPr eaLnBrk="1" hangingPunct="1">
              <a:buFont typeface="Wingdings" charset="2"/>
              <a:buNone/>
            </a:pPr>
            <a:r>
              <a:rPr lang="en-US" sz="2000">
                <a:ea typeface="ＭＳ Ｐゴシック" charset="-128"/>
                <a:cs typeface="ＭＳ Ｐゴシック" charset="-128"/>
              </a:rPr>
              <a:t>3 + 4x + 9x</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30000">
                <a:ea typeface="ＭＳ Ｐゴシック" charset="-128"/>
                <a:cs typeface="ＭＳ Ｐゴシック" charset="-128"/>
              </a:rPr>
              <a:t>3</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+ 2x</a:t>
            </a:r>
            <a:r>
              <a:rPr lang="en-US" sz="2000" baseline="30000">
                <a:ea typeface="ＭＳ Ｐゴシック" charset="-128"/>
                <a:cs typeface="ＭＳ Ｐゴシック" charset="-128"/>
              </a:rPr>
              <a:t>5</a:t>
            </a:r>
            <a:r>
              <a:rPr lang="en-US" sz="2000">
                <a:ea typeface="ＭＳ Ｐゴシック" charset="-128"/>
                <a:cs typeface="ＭＳ Ｐゴシック" charset="-128"/>
              </a:rPr>
              <a:t> = (3 + 9x</a:t>
            </a:r>
            <a:r>
              <a:rPr lang="en-US" sz="2000" baseline="30000">
                <a:ea typeface="ＭＳ Ｐゴシック" charset="-128"/>
                <a:cs typeface="ＭＳ Ｐゴシック" charset="-128"/>
              </a:rPr>
              <a:t>2</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x(4 - x</a:t>
            </a:r>
            <a:r>
              <a:rPr lang="en-US" sz="2000" baseline="30000">
                <a:ea typeface="ＭＳ Ｐゴシック" charset="-128"/>
                <a:cs typeface="ＭＳ Ｐゴシック" charset="-128"/>
              </a:rPr>
              <a:t>2</a:t>
            </a:r>
            <a:r>
              <a:rPr lang="en-US" sz="2000">
                <a:ea typeface="ＭＳ Ｐゴシック" charset="-128"/>
                <a:cs typeface="ＭＳ Ｐゴシック" charset="-128"/>
              </a:rPr>
              <a:t> + 2x</a:t>
            </a:r>
            <a:r>
              <a:rPr lang="en-US" sz="2000" baseline="30000">
                <a:ea typeface="ＭＳ Ｐゴシック" charset="-128"/>
                <a:cs typeface="ＭＳ Ｐゴシック" charset="-128"/>
              </a:rPr>
              <a:t>4</a:t>
            </a:r>
            <a:r>
              <a:rPr lang="en-US" sz="2000">
                <a:ea typeface="ＭＳ Ｐゴシック" charset="-128"/>
                <a:cs typeface="ＭＳ Ｐゴシック" charset="-128"/>
              </a:rPr>
              <a:t>)</a:t>
            </a:r>
          </a:p>
          <a:p>
            <a:pPr eaLnBrk="1" hangingPunct="1"/>
            <a:r>
              <a:rPr lang="en-US" sz="2000">
                <a:ea typeface="ＭＳ Ｐゴシック" charset="-128"/>
                <a:cs typeface="ＭＳ Ｐゴシック" charset="-128"/>
              </a:rPr>
              <a:t>A(x</a:t>
            </a:r>
            <a:r>
              <a:rPr lang="en-US" sz="2000" baseline="-25000">
                <a:ea typeface="ＭＳ Ｐゴシック" charset="-128"/>
                <a:cs typeface="ＭＳ Ｐゴシック" charset="-128"/>
              </a:rPr>
              <a:t>i</a:t>
            </a:r>
            <a:r>
              <a:rPr lang="en-US" sz="2000">
                <a:ea typeface="ＭＳ Ｐゴシック" charset="-128"/>
                <a:cs typeface="ＭＳ Ｐゴシック" charset="-128"/>
              </a:rPr>
              <a:t>) = 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25000">
                <a:ea typeface="ＭＳ Ｐゴシック" charset="-128"/>
                <a:cs typeface="ＭＳ Ｐゴシック" charset="-128"/>
              </a:rPr>
              <a:t>i</a:t>
            </a:r>
            <a:r>
              <a:rPr lang="en-US" sz="2000">
                <a:ea typeface="ＭＳ Ｐゴシック" charset="-128"/>
                <a:cs typeface="ＭＳ Ｐゴシック" charset="-128"/>
              </a:rPr>
              <a:t>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a:p>
            <a:pPr eaLnBrk="1" hangingPunct="1">
              <a:buFont typeface="Wingdings" charset="2"/>
              <a:buNone/>
            </a:pPr>
            <a:r>
              <a:rPr lang="en-US" sz="2000">
                <a:ea typeface="ＭＳ Ｐゴシック" charset="-128"/>
                <a:cs typeface="ＭＳ Ｐゴシック" charset="-128"/>
              </a:rPr>
              <a:t>A(x) = 3 + 4x + 9x</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30000">
                <a:ea typeface="ＭＳ Ｐゴシック" charset="-128"/>
                <a:cs typeface="ＭＳ Ｐゴシック" charset="-128"/>
              </a:rPr>
              <a:t>3</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+ 2x</a:t>
            </a:r>
            <a:r>
              <a:rPr lang="en-US" sz="2000" baseline="30000">
                <a:ea typeface="ＭＳ Ｐゴシック" charset="-128"/>
                <a:cs typeface="ＭＳ Ｐゴシック" charset="-128"/>
              </a:rPr>
              <a:t>5</a:t>
            </a:r>
            <a:r>
              <a:rPr lang="en-US" sz="2000">
                <a:ea typeface="ＭＳ Ｐゴシック" charset="-128"/>
                <a:cs typeface="ＭＳ Ｐゴシック" charset="-128"/>
              </a:rPr>
              <a:t> = 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xA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where</a:t>
            </a:r>
          </a:p>
          <a:p>
            <a:pPr eaLnBrk="1" hangingPunct="1">
              <a:buFont typeface="Wingdings" charset="2"/>
              <a:buNone/>
            </a:pPr>
            <a:r>
              <a:rPr lang="en-US" sz="2000">
                <a:ea typeface="ＭＳ Ｐゴシック" charset="-128"/>
                <a:cs typeface="ＭＳ Ｐゴシック" charset="-128"/>
              </a:rPr>
              <a:t>A</a:t>
            </a:r>
            <a:r>
              <a:rPr lang="en-US" sz="2000" baseline="-25000">
                <a:ea typeface="ＭＳ Ｐゴシック" charset="-128"/>
                <a:cs typeface="ＭＳ Ｐゴシック" charset="-128"/>
              </a:rPr>
              <a:t>e</a:t>
            </a:r>
            <a:r>
              <a:rPr lang="en-US" sz="2000">
                <a:ea typeface="ＭＳ Ｐゴシック" charset="-128"/>
                <a:cs typeface="ＭＳ Ｐゴシック" charset="-128"/>
              </a:rPr>
              <a:t>(x) = (3 + 9x</a:t>
            </a:r>
            <a:r>
              <a:rPr lang="en-US" sz="2000" baseline="30000">
                <a:ea typeface="ＭＳ Ｐゴシック" charset="-128"/>
                <a:cs typeface="ＭＳ Ｐゴシック" charset="-128"/>
              </a:rPr>
              <a:t>2</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a:t>
            </a:r>
          </a:p>
          <a:p>
            <a:pPr eaLnBrk="1" hangingPunct="1">
              <a:buFont typeface="Wingdings" charset="2"/>
              <a:buNone/>
            </a:pPr>
            <a:r>
              <a:rPr lang="en-US" sz="2000">
                <a:ea typeface="ＭＳ Ｐゴシック" charset="-128"/>
                <a:cs typeface="ＭＳ Ｐゴシック" charset="-128"/>
              </a:rPr>
              <a:t>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(3 + 9x +5x</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76803" name="Slide Number Placeholder 5"/>
          <p:cNvSpPr>
            <a:spLocks noGrp="1"/>
          </p:cNvSpPr>
          <p:nvPr>
            <p:ph type="sldNum" sz="quarter" idx="12"/>
          </p:nvPr>
        </p:nvSpPr>
        <p:spPr>
          <a:noFill/>
        </p:spPr>
        <p:txBody>
          <a:bodyPr/>
          <a:lstStyle/>
          <a:p>
            <a:fld id="{1F63F2C7-9800-064E-9246-D37F6F0BEDA7}" type="slidenum">
              <a:rPr lang="en-US" smtClean="0">
                <a:latin typeface="Times New Roman" charset="0"/>
              </a:rPr>
              <a:pPr/>
              <a:t>31</a:t>
            </a:fld>
            <a:endParaRPr lang="en-US">
              <a:latin typeface="Times New Roman" charset="0"/>
            </a:endParaRPr>
          </a:p>
        </p:txBody>
      </p:sp>
      <p:sp>
        <p:nvSpPr>
          <p:cNvPr id="667650" name="Rectangle 2"/>
          <p:cNvSpPr>
            <a:spLocks noGrp="1" noChangeArrowheads="1"/>
          </p:cNvSpPr>
          <p:nvPr>
            <p:ph type="title"/>
          </p:nvPr>
        </p:nvSpPr>
        <p:spPr/>
        <p:txBody>
          <a:bodyPr/>
          <a:lstStyle/>
          <a:p>
            <a:pPr eaLnBrk="1" hangingPunct="1">
              <a:defRPr/>
            </a:pPr>
            <a:r>
              <a:rPr lang="en-US">
                <a:ea typeface="+mj-ea"/>
                <a:cs typeface="+mj-cs"/>
              </a:rPr>
              <a:t>Worked out Example</a:t>
            </a:r>
          </a:p>
        </p:txBody>
      </p:sp>
      <p:sp>
        <p:nvSpPr>
          <p:cNvPr id="76805" name="Rectangle 3"/>
          <p:cNvSpPr>
            <a:spLocks noGrp="1" noChangeArrowheads="1"/>
          </p:cNvSpPr>
          <p:nvPr>
            <p:ph type="body" idx="1"/>
          </p:nvPr>
        </p:nvSpPr>
        <p:spPr/>
        <p:txBody>
          <a:bodyPr/>
          <a:lstStyle/>
          <a:p>
            <a:pPr eaLnBrk="1" hangingPunct="1">
              <a:buFont typeface="Wingdings" charset="2"/>
              <a:buNone/>
            </a:pPr>
            <a:r>
              <a:rPr lang="en-US" sz="2000">
                <a:ea typeface="ＭＳ Ｐゴシック" charset="-128"/>
                <a:cs typeface="ＭＳ Ｐゴシック" charset="-128"/>
              </a:rPr>
              <a:t>3 + 4x + 9x</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30000">
                <a:ea typeface="ＭＳ Ｐゴシック" charset="-128"/>
                <a:cs typeface="ＭＳ Ｐゴシック" charset="-128"/>
              </a:rPr>
              <a:t>3</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+ 2x</a:t>
            </a:r>
            <a:r>
              <a:rPr lang="en-US" sz="2000" baseline="30000">
                <a:ea typeface="ＭＳ Ｐゴシック" charset="-128"/>
                <a:cs typeface="ＭＳ Ｐゴシック" charset="-128"/>
              </a:rPr>
              <a:t>5</a:t>
            </a:r>
            <a:r>
              <a:rPr lang="en-US" sz="2000">
                <a:ea typeface="ＭＳ Ｐゴシック" charset="-128"/>
                <a:cs typeface="ＭＳ Ｐゴシック" charset="-128"/>
              </a:rPr>
              <a:t> = (3 + 9x</a:t>
            </a:r>
            <a:r>
              <a:rPr lang="en-US" sz="2000" baseline="30000">
                <a:ea typeface="ＭＳ Ｐゴシック" charset="-128"/>
                <a:cs typeface="ＭＳ Ｐゴシック" charset="-128"/>
              </a:rPr>
              <a:t>2</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x(4 - x</a:t>
            </a:r>
            <a:r>
              <a:rPr lang="en-US" sz="2000" baseline="30000">
                <a:ea typeface="ＭＳ Ｐゴシック" charset="-128"/>
                <a:cs typeface="ＭＳ Ｐゴシック" charset="-128"/>
              </a:rPr>
              <a:t>2</a:t>
            </a:r>
            <a:r>
              <a:rPr lang="en-US" sz="2000">
                <a:ea typeface="ＭＳ Ｐゴシック" charset="-128"/>
                <a:cs typeface="ＭＳ Ｐゴシック" charset="-128"/>
              </a:rPr>
              <a:t> + 2x</a:t>
            </a:r>
            <a:r>
              <a:rPr lang="en-US" sz="2000" baseline="30000">
                <a:ea typeface="ＭＳ Ｐゴシック" charset="-128"/>
                <a:cs typeface="ＭＳ Ｐゴシック" charset="-128"/>
              </a:rPr>
              <a:t>4</a:t>
            </a:r>
            <a:r>
              <a:rPr lang="en-US" sz="2000">
                <a:ea typeface="ＭＳ Ｐゴシック" charset="-128"/>
                <a:cs typeface="ＭＳ Ｐゴシック" charset="-128"/>
              </a:rPr>
              <a:t>)</a:t>
            </a:r>
          </a:p>
          <a:p>
            <a:pPr eaLnBrk="1" hangingPunct="1"/>
            <a:r>
              <a:rPr lang="en-US" sz="2000">
                <a:ea typeface="ＭＳ Ｐゴシック" charset="-128"/>
                <a:cs typeface="ＭＳ Ｐゴシック" charset="-128"/>
              </a:rPr>
              <a:t>A(x</a:t>
            </a:r>
            <a:r>
              <a:rPr lang="en-US" sz="2000" baseline="-25000">
                <a:ea typeface="ＭＳ Ｐゴシック" charset="-128"/>
                <a:cs typeface="ＭＳ Ｐゴシック" charset="-128"/>
              </a:rPr>
              <a:t>i</a:t>
            </a:r>
            <a:r>
              <a:rPr lang="en-US" sz="2000">
                <a:ea typeface="ＭＳ Ｐゴシック" charset="-128"/>
                <a:cs typeface="ＭＳ Ｐゴシック" charset="-128"/>
              </a:rPr>
              <a:t>) = 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25000">
                <a:ea typeface="ＭＳ Ｐゴシック" charset="-128"/>
                <a:cs typeface="ＭＳ Ｐゴシック" charset="-128"/>
              </a:rPr>
              <a:t>i</a:t>
            </a:r>
            <a:r>
              <a:rPr lang="en-US" sz="2000">
                <a:ea typeface="ＭＳ Ｐゴシック" charset="-128"/>
                <a:cs typeface="ＭＳ Ｐゴシック" charset="-128"/>
              </a:rPr>
              <a:t>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a:p>
            <a:pPr eaLnBrk="1" hangingPunct="1"/>
            <a:r>
              <a:rPr lang="en-US" sz="2000">
                <a:ea typeface="ＭＳ Ｐゴシック" charset="-128"/>
                <a:cs typeface="ＭＳ Ｐゴシック" charset="-128"/>
              </a:rPr>
              <a:t>A(-x</a:t>
            </a:r>
            <a:r>
              <a:rPr lang="en-US" sz="2000" baseline="-25000">
                <a:ea typeface="ＭＳ Ｐゴシック" charset="-128"/>
                <a:cs typeface="ＭＳ Ｐゴシック" charset="-128"/>
              </a:rPr>
              <a:t>i</a:t>
            </a:r>
            <a:r>
              <a:rPr lang="en-US" sz="2000">
                <a:ea typeface="ＭＳ Ｐゴシック" charset="-128"/>
                <a:cs typeface="ＭＳ Ｐゴシック" charset="-128"/>
              </a:rPr>
              <a:t>) = 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25000">
                <a:ea typeface="ＭＳ Ｐゴシック" charset="-128"/>
                <a:cs typeface="ＭＳ Ｐゴシック" charset="-128"/>
              </a:rPr>
              <a:t>i</a:t>
            </a:r>
            <a:r>
              <a:rPr lang="en-US" sz="2000">
                <a:ea typeface="ＭＳ Ｐゴシック" charset="-128"/>
                <a:cs typeface="ＭＳ Ｐゴシック" charset="-128"/>
              </a:rPr>
              <a:t>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25000">
                <a:ea typeface="ＭＳ Ｐゴシック" charset="-128"/>
                <a:cs typeface="ＭＳ Ｐゴシック" charset="-128"/>
              </a:rPr>
              <a:t>i</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a:p>
            <a:pPr eaLnBrk="1" hangingPunct="1">
              <a:buFont typeface="Wingdings" charset="2"/>
              <a:buNone/>
            </a:pPr>
            <a:r>
              <a:rPr lang="en-US" sz="2000">
                <a:ea typeface="ＭＳ Ｐゴシック" charset="-128"/>
                <a:cs typeface="ＭＳ Ｐゴシック" charset="-128"/>
              </a:rPr>
              <a:t>A(x) = 3 + 4x + 9x</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30000">
                <a:ea typeface="ＭＳ Ｐゴシック" charset="-128"/>
                <a:cs typeface="ＭＳ Ｐゴシック" charset="-128"/>
              </a:rPr>
              <a:t>3</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+ 2x</a:t>
            </a:r>
            <a:r>
              <a:rPr lang="en-US" sz="2000" baseline="30000">
                <a:ea typeface="ＭＳ Ｐゴシック" charset="-128"/>
                <a:cs typeface="ＭＳ Ｐゴシック" charset="-128"/>
              </a:rPr>
              <a:t>5</a:t>
            </a:r>
            <a:r>
              <a:rPr lang="en-US" sz="2000">
                <a:ea typeface="ＭＳ Ｐゴシック" charset="-128"/>
                <a:cs typeface="ＭＳ Ｐゴシック" charset="-128"/>
              </a:rPr>
              <a:t> = 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xA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where</a:t>
            </a:r>
          </a:p>
          <a:p>
            <a:pPr eaLnBrk="1" hangingPunct="1">
              <a:buFont typeface="Wingdings" charset="2"/>
              <a:buNone/>
            </a:pPr>
            <a:r>
              <a:rPr lang="en-US" sz="2000">
                <a:ea typeface="ＭＳ Ｐゴシック" charset="-128"/>
                <a:cs typeface="ＭＳ Ｐゴシック" charset="-128"/>
              </a:rPr>
              <a:t>A</a:t>
            </a:r>
            <a:r>
              <a:rPr lang="en-US" sz="2000" baseline="-25000">
                <a:ea typeface="ＭＳ Ｐゴシック" charset="-128"/>
                <a:cs typeface="ＭＳ Ｐゴシック" charset="-128"/>
              </a:rPr>
              <a:t>e</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(3 + 9x +5x</a:t>
            </a:r>
            <a:r>
              <a:rPr lang="en-US" sz="2000" baseline="30000">
                <a:ea typeface="ＭＳ Ｐゴシック" charset="-128"/>
                <a:cs typeface="ＭＳ Ｐゴシック" charset="-128"/>
              </a:rPr>
              <a:t>2</a:t>
            </a:r>
            <a:r>
              <a:rPr lang="en-US" sz="2000">
                <a:ea typeface="ＭＳ Ｐゴシック" charset="-128"/>
                <a:cs typeface="ＭＳ Ｐゴシック" charset="-128"/>
              </a:rPr>
              <a:t>) and A</a:t>
            </a:r>
            <a:r>
              <a:rPr lang="en-US" sz="2000" baseline="-25000">
                <a:ea typeface="ＭＳ Ｐゴシック" charset="-128"/>
                <a:cs typeface="ＭＳ Ｐゴシック" charset="-128"/>
              </a:rPr>
              <a:t>o</a:t>
            </a:r>
            <a:r>
              <a:rPr lang="en-US" sz="2000">
                <a:ea typeface="ＭＳ Ｐゴシック" charset="-128"/>
                <a:cs typeface="ＭＳ Ｐゴシック" charset="-128"/>
              </a:rPr>
              <a:t>(x</a:t>
            </a:r>
            <a:r>
              <a:rPr lang="en-US" sz="2000" baseline="30000">
                <a:ea typeface="ＭＳ Ｐゴシック" charset="-128"/>
                <a:cs typeface="ＭＳ Ｐゴシック" charset="-128"/>
              </a:rPr>
              <a:t>2</a:t>
            </a:r>
            <a:r>
              <a:rPr lang="en-US" sz="2000">
                <a:ea typeface="ＭＳ Ｐゴシック" charset="-128"/>
                <a:cs typeface="ＭＳ Ｐゴシック" charset="-128"/>
              </a:rPr>
              <a:t>) = (4 - x + 2x</a:t>
            </a:r>
            <a:r>
              <a:rPr lang="en-US" sz="2000" baseline="30000">
                <a:ea typeface="ＭＳ Ｐゴシック" charset="-128"/>
                <a:cs typeface="ＭＳ Ｐゴシック" charset="-128"/>
              </a:rPr>
              <a:t>2</a:t>
            </a:r>
            <a:r>
              <a:rPr lang="en-US" sz="2000">
                <a:ea typeface="ＭＳ Ｐゴシック" charset="-128"/>
                <a:cs typeface="ＭＳ Ｐゴシック" charset="-128"/>
              </a:rPr>
              <a:t>) half the size and half the degree</a:t>
            </a:r>
          </a:p>
          <a:p>
            <a:pPr eaLnBrk="1" hangingPunct="1">
              <a:buFont typeface="Wingdings" charset="2"/>
              <a:buNone/>
            </a:pPr>
            <a:r>
              <a:rPr lang="en-US" sz="2000">
                <a:ea typeface="ＭＳ Ｐゴシック" charset="-128"/>
                <a:cs typeface="ＭＳ Ｐゴシック" charset="-128"/>
              </a:rPr>
              <a:t>Try x = 2 and x = -2 and evaluate both ways</a:t>
            </a:r>
          </a:p>
          <a:p>
            <a:pPr eaLnBrk="1" hangingPunct="1">
              <a:buFont typeface="Wingdings" charset="2"/>
              <a:buNone/>
            </a:pPr>
            <a:r>
              <a:rPr lang="en-US" sz="2000">
                <a:ea typeface="ＭＳ Ｐゴシック" charset="-128"/>
                <a:cs typeface="ＭＳ Ｐゴシック" charset="-128"/>
              </a:rPr>
              <a:t>3 + 4x + 9x</a:t>
            </a:r>
            <a:r>
              <a:rPr lang="en-US" sz="2000" baseline="30000">
                <a:ea typeface="ＭＳ Ｐゴシック" charset="-128"/>
                <a:cs typeface="ＭＳ Ｐゴシック" charset="-128"/>
              </a:rPr>
              <a:t>2</a:t>
            </a:r>
            <a:r>
              <a:rPr lang="en-US" sz="2000">
                <a:ea typeface="ＭＳ Ｐゴシック" charset="-128"/>
                <a:cs typeface="ＭＳ Ｐゴシック" charset="-128"/>
              </a:rPr>
              <a:t> - x</a:t>
            </a:r>
            <a:r>
              <a:rPr lang="en-US" sz="2000" baseline="30000">
                <a:ea typeface="ＭＳ Ｐゴシック" charset="-128"/>
                <a:cs typeface="ＭＳ Ｐゴシック" charset="-128"/>
              </a:rPr>
              <a:t>3</a:t>
            </a:r>
            <a:r>
              <a:rPr lang="en-US" sz="2000">
                <a:ea typeface="ＭＳ Ｐゴシック" charset="-128"/>
                <a:cs typeface="ＭＳ Ｐゴシック" charset="-128"/>
              </a:rPr>
              <a:t> +5x</a:t>
            </a:r>
            <a:r>
              <a:rPr lang="en-US" sz="2000" baseline="30000">
                <a:ea typeface="ＭＳ Ｐゴシック" charset="-128"/>
                <a:cs typeface="ＭＳ Ｐゴシック" charset="-128"/>
              </a:rPr>
              <a:t>4</a:t>
            </a:r>
            <a:r>
              <a:rPr lang="en-US" sz="2000">
                <a:ea typeface="ＭＳ Ｐゴシック" charset="-128"/>
                <a:cs typeface="ＭＳ Ｐゴシック" charset="-128"/>
              </a:rPr>
              <a:t> + 2x</a:t>
            </a:r>
            <a:r>
              <a:rPr lang="en-US" sz="2000" baseline="30000">
                <a:ea typeface="ＭＳ Ｐゴシック" charset="-128"/>
                <a:cs typeface="ＭＳ Ｐゴシック" charset="-128"/>
              </a:rPr>
              <a:t>5</a:t>
            </a:r>
            <a:r>
              <a:rPr lang="en-US" sz="2000">
                <a:ea typeface="ＭＳ Ｐゴシック" charset="-128"/>
                <a:cs typeface="ＭＳ Ｐゴシック" charset="-128"/>
              </a:rPr>
              <a:t> = 3 + 4(2) + 9(4) - (8) +5(16) + 2(32) = 183</a:t>
            </a:r>
          </a:p>
          <a:p>
            <a:pPr eaLnBrk="1" hangingPunct="1">
              <a:buFont typeface="Wingdings" charset="2"/>
              <a:buNone/>
            </a:pPr>
            <a:r>
              <a:rPr lang="en-US" sz="2000">
                <a:ea typeface="ＭＳ Ｐゴシック" charset="-128"/>
                <a:cs typeface="ＭＳ Ｐゴシック" charset="-128"/>
              </a:rPr>
              <a:t>				    3 + 4(-2) + 9(4) - (-8) +5(16) + 2(-32) = 55</a:t>
            </a:r>
          </a:p>
          <a:p>
            <a:pPr eaLnBrk="1" hangingPunct="1">
              <a:buFont typeface="Wingdings" charset="2"/>
              <a:buNone/>
            </a:pPr>
            <a:endParaRPr lang="en-US" sz="2000" baseline="30000">
              <a:ea typeface="ＭＳ Ｐゴシック" charset="-128"/>
              <a:cs typeface="ＭＳ Ｐゴシック" charset="-128"/>
            </a:endParaRPr>
          </a:p>
          <a:p>
            <a:pPr eaLnBrk="1" hangingPunct="1">
              <a:buFont typeface="Wingdings" charset="2"/>
              <a:buNone/>
            </a:pPr>
            <a:r>
              <a:rPr lang="en-US" sz="2000">
                <a:ea typeface="ＭＳ Ｐゴシック" charset="-128"/>
                <a:cs typeface="ＭＳ Ｐゴシック" charset="-128"/>
              </a:rPr>
              <a:t>A(2) = A</a:t>
            </a:r>
            <a:r>
              <a:rPr lang="en-US" sz="2000" baseline="-25000">
                <a:ea typeface="ＭＳ Ｐゴシック" charset="-128"/>
                <a:cs typeface="ＭＳ Ｐゴシック" charset="-128"/>
              </a:rPr>
              <a:t>e</a:t>
            </a:r>
            <a:r>
              <a:rPr lang="en-US" sz="2000">
                <a:ea typeface="ＭＳ Ｐゴシック" charset="-128"/>
                <a:cs typeface="ＭＳ Ｐゴシック" charset="-128"/>
              </a:rPr>
              <a:t>(2</a:t>
            </a:r>
            <a:r>
              <a:rPr lang="en-US" sz="2000" baseline="30000">
                <a:ea typeface="ＭＳ Ｐゴシック" charset="-128"/>
                <a:cs typeface="ＭＳ Ｐゴシック" charset="-128"/>
              </a:rPr>
              <a:t>2</a:t>
            </a:r>
            <a:r>
              <a:rPr lang="en-US" sz="2000">
                <a:ea typeface="ＭＳ Ｐゴシック" charset="-128"/>
                <a:cs typeface="ＭＳ Ｐゴシック" charset="-128"/>
              </a:rPr>
              <a:t>) + 2A</a:t>
            </a:r>
            <a:r>
              <a:rPr lang="en-US" sz="2000" baseline="-25000">
                <a:ea typeface="ＭＳ Ｐゴシック" charset="-128"/>
                <a:cs typeface="ＭＳ Ｐゴシック" charset="-128"/>
              </a:rPr>
              <a:t>o</a:t>
            </a:r>
            <a:r>
              <a:rPr lang="en-US" sz="2000">
                <a:ea typeface="ＭＳ Ｐゴシック" charset="-128"/>
                <a:cs typeface="ＭＳ Ｐゴシック" charset="-128"/>
              </a:rPr>
              <a:t>(2</a:t>
            </a:r>
            <a:r>
              <a:rPr lang="en-US" sz="2000" baseline="30000">
                <a:ea typeface="ＭＳ Ｐゴシック" charset="-128"/>
                <a:cs typeface="ＭＳ Ｐゴシック" charset="-128"/>
              </a:rPr>
              <a:t>2</a:t>
            </a:r>
            <a:r>
              <a:rPr lang="en-US" sz="2000">
                <a:ea typeface="ＭＳ Ｐゴシック" charset="-128"/>
                <a:cs typeface="ＭＳ Ｐゴシック" charset="-128"/>
              </a:rPr>
              <a:t>) = 3 + 9(4) +5(16)</a:t>
            </a:r>
            <a:r>
              <a:rPr lang="en-US" sz="2000" baseline="30000">
                <a:ea typeface="ＭＳ Ｐゴシック" charset="-128"/>
                <a:cs typeface="ＭＳ Ｐゴシック" charset="-128"/>
              </a:rPr>
              <a:t> </a:t>
            </a:r>
            <a:r>
              <a:rPr lang="en-US" sz="2000">
                <a:ea typeface="ＭＳ Ｐゴシック" charset="-128"/>
                <a:cs typeface="ＭＳ Ｐゴシック" charset="-128"/>
              </a:rPr>
              <a:t>+</a:t>
            </a:r>
            <a:r>
              <a:rPr lang="en-US" sz="2000" baseline="30000">
                <a:ea typeface="ＭＳ Ｐゴシック" charset="-128"/>
                <a:cs typeface="ＭＳ Ｐゴシック" charset="-128"/>
              </a:rPr>
              <a:t> </a:t>
            </a:r>
            <a:r>
              <a:rPr lang="en-US" sz="2000">
                <a:ea typeface="ＭＳ Ｐゴシック" charset="-128"/>
                <a:cs typeface="ＭＳ Ｐゴシック" charset="-128"/>
              </a:rPr>
              <a:t>2(4 - 4 + 2(16)) = 183</a:t>
            </a:r>
          </a:p>
          <a:p>
            <a:pPr eaLnBrk="1" hangingPunct="1">
              <a:buFont typeface="Wingdings" charset="2"/>
              <a:buNone/>
            </a:pPr>
            <a:r>
              <a:rPr lang="en-US" sz="2000">
                <a:ea typeface="ＭＳ Ｐゴシック" charset="-128"/>
                <a:cs typeface="ＭＳ Ｐゴシック" charset="-128"/>
              </a:rPr>
              <a:t>A(-2) = A</a:t>
            </a:r>
            <a:r>
              <a:rPr lang="en-US" sz="2000" baseline="-25000">
                <a:ea typeface="ＭＳ Ｐゴシック" charset="-128"/>
                <a:cs typeface="ＭＳ Ｐゴシック" charset="-128"/>
              </a:rPr>
              <a:t>e</a:t>
            </a:r>
            <a:r>
              <a:rPr lang="en-US" sz="2000">
                <a:ea typeface="ＭＳ Ｐゴシック" charset="-128"/>
                <a:cs typeface="ＭＳ Ｐゴシック" charset="-128"/>
              </a:rPr>
              <a:t>(-2</a:t>
            </a:r>
            <a:r>
              <a:rPr lang="en-US" sz="2000" baseline="30000">
                <a:ea typeface="ＭＳ Ｐゴシック" charset="-128"/>
                <a:cs typeface="ＭＳ Ｐゴシック" charset="-128"/>
              </a:rPr>
              <a:t>2</a:t>
            </a:r>
            <a:r>
              <a:rPr lang="en-US" sz="2000">
                <a:ea typeface="ＭＳ Ｐゴシック" charset="-128"/>
                <a:cs typeface="ＭＳ Ｐゴシック" charset="-128"/>
              </a:rPr>
              <a:t>) - 2A</a:t>
            </a:r>
            <a:r>
              <a:rPr lang="en-US" sz="2000" baseline="-25000">
                <a:ea typeface="ＭＳ Ｐゴシック" charset="-128"/>
                <a:cs typeface="ＭＳ Ｐゴシック" charset="-128"/>
              </a:rPr>
              <a:t>o</a:t>
            </a:r>
            <a:r>
              <a:rPr lang="en-US" sz="2000">
                <a:ea typeface="ＭＳ Ｐゴシック" charset="-128"/>
                <a:cs typeface="ＭＳ Ｐゴシック" charset="-128"/>
              </a:rPr>
              <a:t>(-2</a:t>
            </a:r>
            <a:r>
              <a:rPr lang="en-US" sz="2000" baseline="30000">
                <a:ea typeface="ＭＳ Ｐゴシック" charset="-128"/>
                <a:cs typeface="ＭＳ Ｐゴシック" charset="-128"/>
              </a:rPr>
              <a:t>2</a:t>
            </a:r>
            <a:r>
              <a:rPr lang="en-US" sz="2000">
                <a:ea typeface="ＭＳ Ｐゴシック" charset="-128"/>
                <a:cs typeface="ＭＳ Ｐゴシック" charset="-128"/>
              </a:rPr>
              <a:t>) = 3 + 9(4) +5(16)</a:t>
            </a:r>
            <a:r>
              <a:rPr lang="en-US" sz="2000" baseline="30000">
                <a:ea typeface="ＭＳ Ｐゴシック" charset="-128"/>
                <a:cs typeface="ＭＳ Ｐゴシック" charset="-128"/>
              </a:rPr>
              <a:t> </a:t>
            </a:r>
            <a:r>
              <a:rPr lang="en-US" sz="2000">
                <a:ea typeface="ＭＳ Ｐゴシック" charset="-128"/>
                <a:cs typeface="ＭＳ Ｐゴシック" charset="-128"/>
              </a:rPr>
              <a:t>-</a:t>
            </a:r>
            <a:r>
              <a:rPr lang="en-US" sz="2000" baseline="30000">
                <a:ea typeface="ＭＳ Ｐゴシック" charset="-128"/>
                <a:cs typeface="ＭＳ Ｐゴシック" charset="-128"/>
              </a:rPr>
              <a:t> </a:t>
            </a:r>
            <a:r>
              <a:rPr lang="en-US" sz="2000">
                <a:ea typeface="ＭＳ Ｐゴシック" charset="-128"/>
                <a:cs typeface="ＭＳ Ｐゴシック" charset="-128"/>
              </a:rPr>
              <a:t>2(4 - 4 + 2(16)) = 55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78851" name="Slide Number Placeholder 5"/>
          <p:cNvSpPr>
            <a:spLocks noGrp="1"/>
          </p:cNvSpPr>
          <p:nvPr>
            <p:ph type="sldNum" sz="quarter" idx="12"/>
          </p:nvPr>
        </p:nvSpPr>
        <p:spPr>
          <a:noFill/>
        </p:spPr>
        <p:txBody>
          <a:bodyPr/>
          <a:lstStyle/>
          <a:p>
            <a:fld id="{5D318524-F9D2-1C49-950D-66C56942BCFE}" type="slidenum">
              <a:rPr lang="en-US" smtClean="0">
                <a:latin typeface="Times New Roman" charset="0"/>
              </a:rPr>
              <a:pPr/>
              <a:t>32</a:t>
            </a:fld>
            <a:endParaRPr lang="en-US">
              <a:latin typeface="Times New Roman" charset="0"/>
            </a:endParaRPr>
          </a:p>
        </p:txBody>
      </p:sp>
      <p:sp>
        <p:nvSpPr>
          <p:cNvPr id="666626" name="Rectangle 2"/>
          <p:cNvSpPr>
            <a:spLocks noGrp="1" noChangeArrowheads="1"/>
          </p:cNvSpPr>
          <p:nvPr>
            <p:ph type="title"/>
          </p:nvPr>
        </p:nvSpPr>
        <p:spPr/>
        <p:txBody>
          <a:bodyPr/>
          <a:lstStyle/>
          <a:p>
            <a:pPr eaLnBrk="1" hangingPunct="1">
              <a:defRPr/>
            </a:pPr>
            <a:r>
              <a:rPr lang="en-US">
                <a:ea typeface="+mj-ea"/>
                <a:cs typeface="+mj-cs"/>
              </a:rPr>
              <a:t>Divide and Conquer Approach</a:t>
            </a:r>
          </a:p>
        </p:txBody>
      </p:sp>
      <p:sp>
        <p:nvSpPr>
          <p:cNvPr id="78853" name="Rectangle 3"/>
          <p:cNvSpPr>
            <a:spLocks noGrp="1" noChangeArrowheads="1"/>
          </p:cNvSpPr>
          <p:nvPr>
            <p:ph type="body" idx="1"/>
          </p:nvPr>
        </p:nvSpPr>
        <p:spPr>
          <a:xfrm>
            <a:off x="685800" y="4114800"/>
            <a:ext cx="7772400" cy="1981200"/>
          </a:xfrm>
        </p:spPr>
        <p:txBody>
          <a:bodyPr/>
          <a:lstStyle/>
          <a:p>
            <a:pPr eaLnBrk="1" hangingPunct="1">
              <a:lnSpc>
                <a:spcPct val="90000"/>
              </a:lnSpc>
            </a:pPr>
            <a:r>
              <a:rPr lang="en-US" sz="2000">
                <a:ea typeface="ＭＳ Ｐゴシック" charset="-128"/>
                <a:cs typeface="ＭＳ Ｐゴシック" charset="-128"/>
              </a:rPr>
              <a:t>We divide the task into two sub-tasks each with half the size and with some linear time arithmetic required to combine.  If we do this just once we cut the task in half but it is still O(n</a:t>
            </a:r>
            <a:r>
              <a:rPr lang="en-US" sz="2000" baseline="30000">
                <a:ea typeface="ＭＳ Ｐゴシック" charset="-128"/>
                <a:cs typeface="ＭＳ Ｐゴシック" charset="-128"/>
              </a:rPr>
              <a:t>2</a:t>
            </a:r>
            <a:r>
              <a:rPr lang="en-US" sz="2000">
                <a:ea typeface="ＭＳ Ｐゴシック" charset="-128"/>
                <a:cs typeface="ＭＳ Ｐゴシック" charset="-128"/>
              </a:rPr>
              <a:t>)</a:t>
            </a:r>
          </a:p>
          <a:p>
            <a:pPr eaLnBrk="1" hangingPunct="1">
              <a:lnSpc>
                <a:spcPct val="90000"/>
              </a:lnSpc>
            </a:pPr>
            <a:r>
              <a:rPr lang="en-US" sz="2000">
                <a:ea typeface="ＭＳ Ｐゴシック" charset="-128"/>
                <a:cs typeface="ＭＳ Ｐゴシック" charset="-128"/>
              </a:rPr>
              <a:t>If we continue the recursion we have t(n) = 2t(n/2) + O(n) which gives us the big improvement to O(nlogn)</a:t>
            </a:r>
          </a:p>
          <a:p>
            <a:pPr eaLnBrk="1" hangingPunct="1">
              <a:lnSpc>
                <a:spcPct val="90000"/>
              </a:lnSpc>
            </a:pPr>
            <a:r>
              <a:rPr lang="en-US" sz="2000">
                <a:ea typeface="ＭＳ Ｐゴシック" charset="-128"/>
                <a:cs typeface="ＭＳ Ｐゴシック" charset="-128"/>
              </a:rPr>
              <a:t>However, next level of positive-negative pairs?  Negative squares?</a:t>
            </a:r>
          </a:p>
        </p:txBody>
      </p:sp>
      <p:pic>
        <p:nvPicPr>
          <p:cNvPr id="78854" name="Picture 2"/>
          <p:cNvPicPr>
            <a:picLocks noChangeAspect="1" noChangeArrowheads="1"/>
          </p:cNvPicPr>
          <p:nvPr/>
        </p:nvPicPr>
        <p:blipFill>
          <a:blip r:embed="rId3"/>
          <a:srcRect/>
          <a:stretch>
            <a:fillRect/>
          </a:stretch>
        </p:blipFill>
        <p:spPr bwMode="auto">
          <a:xfrm>
            <a:off x="152400" y="1447800"/>
            <a:ext cx="8915400" cy="24320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80899" name="Slide Number Placeholder 5"/>
          <p:cNvSpPr>
            <a:spLocks noGrp="1"/>
          </p:cNvSpPr>
          <p:nvPr>
            <p:ph type="sldNum" sz="quarter" idx="12"/>
          </p:nvPr>
        </p:nvSpPr>
        <p:spPr>
          <a:noFill/>
        </p:spPr>
        <p:txBody>
          <a:bodyPr/>
          <a:lstStyle/>
          <a:p>
            <a:fld id="{59695E8B-3AFF-E04A-88F6-88BB15243236}" type="slidenum">
              <a:rPr lang="en-US" smtClean="0">
                <a:latin typeface="Times New Roman" charset="0"/>
              </a:rPr>
              <a:pPr/>
              <a:t>33</a:t>
            </a:fld>
            <a:endParaRPr lang="en-US">
              <a:latin typeface="Times New Roman" charset="0"/>
            </a:endParaRPr>
          </a:p>
        </p:txBody>
      </p:sp>
      <p:sp>
        <p:nvSpPr>
          <p:cNvPr id="668674" name="Rectangle 2"/>
          <p:cNvSpPr>
            <a:spLocks noGrp="1" noChangeArrowheads="1"/>
          </p:cNvSpPr>
          <p:nvPr>
            <p:ph type="title"/>
          </p:nvPr>
        </p:nvSpPr>
        <p:spPr>
          <a:xfrm>
            <a:off x="609600" y="381000"/>
            <a:ext cx="7772400" cy="838200"/>
          </a:xfrm>
        </p:spPr>
        <p:txBody>
          <a:bodyPr/>
          <a:lstStyle/>
          <a:p>
            <a:pPr eaLnBrk="1" hangingPunct="1">
              <a:defRPr/>
            </a:pPr>
            <a:r>
              <a:rPr lang="en-US">
                <a:ea typeface="+mj-ea"/>
                <a:cs typeface="+mj-cs"/>
              </a:rPr>
              <a:t>Complex n</a:t>
            </a:r>
            <a:r>
              <a:rPr lang="en-US" baseline="30000">
                <a:ea typeface="+mj-ea"/>
                <a:cs typeface="+mj-cs"/>
              </a:rPr>
              <a:t>th</a:t>
            </a:r>
            <a:r>
              <a:rPr lang="en-US">
                <a:ea typeface="+mj-ea"/>
                <a:cs typeface="+mj-cs"/>
              </a:rPr>
              <a:t> Roots of Unity</a:t>
            </a:r>
          </a:p>
        </p:txBody>
      </p:sp>
      <p:sp>
        <p:nvSpPr>
          <p:cNvPr id="80901" name="Rectangle 3"/>
          <p:cNvSpPr>
            <a:spLocks noGrp="1" noChangeArrowheads="1"/>
          </p:cNvSpPr>
          <p:nvPr>
            <p:ph type="body" idx="1"/>
          </p:nvPr>
        </p:nvSpPr>
        <p:spPr>
          <a:xfrm>
            <a:off x="685800" y="1295400"/>
            <a:ext cx="7772400" cy="2209800"/>
          </a:xfrm>
        </p:spPr>
        <p:txBody>
          <a:bodyPr/>
          <a:lstStyle/>
          <a:p>
            <a:pPr eaLnBrk="1" hangingPunct="1"/>
            <a:r>
              <a:rPr lang="en-US">
                <a:ea typeface="ＭＳ Ｐゴシック" charset="-128"/>
                <a:cs typeface="ＭＳ Ｐゴシック" charset="-128"/>
              </a:rPr>
              <a:t>Assume final point in recursion is 1</a:t>
            </a:r>
          </a:p>
          <a:p>
            <a:pPr eaLnBrk="1" hangingPunct="1"/>
            <a:r>
              <a:rPr lang="en-US">
                <a:ea typeface="ＭＳ Ｐゴシック" charset="-128"/>
                <a:cs typeface="ＭＳ Ｐゴシック" charset="-128"/>
              </a:rPr>
              <a:t>Level above it must be its roots (1 and -1)</a:t>
            </a:r>
          </a:p>
          <a:p>
            <a:pPr eaLnBrk="1" hangingPunct="1"/>
            <a:r>
              <a:rPr lang="en-US">
                <a:ea typeface="ＭＳ Ｐゴシック" charset="-128"/>
                <a:cs typeface="ＭＳ Ｐゴシック" charset="-128"/>
              </a:rPr>
              <a:t>This must continue up to initial problem size n</a:t>
            </a:r>
          </a:p>
          <a:p>
            <a:pPr eaLnBrk="1" hangingPunct="1"/>
            <a:r>
              <a:rPr lang="en-US">
                <a:ea typeface="ＭＳ Ｐゴシック" charset="-128"/>
                <a:cs typeface="ＭＳ Ｐゴシック" charset="-128"/>
              </a:rPr>
              <a:t>The n complex solutions of z</a:t>
            </a:r>
            <a:r>
              <a:rPr lang="en-US" baseline="30000">
                <a:ea typeface="ＭＳ Ｐゴシック" charset="-128"/>
                <a:cs typeface="ＭＳ Ｐゴシック" charset="-128"/>
              </a:rPr>
              <a:t>n</a:t>
            </a:r>
            <a:r>
              <a:rPr lang="en-US">
                <a:ea typeface="ＭＳ Ｐゴシック" charset="-128"/>
                <a:cs typeface="ＭＳ Ｐゴシック" charset="-128"/>
              </a:rPr>
              <a:t> = 1</a:t>
            </a:r>
          </a:p>
          <a:p>
            <a:pPr lvl="1" eaLnBrk="1" hangingPunct="1"/>
            <a:r>
              <a:rPr lang="en-US"/>
              <a:t>Complex n</a:t>
            </a:r>
            <a:r>
              <a:rPr lang="en-US" baseline="30000"/>
              <a:t>th</a:t>
            </a:r>
            <a:r>
              <a:rPr lang="en-US"/>
              <a:t> roots of unity</a:t>
            </a:r>
          </a:p>
        </p:txBody>
      </p:sp>
      <p:pic>
        <p:nvPicPr>
          <p:cNvPr id="80902" name="Picture 2"/>
          <p:cNvPicPr>
            <a:picLocks noChangeAspect="1" noChangeArrowheads="1"/>
          </p:cNvPicPr>
          <p:nvPr/>
        </p:nvPicPr>
        <p:blipFill>
          <a:blip r:embed="rId3"/>
          <a:srcRect/>
          <a:stretch>
            <a:fillRect/>
          </a:stretch>
        </p:blipFill>
        <p:spPr bwMode="auto">
          <a:xfrm>
            <a:off x="3200400" y="3733800"/>
            <a:ext cx="2667000" cy="25273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82951" name="Slide Number Placeholder 5"/>
          <p:cNvSpPr>
            <a:spLocks noGrp="1"/>
          </p:cNvSpPr>
          <p:nvPr>
            <p:ph type="sldNum" sz="quarter" idx="12"/>
          </p:nvPr>
        </p:nvSpPr>
        <p:spPr>
          <a:noFill/>
        </p:spPr>
        <p:txBody>
          <a:bodyPr/>
          <a:lstStyle/>
          <a:p>
            <a:fld id="{39367F45-5060-4A45-A57E-EA9A9BA1C7B9}" type="slidenum">
              <a:rPr lang="en-US" smtClean="0">
                <a:latin typeface="Times New Roman" charset="0"/>
              </a:rPr>
              <a:pPr/>
              <a:t>34</a:t>
            </a:fld>
            <a:endParaRPr lang="en-US">
              <a:latin typeface="Times New Roman" charset="0"/>
            </a:endParaRPr>
          </a:p>
        </p:txBody>
      </p:sp>
      <p:sp>
        <p:nvSpPr>
          <p:cNvPr id="670722" name="Rectangle 2"/>
          <p:cNvSpPr>
            <a:spLocks noGrp="1" noChangeArrowheads="1"/>
          </p:cNvSpPr>
          <p:nvPr>
            <p:ph type="title"/>
          </p:nvPr>
        </p:nvSpPr>
        <p:spPr/>
        <p:txBody>
          <a:bodyPr/>
          <a:lstStyle/>
          <a:p>
            <a:pPr eaLnBrk="1" hangingPunct="1">
              <a:defRPr/>
            </a:pPr>
            <a:r>
              <a:rPr lang="en-US">
                <a:ea typeface="+mj-ea"/>
                <a:cs typeface="+mj-cs"/>
              </a:rPr>
              <a:t>8</a:t>
            </a:r>
            <a:r>
              <a:rPr lang="en-US" baseline="30000">
                <a:ea typeface="+mj-ea"/>
                <a:cs typeface="+mj-cs"/>
              </a:rPr>
              <a:t>th</a:t>
            </a:r>
            <a:r>
              <a:rPr lang="en-US">
                <a:ea typeface="+mj-ea"/>
                <a:cs typeface="+mj-cs"/>
              </a:rPr>
              <a:t> Roots of Unity</a:t>
            </a:r>
          </a:p>
        </p:txBody>
      </p:sp>
      <p:sp>
        <p:nvSpPr>
          <p:cNvPr id="82953" name="Rectangle 3"/>
          <p:cNvSpPr>
            <a:spLocks noGrp="1" noChangeArrowheads="1"/>
          </p:cNvSpPr>
          <p:nvPr>
            <p:ph type="body" idx="1"/>
          </p:nvPr>
        </p:nvSpPr>
        <p:spPr>
          <a:xfrm>
            <a:off x="685800" y="3886200"/>
            <a:ext cx="7772400" cy="2209800"/>
          </a:xfrm>
        </p:spPr>
        <p:txBody>
          <a:bodyPr/>
          <a:lstStyle/>
          <a:p>
            <a:pPr eaLnBrk="1" hangingPunct="1">
              <a:lnSpc>
                <a:spcPct val="90000"/>
              </a:lnSpc>
            </a:pPr>
            <a:r>
              <a:rPr lang="en-US">
                <a:ea typeface="ＭＳ Ｐゴシック" charset="-128"/>
                <a:cs typeface="ＭＳ Ｐゴシック" charset="-128"/>
              </a:rPr>
              <a:t>To make sure we get the positive-negative pairs we will use powers of 2 such that at each level k there are 2</a:t>
            </a:r>
            <a:r>
              <a:rPr lang="en-US" baseline="30000">
                <a:ea typeface="ＭＳ Ｐゴシック" charset="-128"/>
                <a:cs typeface="ＭＳ Ｐゴシック" charset="-128"/>
              </a:rPr>
              <a:t>k</a:t>
            </a:r>
            <a:r>
              <a:rPr lang="en-US">
                <a:ea typeface="ＭＳ Ｐゴシック" charset="-128"/>
                <a:cs typeface="ＭＳ Ｐゴシック" charset="-128"/>
              </a:rPr>
              <a:t> equally spaced points on the unit circle.</a:t>
            </a:r>
          </a:p>
          <a:p>
            <a:pPr eaLnBrk="1" hangingPunct="1">
              <a:lnSpc>
                <a:spcPct val="90000"/>
              </a:lnSpc>
            </a:pPr>
            <a:r>
              <a:rPr lang="en-US">
                <a:ea typeface="ＭＳ Ｐゴシック" charset="-128"/>
                <a:cs typeface="ＭＳ Ｐゴシック" charset="-128"/>
              </a:rPr>
              <a:t>These are not all the roots of unity</a:t>
            </a:r>
          </a:p>
          <a:p>
            <a:pPr eaLnBrk="1" hangingPunct="1">
              <a:lnSpc>
                <a:spcPct val="90000"/>
              </a:lnSpc>
            </a:pPr>
            <a:r>
              <a:rPr lang="en-US">
                <a:ea typeface="ＭＳ Ｐゴシック" charset="-128"/>
                <a:cs typeface="ＭＳ Ｐゴシック" charset="-128"/>
              </a:rPr>
              <a:t>But we just want points which have opposite points (differ by </a:t>
            </a:r>
            <a:r>
              <a:rPr lang="en-US">
                <a:ea typeface="ＭＳ Ｐゴシック" charset="-128"/>
                <a:cs typeface="ＭＳ Ｐゴシック" charset="-128"/>
                <a:sym typeface="Symbol" charset="2"/>
              </a:rPr>
              <a:t>) </a:t>
            </a:r>
            <a:r>
              <a:rPr lang="en-US">
                <a:ea typeface="ＭＳ Ｐゴシック" charset="-128"/>
                <a:cs typeface="ＭＳ Ｐゴシック" charset="-128"/>
              </a:rPr>
              <a:t>so that they are positive-negative pairs</a:t>
            </a:r>
          </a:p>
        </p:txBody>
      </p:sp>
      <p:graphicFrame>
        <p:nvGraphicFramePr>
          <p:cNvPr id="82946" name="Object 2"/>
          <p:cNvGraphicFramePr>
            <a:graphicFrameLocks noChangeAspect="1"/>
          </p:cNvGraphicFramePr>
          <p:nvPr/>
        </p:nvGraphicFramePr>
        <p:xfrm>
          <a:off x="1066800" y="1600200"/>
          <a:ext cx="1962150" cy="944563"/>
        </p:xfrm>
        <a:graphic>
          <a:graphicData uri="http://schemas.openxmlformats.org/presentationml/2006/ole">
            <mc:AlternateContent xmlns:mc="http://schemas.openxmlformats.org/markup-compatibility/2006">
              <mc:Choice xmlns:v="urn:schemas-microsoft-com:vml" Requires="v">
                <p:oleObj spid="_x0000_s83164" name="Equation" r:id="rId4" imgW="1028700" imgH="495300" progId="Equation.3">
                  <p:embed/>
                </p:oleObj>
              </mc:Choice>
              <mc:Fallback>
                <p:oleObj name="Equation" r:id="rId4" imgW="1028700" imgH="4953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600200"/>
                        <a:ext cx="1962150" cy="94456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947" name="Object 3"/>
          <p:cNvGraphicFramePr>
            <a:graphicFrameLocks noChangeAspect="1"/>
          </p:cNvGraphicFramePr>
          <p:nvPr/>
        </p:nvGraphicFramePr>
        <p:xfrm>
          <a:off x="3352800" y="1600200"/>
          <a:ext cx="5303838" cy="944563"/>
        </p:xfrm>
        <a:graphic>
          <a:graphicData uri="http://schemas.openxmlformats.org/presentationml/2006/ole">
            <mc:AlternateContent xmlns:mc="http://schemas.openxmlformats.org/markup-compatibility/2006">
              <mc:Choice xmlns:v="urn:schemas-microsoft-com:vml" Requires="v">
                <p:oleObj spid="_x0000_s83165" name="Equation" r:id="rId6" imgW="2781300" imgH="495300" progId="Equation.3">
                  <p:embed/>
                </p:oleObj>
              </mc:Choice>
              <mc:Fallback>
                <p:oleObj name="Equation" r:id="rId6" imgW="2781300" imgH="4953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600200"/>
                        <a:ext cx="5303838" cy="94456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948" name="Object 4"/>
          <p:cNvGraphicFramePr>
            <a:graphicFrameLocks noChangeAspect="1"/>
          </p:cNvGraphicFramePr>
          <p:nvPr/>
        </p:nvGraphicFramePr>
        <p:xfrm>
          <a:off x="762000" y="2697163"/>
          <a:ext cx="2301875" cy="944562"/>
        </p:xfrm>
        <a:graphic>
          <a:graphicData uri="http://schemas.openxmlformats.org/presentationml/2006/ole">
            <mc:AlternateContent xmlns:mc="http://schemas.openxmlformats.org/markup-compatibility/2006">
              <mc:Choice xmlns:v="urn:schemas-microsoft-com:vml" Requires="v">
                <p:oleObj spid="_x0000_s83166" name="Equation" r:id="rId8" imgW="1206500" imgH="495300" progId="Equation.3">
                  <p:embed/>
                </p:oleObj>
              </mc:Choice>
              <mc:Fallback>
                <p:oleObj name="Equation" r:id="rId8" imgW="1206500" imgH="4953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697163"/>
                        <a:ext cx="2301875" cy="94456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949" name="Object 5"/>
          <p:cNvGraphicFramePr>
            <a:graphicFrameLocks noChangeAspect="1"/>
          </p:cNvGraphicFramePr>
          <p:nvPr/>
        </p:nvGraphicFramePr>
        <p:xfrm>
          <a:off x="3367088" y="2697163"/>
          <a:ext cx="5472112" cy="944562"/>
        </p:xfrm>
        <a:graphic>
          <a:graphicData uri="http://schemas.openxmlformats.org/presentationml/2006/ole">
            <mc:AlternateContent xmlns:mc="http://schemas.openxmlformats.org/markup-compatibility/2006">
              <mc:Choice xmlns:v="urn:schemas-microsoft-com:vml" Requires="v">
                <p:oleObj spid="_x0000_s83167" name="Equation" r:id="rId10" imgW="2870200" imgH="495300" progId="Equation.3">
                  <p:embed/>
                </p:oleObj>
              </mc:Choice>
              <mc:Fallback>
                <p:oleObj name="Equation" r:id="rId10" imgW="2870200" imgH="4953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7088" y="2697163"/>
                        <a:ext cx="5472112" cy="94456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84997" name="Slide Number Placeholder 5"/>
          <p:cNvSpPr>
            <a:spLocks noGrp="1"/>
          </p:cNvSpPr>
          <p:nvPr>
            <p:ph type="sldNum" sz="quarter" idx="12"/>
          </p:nvPr>
        </p:nvSpPr>
        <p:spPr>
          <a:noFill/>
        </p:spPr>
        <p:txBody>
          <a:bodyPr/>
          <a:lstStyle/>
          <a:p>
            <a:fld id="{621F3B61-24B2-D845-A983-2D0660871469}" type="slidenum">
              <a:rPr lang="en-US" smtClean="0">
                <a:latin typeface="Times New Roman" charset="0"/>
              </a:rPr>
              <a:pPr/>
              <a:t>35</a:t>
            </a:fld>
            <a:endParaRPr lang="en-US">
              <a:latin typeface="Times New Roman" charset="0"/>
            </a:endParaRPr>
          </a:p>
        </p:txBody>
      </p:sp>
      <p:sp>
        <p:nvSpPr>
          <p:cNvPr id="672770" name="Rectangle 2"/>
          <p:cNvSpPr>
            <a:spLocks noGrp="1" noChangeArrowheads="1"/>
          </p:cNvSpPr>
          <p:nvPr>
            <p:ph type="title"/>
          </p:nvPr>
        </p:nvSpPr>
        <p:spPr>
          <a:xfrm>
            <a:off x="609600" y="228600"/>
            <a:ext cx="7772400" cy="533400"/>
          </a:xfrm>
        </p:spPr>
        <p:txBody>
          <a:bodyPr/>
          <a:lstStyle/>
          <a:p>
            <a:pPr eaLnBrk="1" hangingPunct="1">
              <a:defRPr/>
            </a:pPr>
            <a:r>
              <a:rPr lang="en-US" sz="2400">
                <a:ea typeface="+mj-ea"/>
                <a:cs typeface="+mj-cs"/>
              </a:rPr>
              <a:t>Complex Numbers Review</a:t>
            </a:r>
          </a:p>
        </p:txBody>
      </p:sp>
      <p:pic>
        <p:nvPicPr>
          <p:cNvPr id="84999" name="Picture 2"/>
          <p:cNvPicPr>
            <a:picLocks noChangeAspect="1" noChangeArrowheads="1"/>
          </p:cNvPicPr>
          <p:nvPr/>
        </p:nvPicPr>
        <p:blipFill>
          <a:blip r:embed="rId4"/>
          <a:srcRect/>
          <a:stretch>
            <a:fillRect/>
          </a:stretch>
        </p:blipFill>
        <p:spPr bwMode="auto">
          <a:xfrm>
            <a:off x="76200" y="838200"/>
            <a:ext cx="8991600" cy="2887663"/>
          </a:xfrm>
          <a:prstGeom prst="rect">
            <a:avLst/>
          </a:prstGeom>
          <a:noFill/>
          <a:ln w="9525">
            <a:noFill/>
            <a:miter lim="800000"/>
            <a:headEnd/>
            <a:tailEnd/>
          </a:ln>
        </p:spPr>
      </p:pic>
      <p:sp>
        <p:nvSpPr>
          <p:cNvPr id="85000" name="Rectangle 6"/>
          <p:cNvSpPr>
            <a:spLocks noGrp="1" noChangeArrowheads="1"/>
          </p:cNvSpPr>
          <p:nvPr>
            <p:ph type="body" idx="1"/>
          </p:nvPr>
        </p:nvSpPr>
        <p:spPr>
          <a:xfrm>
            <a:off x="685800" y="4038600"/>
            <a:ext cx="7772400" cy="387350"/>
          </a:xfrm>
          <a:noFill/>
        </p:spPr>
        <p:txBody>
          <a:bodyPr/>
          <a:lstStyle/>
          <a:p>
            <a:pPr eaLnBrk="1" hangingPunct="1">
              <a:lnSpc>
                <a:spcPct val="90000"/>
              </a:lnSpc>
            </a:pPr>
            <a:r>
              <a:rPr lang="en-US" sz="2000">
                <a:ea typeface="ＭＳ Ｐゴシック" charset="-128"/>
                <a:cs typeface="ＭＳ Ｐゴシック" charset="-128"/>
              </a:rPr>
              <a:t>Transformations between the complex plane and polar coordinates</a:t>
            </a:r>
          </a:p>
        </p:txBody>
      </p:sp>
      <p:graphicFrame>
        <p:nvGraphicFramePr>
          <p:cNvPr id="84994" name="Object 2"/>
          <p:cNvGraphicFramePr>
            <a:graphicFrameLocks noChangeAspect="1"/>
          </p:cNvGraphicFramePr>
          <p:nvPr/>
        </p:nvGraphicFramePr>
        <p:xfrm>
          <a:off x="1411288" y="4572000"/>
          <a:ext cx="5984875" cy="750888"/>
        </p:xfrm>
        <a:graphic>
          <a:graphicData uri="http://schemas.openxmlformats.org/presentationml/2006/ole">
            <mc:AlternateContent xmlns:mc="http://schemas.openxmlformats.org/markup-compatibility/2006">
              <mc:Choice xmlns:v="urn:schemas-microsoft-com:vml" Requires="v">
                <p:oleObj spid="_x0000_s85106" name="Equation" r:id="rId5" imgW="3136900" imgH="393700" progId="Equation.3">
                  <p:embed/>
                </p:oleObj>
              </mc:Choice>
              <mc:Fallback>
                <p:oleObj name="Equation" r:id="rId5" imgW="3136900" imgH="3937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1288" y="4572000"/>
                        <a:ext cx="5984875" cy="75088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4995" name="Object 3"/>
          <p:cNvGraphicFramePr>
            <a:graphicFrameLocks noChangeAspect="1"/>
          </p:cNvGraphicFramePr>
          <p:nvPr/>
        </p:nvGraphicFramePr>
        <p:xfrm>
          <a:off x="1062038" y="5486400"/>
          <a:ext cx="6686550" cy="750888"/>
        </p:xfrm>
        <a:graphic>
          <a:graphicData uri="http://schemas.openxmlformats.org/presentationml/2006/ole">
            <mc:AlternateContent xmlns:mc="http://schemas.openxmlformats.org/markup-compatibility/2006">
              <mc:Choice xmlns:v="urn:schemas-microsoft-com:vml" Requires="v">
                <p:oleObj spid="_x0000_s85107" name="Equation" r:id="rId7" imgW="3505200" imgH="393700" progId="Equation.3">
                  <p:embed/>
                </p:oleObj>
              </mc:Choice>
              <mc:Fallback>
                <p:oleObj name="Equation" r:id="rId7" imgW="3505200" imgH="3937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8" y="5486400"/>
                        <a:ext cx="6686550" cy="75088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87049" name="Slide Number Placeholder 5"/>
          <p:cNvSpPr>
            <a:spLocks noGrp="1"/>
          </p:cNvSpPr>
          <p:nvPr>
            <p:ph type="sldNum" sz="quarter" idx="12"/>
          </p:nvPr>
        </p:nvSpPr>
        <p:spPr>
          <a:noFill/>
        </p:spPr>
        <p:txBody>
          <a:bodyPr/>
          <a:lstStyle/>
          <a:p>
            <a:fld id="{33261D94-439B-9740-80E8-6B314D5D8AA2}" type="slidenum">
              <a:rPr lang="en-US" smtClean="0">
                <a:latin typeface="Times New Roman" charset="0"/>
              </a:rPr>
              <a:pPr/>
              <a:t>36</a:t>
            </a:fld>
            <a:endParaRPr lang="en-US">
              <a:latin typeface="Times New Roman" charset="0"/>
            </a:endParaRPr>
          </a:p>
        </p:txBody>
      </p:sp>
      <p:sp>
        <p:nvSpPr>
          <p:cNvPr id="700418" name="Rectangle 2"/>
          <p:cNvSpPr>
            <a:spLocks noGrp="1" noChangeArrowheads="1"/>
          </p:cNvSpPr>
          <p:nvPr>
            <p:ph type="title"/>
          </p:nvPr>
        </p:nvSpPr>
        <p:spPr>
          <a:xfrm>
            <a:off x="609600" y="190500"/>
            <a:ext cx="7772400" cy="838200"/>
          </a:xfrm>
        </p:spPr>
        <p:txBody>
          <a:bodyPr/>
          <a:lstStyle/>
          <a:p>
            <a:pPr eaLnBrk="1" hangingPunct="1">
              <a:defRPr/>
            </a:pPr>
            <a:r>
              <a:rPr lang="en-US" sz="2400">
                <a:ea typeface="+mj-ea"/>
                <a:cs typeface="+mj-cs"/>
              </a:rPr>
              <a:t>Complex Numbers Review</a:t>
            </a:r>
          </a:p>
        </p:txBody>
      </p:sp>
      <p:sp>
        <p:nvSpPr>
          <p:cNvPr id="87051" name="Rectangle 3"/>
          <p:cNvSpPr>
            <a:spLocks noGrp="1" noChangeArrowheads="1"/>
          </p:cNvSpPr>
          <p:nvPr>
            <p:ph type="body" idx="1"/>
          </p:nvPr>
        </p:nvSpPr>
        <p:spPr>
          <a:xfrm>
            <a:off x="2971800" y="5562600"/>
            <a:ext cx="5410200" cy="533400"/>
          </a:xfrm>
        </p:spPr>
        <p:txBody>
          <a:bodyPr/>
          <a:lstStyle/>
          <a:p>
            <a:pPr eaLnBrk="1" hangingPunct="1">
              <a:buFont typeface="Wingdings" charset="2"/>
              <a:buNone/>
            </a:pPr>
            <a:r>
              <a:rPr lang="en-US" sz="2000">
                <a:ea typeface="ＭＳ Ｐゴシック" charset="-128"/>
                <a:cs typeface="ＭＳ Ｐゴシック" charset="-128"/>
                <a:sym typeface="Symbol" charset="2"/>
              </a:rPr>
              <a:t>e</a:t>
            </a:r>
            <a:r>
              <a:rPr lang="en-US" sz="2000" baseline="30000">
                <a:ea typeface="ＭＳ Ｐゴシック" charset="-128"/>
                <a:cs typeface="ＭＳ Ｐゴシック" charset="-128"/>
                <a:sym typeface="Symbol" charset="2"/>
              </a:rPr>
              <a:t>/4i</a:t>
            </a:r>
            <a:r>
              <a:rPr lang="en-US" sz="2000">
                <a:ea typeface="ＭＳ Ｐゴシック" charset="-128"/>
                <a:cs typeface="ＭＳ Ｐゴシック" charset="-128"/>
              </a:rPr>
              <a:t>  is an 8th root of unity</a:t>
            </a:r>
          </a:p>
        </p:txBody>
      </p:sp>
      <p:pic>
        <p:nvPicPr>
          <p:cNvPr id="87052" name="Picture 2"/>
          <p:cNvPicPr>
            <a:picLocks noChangeAspect="1" noChangeArrowheads="1"/>
          </p:cNvPicPr>
          <p:nvPr/>
        </p:nvPicPr>
        <p:blipFill>
          <a:blip r:embed="rId4"/>
          <a:srcRect/>
          <a:stretch>
            <a:fillRect/>
          </a:stretch>
        </p:blipFill>
        <p:spPr bwMode="auto">
          <a:xfrm>
            <a:off x="76200" y="1143000"/>
            <a:ext cx="8991600" cy="2344738"/>
          </a:xfrm>
          <a:prstGeom prst="rect">
            <a:avLst/>
          </a:prstGeom>
          <a:noFill/>
          <a:ln w="9525">
            <a:noFill/>
            <a:miter lim="800000"/>
            <a:headEnd/>
            <a:tailEnd/>
          </a:ln>
        </p:spPr>
      </p:pic>
      <p:graphicFrame>
        <p:nvGraphicFramePr>
          <p:cNvPr id="87042" name="Object 2"/>
          <p:cNvGraphicFramePr>
            <a:graphicFrameLocks noChangeAspect="1"/>
          </p:cNvGraphicFramePr>
          <p:nvPr/>
        </p:nvGraphicFramePr>
        <p:xfrm>
          <a:off x="685800" y="3886200"/>
          <a:ext cx="2057400" cy="361950"/>
        </p:xfrm>
        <a:graphic>
          <a:graphicData uri="http://schemas.openxmlformats.org/presentationml/2006/ole">
            <mc:AlternateContent xmlns:mc="http://schemas.openxmlformats.org/markup-compatibility/2006">
              <mc:Choice xmlns:v="urn:schemas-microsoft-com:vml" Requires="v">
                <p:oleObj spid="_x0000_s87366" name="Equation" r:id="rId5" imgW="1079500" imgH="190500" progId="Equation.3">
                  <p:embed/>
                </p:oleObj>
              </mc:Choice>
              <mc:Fallback>
                <p:oleObj name="Equation" r:id="rId5" imgW="1079500" imgH="1905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886200"/>
                        <a:ext cx="2057400" cy="361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7043" name="Object 3"/>
          <p:cNvGraphicFramePr>
            <a:graphicFrameLocks noChangeAspect="1"/>
          </p:cNvGraphicFramePr>
          <p:nvPr/>
        </p:nvGraphicFramePr>
        <p:xfrm>
          <a:off x="685800" y="5057775"/>
          <a:ext cx="2035175" cy="354013"/>
        </p:xfrm>
        <a:graphic>
          <a:graphicData uri="http://schemas.openxmlformats.org/presentationml/2006/ole">
            <mc:AlternateContent xmlns:mc="http://schemas.openxmlformats.org/markup-compatibility/2006">
              <mc:Choice xmlns:v="urn:schemas-microsoft-com:vml" Requires="v">
                <p:oleObj spid="_x0000_s87367" name="Equation" r:id="rId7" imgW="1092200" imgH="190500" progId="Equation.3">
                  <p:embed/>
                </p:oleObj>
              </mc:Choice>
              <mc:Fallback>
                <p:oleObj name="Equation" r:id="rId7" imgW="1092200" imgH="1905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057775"/>
                        <a:ext cx="2035175" cy="35401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685800" y="5562600"/>
          <a:ext cx="2019300" cy="363538"/>
        </p:xfrm>
        <a:graphic>
          <a:graphicData uri="http://schemas.openxmlformats.org/presentationml/2006/ole">
            <mc:AlternateContent xmlns:mc="http://schemas.openxmlformats.org/markup-compatibility/2006">
              <mc:Choice xmlns:v="urn:schemas-microsoft-com:vml" Requires="v">
                <p:oleObj spid="_x0000_s87368" name="Equation" r:id="rId9" imgW="1054100" imgH="190500" progId="Equation.3">
                  <p:embed/>
                </p:oleObj>
              </mc:Choice>
              <mc:Fallback>
                <p:oleObj name="Equation" r:id="rId9" imgW="1054100" imgH="1905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562600"/>
                        <a:ext cx="2019300" cy="363538"/>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7045" name="Object 5"/>
          <p:cNvGraphicFramePr>
            <a:graphicFrameLocks noChangeAspect="1"/>
          </p:cNvGraphicFramePr>
          <p:nvPr/>
        </p:nvGraphicFramePr>
        <p:xfrm>
          <a:off x="2971800" y="3886200"/>
          <a:ext cx="3074988" cy="361950"/>
        </p:xfrm>
        <a:graphic>
          <a:graphicData uri="http://schemas.openxmlformats.org/presentationml/2006/ole">
            <mc:AlternateContent xmlns:mc="http://schemas.openxmlformats.org/markup-compatibility/2006">
              <mc:Choice xmlns:v="urn:schemas-microsoft-com:vml" Requires="v">
                <p:oleObj spid="_x0000_s87369" name="Equation" r:id="rId11" imgW="1612900" imgH="190500" progId="Equation.3">
                  <p:embed/>
                </p:oleObj>
              </mc:Choice>
              <mc:Fallback>
                <p:oleObj name="Equation" r:id="rId11" imgW="1612900" imgH="1905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3886200"/>
                        <a:ext cx="3074988" cy="361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7046" name="Object 6"/>
          <p:cNvGraphicFramePr>
            <a:graphicFrameLocks noChangeAspect="1"/>
          </p:cNvGraphicFramePr>
          <p:nvPr/>
        </p:nvGraphicFramePr>
        <p:xfrm>
          <a:off x="685800" y="4424363"/>
          <a:ext cx="1676400" cy="346075"/>
        </p:xfrm>
        <a:graphic>
          <a:graphicData uri="http://schemas.openxmlformats.org/presentationml/2006/ole">
            <mc:AlternateContent xmlns:mc="http://schemas.openxmlformats.org/markup-compatibility/2006">
              <mc:Choice xmlns:v="urn:schemas-microsoft-com:vml" Requires="v">
                <p:oleObj spid="_x0000_s87370" name="Equation" r:id="rId13" imgW="800100" imgH="165100" progId="Equation.3">
                  <p:embed/>
                </p:oleObj>
              </mc:Choice>
              <mc:Fallback>
                <p:oleObj name="Equation" r:id="rId13" imgW="800100" imgH="1651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24363"/>
                        <a:ext cx="1676400" cy="34607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2971800" y="4397375"/>
          <a:ext cx="2209800" cy="373063"/>
        </p:xfrm>
        <a:graphic>
          <a:graphicData uri="http://schemas.openxmlformats.org/presentationml/2006/ole">
            <mc:AlternateContent xmlns:mc="http://schemas.openxmlformats.org/markup-compatibility/2006">
              <mc:Choice xmlns:v="urn:schemas-microsoft-com:vml" Requires="v">
                <p:oleObj spid="_x0000_s87371" name="Equation" r:id="rId15" imgW="1130300" imgH="190500" progId="Equation.3">
                  <p:embed/>
                </p:oleObj>
              </mc:Choice>
              <mc:Fallback>
                <p:oleObj name="Equation" r:id="rId15" imgW="1130300" imgH="19050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4397375"/>
                        <a:ext cx="2209800" cy="37306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89095" name="Slide Number Placeholder 5"/>
          <p:cNvSpPr>
            <a:spLocks noGrp="1"/>
          </p:cNvSpPr>
          <p:nvPr>
            <p:ph type="sldNum" sz="quarter" idx="12"/>
          </p:nvPr>
        </p:nvSpPr>
        <p:spPr>
          <a:noFill/>
        </p:spPr>
        <p:txBody>
          <a:bodyPr/>
          <a:lstStyle/>
          <a:p>
            <a:fld id="{048CCE2F-C48D-9241-A4A4-8889C481C4E4}" type="slidenum">
              <a:rPr lang="en-US" smtClean="0">
                <a:latin typeface="Times New Roman" charset="0"/>
              </a:rPr>
              <a:pPr/>
              <a:t>37</a:t>
            </a:fld>
            <a:endParaRPr lang="en-US">
              <a:latin typeface="Times New Roman" charset="0"/>
            </a:endParaRPr>
          </a:p>
        </p:txBody>
      </p:sp>
      <p:sp>
        <p:nvSpPr>
          <p:cNvPr id="89096" name="Rectangle 3"/>
          <p:cNvSpPr>
            <a:spLocks noGrp="1" noChangeArrowheads="1"/>
          </p:cNvSpPr>
          <p:nvPr>
            <p:ph type="body" idx="1"/>
          </p:nvPr>
        </p:nvSpPr>
        <p:spPr>
          <a:xfrm>
            <a:off x="228600" y="2895600"/>
            <a:ext cx="8763000" cy="1295400"/>
          </a:xfrm>
        </p:spPr>
        <p:txBody>
          <a:bodyPr/>
          <a:lstStyle/>
          <a:p>
            <a:pPr eaLnBrk="1" hangingPunct="1">
              <a:lnSpc>
                <a:spcPct val="90000"/>
              </a:lnSpc>
            </a:pPr>
            <a:r>
              <a:rPr lang="en-US" sz="1800">
                <a:ea typeface="ＭＳ Ｐゴシック" charset="-128"/>
                <a:cs typeface="ＭＳ Ｐゴシック" charset="-128"/>
              </a:rPr>
              <a:t>n</a:t>
            </a:r>
            <a:r>
              <a:rPr lang="en-US" sz="1800" baseline="30000">
                <a:ea typeface="ＭＳ Ｐゴシック" charset="-128"/>
                <a:cs typeface="ＭＳ Ｐゴシック" charset="-128"/>
              </a:rPr>
              <a:t>th</a:t>
            </a:r>
            <a:r>
              <a:rPr lang="en-US" sz="1800">
                <a:ea typeface="ＭＳ Ｐゴシック" charset="-128"/>
                <a:cs typeface="ＭＳ Ｐゴシック" charset="-128"/>
              </a:rPr>
              <a:t> roots of unity are 1, </a:t>
            </a:r>
            <a:r>
              <a:rPr lang="en-US" sz="1800">
                <a:ea typeface="ＭＳ Ｐゴシック" charset="-128"/>
                <a:cs typeface="ＭＳ Ｐゴシック" charset="-128"/>
                <a:sym typeface="Symbol" charset="2"/>
              </a:rPr>
              <a:t>, </a:t>
            </a:r>
            <a:r>
              <a:rPr lang="en-US" sz="1800" baseline="30000">
                <a:ea typeface="ＭＳ Ｐゴシック" charset="-128"/>
                <a:cs typeface="ＭＳ Ｐゴシック" charset="-128"/>
                <a:sym typeface="Symbol" charset="2"/>
              </a:rPr>
              <a:t>2</a:t>
            </a:r>
            <a:r>
              <a:rPr lang="en-US" sz="1800">
                <a:ea typeface="ＭＳ Ｐゴシック" charset="-128"/>
                <a:cs typeface="ＭＳ Ｐゴシック" charset="-128"/>
                <a:sym typeface="Symbol" charset="2"/>
              </a:rPr>
              <a:t>, ..., </a:t>
            </a:r>
            <a:r>
              <a:rPr lang="en-US" sz="1800" baseline="30000">
                <a:ea typeface="ＭＳ Ｐゴシック" charset="-128"/>
                <a:cs typeface="ＭＳ Ｐゴシック" charset="-128"/>
                <a:sym typeface="Symbol" charset="2"/>
              </a:rPr>
              <a:t>n-1</a:t>
            </a:r>
            <a:r>
              <a:rPr lang="en-US" sz="1800">
                <a:ea typeface="ＭＳ Ｐゴシック" charset="-128"/>
                <a:cs typeface="ＭＳ Ｐゴシック" charset="-128"/>
                <a:sym typeface="Symbol" charset="2"/>
              </a:rPr>
              <a:t>, where  = e</a:t>
            </a:r>
            <a:r>
              <a:rPr lang="en-US" sz="1800" baseline="30000">
                <a:ea typeface="ＭＳ Ｐゴシック" charset="-128"/>
                <a:cs typeface="ＭＳ Ｐゴシック" charset="-128"/>
                <a:sym typeface="Symbol" charset="2"/>
              </a:rPr>
              <a:t>2i/n</a:t>
            </a:r>
          </a:p>
          <a:p>
            <a:pPr eaLnBrk="1" hangingPunct="1">
              <a:lnSpc>
                <a:spcPct val="90000"/>
              </a:lnSpc>
            </a:pPr>
            <a:r>
              <a:rPr lang="en-US" sz="1800">
                <a:ea typeface="ＭＳ Ｐゴシック" charset="-128"/>
                <a:cs typeface="ＭＳ Ｐゴシック" charset="-128"/>
              </a:rPr>
              <a:t>Note that the 3rd roots of unity are 1, </a:t>
            </a:r>
            <a:r>
              <a:rPr lang="en-US" sz="1800">
                <a:ea typeface="ＭＳ Ｐゴシック" charset="-128"/>
                <a:cs typeface="ＭＳ Ｐゴシック" charset="-128"/>
                <a:sym typeface="Symbol" charset="2"/>
              </a:rPr>
              <a:t>e</a:t>
            </a:r>
            <a:r>
              <a:rPr lang="en-US" sz="1800" baseline="30000">
                <a:ea typeface="ＭＳ Ｐゴシック" charset="-128"/>
                <a:cs typeface="ＭＳ Ｐゴシック" charset="-128"/>
                <a:sym typeface="Symbol" charset="2"/>
              </a:rPr>
              <a:t>2i/3</a:t>
            </a:r>
            <a:r>
              <a:rPr lang="en-US" sz="1800">
                <a:ea typeface="ＭＳ Ｐゴシック" charset="-128"/>
                <a:cs typeface="ＭＳ Ｐゴシック" charset="-128"/>
              </a:rPr>
              <a:t>, and </a:t>
            </a:r>
            <a:r>
              <a:rPr lang="en-US" sz="1800">
                <a:ea typeface="ＭＳ Ｐゴシック" charset="-128"/>
                <a:cs typeface="ＭＳ Ｐゴシック" charset="-128"/>
                <a:sym typeface="Symbol" charset="2"/>
              </a:rPr>
              <a:t>e</a:t>
            </a:r>
            <a:r>
              <a:rPr lang="en-US" sz="1800" baseline="30000">
                <a:ea typeface="ＭＳ Ｐゴシック" charset="-128"/>
                <a:cs typeface="ＭＳ Ｐゴシック" charset="-128"/>
                <a:sym typeface="Symbol" charset="2"/>
              </a:rPr>
              <a:t>4i/3</a:t>
            </a:r>
            <a:r>
              <a:rPr lang="en-US" sz="1800">
                <a:ea typeface="ＭＳ Ｐゴシック" charset="-128"/>
                <a:cs typeface="ＭＳ Ｐゴシック" charset="-128"/>
              </a:rPr>
              <a:t>, but they aren't plus-minus paired</a:t>
            </a:r>
          </a:p>
          <a:p>
            <a:pPr eaLnBrk="1" hangingPunct="1">
              <a:lnSpc>
                <a:spcPct val="90000"/>
              </a:lnSpc>
            </a:pPr>
            <a:r>
              <a:rPr lang="en-US" sz="1800">
                <a:ea typeface="ＭＳ Ｐゴシック" charset="-128"/>
                <a:cs typeface="ＭＳ Ｐゴシック" charset="-128"/>
              </a:rPr>
              <a:t>We'll use n values which are powers of 2 so that they stay plus-minus paired (even) through the entire recursion</a:t>
            </a:r>
          </a:p>
        </p:txBody>
      </p:sp>
      <p:pic>
        <p:nvPicPr>
          <p:cNvPr id="89097" name="Picture 2"/>
          <p:cNvPicPr>
            <a:picLocks noChangeAspect="1" noChangeArrowheads="1"/>
          </p:cNvPicPr>
          <p:nvPr/>
        </p:nvPicPr>
        <p:blipFill>
          <a:blip r:embed="rId4"/>
          <a:srcRect/>
          <a:stretch>
            <a:fillRect/>
          </a:stretch>
        </p:blipFill>
        <p:spPr bwMode="auto">
          <a:xfrm>
            <a:off x="76200" y="152400"/>
            <a:ext cx="8915400" cy="2655888"/>
          </a:xfrm>
          <a:prstGeom prst="rect">
            <a:avLst/>
          </a:prstGeom>
          <a:noFill/>
          <a:ln w="9525">
            <a:noFill/>
            <a:miter lim="800000"/>
            <a:headEnd/>
            <a:tailEnd/>
          </a:ln>
        </p:spPr>
      </p:pic>
      <p:graphicFrame>
        <p:nvGraphicFramePr>
          <p:cNvPr id="673905" name="Group 113"/>
          <p:cNvGraphicFramePr>
            <a:graphicFrameLocks noGrp="1"/>
          </p:cNvGraphicFramePr>
          <p:nvPr/>
        </p:nvGraphicFramePr>
        <p:xfrm>
          <a:off x="228600" y="4191000"/>
          <a:ext cx="8686800" cy="2119504"/>
        </p:xfrm>
        <a:graphic>
          <a:graphicData uri="http://schemas.openxmlformats.org/drawingml/2006/table">
            <a:tbl>
              <a:tblPr/>
              <a:tblGrid>
                <a:gridCol w="1454150">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896937">
                  <a:extLst>
                    <a:ext uri="{9D8B030D-6E8A-4147-A177-3AD203B41FA5}">
                      <a16:colId xmlns:a16="http://schemas.microsoft.com/office/drawing/2014/main" val="20002"/>
                    </a:ext>
                  </a:extLst>
                </a:gridCol>
                <a:gridCol w="896938">
                  <a:extLst>
                    <a:ext uri="{9D8B030D-6E8A-4147-A177-3AD203B41FA5}">
                      <a16:colId xmlns:a16="http://schemas.microsoft.com/office/drawing/2014/main" val="20003"/>
                    </a:ext>
                  </a:extLst>
                </a:gridCol>
                <a:gridCol w="960437">
                  <a:extLst>
                    <a:ext uri="{9D8B030D-6E8A-4147-A177-3AD203B41FA5}">
                      <a16:colId xmlns:a16="http://schemas.microsoft.com/office/drawing/2014/main" val="20004"/>
                    </a:ext>
                  </a:extLst>
                </a:gridCol>
                <a:gridCol w="833438">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6938">
                  <a:extLst>
                    <a:ext uri="{9D8B030D-6E8A-4147-A177-3AD203B41FA5}">
                      <a16:colId xmlns:a16="http://schemas.microsoft.com/office/drawing/2014/main" val="20007"/>
                    </a:ext>
                  </a:extLst>
                </a:gridCol>
                <a:gridCol w="954087">
                  <a:extLst>
                    <a:ext uri="{9D8B030D-6E8A-4147-A177-3AD203B41FA5}">
                      <a16:colId xmlns:a16="http://schemas.microsoft.com/office/drawing/2014/main" val="20008"/>
                    </a:ext>
                  </a:extLst>
                </a:gridCol>
              </a:tblGrid>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Polar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0</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0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(1,0)</a:t>
                      </a:r>
                      <a:endParaRPr kumimoji="0" lang="en-US" sz="1600" b="0" i="0" u="none" strike="noStrike" cap="none" normalizeH="0" baseline="30000">
                        <a:ln>
                          <a:noFill/>
                        </a:ln>
                        <a:solidFill>
                          <a:schemeClr val="tx1"/>
                        </a:solidFill>
                        <a:effectLst/>
                        <a:latin typeface="Times New Roman" pitchFamily="-107" charset="0"/>
                        <a:sym typeface="Symbol" pitchFamily="-107"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/4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2</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/2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3</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3/4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4</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5</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5/4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6</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3/2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(e</a:t>
                      </a:r>
                      <a:r>
                        <a:rPr kumimoji="0" lang="en-US" sz="1600" b="0" i="0" u="none" strike="noStrike" cap="none" normalizeH="0" baseline="30000">
                          <a:ln>
                            <a:noFill/>
                          </a:ln>
                          <a:solidFill>
                            <a:schemeClr val="tx1"/>
                          </a:solidFill>
                          <a:effectLst/>
                          <a:latin typeface="Times New Roman" pitchFamily="-107" charset="0"/>
                          <a:sym typeface="Symbol" pitchFamily="-107" charset="2"/>
                        </a:rPr>
                        <a:t>2i/8</a:t>
                      </a:r>
                      <a:r>
                        <a:rPr kumimoji="0" lang="en-US" sz="1600" b="0" i="0" u="none" strike="noStrike" cap="none" normalizeH="0" baseline="0">
                          <a:ln>
                            <a:noFill/>
                          </a:ln>
                          <a:solidFill>
                            <a:schemeClr val="tx1"/>
                          </a:solidFill>
                          <a:effectLst/>
                          <a:latin typeface="Times New Roman" pitchFamily="-107" charset="0"/>
                          <a:sym typeface="Symbol" pitchFamily="-107" charset="2"/>
                        </a:rPr>
                        <a:t>)</a:t>
                      </a:r>
                      <a:r>
                        <a:rPr kumimoji="0" lang="en-US" sz="1600" b="0" i="0" u="none" strike="noStrike" cap="none" normalizeH="0" baseline="30000">
                          <a:ln>
                            <a:noFill/>
                          </a:ln>
                          <a:solidFill>
                            <a:schemeClr val="tx1"/>
                          </a:solidFill>
                          <a:effectLst/>
                          <a:latin typeface="Times New Roman" pitchFamily="-107" charset="0"/>
                          <a:sym typeface="Symbol" pitchFamily="-107" charset="2"/>
                        </a:rPr>
                        <a:t>7</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 e</a:t>
                      </a:r>
                      <a:r>
                        <a:rPr kumimoji="0" lang="en-US" sz="1600" b="0" i="0" u="none" strike="noStrike" cap="none" normalizeH="0" baseline="30000">
                          <a:ln>
                            <a:noFill/>
                          </a:ln>
                          <a:solidFill>
                            <a:schemeClr val="tx1"/>
                          </a:solidFill>
                          <a:effectLst/>
                          <a:latin typeface="Times New Roman" pitchFamily="-107" charset="0"/>
                          <a:sym typeface="Symbol" pitchFamily="-107" charset="2"/>
                        </a:rPr>
                        <a:t>7/4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600" b="0" i="0" u="none" strike="noStrike" cap="none" normalizeH="0" baseline="0">
                          <a:ln>
                            <a:noFill/>
                          </a:ln>
                          <a:solidFill>
                            <a:schemeClr val="tx1"/>
                          </a:solidFill>
                          <a:effectLst/>
                          <a:latin typeface="Times New Roman" pitchFamily="-107" charset="0"/>
                          <a:sym typeface="Symbol" pitchFamily="-107" charset="2"/>
                        </a:rPr>
                        <a:t>(1, 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Cartesian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endParaRPr kumimoji="0" lang="en-US" sz="1400" b="0" i="0" u="none" strike="noStrike" cap="none" normalizeH="0" baseline="0">
                        <a:ln>
                          <a:noFill/>
                        </a:ln>
                        <a:solidFill>
                          <a:schemeClr val="tx1"/>
                        </a:solidFill>
                        <a:effectLst/>
                        <a:latin typeface="Times New Roman"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Value squared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107" charset="2"/>
                        <a:buNone/>
                        <a:tabLst/>
                      </a:pPr>
                      <a:r>
                        <a:rPr kumimoji="0" lang="en-US" sz="1400" b="0" i="0" u="none" strike="noStrike" cap="none" normalizeH="0" baseline="0">
                          <a:ln>
                            <a:noFill/>
                          </a:ln>
                          <a:solidFill>
                            <a:schemeClr val="tx1"/>
                          </a:solidFill>
                          <a:effectLst/>
                          <a:latin typeface="Times New Roman" pitchFamily="-107" charset="0"/>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9090" name="Object 2"/>
          <p:cNvGraphicFramePr>
            <a:graphicFrameLocks noChangeAspect="1"/>
          </p:cNvGraphicFramePr>
          <p:nvPr/>
        </p:nvGraphicFramePr>
        <p:xfrm>
          <a:off x="2655888" y="5483225"/>
          <a:ext cx="773112" cy="460375"/>
        </p:xfrm>
        <a:graphic>
          <a:graphicData uri="http://schemas.openxmlformats.org/presentationml/2006/ole">
            <mc:AlternateContent xmlns:mc="http://schemas.openxmlformats.org/markup-compatibility/2006">
              <mc:Choice xmlns:v="urn:schemas-microsoft-com:vml" Requires="v">
                <p:oleObj spid="_x0000_s89308" name="Equation" r:id="rId5" imgW="660400" imgH="393700" progId="Equation.3">
                  <p:embed/>
                </p:oleObj>
              </mc:Choice>
              <mc:Fallback>
                <p:oleObj name="Equation" r:id="rId5" imgW="660400" imgH="3937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5888" y="5483225"/>
                        <a:ext cx="773112" cy="4603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9091" name="Object 3"/>
          <p:cNvGraphicFramePr>
            <a:graphicFrameLocks noChangeAspect="1"/>
          </p:cNvGraphicFramePr>
          <p:nvPr/>
        </p:nvGraphicFramePr>
        <p:xfrm>
          <a:off x="4419600" y="5483225"/>
          <a:ext cx="892175" cy="460375"/>
        </p:xfrm>
        <a:graphic>
          <a:graphicData uri="http://schemas.openxmlformats.org/presentationml/2006/ole">
            <mc:AlternateContent xmlns:mc="http://schemas.openxmlformats.org/markup-compatibility/2006">
              <mc:Choice xmlns:v="urn:schemas-microsoft-com:vml" Requires="v">
                <p:oleObj spid="_x0000_s89309" name="Equation" r:id="rId7" imgW="762000" imgH="393700" progId="Equation.3">
                  <p:embed/>
                </p:oleObj>
              </mc:Choice>
              <mc:Fallback>
                <p:oleObj name="Equation" r:id="rId7" imgW="762000" imgH="3937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5483225"/>
                        <a:ext cx="892175" cy="4603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9092" name="Object 4"/>
          <p:cNvGraphicFramePr>
            <a:graphicFrameLocks noChangeAspect="1"/>
          </p:cNvGraphicFramePr>
          <p:nvPr/>
        </p:nvGraphicFramePr>
        <p:xfrm>
          <a:off x="6291263" y="5483225"/>
          <a:ext cx="773112" cy="460375"/>
        </p:xfrm>
        <a:graphic>
          <a:graphicData uri="http://schemas.openxmlformats.org/presentationml/2006/ole">
            <mc:AlternateContent xmlns:mc="http://schemas.openxmlformats.org/markup-compatibility/2006">
              <mc:Choice xmlns:v="urn:schemas-microsoft-com:vml" Requires="v">
                <p:oleObj spid="_x0000_s89310" name="Equation" r:id="rId9" imgW="660400" imgH="393700" progId="Equation.3">
                  <p:embed/>
                </p:oleObj>
              </mc:Choice>
              <mc:Fallback>
                <p:oleObj name="Equation" r:id="rId9" imgW="660400" imgH="3937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1263" y="5483225"/>
                        <a:ext cx="773112" cy="4603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8001000" y="5483225"/>
          <a:ext cx="877888" cy="460375"/>
        </p:xfrm>
        <a:graphic>
          <a:graphicData uri="http://schemas.openxmlformats.org/presentationml/2006/ole">
            <mc:AlternateContent xmlns:mc="http://schemas.openxmlformats.org/markup-compatibility/2006">
              <mc:Choice xmlns:v="urn:schemas-microsoft-com:vml" Requires="v">
                <p:oleObj spid="_x0000_s89311" name="Equation" r:id="rId11" imgW="749300" imgH="393700" progId="Equation.3">
                  <p:embed/>
                </p:oleObj>
              </mc:Choice>
              <mc:Fallback>
                <p:oleObj name="Equation" r:id="rId11" imgW="749300" imgH="3937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01000" y="5483225"/>
                        <a:ext cx="877888" cy="46037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91139" name="Slide Number Placeholder 5"/>
          <p:cNvSpPr>
            <a:spLocks noGrp="1"/>
          </p:cNvSpPr>
          <p:nvPr>
            <p:ph type="sldNum" sz="quarter" idx="12"/>
          </p:nvPr>
        </p:nvSpPr>
        <p:spPr>
          <a:noFill/>
        </p:spPr>
        <p:txBody>
          <a:bodyPr/>
          <a:lstStyle/>
          <a:p>
            <a:fld id="{598F0225-1BA2-994C-839C-B3FB09F34CE2}" type="slidenum">
              <a:rPr lang="en-US" smtClean="0">
                <a:latin typeface="Times New Roman" charset="0"/>
              </a:rPr>
              <a:pPr/>
              <a:t>38</a:t>
            </a:fld>
            <a:endParaRPr lang="en-US">
              <a:latin typeface="Times New Roman" charset="0"/>
            </a:endParaRPr>
          </a:p>
        </p:txBody>
      </p:sp>
      <p:sp>
        <p:nvSpPr>
          <p:cNvPr id="91140" name="Rectangle 3"/>
          <p:cNvSpPr>
            <a:spLocks noGrp="1" noChangeArrowheads="1"/>
          </p:cNvSpPr>
          <p:nvPr>
            <p:ph type="body" idx="1"/>
          </p:nvPr>
        </p:nvSpPr>
        <p:spPr>
          <a:xfrm>
            <a:off x="685800" y="3962400"/>
            <a:ext cx="7772400" cy="2286000"/>
          </a:xfrm>
        </p:spPr>
        <p:txBody>
          <a:bodyPr/>
          <a:lstStyle/>
          <a:p>
            <a:pPr eaLnBrk="1" hangingPunct="1"/>
            <a:r>
              <a:rPr lang="en-US" dirty="0">
                <a:ea typeface="ＭＳ Ｐゴシック" charset="-128"/>
                <a:cs typeface="ＭＳ Ｐゴシック" charset="-128"/>
              </a:rPr>
              <a:t>Each step cuts work in half</a:t>
            </a:r>
          </a:p>
          <a:p>
            <a:pPr eaLnBrk="1" hangingPunct="1"/>
            <a:r>
              <a:rPr lang="en-US" dirty="0">
                <a:ea typeface="ＭＳ Ｐゴシック" charset="-128"/>
                <a:cs typeface="ＭＳ Ｐゴシック" charset="-128"/>
              </a:rPr>
              <a:t>2 subtasks per step</a:t>
            </a:r>
          </a:p>
          <a:p>
            <a:pPr eaLnBrk="1" hangingPunct="1"/>
            <a:r>
              <a:rPr lang="en-US" dirty="0">
                <a:ea typeface="ＭＳ Ｐゴシック" charset="-128"/>
                <a:cs typeface="ＭＳ Ｐゴシック" charset="-128"/>
              </a:rPr>
              <a:t>Just linear set of adds and multiplies at each level</a:t>
            </a:r>
          </a:p>
          <a:p>
            <a:pPr eaLnBrk="1" hangingPunct="1"/>
            <a:r>
              <a:rPr lang="en-US" dirty="0">
                <a:ea typeface="ＭＳ Ｐゴシック" charset="-128"/>
                <a:cs typeface="ＭＳ Ｐゴシック" charset="-128"/>
              </a:rPr>
              <a:t>t(n) = 2t(n/2) + O(n)</a:t>
            </a:r>
          </a:p>
          <a:p>
            <a:pPr eaLnBrk="1" hangingPunct="1"/>
            <a:r>
              <a:rPr lang="en-US" dirty="0">
                <a:ea typeface="ＭＳ Ｐゴシック" charset="-128"/>
                <a:cs typeface="ＭＳ Ｐゴシック" charset="-128"/>
                <a:sym typeface="Symbol" charset="2"/>
              </a:rPr>
              <a:t></a:t>
            </a:r>
            <a:r>
              <a:rPr lang="en-US" dirty="0">
                <a:ea typeface="ＭＳ Ｐゴシック" charset="-128"/>
                <a:cs typeface="ＭＳ Ｐゴシック" charset="-128"/>
              </a:rPr>
              <a:t>(</a:t>
            </a:r>
            <a:r>
              <a:rPr lang="en-US" dirty="0" err="1">
                <a:ea typeface="ＭＳ Ｐゴシック" charset="-128"/>
                <a:cs typeface="ＭＳ Ｐゴシック" charset="-128"/>
              </a:rPr>
              <a:t>nlogn</a:t>
            </a:r>
            <a:r>
              <a:rPr lang="en-US" dirty="0">
                <a:ea typeface="ＭＳ Ｐゴシック" charset="-128"/>
                <a:cs typeface="ＭＳ Ｐゴシック" charset="-128"/>
              </a:rPr>
              <a:t>)!!</a:t>
            </a:r>
          </a:p>
        </p:txBody>
      </p:sp>
      <p:pic>
        <p:nvPicPr>
          <p:cNvPr id="91141" name="Picture 2"/>
          <p:cNvPicPr>
            <a:picLocks noChangeAspect="1" noChangeArrowheads="1"/>
          </p:cNvPicPr>
          <p:nvPr/>
        </p:nvPicPr>
        <p:blipFill>
          <a:blip r:embed="rId3"/>
          <a:srcRect/>
          <a:stretch>
            <a:fillRect/>
          </a:stretch>
        </p:blipFill>
        <p:spPr bwMode="auto">
          <a:xfrm>
            <a:off x="76200" y="234950"/>
            <a:ext cx="8915400" cy="35750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93187" name="Slide Number Placeholder 5"/>
          <p:cNvSpPr>
            <a:spLocks noGrp="1"/>
          </p:cNvSpPr>
          <p:nvPr>
            <p:ph type="sldNum" sz="quarter" idx="12"/>
          </p:nvPr>
        </p:nvSpPr>
        <p:spPr>
          <a:noFill/>
        </p:spPr>
        <p:txBody>
          <a:bodyPr/>
          <a:lstStyle/>
          <a:p>
            <a:fld id="{923BFDD0-E355-B64E-98B2-D17FF8955971}" type="slidenum">
              <a:rPr lang="en-US" smtClean="0">
                <a:latin typeface="Times New Roman" charset="0"/>
              </a:rPr>
              <a:pPr/>
              <a:t>39</a:t>
            </a:fld>
            <a:endParaRPr lang="en-US">
              <a:latin typeface="Times New Roman" charset="0"/>
            </a:endParaRPr>
          </a:p>
        </p:txBody>
      </p:sp>
      <p:sp>
        <p:nvSpPr>
          <p:cNvPr id="704514" name="Rectangle 2"/>
          <p:cNvSpPr>
            <a:spLocks noGrp="1" noChangeArrowheads="1"/>
          </p:cNvSpPr>
          <p:nvPr>
            <p:ph type="title"/>
          </p:nvPr>
        </p:nvSpPr>
        <p:spPr/>
        <p:txBody>
          <a:bodyPr/>
          <a:lstStyle/>
          <a:p>
            <a:pPr eaLnBrk="1" hangingPunct="1">
              <a:defRPr/>
            </a:pPr>
            <a:r>
              <a:rPr lang="en-US">
                <a:ea typeface="+mj-ea"/>
                <a:cs typeface="+mj-cs"/>
              </a:rPr>
              <a:t>FFT Algorithm</a:t>
            </a:r>
          </a:p>
        </p:txBody>
      </p:sp>
      <p:pic>
        <p:nvPicPr>
          <p:cNvPr id="93189" name="Picture 2"/>
          <p:cNvPicPr>
            <a:picLocks noGrp="1" noChangeAspect="1" noChangeArrowheads="1"/>
          </p:cNvPicPr>
          <p:nvPr>
            <p:ph type="body" idx="1"/>
          </p:nvPr>
        </p:nvPicPr>
        <p:blipFill>
          <a:blip r:embed="rId3"/>
          <a:srcRect/>
          <a:stretch>
            <a:fillRect/>
          </a:stretch>
        </p:blipFill>
        <p:spPr>
          <a:xfrm>
            <a:off x="1020763" y="1524000"/>
            <a:ext cx="7102475" cy="44196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dirty="0">
                <a:latin typeface="Times New Roman" charset="0"/>
              </a:rPr>
              <a:t>CS 312 - Divide and Conquer Applications</a:t>
            </a:r>
          </a:p>
        </p:txBody>
      </p:sp>
      <p:sp>
        <p:nvSpPr>
          <p:cNvPr id="35843" name="Slide Number Placeholder 5"/>
          <p:cNvSpPr>
            <a:spLocks noGrp="1"/>
          </p:cNvSpPr>
          <p:nvPr>
            <p:ph type="sldNum" sz="quarter" idx="12"/>
          </p:nvPr>
        </p:nvSpPr>
        <p:spPr>
          <a:noFill/>
        </p:spPr>
        <p:txBody>
          <a:bodyPr/>
          <a:lstStyle/>
          <a:p>
            <a:fld id="{E9576430-473C-2649-A7EF-86F3A891D933}" type="slidenum">
              <a:rPr lang="en-US" smtClean="0">
                <a:latin typeface="Times New Roman" charset="0"/>
              </a:rPr>
              <a:pPr/>
              <a:t>4</a:t>
            </a:fld>
            <a:endParaRPr lang="en-US">
              <a:latin typeface="Times New Roman" charset="0"/>
            </a:endParaRPr>
          </a:p>
        </p:txBody>
      </p:sp>
      <p:sp>
        <p:nvSpPr>
          <p:cNvPr id="643074" name="Rectangle 2"/>
          <p:cNvSpPr>
            <a:spLocks noGrp="1" noChangeArrowheads="1"/>
          </p:cNvSpPr>
          <p:nvPr>
            <p:ph type="title"/>
          </p:nvPr>
        </p:nvSpPr>
        <p:spPr/>
        <p:txBody>
          <a:bodyPr/>
          <a:lstStyle/>
          <a:p>
            <a:pPr eaLnBrk="1" hangingPunct="1">
              <a:defRPr/>
            </a:pPr>
            <a:r>
              <a:rPr lang="en-US">
                <a:ea typeface="+mj-ea"/>
                <a:cs typeface="+mj-cs"/>
              </a:rPr>
              <a:t>Selection and Finding the Median</a:t>
            </a:r>
          </a:p>
        </p:txBody>
      </p:sp>
      <p:sp>
        <p:nvSpPr>
          <p:cNvPr id="35845" name="Rectangle 3"/>
          <p:cNvSpPr>
            <a:spLocks noGrp="1" noChangeArrowheads="1"/>
          </p:cNvSpPr>
          <p:nvPr>
            <p:ph type="body" idx="1"/>
          </p:nvPr>
        </p:nvSpPr>
        <p:spPr/>
        <p:txBody>
          <a:bodyPr/>
          <a:lstStyle/>
          <a:p>
            <a:pPr eaLnBrk="1" hangingPunct="1">
              <a:lnSpc>
                <a:spcPct val="90000"/>
              </a:lnSpc>
            </a:pPr>
            <a:r>
              <a:rPr lang="en-US" dirty="0">
                <a:ea typeface="ＭＳ Ｐゴシック" charset="-128"/>
                <a:cs typeface="ＭＳ Ｐゴシック" charset="-128"/>
              </a:rPr>
              <a:t>Median is the 50th percentile of a list</a:t>
            </a:r>
          </a:p>
          <a:p>
            <a:pPr lvl="1" eaLnBrk="1" hangingPunct="1">
              <a:lnSpc>
                <a:spcPct val="90000"/>
              </a:lnSpc>
            </a:pPr>
            <a:r>
              <a:rPr lang="en-US" dirty="0"/>
              <a:t>The middle number</a:t>
            </a:r>
          </a:p>
          <a:p>
            <a:pPr lvl="1" eaLnBrk="1" hangingPunct="1">
              <a:lnSpc>
                <a:spcPct val="90000"/>
              </a:lnSpc>
            </a:pPr>
            <a:r>
              <a:rPr lang="en-US" dirty="0"/>
              <a:t>If even number, then take the average of the 2 middle numbers</a:t>
            </a:r>
          </a:p>
          <a:p>
            <a:pPr lvl="2" eaLnBrk="1" hangingPunct="1">
              <a:lnSpc>
                <a:spcPct val="90000"/>
              </a:lnSpc>
            </a:pPr>
            <a:r>
              <a:rPr lang="en-US" dirty="0">
                <a:ea typeface="ＭＳ Ｐゴシック" charset="-128"/>
              </a:rPr>
              <a:t>Book suggests taking the smallest of the two</a:t>
            </a:r>
          </a:p>
          <a:p>
            <a:pPr lvl="1" eaLnBrk="1" hangingPunct="1">
              <a:lnSpc>
                <a:spcPct val="90000"/>
              </a:lnSpc>
            </a:pPr>
            <a:r>
              <a:rPr lang="en-US" dirty="0"/>
              <a:t>Median vs Mean</a:t>
            </a:r>
          </a:p>
          <a:p>
            <a:pPr lvl="2" eaLnBrk="1" hangingPunct="1">
              <a:lnSpc>
                <a:spcPct val="90000"/>
              </a:lnSpc>
            </a:pPr>
            <a:r>
              <a:rPr lang="en-US" dirty="0">
                <a:ea typeface="ＭＳ Ｐゴシック" charset="-128"/>
              </a:rPr>
              <a:t>Summarizing a list of numbers with just one number</a:t>
            </a:r>
          </a:p>
          <a:p>
            <a:pPr lvl="2" eaLnBrk="1" hangingPunct="1">
              <a:lnSpc>
                <a:spcPct val="90000"/>
              </a:lnSpc>
            </a:pPr>
            <a:r>
              <a:rPr lang="en-US" dirty="0">
                <a:ea typeface="ＭＳ Ｐゴシック" charset="-128"/>
              </a:rPr>
              <a:t>Median is resistant to outliers - Is this good or bad?</a:t>
            </a:r>
          </a:p>
          <a:p>
            <a:pPr eaLnBrk="1" hangingPunct="1">
              <a:lnSpc>
                <a:spcPct val="90000"/>
              </a:lnSpc>
            </a:pPr>
            <a:r>
              <a:rPr lang="en-US" dirty="0">
                <a:ea typeface="ＭＳ Ｐゴシック" charset="-128"/>
                <a:cs typeface="ＭＳ Ｐゴシック" charset="-128"/>
              </a:rPr>
              <a:t>Algorithm to find median?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95235" name="Slide Number Placeholder 5"/>
          <p:cNvSpPr>
            <a:spLocks noGrp="1"/>
          </p:cNvSpPr>
          <p:nvPr>
            <p:ph type="sldNum" sz="quarter" idx="12"/>
          </p:nvPr>
        </p:nvSpPr>
        <p:spPr>
          <a:noFill/>
        </p:spPr>
        <p:txBody>
          <a:bodyPr/>
          <a:lstStyle/>
          <a:p>
            <a:fld id="{B1A1BA47-CCD0-114E-9BF0-BF7E07B59A6A}" type="slidenum">
              <a:rPr lang="en-US" smtClean="0">
                <a:latin typeface="Times New Roman" charset="0"/>
              </a:rPr>
              <a:pPr/>
              <a:t>40</a:t>
            </a:fld>
            <a:endParaRPr lang="en-US">
              <a:latin typeface="Times New Roman" charset="0"/>
            </a:endParaRPr>
          </a:p>
        </p:txBody>
      </p:sp>
      <p:sp>
        <p:nvSpPr>
          <p:cNvPr id="95236" name="Rectangle 2"/>
          <p:cNvSpPr>
            <a:spLocks noGrp="1" noChangeArrowheads="1"/>
          </p:cNvSpPr>
          <p:nvPr>
            <p:ph type="body" idx="1"/>
          </p:nvPr>
        </p:nvSpPr>
        <p:spPr>
          <a:xfrm>
            <a:off x="1295400" y="3048000"/>
            <a:ext cx="7162800" cy="3352800"/>
          </a:xfrm>
        </p:spPr>
        <p:txBody>
          <a:bodyPr/>
          <a:lstStyle/>
          <a:p>
            <a:pPr algn="ctr" eaLnBrk="1" hangingPunct="1">
              <a:lnSpc>
                <a:spcPct val="90000"/>
              </a:lnSpc>
              <a:buFont typeface="Wingdings" charset="2"/>
              <a:buNone/>
            </a:pPr>
            <a:r>
              <a:rPr lang="en-US" sz="1600">
                <a:ea typeface="ＭＳ Ｐゴシック" charset="-128"/>
                <a:cs typeface="ＭＳ Ｐゴシック" charset="-128"/>
              </a:rPr>
              <a:t>A(x) = x</a:t>
            </a:r>
            <a:r>
              <a:rPr lang="en-US" sz="1600" baseline="30000">
                <a:ea typeface="ＭＳ Ｐゴシック" charset="-128"/>
                <a:cs typeface="ＭＳ Ｐゴシック" charset="-128"/>
              </a:rPr>
              <a:t>3</a:t>
            </a:r>
            <a:r>
              <a:rPr lang="en-US" sz="1600">
                <a:ea typeface="ＭＳ Ｐゴシック" charset="-128"/>
                <a:cs typeface="ＭＳ Ｐゴシック" charset="-128"/>
              </a:rPr>
              <a:t> - 2x</a:t>
            </a:r>
            <a:r>
              <a:rPr lang="en-US" sz="1600" baseline="30000">
                <a:ea typeface="ＭＳ Ｐゴシック" charset="-128"/>
                <a:cs typeface="ＭＳ Ｐゴシック" charset="-128"/>
              </a:rPr>
              <a:t>2</a:t>
            </a:r>
            <a:r>
              <a:rPr lang="en-US" sz="1600">
                <a:ea typeface="ＭＳ Ｐゴシック" charset="-128"/>
                <a:cs typeface="ＭＳ Ｐゴシック" charset="-128"/>
              </a:rPr>
              <a:t> + 3x + 1 = (-2x</a:t>
            </a:r>
            <a:r>
              <a:rPr lang="en-US" sz="1600" baseline="30000">
                <a:ea typeface="ＭＳ Ｐゴシック" charset="-128"/>
                <a:cs typeface="ＭＳ Ｐゴシック" charset="-128"/>
              </a:rPr>
              <a:t>2</a:t>
            </a:r>
            <a:r>
              <a:rPr lang="en-US" sz="1600">
                <a:ea typeface="ＭＳ Ｐゴシック" charset="-128"/>
                <a:cs typeface="ＭＳ Ｐゴシック" charset="-128"/>
              </a:rPr>
              <a:t> + 1) + x(x</a:t>
            </a:r>
            <a:r>
              <a:rPr lang="en-US" sz="1600" baseline="30000">
                <a:ea typeface="ＭＳ Ｐゴシック" charset="-128"/>
                <a:cs typeface="ＭＳ Ｐゴシック" charset="-128"/>
              </a:rPr>
              <a:t>2</a:t>
            </a:r>
            <a:r>
              <a:rPr lang="en-US" sz="1600">
                <a:ea typeface="ＭＳ Ｐゴシック" charset="-128"/>
                <a:cs typeface="ＭＳ Ｐゴシック" charset="-128"/>
              </a:rPr>
              <a:t> + 3)</a:t>
            </a: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A(x) = -2x + 1 = (1) + x(-2)      		A(x) = (x + 3) = (3) + x(1)</a:t>
            </a: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A(x) = 1		A(x) = -2		A(x) = 3		A(x) = 1</a:t>
            </a:r>
          </a:p>
          <a:p>
            <a:pPr eaLnBrk="1" hangingPunct="1">
              <a:lnSpc>
                <a:spcPct val="90000"/>
              </a:lnSpc>
              <a:buFont typeface="Wingdings" charset="2"/>
              <a:buNone/>
            </a:pPr>
            <a:r>
              <a:rPr lang="en-US" sz="1600">
                <a:ea typeface="ＭＳ Ｐゴシック" charset="-128"/>
                <a:cs typeface="ＭＳ Ｐゴシック" charset="-128"/>
              </a:rPr>
              <a:t>A(1) =1		A(1) = -2		A(1) = 3		A(1) = 1</a:t>
            </a: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0</a:t>
            </a:r>
            <a:r>
              <a:rPr lang="en-US" sz="1600">
                <a:ea typeface="ＭＳ Ｐゴシック" charset="-128"/>
                <a:cs typeface="ＭＳ Ｐゴシック" charset="-128"/>
                <a:sym typeface="Symbol" charset="2"/>
              </a:rPr>
              <a:t>) = 1 + -2  = -1			 </a:t>
            </a: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0</a:t>
            </a:r>
            <a:r>
              <a:rPr lang="en-US" sz="1600">
                <a:ea typeface="ＭＳ Ｐゴシック" charset="-128"/>
                <a:cs typeface="ＭＳ Ｐゴシック" charset="-128"/>
                <a:sym typeface="Symbol" charset="2"/>
              </a:rPr>
              <a:t>) = 3 + 1  = 4</a:t>
            </a:r>
          </a:p>
          <a:p>
            <a:pPr eaLnBrk="1" hangingPunct="1">
              <a:lnSpc>
                <a:spcPct val="90000"/>
              </a:lnSpc>
              <a:buFont typeface="Wingdings" charset="2"/>
              <a:buNone/>
            </a:pP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1</a:t>
            </a:r>
            <a:r>
              <a:rPr lang="en-US" sz="1600">
                <a:ea typeface="ＭＳ Ｐゴシック" charset="-128"/>
                <a:cs typeface="ＭＳ Ｐゴシック" charset="-128"/>
                <a:sym typeface="Symbol" charset="2"/>
              </a:rPr>
              <a:t>) = 1 + (-1)(-2) = 3		 </a:t>
            </a: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1</a:t>
            </a:r>
            <a:r>
              <a:rPr lang="en-US" sz="1600">
                <a:ea typeface="ＭＳ Ｐゴシック" charset="-128"/>
                <a:cs typeface="ＭＳ Ｐゴシック" charset="-128"/>
                <a:sym typeface="Symbol" charset="2"/>
              </a:rPr>
              <a:t>) = 3 + (-1)(1) = 2</a:t>
            </a:r>
            <a:endParaRPr lang="en-US" sz="1600">
              <a:ea typeface="ＭＳ Ｐゴシック" charset="-128"/>
              <a:cs typeface="ＭＳ Ｐゴシック" charset="-128"/>
            </a:endParaRP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0</a:t>
            </a:r>
            <a:r>
              <a:rPr lang="en-US" sz="1600">
                <a:ea typeface="ＭＳ Ｐゴシック" charset="-128"/>
                <a:cs typeface="ＭＳ Ｐゴシック" charset="-128"/>
                <a:sym typeface="Symbol" charset="2"/>
              </a:rPr>
              <a:t>) = -1 + (1)4 	 </a:t>
            </a: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1</a:t>
            </a:r>
            <a:r>
              <a:rPr lang="en-US" sz="1600">
                <a:ea typeface="ＭＳ Ｐゴシック" charset="-128"/>
                <a:cs typeface="ＭＳ Ｐゴシック" charset="-128"/>
                <a:sym typeface="Symbol" charset="2"/>
              </a:rPr>
              <a:t>) = -1 + (-1)4	 </a:t>
            </a: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2</a:t>
            </a:r>
            <a:r>
              <a:rPr lang="en-US" sz="1600">
                <a:ea typeface="ＭＳ Ｐゴシック" charset="-128"/>
                <a:cs typeface="ＭＳ Ｐゴシック" charset="-128"/>
                <a:sym typeface="Symbol" charset="2"/>
              </a:rPr>
              <a:t>) = 3 + (i)2	 </a:t>
            </a:r>
            <a:r>
              <a:rPr lang="en-US" sz="1600">
                <a:ea typeface="ＭＳ Ｐゴシック" charset="-128"/>
                <a:cs typeface="ＭＳ Ｐゴシック" charset="-128"/>
              </a:rPr>
              <a:t>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3</a:t>
            </a:r>
            <a:r>
              <a:rPr lang="en-US" sz="1600">
                <a:ea typeface="ＭＳ Ｐゴシック" charset="-128"/>
                <a:cs typeface="ＭＳ Ｐゴシック" charset="-128"/>
                <a:sym typeface="Symbol" charset="2"/>
              </a:rPr>
              <a:t>) = 3 + (-i)2</a:t>
            </a:r>
          </a:p>
          <a:p>
            <a:pPr eaLnBrk="1" hangingPunct="1">
              <a:lnSpc>
                <a:spcPct val="90000"/>
              </a:lnSpc>
              <a:buFont typeface="Wingdings" charset="2"/>
              <a:buNone/>
            </a:pPr>
            <a:r>
              <a:rPr lang="en-US" sz="1600">
                <a:ea typeface="ＭＳ Ｐゴシック" charset="-128"/>
                <a:cs typeface="ＭＳ Ｐゴシック" charset="-128"/>
                <a:sym typeface="Symbol" charset="2"/>
              </a:rPr>
              <a:t>	    = 3		            = -5	            = 3 + 2i	           = 3 – 2i</a:t>
            </a:r>
          </a:p>
        </p:txBody>
      </p:sp>
      <p:pic>
        <p:nvPicPr>
          <p:cNvPr id="95237" name="Picture 2"/>
          <p:cNvPicPr>
            <a:picLocks noChangeAspect="1" noChangeArrowheads="1"/>
          </p:cNvPicPr>
          <p:nvPr/>
        </p:nvPicPr>
        <p:blipFill>
          <a:blip r:embed="rId3"/>
          <a:srcRect/>
          <a:stretch>
            <a:fillRect/>
          </a:stretch>
        </p:blipFill>
        <p:spPr bwMode="auto">
          <a:xfrm>
            <a:off x="1143000" y="12700"/>
            <a:ext cx="4664075" cy="2901950"/>
          </a:xfrm>
          <a:prstGeom prst="rect">
            <a:avLst/>
          </a:prstGeom>
          <a:noFill/>
          <a:ln w="9525">
            <a:noFill/>
            <a:miter lim="800000"/>
            <a:headEnd/>
            <a:tailEnd/>
          </a:ln>
        </p:spPr>
      </p:pic>
      <p:sp>
        <p:nvSpPr>
          <p:cNvPr id="95238" name="Rectangle 4"/>
          <p:cNvSpPr>
            <a:spLocks noChangeArrowheads="1"/>
          </p:cNvSpPr>
          <p:nvPr/>
        </p:nvSpPr>
        <p:spPr bwMode="auto">
          <a:xfrm>
            <a:off x="0" y="3090863"/>
            <a:ext cx="1295400" cy="1404937"/>
          </a:xfrm>
          <a:prstGeom prst="rect">
            <a:avLst/>
          </a:prstGeom>
          <a:noFill/>
          <a:ln w="9525">
            <a:noFill/>
            <a:miter lim="800000"/>
            <a:headEnd/>
            <a:tailEnd/>
          </a:ln>
        </p:spPr>
        <p:txBody>
          <a:bodyPr>
            <a:prstTxWarp prst="textNoShape">
              <a:avLst/>
            </a:prstTxWarp>
            <a:spAutoFit/>
          </a:bodyPr>
          <a:lstStyle/>
          <a:p>
            <a:r>
              <a:rPr lang="en-US" sz="1600" b="0">
                <a:sym typeface="Symbol" charset="2"/>
              </a:rPr>
              <a:t> = e</a:t>
            </a:r>
            <a:r>
              <a:rPr lang="en-US" sz="1600" b="0" baseline="30000">
                <a:sym typeface="Symbol" charset="2"/>
              </a:rPr>
              <a:t>2i/4 </a:t>
            </a:r>
            <a:r>
              <a:rPr lang="en-US" sz="1600" b="0">
                <a:sym typeface="Symbol" charset="2"/>
              </a:rPr>
              <a:t>=</a:t>
            </a:r>
            <a:r>
              <a:rPr lang="en-US" sz="1600" b="0" baseline="30000">
                <a:sym typeface="Symbol" charset="2"/>
              </a:rPr>
              <a:t> </a:t>
            </a:r>
            <a:r>
              <a:rPr lang="en-US" sz="1600" b="0">
                <a:sym typeface="Symbol" charset="2"/>
              </a:rPr>
              <a:t>i</a:t>
            </a:r>
          </a:p>
          <a:p>
            <a:endParaRPr lang="en-US" sz="1600" b="0">
              <a:sym typeface="Symbol" charset="2"/>
            </a:endParaRPr>
          </a:p>
          <a:p>
            <a:r>
              <a:rPr lang="en-US" sz="1600" b="0">
                <a:sym typeface="Symbol" charset="2"/>
              </a:rPr>
              <a:t> = e</a:t>
            </a:r>
            <a:r>
              <a:rPr lang="en-US" sz="1600" b="0" baseline="30000">
                <a:sym typeface="Symbol" charset="2"/>
              </a:rPr>
              <a:t>2i/2 </a:t>
            </a:r>
            <a:r>
              <a:rPr lang="en-US" sz="1600" b="0">
                <a:sym typeface="Symbol" charset="2"/>
              </a:rPr>
              <a:t>= -1</a:t>
            </a:r>
            <a:endParaRPr lang="en-US" sz="1600" b="0" baseline="30000">
              <a:sym typeface="Symbol" charset="2"/>
            </a:endParaRPr>
          </a:p>
          <a:p>
            <a:endParaRPr lang="en-US" sz="1600" b="0" baseline="30000">
              <a:sym typeface="Symbol" charset="2"/>
            </a:endParaRPr>
          </a:p>
          <a:p>
            <a:endParaRPr lang="en-US" sz="1600" b="0" baseline="30000">
              <a:sym typeface="Symbol" charset="2"/>
            </a:endParaRPr>
          </a:p>
          <a:p>
            <a:r>
              <a:rPr lang="en-US" sz="1600" b="0">
                <a:sym typeface="Symbol" charset="2"/>
              </a:rPr>
              <a:t> = e</a:t>
            </a:r>
            <a:r>
              <a:rPr lang="en-US" sz="1600" b="0" baseline="30000">
                <a:sym typeface="Symbol" charset="2"/>
              </a:rPr>
              <a:t>2i/1</a:t>
            </a:r>
            <a:r>
              <a:rPr lang="en-US" sz="1600" b="0">
                <a:sym typeface="Symbol" charset="2"/>
              </a:rPr>
              <a:t> = 1</a:t>
            </a:r>
            <a:endParaRPr lang="en-US" sz="1600" b="0" baseline="30000">
              <a:sym typeface="Symbol" charset="2"/>
            </a:endParaRPr>
          </a:p>
        </p:txBody>
      </p:sp>
      <p:sp>
        <p:nvSpPr>
          <p:cNvPr id="95239" name="Line 5"/>
          <p:cNvSpPr>
            <a:spLocks noChangeShapeType="1"/>
          </p:cNvSpPr>
          <p:nvPr/>
        </p:nvSpPr>
        <p:spPr bwMode="auto">
          <a:xfrm flipH="1">
            <a:off x="2743200" y="33528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0" name="Line 6"/>
          <p:cNvSpPr>
            <a:spLocks noChangeShapeType="1"/>
          </p:cNvSpPr>
          <p:nvPr/>
        </p:nvSpPr>
        <p:spPr bwMode="auto">
          <a:xfrm flipH="1">
            <a:off x="1828800" y="3886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1" name="Line 7"/>
          <p:cNvSpPr>
            <a:spLocks noChangeShapeType="1"/>
          </p:cNvSpPr>
          <p:nvPr/>
        </p:nvSpPr>
        <p:spPr bwMode="auto">
          <a:xfrm flipH="1">
            <a:off x="5562600" y="3886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2" name="Line 8"/>
          <p:cNvSpPr>
            <a:spLocks noChangeShapeType="1"/>
          </p:cNvSpPr>
          <p:nvPr/>
        </p:nvSpPr>
        <p:spPr bwMode="auto">
          <a:xfrm flipH="1" flipV="1">
            <a:off x="7086600" y="3886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3" name="Line 9"/>
          <p:cNvSpPr>
            <a:spLocks noChangeShapeType="1"/>
          </p:cNvSpPr>
          <p:nvPr/>
        </p:nvSpPr>
        <p:spPr bwMode="auto">
          <a:xfrm flipH="1" flipV="1">
            <a:off x="3352800" y="3886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4" name="Line 10"/>
          <p:cNvSpPr>
            <a:spLocks noChangeShapeType="1"/>
          </p:cNvSpPr>
          <p:nvPr/>
        </p:nvSpPr>
        <p:spPr bwMode="auto">
          <a:xfrm flipH="1" flipV="1">
            <a:off x="6030913" y="33528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5" name="Rectangle 12"/>
          <p:cNvSpPr>
            <a:spLocks noChangeArrowheads="1"/>
          </p:cNvSpPr>
          <p:nvPr/>
        </p:nvSpPr>
        <p:spPr bwMode="auto">
          <a:xfrm>
            <a:off x="6019800" y="762000"/>
            <a:ext cx="2263775" cy="1069975"/>
          </a:xfrm>
          <a:prstGeom prst="rect">
            <a:avLst/>
          </a:prstGeom>
          <a:noFill/>
          <a:ln w="9525">
            <a:noFill/>
            <a:miter lim="800000"/>
            <a:headEnd/>
            <a:tailEnd/>
          </a:ln>
        </p:spPr>
        <p:txBody>
          <a:bodyPr wrap="none">
            <a:prstTxWarp prst="textNoShape">
              <a:avLst/>
            </a:prstTxWarp>
            <a:spAutoFit/>
          </a:bodyPr>
          <a:lstStyle/>
          <a:p>
            <a:pPr>
              <a:tabLst>
                <a:tab pos="511175" algn="l"/>
                <a:tab pos="1539875" algn="l"/>
              </a:tabLst>
            </a:pPr>
            <a:r>
              <a:rPr lang="en-US" sz="1600" b="0"/>
              <a:t>A(1)	= 1-2+3+1 	= 3</a:t>
            </a:r>
          </a:p>
          <a:p>
            <a:pPr>
              <a:tabLst>
                <a:tab pos="511175" algn="l"/>
                <a:tab pos="1539875" algn="l"/>
              </a:tabLst>
            </a:pPr>
            <a:r>
              <a:rPr lang="en-US" sz="1600" b="0"/>
              <a:t>A(-1)	= -1-2-3+1 	= 5</a:t>
            </a:r>
          </a:p>
          <a:p>
            <a:pPr>
              <a:tabLst>
                <a:tab pos="511175" algn="l"/>
                <a:tab pos="1539875" algn="l"/>
              </a:tabLst>
            </a:pPr>
            <a:r>
              <a:rPr lang="en-US" sz="1600" b="0"/>
              <a:t>A(i)	= -i+2+3i+1	= 3+2i</a:t>
            </a:r>
          </a:p>
          <a:p>
            <a:pPr>
              <a:tabLst>
                <a:tab pos="511175" algn="l"/>
                <a:tab pos="1539875" algn="l"/>
              </a:tabLst>
            </a:pPr>
            <a:r>
              <a:rPr lang="en-US" sz="1600" b="0"/>
              <a:t>A(-i)	= i+2-3i+1 	= 3-2i</a:t>
            </a:r>
          </a:p>
        </p:txBody>
      </p:sp>
      <p:sp>
        <p:nvSpPr>
          <p:cNvPr id="95246" name="Line 13"/>
          <p:cNvSpPr>
            <a:spLocks noChangeShapeType="1"/>
          </p:cNvSpPr>
          <p:nvPr/>
        </p:nvSpPr>
        <p:spPr bwMode="auto">
          <a:xfrm flipH="1" flipV="1">
            <a:off x="2895600" y="54864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7" name="Line 14"/>
          <p:cNvSpPr>
            <a:spLocks noChangeShapeType="1"/>
          </p:cNvSpPr>
          <p:nvPr/>
        </p:nvSpPr>
        <p:spPr bwMode="auto">
          <a:xfrm flipH="1" flipV="1">
            <a:off x="1981200" y="4648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8" name="Line 15"/>
          <p:cNvSpPr>
            <a:spLocks noChangeShapeType="1"/>
          </p:cNvSpPr>
          <p:nvPr/>
        </p:nvSpPr>
        <p:spPr bwMode="auto">
          <a:xfrm flipH="1">
            <a:off x="6248400" y="4648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49" name="Line 16"/>
          <p:cNvSpPr>
            <a:spLocks noChangeShapeType="1"/>
          </p:cNvSpPr>
          <p:nvPr/>
        </p:nvSpPr>
        <p:spPr bwMode="auto">
          <a:xfrm flipH="1">
            <a:off x="5410200" y="54864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50" name="Line 9"/>
          <p:cNvSpPr>
            <a:spLocks noChangeShapeType="1"/>
          </p:cNvSpPr>
          <p:nvPr/>
        </p:nvSpPr>
        <p:spPr bwMode="auto">
          <a:xfrm flipH="1" flipV="1">
            <a:off x="5410200" y="4648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5251" name="Line 7"/>
          <p:cNvSpPr>
            <a:spLocks noChangeShapeType="1"/>
          </p:cNvSpPr>
          <p:nvPr/>
        </p:nvSpPr>
        <p:spPr bwMode="auto">
          <a:xfrm flipH="1">
            <a:off x="2895600" y="46482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97283" name="Slide Number Placeholder 5"/>
          <p:cNvSpPr>
            <a:spLocks noGrp="1"/>
          </p:cNvSpPr>
          <p:nvPr>
            <p:ph type="sldNum" sz="quarter" idx="12"/>
          </p:nvPr>
        </p:nvSpPr>
        <p:spPr>
          <a:noFill/>
        </p:spPr>
        <p:txBody>
          <a:bodyPr/>
          <a:lstStyle/>
          <a:p>
            <a:fld id="{8A41692B-F6B1-4B42-9990-8A58610AA365}" type="slidenum">
              <a:rPr lang="en-US" smtClean="0">
                <a:latin typeface="Times New Roman" charset="0"/>
              </a:rPr>
              <a:pPr/>
              <a:t>41</a:t>
            </a:fld>
            <a:endParaRPr lang="en-US">
              <a:latin typeface="Times New Roman" charset="0"/>
            </a:endParaRPr>
          </a:p>
        </p:txBody>
      </p:sp>
      <p:sp>
        <p:nvSpPr>
          <p:cNvPr id="97284" name="Rectangle 3"/>
          <p:cNvSpPr>
            <a:spLocks noGrp="1" noChangeArrowheads="1"/>
          </p:cNvSpPr>
          <p:nvPr>
            <p:ph type="body" idx="1"/>
          </p:nvPr>
        </p:nvSpPr>
        <p:spPr>
          <a:xfrm>
            <a:off x="1295400" y="2971800"/>
            <a:ext cx="7086600" cy="3352800"/>
          </a:xfrm>
        </p:spPr>
        <p:txBody>
          <a:bodyPr/>
          <a:lstStyle/>
          <a:p>
            <a:pPr algn="ctr" eaLnBrk="1" hangingPunct="1">
              <a:lnSpc>
                <a:spcPct val="90000"/>
              </a:lnSpc>
              <a:buFont typeface="Wingdings" charset="2"/>
              <a:buNone/>
            </a:pPr>
            <a:r>
              <a:rPr lang="en-US" sz="1600">
                <a:ea typeface="ＭＳ Ｐゴシック" charset="-128"/>
                <a:cs typeface="ＭＳ Ｐゴシック" charset="-128"/>
              </a:rPr>
              <a:t>A(x) = x</a:t>
            </a:r>
            <a:r>
              <a:rPr lang="en-US" sz="1600" baseline="30000">
                <a:ea typeface="ＭＳ Ｐゴシック" charset="-128"/>
                <a:cs typeface="ＭＳ Ｐゴシック" charset="-128"/>
              </a:rPr>
              <a:t>4</a:t>
            </a:r>
            <a:r>
              <a:rPr lang="en-US" sz="1600">
                <a:ea typeface="ＭＳ Ｐゴシック" charset="-128"/>
                <a:cs typeface="ＭＳ Ｐゴシック" charset="-128"/>
              </a:rPr>
              <a:t> - 2x</a:t>
            </a:r>
            <a:r>
              <a:rPr lang="en-US" sz="1600" baseline="30000">
                <a:ea typeface="ＭＳ Ｐゴシック" charset="-128"/>
                <a:cs typeface="ＭＳ Ｐゴシック" charset="-128"/>
              </a:rPr>
              <a:t>3</a:t>
            </a:r>
            <a:r>
              <a:rPr lang="en-US" sz="1600">
                <a:ea typeface="ＭＳ Ｐゴシック" charset="-128"/>
                <a:cs typeface="ＭＳ Ｐゴシック" charset="-128"/>
              </a:rPr>
              <a:t> + 4x</a:t>
            </a:r>
            <a:r>
              <a:rPr lang="en-US" sz="1600" baseline="30000">
                <a:ea typeface="ＭＳ Ｐゴシック" charset="-128"/>
                <a:cs typeface="ＭＳ Ｐゴシック" charset="-128"/>
              </a:rPr>
              <a:t>2</a:t>
            </a:r>
            <a:r>
              <a:rPr lang="en-US" sz="1600">
                <a:ea typeface="ＭＳ Ｐゴシック" charset="-128"/>
                <a:cs typeface="ＭＳ Ｐゴシック" charset="-128"/>
              </a:rPr>
              <a:t> + 3x + 1 = (x</a:t>
            </a:r>
            <a:r>
              <a:rPr lang="en-US" sz="1600" baseline="30000">
                <a:ea typeface="ＭＳ Ｐゴシック" charset="-128"/>
                <a:cs typeface="ＭＳ Ｐゴシック" charset="-128"/>
              </a:rPr>
              <a:t>4</a:t>
            </a:r>
            <a:r>
              <a:rPr lang="en-US" sz="1600">
                <a:ea typeface="ＭＳ Ｐゴシック" charset="-128"/>
                <a:cs typeface="ＭＳ Ｐゴシック" charset="-128"/>
              </a:rPr>
              <a:t> + 4x</a:t>
            </a:r>
            <a:r>
              <a:rPr lang="en-US" sz="1600" baseline="30000">
                <a:ea typeface="ＭＳ Ｐゴシック" charset="-128"/>
                <a:cs typeface="ＭＳ Ｐゴシック" charset="-128"/>
              </a:rPr>
              <a:t>2</a:t>
            </a:r>
            <a:r>
              <a:rPr lang="en-US" sz="1600">
                <a:ea typeface="ＭＳ Ｐゴシック" charset="-128"/>
                <a:cs typeface="ＭＳ Ｐゴシック" charset="-128"/>
              </a:rPr>
              <a:t> + 1) + x(-2x</a:t>
            </a:r>
            <a:r>
              <a:rPr lang="en-US" sz="1600" baseline="30000">
                <a:ea typeface="ＭＳ Ｐゴシック" charset="-128"/>
                <a:cs typeface="ＭＳ Ｐゴシック" charset="-128"/>
              </a:rPr>
              <a:t>2</a:t>
            </a:r>
            <a:r>
              <a:rPr lang="en-US" sz="1600">
                <a:ea typeface="ＭＳ Ｐゴシック" charset="-128"/>
                <a:cs typeface="ＭＳ Ｐゴシック" charset="-128"/>
              </a:rPr>
              <a:t> + 3)</a:t>
            </a: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A(x) = x</a:t>
            </a:r>
            <a:r>
              <a:rPr lang="en-US" sz="1600" baseline="30000">
                <a:ea typeface="ＭＳ Ｐゴシック" charset="-128"/>
                <a:cs typeface="ＭＳ Ｐゴシック" charset="-128"/>
              </a:rPr>
              <a:t>2</a:t>
            </a:r>
            <a:r>
              <a:rPr lang="en-US" sz="1600">
                <a:ea typeface="ＭＳ Ｐゴシック" charset="-128"/>
                <a:cs typeface="ＭＳ Ｐゴシック" charset="-128"/>
              </a:rPr>
              <a:t> +4x + 1 = (x</a:t>
            </a:r>
            <a:r>
              <a:rPr lang="en-US" sz="1600" baseline="30000">
                <a:ea typeface="ＭＳ Ｐゴシック" charset="-128"/>
                <a:cs typeface="ＭＳ Ｐゴシック" charset="-128"/>
              </a:rPr>
              <a:t>2</a:t>
            </a:r>
            <a:r>
              <a:rPr lang="en-US" sz="1600">
                <a:ea typeface="ＭＳ Ｐゴシック" charset="-128"/>
                <a:cs typeface="ＭＳ Ｐゴシック" charset="-128"/>
              </a:rPr>
              <a:t> + 1) + x(4)      A(x) = (-2x + 3) = (3) + x(-2)</a:t>
            </a: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600">
                <a:ea typeface="ＭＳ Ｐゴシック" charset="-128"/>
                <a:cs typeface="ＭＳ Ｐゴシック" charset="-128"/>
              </a:rPr>
              <a:t>A(x) = x + 1	A(x) = 4		A(x) = 3		A(x) = -2</a:t>
            </a:r>
          </a:p>
          <a:p>
            <a:pPr eaLnBrk="1" hangingPunct="1">
              <a:lnSpc>
                <a:spcPct val="90000"/>
              </a:lnSpc>
              <a:buFont typeface="Wingdings" charset="2"/>
              <a:buNone/>
            </a:pPr>
            <a:r>
              <a:rPr lang="en-US" sz="1600">
                <a:ea typeface="ＭＳ Ｐゴシック" charset="-128"/>
                <a:cs typeface="ＭＳ Ｐゴシック" charset="-128"/>
              </a:rPr>
              <a:t>A(1) =A(</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0</a:t>
            </a:r>
            <a:r>
              <a:rPr lang="en-US" sz="1600">
                <a:ea typeface="ＭＳ Ｐゴシック" charset="-128"/>
                <a:cs typeface="ＭＳ Ｐゴシック" charset="-128"/>
                <a:sym typeface="Symbol" charset="2"/>
              </a:rPr>
              <a:t>)</a:t>
            </a:r>
            <a:r>
              <a:rPr lang="en-US" sz="1600">
                <a:ea typeface="ＭＳ Ｐゴシック" charset="-128"/>
                <a:cs typeface="ＭＳ Ｐゴシック" charset="-128"/>
              </a:rPr>
              <a:t>=2	A(1) = 4		A(1) = 3		A(1) = -2</a:t>
            </a:r>
          </a:p>
          <a:p>
            <a:pPr eaLnBrk="1" hangingPunct="1">
              <a:lnSpc>
                <a:spcPct val="90000"/>
              </a:lnSpc>
              <a:buFont typeface="Wingdings" charset="2"/>
              <a:buNone/>
            </a:pPr>
            <a:endParaRPr lang="en-US" sz="1800">
              <a:ea typeface="ＭＳ Ｐゴシック" charset="-128"/>
              <a:cs typeface="ＭＳ Ｐゴシック" charset="-128"/>
            </a:endParaRPr>
          </a:p>
          <a:p>
            <a:pPr eaLnBrk="1" hangingPunct="1">
              <a:lnSpc>
                <a:spcPct val="90000"/>
              </a:lnSpc>
              <a:buFont typeface="Wingdings" charset="2"/>
              <a:buNone/>
            </a:pP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0</a:t>
            </a:r>
            <a:r>
              <a:rPr lang="en-US" sz="1800">
                <a:ea typeface="ＭＳ Ｐゴシック" charset="-128"/>
                <a:cs typeface="ＭＳ Ｐゴシック" charset="-128"/>
                <a:sym typeface="Symbol" charset="2"/>
              </a:rPr>
              <a:t>) = 2 + (1)(4) = 6		</a:t>
            </a: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0</a:t>
            </a:r>
            <a:r>
              <a:rPr lang="en-US" sz="1800">
                <a:ea typeface="ＭＳ Ｐゴシック" charset="-128"/>
                <a:cs typeface="ＭＳ Ｐゴシック" charset="-128"/>
                <a:sym typeface="Symbol" charset="2"/>
              </a:rPr>
              <a:t>) = 3 + (1)(-2) = 1</a:t>
            </a:r>
            <a:endParaRPr lang="en-US" sz="1800">
              <a:ea typeface="ＭＳ Ｐゴシック" charset="-128"/>
              <a:cs typeface="ＭＳ Ｐゴシック" charset="-128"/>
            </a:endParaRPr>
          </a:p>
          <a:p>
            <a:pPr eaLnBrk="1" hangingPunct="1">
              <a:lnSpc>
                <a:spcPct val="90000"/>
              </a:lnSpc>
              <a:buFont typeface="Wingdings" charset="2"/>
              <a:buNone/>
            </a:pP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1</a:t>
            </a:r>
            <a:r>
              <a:rPr lang="en-US" sz="1800">
                <a:ea typeface="ＭＳ Ｐゴシック" charset="-128"/>
                <a:cs typeface="ＭＳ Ｐゴシック" charset="-128"/>
                <a:sym typeface="Symbol" charset="2"/>
              </a:rPr>
              <a:t>) = 2 + (-1)(4) = -2		</a:t>
            </a: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1</a:t>
            </a:r>
            <a:r>
              <a:rPr lang="en-US" sz="1800">
                <a:ea typeface="ＭＳ Ｐゴシック" charset="-128"/>
                <a:cs typeface="ＭＳ Ｐゴシック" charset="-128"/>
                <a:sym typeface="Symbol" charset="2"/>
              </a:rPr>
              <a:t>) = 3 + (-1)(-2) = 5</a:t>
            </a:r>
            <a:endParaRPr lang="en-US" sz="1800">
              <a:ea typeface="ＭＳ Ｐゴシック" charset="-128"/>
              <a:cs typeface="ＭＳ Ｐゴシック" charset="-128"/>
            </a:endParaRPr>
          </a:p>
          <a:p>
            <a:pPr eaLnBrk="1" hangingPunct="1">
              <a:lnSpc>
                <a:spcPct val="90000"/>
              </a:lnSpc>
              <a:buFont typeface="Wingdings" charset="2"/>
              <a:buNone/>
            </a:pPr>
            <a:endParaRPr lang="en-US" sz="1600">
              <a:ea typeface="ＭＳ Ｐゴシック" charset="-128"/>
              <a:cs typeface="ＭＳ Ｐゴシック" charset="-128"/>
            </a:endParaRPr>
          </a:p>
          <a:p>
            <a:pPr eaLnBrk="1" hangingPunct="1">
              <a:lnSpc>
                <a:spcPct val="90000"/>
              </a:lnSpc>
              <a:buFont typeface="Wingdings" charset="2"/>
              <a:buNone/>
            </a:pP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0</a:t>
            </a:r>
            <a:r>
              <a:rPr lang="en-US" sz="1800">
                <a:ea typeface="ＭＳ Ｐゴシック" charset="-128"/>
                <a:cs typeface="ＭＳ Ｐゴシック" charset="-128"/>
                <a:sym typeface="Symbol" charset="2"/>
              </a:rPr>
              <a:t>) = 6+1=7 	 </a:t>
            </a: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1</a:t>
            </a:r>
            <a:r>
              <a:rPr lang="en-US" sz="1800">
                <a:ea typeface="ＭＳ Ｐゴシック" charset="-128"/>
                <a:cs typeface="ＭＳ Ｐゴシック" charset="-128"/>
                <a:sym typeface="Symbol" charset="2"/>
              </a:rPr>
              <a:t>) = 6-1=5	</a:t>
            </a: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2</a:t>
            </a:r>
            <a:r>
              <a:rPr lang="en-US" sz="1800">
                <a:ea typeface="ＭＳ Ｐゴシック" charset="-128"/>
                <a:cs typeface="ＭＳ Ｐゴシック" charset="-128"/>
                <a:sym typeface="Symbol" charset="2"/>
              </a:rPr>
              <a:t>) = -2+5i	 </a:t>
            </a:r>
            <a:r>
              <a:rPr lang="en-US" sz="1800">
                <a:ea typeface="ＭＳ Ｐゴシック" charset="-128"/>
                <a:cs typeface="ＭＳ Ｐゴシック" charset="-128"/>
              </a:rPr>
              <a:t>A(</a:t>
            </a:r>
            <a:r>
              <a:rPr lang="en-US" sz="1800">
                <a:ea typeface="ＭＳ Ｐゴシック" charset="-128"/>
                <a:cs typeface="ＭＳ Ｐゴシック" charset="-128"/>
                <a:sym typeface="Symbol" charset="2"/>
              </a:rPr>
              <a:t></a:t>
            </a:r>
            <a:r>
              <a:rPr lang="en-US" sz="1800" baseline="30000">
                <a:ea typeface="ＭＳ Ｐゴシック" charset="-128"/>
                <a:cs typeface="ＭＳ Ｐゴシック" charset="-128"/>
                <a:sym typeface="Symbol" charset="2"/>
              </a:rPr>
              <a:t>3</a:t>
            </a:r>
            <a:r>
              <a:rPr lang="en-US" sz="1800">
                <a:ea typeface="ＭＳ Ｐゴシック" charset="-128"/>
                <a:cs typeface="ＭＳ Ｐゴシック" charset="-128"/>
                <a:sym typeface="Symbol" charset="2"/>
              </a:rPr>
              <a:t>) = -2-5i</a:t>
            </a:r>
          </a:p>
          <a:p>
            <a:pPr eaLnBrk="1" hangingPunct="1">
              <a:lnSpc>
                <a:spcPct val="90000"/>
              </a:lnSpc>
              <a:buFont typeface="Wingdings" charset="2"/>
              <a:buNone/>
            </a:pPr>
            <a:endParaRPr lang="en-US" sz="1600">
              <a:ea typeface="ＭＳ Ｐゴシック" charset="-128"/>
              <a:cs typeface="ＭＳ Ｐゴシック" charset="-128"/>
              <a:sym typeface="Symbol" charset="2"/>
            </a:endParaRPr>
          </a:p>
        </p:txBody>
      </p:sp>
      <p:pic>
        <p:nvPicPr>
          <p:cNvPr id="97285" name="Picture 2"/>
          <p:cNvPicPr>
            <a:picLocks noChangeAspect="1" noChangeArrowheads="1"/>
          </p:cNvPicPr>
          <p:nvPr/>
        </p:nvPicPr>
        <p:blipFill>
          <a:blip r:embed="rId3"/>
          <a:srcRect/>
          <a:stretch>
            <a:fillRect/>
          </a:stretch>
        </p:blipFill>
        <p:spPr bwMode="auto">
          <a:xfrm>
            <a:off x="914400" y="12700"/>
            <a:ext cx="4664075" cy="2901950"/>
          </a:xfrm>
          <a:prstGeom prst="rect">
            <a:avLst/>
          </a:prstGeom>
          <a:noFill/>
          <a:ln w="9525">
            <a:noFill/>
            <a:miter lim="800000"/>
            <a:headEnd/>
            <a:tailEnd/>
          </a:ln>
        </p:spPr>
      </p:pic>
      <p:sp>
        <p:nvSpPr>
          <p:cNvPr id="97286" name="Line 6"/>
          <p:cNvSpPr>
            <a:spLocks noChangeShapeType="1"/>
          </p:cNvSpPr>
          <p:nvPr/>
        </p:nvSpPr>
        <p:spPr bwMode="auto">
          <a:xfrm flipH="1">
            <a:off x="3048000" y="32766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87" name="Line 7"/>
          <p:cNvSpPr>
            <a:spLocks noChangeShapeType="1"/>
          </p:cNvSpPr>
          <p:nvPr/>
        </p:nvSpPr>
        <p:spPr bwMode="auto">
          <a:xfrm flipH="1">
            <a:off x="1981200" y="38100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88" name="Line 8"/>
          <p:cNvSpPr>
            <a:spLocks noChangeShapeType="1"/>
          </p:cNvSpPr>
          <p:nvPr/>
        </p:nvSpPr>
        <p:spPr bwMode="auto">
          <a:xfrm flipH="1">
            <a:off x="5638800" y="38100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89" name="Line 9"/>
          <p:cNvSpPr>
            <a:spLocks noChangeShapeType="1"/>
          </p:cNvSpPr>
          <p:nvPr/>
        </p:nvSpPr>
        <p:spPr bwMode="auto">
          <a:xfrm flipH="1" flipV="1">
            <a:off x="6934200" y="38100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0" name="Line 10"/>
          <p:cNvSpPr>
            <a:spLocks noChangeShapeType="1"/>
          </p:cNvSpPr>
          <p:nvPr/>
        </p:nvSpPr>
        <p:spPr bwMode="auto">
          <a:xfrm flipH="1" flipV="1">
            <a:off x="3352800" y="38100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1" name="Line 11"/>
          <p:cNvSpPr>
            <a:spLocks noChangeShapeType="1"/>
          </p:cNvSpPr>
          <p:nvPr/>
        </p:nvSpPr>
        <p:spPr bwMode="auto">
          <a:xfrm flipH="1" flipV="1">
            <a:off x="5715000" y="32766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5638800" y="762000"/>
            <a:ext cx="2563813" cy="1069975"/>
          </a:xfrm>
          <a:prstGeom prst="rect">
            <a:avLst/>
          </a:prstGeom>
          <a:noFill/>
          <a:ln w="9525">
            <a:noFill/>
            <a:miter lim="800000"/>
            <a:headEnd/>
            <a:tailEnd/>
          </a:ln>
        </p:spPr>
        <p:txBody>
          <a:bodyPr wrap="none">
            <a:prstTxWarp prst="textNoShape">
              <a:avLst/>
            </a:prstTxWarp>
            <a:spAutoFit/>
          </a:bodyPr>
          <a:lstStyle/>
          <a:p>
            <a:pPr>
              <a:tabLst>
                <a:tab pos="511175" algn="l"/>
                <a:tab pos="1773238" algn="l"/>
              </a:tabLst>
            </a:pPr>
            <a:r>
              <a:rPr lang="en-US" sz="1600" b="0"/>
              <a:t>A(1)	= 1-2+4+3+1	= 7</a:t>
            </a:r>
          </a:p>
          <a:p>
            <a:pPr>
              <a:tabLst>
                <a:tab pos="511175" algn="l"/>
                <a:tab pos="1773238" algn="l"/>
              </a:tabLst>
            </a:pPr>
            <a:r>
              <a:rPr lang="en-US" sz="1600" b="0"/>
              <a:t>A(-1)	= 1+2+4-3+1	= 5</a:t>
            </a:r>
          </a:p>
          <a:p>
            <a:pPr>
              <a:tabLst>
                <a:tab pos="511175" algn="l"/>
                <a:tab pos="1773238" algn="l"/>
              </a:tabLst>
            </a:pPr>
            <a:r>
              <a:rPr lang="en-US" sz="1600" b="0"/>
              <a:t>A(i)	= 1+2i-4+3i+1	= -2+5i</a:t>
            </a:r>
          </a:p>
          <a:p>
            <a:pPr>
              <a:tabLst>
                <a:tab pos="511175" algn="l"/>
                <a:tab pos="1773238" algn="l"/>
              </a:tabLst>
            </a:pPr>
            <a:r>
              <a:rPr lang="en-US" sz="1600" b="0"/>
              <a:t>A(-i)	= 1-2i-4-3i+1	= -2-5i</a:t>
            </a:r>
          </a:p>
        </p:txBody>
      </p:sp>
      <p:sp>
        <p:nvSpPr>
          <p:cNvPr id="97293" name="Line 13"/>
          <p:cNvSpPr>
            <a:spLocks noChangeShapeType="1"/>
          </p:cNvSpPr>
          <p:nvPr/>
        </p:nvSpPr>
        <p:spPr bwMode="auto">
          <a:xfrm flipH="1" flipV="1">
            <a:off x="5486400" y="4637088"/>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4" name="Line 14"/>
          <p:cNvSpPr>
            <a:spLocks noChangeShapeType="1"/>
          </p:cNvSpPr>
          <p:nvPr/>
        </p:nvSpPr>
        <p:spPr bwMode="auto">
          <a:xfrm flipH="1" flipV="1">
            <a:off x="3505200" y="54864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5" name="Line 15"/>
          <p:cNvSpPr>
            <a:spLocks noChangeShapeType="1"/>
          </p:cNvSpPr>
          <p:nvPr/>
        </p:nvSpPr>
        <p:spPr bwMode="auto">
          <a:xfrm flipH="1" flipV="1">
            <a:off x="1981200" y="4637088"/>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6" name="Line 16"/>
          <p:cNvSpPr>
            <a:spLocks noChangeShapeType="1"/>
          </p:cNvSpPr>
          <p:nvPr/>
        </p:nvSpPr>
        <p:spPr bwMode="auto">
          <a:xfrm flipH="1">
            <a:off x="3200400" y="4637088"/>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7" name="Line 17"/>
          <p:cNvSpPr>
            <a:spLocks noChangeShapeType="1"/>
          </p:cNvSpPr>
          <p:nvPr/>
        </p:nvSpPr>
        <p:spPr bwMode="auto">
          <a:xfrm flipH="1">
            <a:off x="5486400" y="5486400"/>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8" name="Line 18"/>
          <p:cNvSpPr>
            <a:spLocks noChangeShapeType="1"/>
          </p:cNvSpPr>
          <p:nvPr/>
        </p:nvSpPr>
        <p:spPr bwMode="auto">
          <a:xfrm flipH="1">
            <a:off x="6934200" y="4637088"/>
            <a:ext cx="304800" cy="3048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7299" name="Rectangle 4"/>
          <p:cNvSpPr>
            <a:spLocks noChangeArrowheads="1"/>
          </p:cNvSpPr>
          <p:nvPr/>
        </p:nvSpPr>
        <p:spPr bwMode="auto">
          <a:xfrm>
            <a:off x="0" y="2971800"/>
            <a:ext cx="1295400" cy="1404938"/>
          </a:xfrm>
          <a:prstGeom prst="rect">
            <a:avLst/>
          </a:prstGeom>
          <a:noFill/>
          <a:ln w="9525">
            <a:noFill/>
            <a:miter lim="800000"/>
            <a:headEnd/>
            <a:tailEnd/>
          </a:ln>
        </p:spPr>
        <p:txBody>
          <a:bodyPr>
            <a:prstTxWarp prst="textNoShape">
              <a:avLst/>
            </a:prstTxWarp>
            <a:spAutoFit/>
          </a:bodyPr>
          <a:lstStyle/>
          <a:p>
            <a:r>
              <a:rPr lang="en-US" sz="1600" b="0">
                <a:sym typeface="Symbol" charset="2"/>
              </a:rPr>
              <a:t> = e</a:t>
            </a:r>
            <a:r>
              <a:rPr lang="en-US" sz="1600" b="0" baseline="30000">
                <a:sym typeface="Symbol" charset="2"/>
              </a:rPr>
              <a:t>2i/4 </a:t>
            </a:r>
            <a:r>
              <a:rPr lang="en-US" sz="1600" b="0">
                <a:sym typeface="Symbol" charset="2"/>
              </a:rPr>
              <a:t>=</a:t>
            </a:r>
            <a:r>
              <a:rPr lang="en-US" sz="1600" b="0" baseline="30000">
                <a:sym typeface="Symbol" charset="2"/>
              </a:rPr>
              <a:t> </a:t>
            </a:r>
            <a:r>
              <a:rPr lang="en-US" sz="1600" b="0">
                <a:sym typeface="Symbol" charset="2"/>
              </a:rPr>
              <a:t>i</a:t>
            </a:r>
          </a:p>
          <a:p>
            <a:endParaRPr lang="en-US" sz="1600" b="0">
              <a:sym typeface="Symbol" charset="2"/>
            </a:endParaRPr>
          </a:p>
          <a:p>
            <a:r>
              <a:rPr lang="en-US" sz="1600" b="0">
                <a:sym typeface="Symbol" charset="2"/>
              </a:rPr>
              <a:t> = e</a:t>
            </a:r>
            <a:r>
              <a:rPr lang="en-US" sz="1600" b="0" baseline="30000">
                <a:sym typeface="Symbol" charset="2"/>
              </a:rPr>
              <a:t>2i/2 </a:t>
            </a:r>
            <a:r>
              <a:rPr lang="en-US" sz="1600" b="0">
                <a:sym typeface="Symbol" charset="2"/>
              </a:rPr>
              <a:t>= -1</a:t>
            </a:r>
            <a:endParaRPr lang="en-US" sz="1600" b="0" baseline="30000">
              <a:sym typeface="Symbol" charset="2"/>
            </a:endParaRPr>
          </a:p>
          <a:p>
            <a:endParaRPr lang="en-US" sz="1600" b="0" baseline="30000">
              <a:sym typeface="Symbol" charset="2"/>
            </a:endParaRPr>
          </a:p>
          <a:p>
            <a:endParaRPr lang="en-US" sz="1600" b="0" baseline="30000">
              <a:sym typeface="Symbol" charset="2"/>
            </a:endParaRPr>
          </a:p>
          <a:p>
            <a:r>
              <a:rPr lang="en-US" sz="1600" b="0">
                <a:sym typeface="Symbol" charset="2"/>
              </a:rPr>
              <a:t> = e</a:t>
            </a:r>
            <a:r>
              <a:rPr lang="en-US" sz="1600" b="0" baseline="30000">
                <a:sym typeface="Symbol" charset="2"/>
              </a:rPr>
              <a:t>2i/1</a:t>
            </a:r>
            <a:r>
              <a:rPr lang="en-US" sz="1600" b="0">
                <a:sym typeface="Symbol" charset="2"/>
              </a:rPr>
              <a:t> = 1</a:t>
            </a:r>
            <a:endParaRPr lang="en-US" sz="1600" b="0" baseline="30000">
              <a:sym typeface="Symbol"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99331" name="Slide Number Placeholder 5"/>
          <p:cNvSpPr>
            <a:spLocks noGrp="1"/>
          </p:cNvSpPr>
          <p:nvPr>
            <p:ph type="sldNum" sz="quarter" idx="12"/>
          </p:nvPr>
        </p:nvSpPr>
        <p:spPr>
          <a:noFill/>
        </p:spPr>
        <p:txBody>
          <a:bodyPr/>
          <a:lstStyle/>
          <a:p>
            <a:fld id="{48797637-9463-F34E-BB73-A6008A4504E2}" type="slidenum">
              <a:rPr lang="en-US" smtClean="0">
                <a:latin typeface="Times New Roman" charset="0"/>
              </a:rPr>
              <a:pPr/>
              <a:t>42</a:t>
            </a:fld>
            <a:endParaRPr lang="en-US">
              <a:latin typeface="Times New Roman" charset="0"/>
            </a:endParaRPr>
          </a:p>
        </p:txBody>
      </p:sp>
      <p:sp>
        <p:nvSpPr>
          <p:cNvPr id="706562" name="Rectangle 2"/>
          <p:cNvSpPr>
            <a:spLocks noGrp="1" noChangeArrowheads="1"/>
          </p:cNvSpPr>
          <p:nvPr>
            <p:ph type="title"/>
          </p:nvPr>
        </p:nvSpPr>
        <p:spPr>
          <a:xfrm>
            <a:off x="609600" y="190500"/>
            <a:ext cx="7772400" cy="838200"/>
          </a:xfrm>
        </p:spPr>
        <p:txBody>
          <a:bodyPr/>
          <a:lstStyle/>
          <a:p>
            <a:pPr eaLnBrk="1" hangingPunct="1">
              <a:defRPr/>
            </a:pPr>
            <a:r>
              <a:rPr lang="en-US" sz="2800">
                <a:ea typeface="+mj-ea"/>
                <a:cs typeface="+mj-cs"/>
              </a:rPr>
              <a:t>Review</a:t>
            </a:r>
          </a:p>
        </p:txBody>
      </p:sp>
      <p:sp>
        <p:nvSpPr>
          <p:cNvPr id="99333" name="Rectangle 3"/>
          <p:cNvSpPr>
            <a:spLocks noGrp="1" noChangeArrowheads="1"/>
          </p:cNvSpPr>
          <p:nvPr>
            <p:ph type="body" idx="1"/>
          </p:nvPr>
        </p:nvSpPr>
        <p:spPr>
          <a:xfrm>
            <a:off x="685800" y="4876800"/>
            <a:ext cx="7772400" cy="1219200"/>
          </a:xfrm>
        </p:spPr>
        <p:txBody>
          <a:bodyPr/>
          <a:lstStyle/>
          <a:p>
            <a:pPr eaLnBrk="1" hangingPunct="1"/>
            <a:r>
              <a:rPr lang="en-US" sz="2000">
                <a:ea typeface="ＭＳ Ｐゴシック" charset="-128"/>
                <a:cs typeface="ＭＳ Ｐゴシック" charset="-128"/>
              </a:rPr>
              <a:t>Selection and Evaluation O(n)</a:t>
            </a:r>
          </a:p>
          <a:p>
            <a:pPr eaLnBrk="1" hangingPunct="1"/>
            <a:r>
              <a:rPr lang="en-US" sz="2000">
                <a:ea typeface="ＭＳ Ｐゴシック" charset="-128"/>
                <a:cs typeface="ＭＳ Ｐゴシック" charset="-128"/>
              </a:rPr>
              <a:t>Now have Evaluation of O(nlogn)</a:t>
            </a:r>
          </a:p>
          <a:p>
            <a:pPr eaLnBrk="1" hangingPunct="1"/>
            <a:r>
              <a:rPr lang="en-US" sz="2000">
                <a:ea typeface="ＭＳ Ｐゴシック" charset="-128"/>
                <a:cs typeface="ＭＳ Ｐゴシック" charset="-128"/>
              </a:rPr>
              <a:t>What about Interpolation?</a:t>
            </a:r>
          </a:p>
        </p:txBody>
      </p:sp>
      <p:pic>
        <p:nvPicPr>
          <p:cNvPr id="99334" name="Picture 2"/>
          <p:cNvPicPr>
            <a:picLocks noChangeAspect="1" noChangeArrowheads="1"/>
          </p:cNvPicPr>
          <p:nvPr/>
        </p:nvPicPr>
        <p:blipFill>
          <a:blip r:embed="rId3"/>
          <a:srcRect/>
          <a:stretch>
            <a:fillRect/>
          </a:stretch>
        </p:blipFill>
        <p:spPr bwMode="auto">
          <a:xfrm>
            <a:off x="1295400" y="914400"/>
            <a:ext cx="6553200" cy="917575"/>
          </a:xfrm>
          <a:prstGeom prst="rect">
            <a:avLst/>
          </a:prstGeom>
          <a:noFill/>
          <a:ln w="9525">
            <a:noFill/>
            <a:miter lim="800000"/>
            <a:headEnd/>
            <a:tailEnd/>
          </a:ln>
        </p:spPr>
      </p:pic>
      <p:pic>
        <p:nvPicPr>
          <p:cNvPr id="99335" name="Picture 2"/>
          <p:cNvPicPr>
            <a:picLocks noChangeAspect="1" noChangeArrowheads="1"/>
          </p:cNvPicPr>
          <p:nvPr/>
        </p:nvPicPr>
        <p:blipFill>
          <a:blip r:embed="rId4"/>
          <a:srcRect/>
          <a:stretch>
            <a:fillRect/>
          </a:stretch>
        </p:blipFill>
        <p:spPr bwMode="auto">
          <a:xfrm>
            <a:off x="1295400" y="1981200"/>
            <a:ext cx="6553200" cy="264001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101379" name="Slide Number Placeholder 5"/>
          <p:cNvSpPr>
            <a:spLocks noGrp="1"/>
          </p:cNvSpPr>
          <p:nvPr>
            <p:ph type="sldNum" sz="quarter" idx="12"/>
          </p:nvPr>
        </p:nvSpPr>
        <p:spPr>
          <a:noFill/>
        </p:spPr>
        <p:txBody>
          <a:bodyPr/>
          <a:lstStyle/>
          <a:p>
            <a:fld id="{FD2E35AA-8ED7-0540-90C6-FD9F6236D6B7}" type="slidenum">
              <a:rPr lang="en-US" smtClean="0">
                <a:latin typeface="Times New Roman" charset="0"/>
              </a:rPr>
              <a:pPr/>
              <a:t>43</a:t>
            </a:fld>
            <a:endParaRPr lang="en-US">
              <a:latin typeface="Times New Roman" charset="0"/>
            </a:endParaRPr>
          </a:p>
        </p:txBody>
      </p:sp>
      <p:pic>
        <p:nvPicPr>
          <p:cNvPr id="101380" name="Picture 2"/>
          <p:cNvPicPr>
            <a:picLocks noChangeAspect="1" noChangeArrowheads="1"/>
          </p:cNvPicPr>
          <p:nvPr/>
        </p:nvPicPr>
        <p:blipFill>
          <a:blip r:embed="rId3"/>
          <a:srcRect/>
          <a:stretch>
            <a:fillRect/>
          </a:stretch>
        </p:blipFill>
        <p:spPr bwMode="auto">
          <a:xfrm>
            <a:off x="1828800" y="1308100"/>
            <a:ext cx="5334000" cy="1358900"/>
          </a:xfrm>
          <a:prstGeom prst="rect">
            <a:avLst/>
          </a:prstGeom>
          <a:noFill/>
          <a:ln w="9525">
            <a:noFill/>
            <a:miter lim="800000"/>
            <a:headEnd/>
            <a:tailEnd/>
          </a:ln>
        </p:spPr>
      </p:pic>
      <p:pic>
        <p:nvPicPr>
          <p:cNvPr id="101381" name="Picture 2"/>
          <p:cNvPicPr>
            <a:picLocks noChangeAspect="1" noChangeArrowheads="1"/>
          </p:cNvPicPr>
          <p:nvPr/>
        </p:nvPicPr>
        <p:blipFill>
          <a:blip r:embed="rId4"/>
          <a:srcRect/>
          <a:stretch>
            <a:fillRect/>
          </a:stretch>
        </p:blipFill>
        <p:spPr bwMode="auto">
          <a:xfrm>
            <a:off x="1447800" y="4489450"/>
            <a:ext cx="5943600" cy="1836738"/>
          </a:xfrm>
          <a:prstGeom prst="rect">
            <a:avLst/>
          </a:prstGeom>
          <a:noFill/>
          <a:ln w="9525">
            <a:noFill/>
            <a:miter lim="800000"/>
            <a:headEnd/>
            <a:tailEnd/>
          </a:ln>
        </p:spPr>
      </p:pic>
      <p:sp>
        <p:nvSpPr>
          <p:cNvPr id="101382" name="Rectangle 8"/>
          <p:cNvSpPr>
            <a:spLocks noGrp="1" noChangeArrowheads="1"/>
          </p:cNvSpPr>
          <p:nvPr>
            <p:ph type="body" idx="1"/>
          </p:nvPr>
        </p:nvSpPr>
        <p:spPr>
          <a:xfrm>
            <a:off x="609600" y="2743200"/>
            <a:ext cx="8153400" cy="1295400"/>
          </a:xfrm>
          <a:noFill/>
        </p:spPr>
        <p:txBody>
          <a:bodyPr/>
          <a:lstStyle/>
          <a:p>
            <a:pPr eaLnBrk="1" hangingPunct="1">
              <a:lnSpc>
                <a:spcPct val="90000"/>
              </a:lnSpc>
            </a:pPr>
            <a:r>
              <a:rPr lang="en-US" sz="1600">
                <a:ea typeface="ＭＳ Ｐゴシック" charset="-128"/>
                <a:cs typeface="ＭＳ Ｐゴシック" charset="-128"/>
              </a:rPr>
              <a:t>But, we can choose any points we want</a:t>
            </a:r>
          </a:p>
          <a:p>
            <a:pPr eaLnBrk="1" hangingPunct="1">
              <a:lnSpc>
                <a:spcPct val="90000"/>
              </a:lnSpc>
            </a:pPr>
            <a:r>
              <a:rPr lang="en-US" sz="1600">
                <a:ea typeface="ＭＳ Ｐゴシック" charset="-128"/>
                <a:cs typeface="ＭＳ Ｐゴシック" charset="-128"/>
              </a:rPr>
              <a:t>Fourier matrix is a Vandermonde matrix with n</a:t>
            </a:r>
            <a:r>
              <a:rPr lang="en-US" sz="1600" baseline="30000">
                <a:ea typeface="ＭＳ Ｐゴシック" charset="-128"/>
                <a:cs typeface="ＭＳ Ｐゴシック" charset="-128"/>
              </a:rPr>
              <a:t>th</a:t>
            </a:r>
            <a:r>
              <a:rPr lang="en-US" sz="1600">
                <a:ea typeface="ＭＳ Ｐゴシック" charset="-128"/>
                <a:cs typeface="ＭＳ Ｐゴシック" charset="-128"/>
              </a:rPr>
              <a:t> roots of unity (with n a power of 2)</a:t>
            </a:r>
          </a:p>
          <a:p>
            <a:pPr eaLnBrk="1" hangingPunct="1">
              <a:lnSpc>
                <a:spcPct val="90000"/>
              </a:lnSpc>
            </a:pPr>
            <a:r>
              <a:rPr lang="en-US" sz="1600">
                <a:ea typeface="ＭＳ Ｐゴシック" charset="-128"/>
                <a:cs typeface="ＭＳ Ｐゴシック" charset="-128"/>
              </a:rPr>
              <a:t>Allows Evaluation in O(nlogn) due to its divide and conquer efficiencies</a:t>
            </a:r>
          </a:p>
          <a:p>
            <a:pPr eaLnBrk="1" hangingPunct="1">
              <a:lnSpc>
                <a:spcPct val="90000"/>
              </a:lnSpc>
            </a:pPr>
            <a:r>
              <a:rPr lang="en-US" sz="1600">
                <a:ea typeface="ＭＳ Ｐゴシック" charset="-128"/>
                <a:cs typeface="ＭＳ Ｐゴシック" charset="-128"/>
              </a:rPr>
              <a:t>Evaluation:	Values = FFT(Coefficients, </a:t>
            </a:r>
            <a:r>
              <a:rPr lang="en-US" sz="1600">
                <a:ea typeface="ＭＳ Ｐゴシック" charset="-128"/>
                <a:cs typeface="ＭＳ Ｐゴシック" charset="-128"/>
                <a:sym typeface="Symbol" charset="2"/>
              </a:rPr>
              <a:t>)</a:t>
            </a:r>
            <a:endParaRPr lang="en-US" sz="1600">
              <a:ea typeface="ＭＳ Ｐゴシック" charset="-128"/>
              <a:cs typeface="ＭＳ Ｐゴシック" charset="-128"/>
            </a:endParaRPr>
          </a:p>
          <a:p>
            <a:pPr eaLnBrk="1" hangingPunct="1">
              <a:lnSpc>
                <a:spcPct val="90000"/>
              </a:lnSpc>
            </a:pP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-1</a:t>
            </a:r>
            <a:r>
              <a:rPr lang="en-US" sz="1600">
                <a:ea typeface="ＭＳ Ｐゴシック" charset="-128"/>
                <a:cs typeface="ＭＳ Ｐゴシック" charset="-128"/>
                <a:sym typeface="Symbol" charset="2"/>
              </a:rPr>
              <a:t> is an nth root of unity so </a:t>
            </a:r>
            <a:r>
              <a:rPr lang="en-US" sz="1600">
                <a:ea typeface="ＭＳ Ｐゴシック" charset="-128"/>
                <a:cs typeface="ＭＳ Ｐゴシック" charset="-128"/>
              </a:rPr>
              <a:t>interpolation can also be done with the FFT function: nlogn!</a:t>
            </a:r>
          </a:p>
          <a:p>
            <a:pPr eaLnBrk="1" hangingPunct="1">
              <a:lnSpc>
                <a:spcPct val="90000"/>
              </a:lnSpc>
            </a:pPr>
            <a:r>
              <a:rPr lang="en-US" sz="1600">
                <a:ea typeface="ＭＳ Ｐゴシック" charset="-128"/>
                <a:cs typeface="ＭＳ Ｐゴシック" charset="-128"/>
              </a:rPr>
              <a:t>Interpolation:	Coefficients = 1/n·FFT(Values , </a:t>
            </a:r>
            <a:r>
              <a:rPr lang="en-US" sz="1600">
                <a:ea typeface="ＭＳ Ｐゴシック" charset="-128"/>
                <a:cs typeface="ＭＳ Ｐゴシック" charset="-128"/>
                <a:sym typeface="Symbol" charset="2"/>
              </a:rPr>
              <a:t></a:t>
            </a:r>
            <a:r>
              <a:rPr lang="en-US" sz="1600" baseline="30000">
                <a:ea typeface="ＭＳ Ｐゴシック" charset="-128"/>
                <a:cs typeface="ＭＳ Ｐゴシック" charset="-128"/>
                <a:sym typeface="Symbol" charset="2"/>
              </a:rPr>
              <a:t>-1</a:t>
            </a:r>
            <a:r>
              <a:rPr lang="en-US" sz="1600">
                <a:ea typeface="ＭＳ Ｐゴシック" charset="-128"/>
                <a:cs typeface="ＭＳ Ｐゴシック" charset="-128"/>
                <a:sym typeface="Symbol" charset="2"/>
              </a:rPr>
              <a:t>)</a:t>
            </a:r>
          </a:p>
        </p:txBody>
      </p:sp>
      <p:sp>
        <p:nvSpPr>
          <p:cNvPr id="101383" name="Rectangle 9"/>
          <p:cNvSpPr>
            <a:spLocks noChangeArrowheads="1"/>
          </p:cNvSpPr>
          <p:nvPr/>
        </p:nvSpPr>
        <p:spPr bwMode="auto">
          <a:xfrm>
            <a:off x="838200" y="76200"/>
            <a:ext cx="7772400" cy="12192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2"/>
              </a:buClr>
              <a:buSzPct val="80000"/>
              <a:buFont typeface="Wingdings" charset="2"/>
              <a:buChar char="l"/>
            </a:pPr>
            <a:r>
              <a:rPr lang="en-US" sz="1600" b="0" dirty="0"/>
              <a:t>For any distinct set of points, evaluation is just the following Matrix Multiply</a:t>
            </a:r>
          </a:p>
          <a:p>
            <a:pPr marL="342900" indent="-342900">
              <a:spcBef>
                <a:spcPct val="20000"/>
              </a:spcBef>
              <a:buClr>
                <a:schemeClr val="accent2"/>
              </a:buClr>
              <a:buSzPct val="80000"/>
              <a:buFont typeface="Wingdings" charset="2"/>
              <a:buChar char="l"/>
            </a:pPr>
            <a:r>
              <a:rPr lang="en-US" sz="1600" b="0" dirty="0"/>
              <a:t>This is a </a:t>
            </a:r>
            <a:r>
              <a:rPr lang="en-US" sz="1600" b="0" dirty="0" err="1"/>
              <a:t>Vandermonde</a:t>
            </a:r>
            <a:r>
              <a:rPr lang="en-US" sz="1600" b="0" dirty="0"/>
              <a:t> Matrix - given n distinct points it is always invertible</a:t>
            </a:r>
          </a:p>
          <a:p>
            <a:pPr marL="342900" indent="-342900">
              <a:spcBef>
                <a:spcPct val="20000"/>
              </a:spcBef>
              <a:buClr>
                <a:schemeClr val="accent2"/>
              </a:buClr>
              <a:buSzPct val="80000"/>
              <a:buFont typeface="Wingdings" charset="2"/>
              <a:buChar char="l"/>
            </a:pPr>
            <a:r>
              <a:rPr lang="en-US" sz="1600" b="0" dirty="0"/>
              <a:t>Evaluation:  A = </a:t>
            </a:r>
            <a:r>
              <a:rPr lang="en-US" sz="1600" b="0" dirty="0" err="1"/>
              <a:t>M·a</a:t>
            </a:r>
            <a:r>
              <a:rPr lang="en-US" sz="1600" b="0" dirty="0"/>
              <a:t>	 Interpolation:  a = M</a:t>
            </a:r>
            <a:r>
              <a:rPr lang="en-US" sz="1600" b="0" baseline="30000" dirty="0"/>
              <a:t>-1</a:t>
            </a:r>
            <a:r>
              <a:rPr lang="en-US" sz="1600" b="0" dirty="0"/>
              <a:t>·A</a:t>
            </a:r>
          </a:p>
          <a:p>
            <a:pPr marL="342900" indent="-342900">
              <a:spcBef>
                <a:spcPct val="20000"/>
              </a:spcBef>
              <a:buClr>
                <a:schemeClr val="accent2"/>
              </a:buClr>
              <a:buSzPct val="80000"/>
              <a:buFont typeface="Wingdings" charset="2"/>
              <a:buChar char="l"/>
            </a:pPr>
            <a:r>
              <a:rPr lang="en-US" sz="1600" b="0" dirty="0"/>
              <a:t>However, still O(n</a:t>
            </a:r>
            <a:r>
              <a:rPr lang="en-US" sz="1600" b="0" baseline="30000" dirty="0"/>
              <a:t>2</a:t>
            </a:r>
            <a:r>
              <a:rPr lang="en-US" sz="1600" b="0" dirty="0"/>
              <a:t>) for both operations for an arbitrary choice of points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103427" name="Slide Number Placeholder 5"/>
          <p:cNvSpPr>
            <a:spLocks noGrp="1"/>
          </p:cNvSpPr>
          <p:nvPr>
            <p:ph type="sldNum" sz="quarter" idx="12"/>
          </p:nvPr>
        </p:nvSpPr>
        <p:spPr>
          <a:noFill/>
        </p:spPr>
        <p:txBody>
          <a:bodyPr/>
          <a:lstStyle/>
          <a:p>
            <a:fld id="{60494C4B-8096-AE45-BD38-95AF88C6CFD3}" type="slidenum">
              <a:rPr lang="en-US" smtClean="0">
                <a:latin typeface="Times New Roman" charset="0"/>
              </a:rPr>
              <a:pPr/>
              <a:t>44</a:t>
            </a:fld>
            <a:endParaRPr lang="en-US">
              <a:latin typeface="Times New Roman" charset="0"/>
            </a:endParaRPr>
          </a:p>
        </p:txBody>
      </p:sp>
      <p:sp>
        <p:nvSpPr>
          <p:cNvPr id="708610" name="Rectangle 2"/>
          <p:cNvSpPr>
            <a:spLocks noGrp="1" noChangeArrowheads="1"/>
          </p:cNvSpPr>
          <p:nvPr>
            <p:ph type="title"/>
          </p:nvPr>
        </p:nvSpPr>
        <p:spPr/>
        <p:txBody>
          <a:bodyPr/>
          <a:lstStyle/>
          <a:p>
            <a:pPr eaLnBrk="1" hangingPunct="1">
              <a:defRPr/>
            </a:pPr>
            <a:r>
              <a:rPr lang="en-US">
                <a:ea typeface="+mj-ea"/>
                <a:cs typeface="+mj-cs"/>
              </a:rPr>
              <a:t>Fast Fourier Transform</a:t>
            </a:r>
          </a:p>
        </p:txBody>
      </p:sp>
      <p:sp>
        <p:nvSpPr>
          <p:cNvPr id="103429" name="Rectangle 3"/>
          <p:cNvSpPr>
            <a:spLocks noGrp="1" noChangeArrowheads="1"/>
          </p:cNvSpPr>
          <p:nvPr>
            <p:ph type="body" idx="1"/>
          </p:nvPr>
        </p:nvSpPr>
        <p:spPr>
          <a:xfrm>
            <a:off x="609600" y="1600200"/>
            <a:ext cx="7772400" cy="3352800"/>
          </a:xfrm>
        </p:spPr>
        <p:txBody>
          <a:bodyPr/>
          <a:lstStyle/>
          <a:p>
            <a:pPr eaLnBrk="1" hangingPunct="1"/>
            <a:r>
              <a:rPr lang="en-US" dirty="0">
                <a:ea typeface="ＭＳ Ｐゴシック" charset="-128"/>
                <a:cs typeface="ＭＳ Ｐゴシック" charset="-128"/>
              </a:rPr>
              <a:t>Full polynomial multiplication is </a:t>
            </a:r>
            <a:r>
              <a:rPr lang="en-US" dirty="0" err="1">
                <a:ea typeface="ＭＳ Ｐゴシック" charset="-128"/>
                <a:cs typeface="ＭＳ Ｐゴシック" charset="-128"/>
              </a:rPr>
              <a:t>O(</a:t>
            </a:r>
            <a:r>
              <a:rPr lang="en-US" i="1" dirty="0" err="1">
                <a:ea typeface="ＭＳ Ｐゴシック" charset="-128"/>
                <a:cs typeface="ＭＳ Ｐゴシック" charset="-128"/>
              </a:rPr>
              <a:t>n</a:t>
            </a:r>
            <a:r>
              <a:rPr lang="en-US" dirty="0" err="1">
                <a:ea typeface="ＭＳ Ｐゴシック" charset="-128"/>
                <a:cs typeface="ＭＳ Ｐゴシック" charset="-128"/>
              </a:rPr>
              <a:t>log</a:t>
            </a:r>
            <a:r>
              <a:rPr lang="en-US" i="1" dirty="0" err="1">
                <a:ea typeface="ＭＳ Ｐゴシック" charset="-128"/>
                <a:cs typeface="ＭＳ Ｐゴシック" charset="-128"/>
              </a:rPr>
              <a:t>n</a:t>
            </a:r>
            <a:r>
              <a:rPr lang="en-US" dirty="0">
                <a:ea typeface="ＭＳ Ｐゴシック" charset="-128"/>
                <a:cs typeface="ＭＳ Ｐゴシック" charset="-128"/>
              </a:rPr>
              <a:t>) with FFT</a:t>
            </a:r>
          </a:p>
          <a:p>
            <a:pPr eaLnBrk="1" hangingPunct="1"/>
            <a:r>
              <a:rPr lang="en-US" dirty="0">
                <a:ea typeface="ＭＳ Ｐゴシック" charset="-128"/>
                <a:cs typeface="ＭＳ Ｐゴシック" charset="-128"/>
              </a:rPr>
              <a:t>FFT allows transformation between coefficient and value domain in an efficient manner</a:t>
            </a:r>
          </a:p>
          <a:p>
            <a:pPr lvl="1" eaLnBrk="1" hangingPunct="1"/>
            <a:r>
              <a:rPr lang="en-US" dirty="0"/>
              <a:t>Also transforms between time and frequency domains</a:t>
            </a:r>
          </a:p>
          <a:p>
            <a:pPr lvl="1" eaLnBrk="1" hangingPunct="1"/>
            <a:r>
              <a:rPr lang="en-US" dirty="0"/>
              <a:t>Other critical applications</a:t>
            </a:r>
          </a:p>
          <a:p>
            <a:pPr lvl="1" eaLnBrk="1" hangingPunct="1"/>
            <a:r>
              <a:rPr lang="en-US" dirty="0"/>
              <a:t>One of the most influential of all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US"/>
              <a:t>CS 312 - Divide and Conquer/Recurrence Relations</a:t>
            </a:r>
          </a:p>
        </p:txBody>
      </p:sp>
      <p:sp>
        <p:nvSpPr>
          <p:cNvPr id="47107" name="Slide Number Placeholder 5"/>
          <p:cNvSpPr>
            <a:spLocks noGrp="1"/>
          </p:cNvSpPr>
          <p:nvPr>
            <p:ph type="sldNum" sz="quarter" idx="12"/>
          </p:nvPr>
        </p:nvSpPr>
        <p:spPr>
          <a:noFill/>
        </p:spPr>
        <p:txBody>
          <a:bodyPr/>
          <a:lstStyle/>
          <a:p>
            <a:fld id="{DBD94F5D-D43B-C947-B9E6-F490981C4101}" type="slidenum">
              <a:rPr lang="en-US" smtClean="0"/>
              <a:pPr/>
              <a:t>45</a:t>
            </a:fld>
            <a:endParaRPr lang="en-US"/>
          </a:p>
        </p:txBody>
      </p:sp>
      <p:sp>
        <p:nvSpPr>
          <p:cNvPr id="529410" name="Rectangle 2"/>
          <p:cNvSpPr>
            <a:spLocks noGrp="1" noChangeArrowheads="1"/>
          </p:cNvSpPr>
          <p:nvPr>
            <p:ph type="title"/>
          </p:nvPr>
        </p:nvSpPr>
        <p:spPr/>
        <p:txBody>
          <a:bodyPr/>
          <a:lstStyle/>
          <a:p>
            <a:pPr eaLnBrk="1" hangingPunct="1">
              <a:defRPr/>
            </a:pPr>
            <a:r>
              <a:rPr lang="en-US">
                <a:ea typeface="+mj-ea"/>
                <a:cs typeface="+mj-cs"/>
              </a:rPr>
              <a:t>Recurrence Relations</a:t>
            </a:r>
          </a:p>
        </p:txBody>
      </p:sp>
      <p:sp>
        <p:nvSpPr>
          <p:cNvPr id="47109" name="Rectangle 3"/>
          <p:cNvSpPr>
            <a:spLocks noGrp="1" noChangeArrowheads="1"/>
          </p:cNvSpPr>
          <p:nvPr>
            <p:ph type="body" idx="1"/>
          </p:nvPr>
        </p:nvSpPr>
        <p:spPr/>
        <p:txBody>
          <a:bodyPr/>
          <a:lstStyle/>
          <a:p>
            <a:pPr eaLnBrk="1" hangingPunct="1"/>
            <a:r>
              <a:rPr lang="en-US" sz="2000" dirty="0"/>
              <a:t>Time complexity for Recursive Algorithms</a:t>
            </a:r>
          </a:p>
          <a:p>
            <a:pPr lvl="1" eaLnBrk="1" hangingPunct="1"/>
            <a:r>
              <a:rPr lang="en-US" sz="1800" dirty="0"/>
              <a:t>Can be more difficult to solve than for standard algorithms because we need to know complexity for the sub-recursions of decreasing size</a:t>
            </a:r>
          </a:p>
          <a:p>
            <a:pPr eaLnBrk="1" hangingPunct="1"/>
            <a:r>
              <a:rPr lang="en-US" sz="2000" dirty="0"/>
              <a:t>Recurrence relations give us a powerful tool for calculating exact time complexities including constant factors</a:t>
            </a:r>
          </a:p>
          <a:p>
            <a:pPr eaLnBrk="1" hangingPunct="1"/>
            <a:r>
              <a:rPr lang="en-US" sz="2000" dirty="0"/>
              <a:t>A Recurrence relation is a function </a:t>
            </a:r>
            <a:r>
              <a:rPr lang="en-US" sz="2000" i="1" dirty="0" err="1"/>
              <a:t>t</a:t>
            </a:r>
            <a:r>
              <a:rPr lang="en-US" sz="2000" dirty="0" err="1"/>
              <a:t>(</a:t>
            </a:r>
            <a:r>
              <a:rPr lang="en-US" sz="2000" i="1" dirty="0" err="1"/>
              <a:t>n</a:t>
            </a:r>
            <a:r>
              <a:rPr lang="en-US" sz="2000" dirty="0"/>
              <a:t>) defined in terms of previous values of </a:t>
            </a:r>
            <a:r>
              <a:rPr lang="en-US" sz="2000" i="1" dirty="0" err="1"/>
              <a:t>n</a:t>
            </a:r>
            <a:endParaRPr lang="en-US" sz="2000" i="1" dirty="0"/>
          </a:p>
          <a:p>
            <a:pPr lvl="1" eaLnBrk="1" hangingPunct="1"/>
            <a:r>
              <a:rPr lang="en-US" sz="1800" dirty="0"/>
              <a:t>For discrete time steps</a:t>
            </a:r>
          </a:p>
          <a:p>
            <a:pPr lvl="1" eaLnBrk="1" hangingPunct="1"/>
            <a:r>
              <a:rPr lang="en-US" sz="1800" dirty="0"/>
              <a:t>When time is continuous we use differential equations (another course)</a:t>
            </a:r>
          </a:p>
          <a:p>
            <a:pPr eaLnBrk="1" hangingPunct="1"/>
            <a:r>
              <a:rPr lang="en-US" sz="2000" i="1" dirty="0" err="1"/>
              <a:t>t</a:t>
            </a:r>
            <a:r>
              <a:rPr lang="en-US" sz="2000" dirty="0" err="1"/>
              <a:t>(</a:t>
            </a:r>
            <a:r>
              <a:rPr lang="en-US" sz="2000" i="1" dirty="0" err="1"/>
              <a:t>n</a:t>
            </a:r>
            <a:r>
              <a:rPr lang="en-US" sz="2000" dirty="0"/>
              <a:t>) = </a:t>
            </a:r>
            <a:r>
              <a:rPr lang="en-US" sz="2000" i="1" dirty="0"/>
              <a:t>a·t</a:t>
            </a:r>
            <a:r>
              <a:rPr lang="en-US" sz="2000" dirty="0"/>
              <a:t>(</a:t>
            </a:r>
            <a:r>
              <a:rPr lang="en-US" sz="2000" i="1" dirty="0"/>
              <a:t>n</a:t>
            </a:r>
            <a:r>
              <a:rPr lang="en-US" sz="2000" dirty="0"/>
              <a:t>-1)</a:t>
            </a:r>
          </a:p>
          <a:p>
            <a:pPr lvl="1" eaLnBrk="1" hangingPunct="1"/>
            <a:r>
              <a:rPr lang="en-US" sz="1800" dirty="0"/>
              <a:t>Also use notation </a:t>
            </a:r>
            <a:r>
              <a:rPr lang="en-US" sz="1800" i="1" dirty="0" err="1"/>
              <a:t>t</a:t>
            </a:r>
            <a:r>
              <a:rPr lang="en-US" sz="1800" i="1" baseline="-25000" dirty="0" err="1"/>
              <a:t>n</a:t>
            </a:r>
            <a:r>
              <a:rPr lang="en-US" sz="1800" dirty="0"/>
              <a:t> = </a:t>
            </a:r>
            <a:r>
              <a:rPr lang="en-US" sz="1800" i="1" dirty="0"/>
              <a:t>at</a:t>
            </a:r>
            <a:r>
              <a:rPr lang="en-US" sz="1800" i="1" baseline="-25000" dirty="0"/>
              <a:t>n</a:t>
            </a:r>
            <a:r>
              <a:rPr lang="en-US" sz="1800" baseline="-25000" dirty="0"/>
              <a:t>-1</a:t>
            </a:r>
            <a:r>
              <a:rPr lang="en-US" sz="1800" dirty="0"/>
              <a:t>  or </a:t>
            </a:r>
            <a:r>
              <a:rPr lang="en-US" sz="1800" i="1" dirty="0"/>
              <a:t>t</a:t>
            </a:r>
            <a:r>
              <a:rPr lang="en-US" sz="1800" dirty="0"/>
              <a:t>(</a:t>
            </a:r>
            <a:r>
              <a:rPr lang="en-US" sz="1800" i="1" dirty="0"/>
              <a:t>n</a:t>
            </a:r>
            <a:r>
              <a:rPr lang="en-US" sz="1800" dirty="0"/>
              <a:t>+1) = </a:t>
            </a:r>
            <a:r>
              <a:rPr lang="en-US" sz="1800" i="1" dirty="0" err="1"/>
              <a:t>at</a:t>
            </a:r>
            <a:r>
              <a:rPr lang="en-US" sz="1800" dirty="0" err="1"/>
              <a:t>(</a:t>
            </a:r>
            <a:r>
              <a:rPr lang="en-US" sz="1800" i="1" dirty="0" err="1"/>
              <a:t>n</a:t>
            </a:r>
            <a:r>
              <a:rPr lang="en-US" sz="1800" dirty="0"/>
              <a:t>)</a:t>
            </a:r>
          </a:p>
          <a:p>
            <a:pPr lvl="1" eaLnBrk="1" hangingPunct="1"/>
            <a:r>
              <a:rPr lang="en-US" sz="1800" dirty="0"/>
              <a:t>Want to derive closed form (equation that does not refer to other </a:t>
            </a:r>
            <a:r>
              <a:rPr lang="en-US" sz="1800" i="1" dirty="0" err="1"/>
              <a:t>t</a:t>
            </a:r>
            <a:r>
              <a:rPr lang="en-US" sz="1800" i="1" baseline="-25000" dirty="0" err="1"/>
              <a:t>i</a:t>
            </a:r>
            <a:r>
              <a:rPr lang="en-US" sz="18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CS 312 - Divide and Conquer/Recurrence Relations</a:t>
            </a:r>
          </a:p>
        </p:txBody>
      </p:sp>
      <p:sp>
        <p:nvSpPr>
          <p:cNvPr id="49155" name="Slide Number Placeholder 5"/>
          <p:cNvSpPr>
            <a:spLocks noGrp="1"/>
          </p:cNvSpPr>
          <p:nvPr>
            <p:ph type="sldNum" sz="quarter" idx="12"/>
          </p:nvPr>
        </p:nvSpPr>
        <p:spPr>
          <a:noFill/>
        </p:spPr>
        <p:txBody>
          <a:bodyPr/>
          <a:lstStyle/>
          <a:p>
            <a:fld id="{45933D40-72B8-024B-B472-81DC2407542D}" type="slidenum">
              <a:rPr lang="en-US" smtClean="0"/>
              <a:pPr/>
              <a:t>46</a:t>
            </a:fld>
            <a:endParaRPr lang="en-US"/>
          </a:p>
        </p:txBody>
      </p:sp>
      <p:sp>
        <p:nvSpPr>
          <p:cNvPr id="533506" name="Rectangle 2"/>
          <p:cNvSpPr>
            <a:spLocks noGrp="1" noChangeArrowheads="1"/>
          </p:cNvSpPr>
          <p:nvPr>
            <p:ph type="title"/>
          </p:nvPr>
        </p:nvSpPr>
        <p:spPr>
          <a:xfrm>
            <a:off x="609600" y="304800"/>
            <a:ext cx="7772400" cy="1143000"/>
          </a:xfrm>
        </p:spPr>
        <p:txBody>
          <a:bodyPr/>
          <a:lstStyle/>
          <a:p>
            <a:pPr eaLnBrk="1" hangingPunct="1">
              <a:defRPr/>
            </a:pPr>
            <a:r>
              <a:rPr lang="en-US" dirty="0">
                <a:ea typeface="+mj-ea"/>
                <a:cs typeface="+mj-cs"/>
              </a:rPr>
              <a:t>Factorial Example</a:t>
            </a:r>
          </a:p>
        </p:txBody>
      </p:sp>
      <p:sp>
        <p:nvSpPr>
          <p:cNvPr id="49157" name="Rectangle 3"/>
          <p:cNvSpPr>
            <a:spLocks noGrp="1" noChangeArrowheads="1"/>
          </p:cNvSpPr>
          <p:nvPr>
            <p:ph type="body" idx="1"/>
          </p:nvPr>
        </p:nvSpPr>
        <p:spPr>
          <a:xfrm>
            <a:off x="457200" y="1295400"/>
            <a:ext cx="8305800" cy="4800600"/>
          </a:xfrm>
        </p:spPr>
        <p:txBody>
          <a:bodyPr/>
          <a:lstStyle/>
          <a:p>
            <a:pPr eaLnBrk="1" hangingPunct="1">
              <a:lnSpc>
                <a:spcPct val="90000"/>
              </a:lnSpc>
              <a:spcBef>
                <a:spcPct val="0"/>
              </a:spcBef>
              <a:buFont typeface="Wingdings" charset="2"/>
              <a:buNone/>
            </a:pPr>
            <a:r>
              <a:rPr lang="en-US" dirty="0" err="1"/>
              <a:t>Factorial(</a:t>
            </a:r>
            <a:r>
              <a:rPr lang="en-US" i="1" dirty="0" err="1"/>
              <a:t>n</a:t>
            </a:r>
            <a:r>
              <a:rPr lang="en-US" dirty="0"/>
              <a:t>)</a:t>
            </a:r>
          </a:p>
          <a:p>
            <a:pPr eaLnBrk="1" hangingPunct="1">
              <a:lnSpc>
                <a:spcPct val="90000"/>
              </a:lnSpc>
              <a:spcBef>
                <a:spcPct val="0"/>
              </a:spcBef>
              <a:buFont typeface="Wingdings" charset="2"/>
              <a:buNone/>
            </a:pPr>
            <a:r>
              <a:rPr lang="en-US" dirty="0"/>
              <a:t>	if </a:t>
            </a:r>
            <a:r>
              <a:rPr lang="en-US" i="1" dirty="0" err="1"/>
              <a:t>n</a:t>
            </a:r>
            <a:r>
              <a:rPr lang="en-US" dirty="0"/>
              <a:t>=0 return 1</a:t>
            </a:r>
          </a:p>
          <a:p>
            <a:pPr eaLnBrk="1" hangingPunct="1">
              <a:lnSpc>
                <a:spcPct val="90000"/>
              </a:lnSpc>
              <a:spcBef>
                <a:spcPct val="0"/>
              </a:spcBef>
              <a:buFont typeface="Wingdings" charset="2"/>
              <a:buNone/>
            </a:pPr>
            <a:r>
              <a:rPr lang="en-US" dirty="0"/>
              <a:t>	else return Factorial(</a:t>
            </a:r>
            <a:r>
              <a:rPr lang="en-US" i="1" dirty="0"/>
              <a:t>n</a:t>
            </a:r>
            <a:r>
              <a:rPr lang="en-US" dirty="0"/>
              <a:t>-1)·</a:t>
            </a:r>
            <a:r>
              <a:rPr lang="en-US" i="1" dirty="0"/>
              <a:t>n</a:t>
            </a:r>
          </a:p>
          <a:p>
            <a:pPr eaLnBrk="1" hangingPunct="1">
              <a:lnSpc>
                <a:spcPct val="90000"/>
              </a:lnSpc>
              <a:spcBef>
                <a:spcPct val="0"/>
              </a:spcBef>
              <a:buFont typeface="Wingdings" charset="2"/>
              <a:buNone/>
            </a:pPr>
            <a:endParaRPr lang="en-US" dirty="0"/>
          </a:p>
          <a:p>
            <a:pPr eaLnBrk="1" hangingPunct="1">
              <a:lnSpc>
                <a:spcPct val="90000"/>
              </a:lnSpc>
              <a:spcBef>
                <a:spcPct val="0"/>
              </a:spcBef>
              <a:buFont typeface="Wingdings" charset="2"/>
              <a:buNone/>
            </a:pPr>
            <a:r>
              <a:rPr lang="en-US" dirty="0"/>
              <a:t>Complexity recurrence relation:</a:t>
            </a:r>
          </a:p>
          <a:p>
            <a:pPr algn="ctr" eaLnBrk="1" hangingPunct="1">
              <a:lnSpc>
                <a:spcPct val="90000"/>
              </a:lnSpc>
              <a:spcBef>
                <a:spcPct val="0"/>
              </a:spcBef>
              <a:buFont typeface="Wingdings" charset="2"/>
              <a:buNone/>
            </a:pPr>
            <a:r>
              <a:rPr lang="en-US" i="1" dirty="0" err="1"/>
              <a:t>C</a:t>
            </a:r>
            <a:r>
              <a:rPr lang="en-US" dirty="0" err="1"/>
              <a:t>(</a:t>
            </a:r>
            <a:r>
              <a:rPr lang="en-US" i="1" dirty="0" err="1"/>
              <a:t>n</a:t>
            </a:r>
            <a:r>
              <a:rPr lang="en-US" dirty="0"/>
              <a:t>) = </a:t>
            </a:r>
            <a:r>
              <a:rPr lang="en-US" i="1" dirty="0"/>
              <a:t>C</a:t>
            </a:r>
            <a:r>
              <a:rPr lang="en-US" dirty="0"/>
              <a:t>(</a:t>
            </a:r>
            <a:r>
              <a:rPr lang="en-US" i="1" dirty="0"/>
              <a:t>n</a:t>
            </a:r>
            <a:r>
              <a:rPr lang="en-US" dirty="0"/>
              <a:t>-1) + 3</a:t>
            </a:r>
          </a:p>
          <a:p>
            <a:pPr algn="ctr" eaLnBrk="1" hangingPunct="1">
              <a:lnSpc>
                <a:spcPct val="90000"/>
              </a:lnSpc>
              <a:spcBef>
                <a:spcPct val="0"/>
              </a:spcBef>
              <a:buFont typeface="Wingdings" charset="2"/>
              <a:buNone/>
            </a:pPr>
            <a:endParaRPr lang="en-US" dirty="0"/>
          </a:p>
          <a:p>
            <a:pPr lvl="1" eaLnBrk="1" hangingPunct="1">
              <a:lnSpc>
                <a:spcPct val="90000"/>
              </a:lnSpc>
              <a:spcBef>
                <a:spcPct val="0"/>
              </a:spcBef>
            </a:pPr>
            <a:r>
              <a:rPr lang="en-US" i="1" dirty="0" err="1"/>
              <a:t>n</a:t>
            </a:r>
            <a:r>
              <a:rPr lang="en-US" dirty="0"/>
              <a:t> is a number with a max, not length, assume order 1 multiply</a:t>
            </a:r>
          </a:p>
          <a:p>
            <a:pPr lvl="1" eaLnBrk="1" hangingPunct="1">
              <a:lnSpc>
                <a:spcPct val="90000"/>
              </a:lnSpc>
              <a:spcBef>
                <a:spcPct val="0"/>
              </a:spcBef>
            </a:pPr>
            <a:r>
              <a:rPr lang="en-US" dirty="0"/>
              <a:t>What is the generated complexity sequence</a:t>
            </a:r>
          </a:p>
          <a:p>
            <a:pPr lvl="2" eaLnBrk="1" hangingPunct="1">
              <a:lnSpc>
                <a:spcPct val="90000"/>
              </a:lnSpc>
              <a:spcBef>
                <a:spcPct val="0"/>
              </a:spcBef>
            </a:pPr>
            <a:r>
              <a:rPr lang="en-US" dirty="0"/>
              <a:t>Must know the initial condition:  </a:t>
            </a:r>
            <a:r>
              <a:rPr lang="en-US" i="1" dirty="0"/>
              <a:t>C</a:t>
            </a:r>
            <a:r>
              <a:rPr lang="en-US" dirty="0"/>
              <a:t>(0) = 1</a:t>
            </a:r>
          </a:p>
          <a:p>
            <a:pPr lvl="1" eaLnBrk="1" hangingPunct="1">
              <a:lnSpc>
                <a:spcPct val="90000"/>
              </a:lnSpc>
              <a:spcBef>
                <a:spcPct val="0"/>
              </a:spcBef>
            </a:pPr>
            <a:r>
              <a:rPr lang="en-US" dirty="0"/>
              <a:t>Could build a sequence or table of the values</a:t>
            </a:r>
          </a:p>
          <a:p>
            <a:pPr lvl="1" eaLnBrk="1" hangingPunct="1">
              <a:lnSpc>
                <a:spcPct val="90000"/>
              </a:lnSpc>
              <a:spcBef>
                <a:spcPct val="0"/>
              </a:spcBef>
            </a:pPr>
            <a:r>
              <a:rPr lang="en-US" dirty="0"/>
              <a:t>How long to compute </a:t>
            </a:r>
            <a:r>
              <a:rPr lang="en-US" i="1" dirty="0" err="1"/>
              <a:t>C</a:t>
            </a:r>
            <a:r>
              <a:rPr lang="en-US" dirty="0" err="1"/>
              <a:t>(</a:t>
            </a:r>
            <a:r>
              <a:rPr lang="en-US" i="1" dirty="0" err="1"/>
              <a:t>n</a:t>
            </a:r>
            <a:r>
              <a:rPr lang="en-US" dirty="0"/>
              <a:t>) from sequence</a:t>
            </a:r>
          </a:p>
          <a:p>
            <a:pPr lvl="1" eaLnBrk="1" hangingPunct="1">
              <a:lnSpc>
                <a:spcPct val="90000"/>
              </a:lnSpc>
              <a:spcBef>
                <a:spcPct val="0"/>
              </a:spcBef>
            </a:pPr>
            <a:r>
              <a:rPr lang="en-US" dirty="0"/>
              <a:t>Better if we can find a closed form equation rather than a recurrence</a:t>
            </a:r>
          </a:p>
          <a:p>
            <a:pPr lvl="2" eaLnBrk="1" hangingPunct="1">
              <a:lnSpc>
                <a:spcPct val="90000"/>
              </a:lnSpc>
              <a:spcBef>
                <a:spcPct val="0"/>
              </a:spcBef>
            </a:pPr>
            <a:r>
              <a:rPr lang="en-US" dirty="0"/>
              <a:t>Which would be what in this case?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a:t>CS 312 - Divide and Conquer/Recurrence Relations</a:t>
            </a:r>
          </a:p>
        </p:txBody>
      </p:sp>
      <p:sp>
        <p:nvSpPr>
          <p:cNvPr id="51203" name="Slide Number Placeholder 5"/>
          <p:cNvSpPr>
            <a:spLocks noGrp="1"/>
          </p:cNvSpPr>
          <p:nvPr>
            <p:ph type="sldNum" sz="quarter" idx="12"/>
          </p:nvPr>
        </p:nvSpPr>
        <p:spPr>
          <a:noFill/>
        </p:spPr>
        <p:txBody>
          <a:bodyPr/>
          <a:lstStyle/>
          <a:p>
            <a:fld id="{380CF26D-1DBB-314D-B7FB-0D02716F5F15}" type="slidenum">
              <a:rPr lang="en-US" smtClean="0"/>
              <a:pPr/>
              <a:t>47</a:t>
            </a:fld>
            <a:endParaRPr lang="en-US"/>
          </a:p>
        </p:txBody>
      </p:sp>
      <p:sp>
        <p:nvSpPr>
          <p:cNvPr id="534530" name="Rectangle 2"/>
          <p:cNvSpPr>
            <a:spLocks noGrp="1" noChangeArrowheads="1"/>
          </p:cNvSpPr>
          <p:nvPr>
            <p:ph type="title"/>
          </p:nvPr>
        </p:nvSpPr>
        <p:spPr/>
        <p:txBody>
          <a:bodyPr/>
          <a:lstStyle/>
          <a:p>
            <a:pPr eaLnBrk="1" hangingPunct="1">
              <a:defRPr/>
            </a:pPr>
            <a:r>
              <a:rPr lang="en-US">
                <a:ea typeface="+mj-ea"/>
                <a:cs typeface="+mj-cs"/>
              </a:rPr>
              <a:t>Towers of Hanoi Example</a:t>
            </a:r>
          </a:p>
        </p:txBody>
      </p:sp>
      <p:sp>
        <p:nvSpPr>
          <p:cNvPr id="51205" name="Rectangle 3"/>
          <p:cNvSpPr>
            <a:spLocks noGrp="1" noChangeArrowheads="1"/>
          </p:cNvSpPr>
          <p:nvPr>
            <p:ph type="body" idx="1"/>
          </p:nvPr>
        </p:nvSpPr>
        <p:spPr>
          <a:xfrm>
            <a:off x="647700" y="1676400"/>
            <a:ext cx="7772400" cy="1066800"/>
          </a:xfrm>
        </p:spPr>
        <p:txBody>
          <a:bodyPr/>
          <a:lstStyle/>
          <a:p>
            <a:pPr eaLnBrk="1" hangingPunct="1">
              <a:buFont typeface="Wingdings" charset="2"/>
              <a:buNone/>
            </a:pPr>
            <a:r>
              <a:rPr lang="en-US" sz="1800"/>
              <a:t>	</a:t>
            </a:r>
            <a:r>
              <a:rPr lang="en-US" sz="2000" u="sng"/>
              <a:t>Example</a:t>
            </a:r>
            <a:r>
              <a:rPr lang="en-US" sz="2000"/>
              <a:t>: Tower of Hanoi, move all disks to third peg without ever placing a larger disk on a smaller one.</a:t>
            </a:r>
          </a:p>
        </p:txBody>
      </p:sp>
      <p:sp>
        <p:nvSpPr>
          <p:cNvPr id="51206" name="Rectangle 5"/>
          <p:cNvSpPr>
            <a:spLocks noChangeArrowheads="1"/>
          </p:cNvSpPr>
          <p:nvPr/>
        </p:nvSpPr>
        <p:spPr bwMode="auto">
          <a:xfrm>
            <a:off x="1371600" y="3962400"/>
            <a:ext cx="17526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07" name="Rectangle 6"/>
          <p:cNvSpPr>
            <a:spLocks noChangeArrowheads="1"/>
          </p:cNvSpPr>
          <p:nvPr/>
        </p:nvSpPr>
        <p:spPr bwMode="auto">
          <a:xfrm>
            <a:off x="1524000" y="3733800"/>
            <a:ext cx="14478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08" name="Rectangle 7"/>
          <p:cNvSpPr>
            <a:spLocks noChangeArrowheads="1"/>
          </p:cNvSpPr>
          <p:nvPr/>
        </p:nvSpPr>
        <p:spPr bwMode="auto">
          <a:xfrm>
            <a:off x="1676400" y="3505200"/>
            <a:ext cx="11430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09" name="Rectangle 8"/>
          <p:cNvSpPr>
            <a:spLocks noChangeArrowheads="1"/>
          </p:cNvSpPr>
          <p:nvPr/>
        </p:nvSpPr>
        <p:spPr bwMode="auto">
          <a:xfrm>
            <a:off x="1828800" y="3276600"/>
            <a:ext cx="8382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10" name="Rectangle 9"/>
          <p:cNvSpPr>
            <a:spLocks noChangeArrowheads="1"/>
          </p:cNvSpPr>
          <p:nvPr/>
        </p:nvSpPr>
        <p:spPr bwMode="auto">
          <a:xfrm>
            <a:off x="2133600" y="2667000"/>
            <a:ext cx="228600" cy="6096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11" name="Rectangle 10"/>
          <p:cNvSpPr>
            <a:spLocks noChangeArrowheads="1"/>
          </p:cNvSpPr>
          <p:nvPr/>
        </p:nvSpPr>
        <p:spPr bwMode="auto">
          <a:xfrm>
            <a:off x="45339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12" name="Rectangle 11"/>
          <p:cNvSpPr>
            <a:spLocks noChangeArrowheads="1"/>
          </p:cNvSpPr>
          <p:nvPr/>
        </p:nvSpPr>
        <p:spPr bwMode="auto">
          <a:xfrm>
            <a:off x="68199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1213" name="Line 14"/>
          <p:cNvSpPr>
            <a:spLocks noChangeShapeType="1"/>
          </p:cNvSpPr>
          <p:nvPr/>
        </p:nvSpPr>
        <p:spPr bwMode="auto">
          <a:xfrm>
            <a:off x="36957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1214" name="Line 15"/>
          <p:cNvSpPr>
            <a:spLocks noChangeShapeType="1"/>
          </p:cNvSpPr>
          <p:nvPr/>
        </p:nvSpPr>
        <p:spPr bwMode="auto">
          <a:xfrm>
            <a:off x="60579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1215" name="Rectangle 17"/>
          <p:cNvSpPr>
            <a:spLocks noChangeArrowheads="1"/>
          </p:cNvSpPr>
          <p:nvPr/>
        </p:nvSpPr>
        <p:spPr bwMode="auto">
          <a:xfrm>
            <a:off x="1371600" y="4792663"/>
            <a:ext cx="6515100" cy="1384995"/>
          </a:xfrm>
          <a:prstGeom prst="rect">
            <a:avLst/>
          </a:prstGeom>
          <a:noFill/>
          <a:ln w="9525">
            <a:noFill/>
            <a:miter lim="800000"/>
            <a:headEnd/>
            <a:tailEnd/>
          </a:ln>
        </p:spPr>
        <p:txBody>
          <a:bodyPr>
            <a:prstTxWarp prst="textNoShape">
              <a:avLst/>
            </a:prstTxWarp>
            <a:spAutoFit/>
          </a:bodyPr>
          <a:lstStyle/>
          <a:p>
            <a:r>
              <a:rPr lang="en-US" b="0" dirty="0"/>
              <a:t>Use a strategy to decide time complexity without having to work out all the algorithmic details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en-US"/>
              <a:t>CS 312 - Divide and Conquer/Recurrence Relations</a:t>
            </a:r>
          </a:p>
        </p:txBody>
      </p:sp>
      <p:sp>
        <p:nvSpPr>
          <p:cNvPr id="53251" name="Slide Number Placeholder 5"/>
          <p:cNvSpPr>
            <a:spLocks noGrp="1"/>
          </p:cNvSpPr>
          <p:nvPr>
            <p:ph type="sldNum" sz="quarter" idx="12"/>
          </p:nvPr>
        </p:nvSpPr>
        <p:spPr>
          <a:noFill/>
        </p:spPr>
        <p:txBody>
          <a:bodyPr/>
          <a:lstStyle/>
          <a:p>
            <a:fld id="{1AA5EE04-EC08-5B45-9C4B-DE9E8855F4FE}" type="slidenum">
              <a:rPr lang="en-US" smtClean="0"/>
              <a:pPr/>
              <a:t>48</a:t>
            </a:fld>
            <a:endParaRPr lang="en-US"/>
          </a:p>
        </p:txBody>
      </p:sp>
      <p:sp>
        <p:nvSpPr>
          <p:cNvPr id="582658" name="Rectangle 2"/>
          <p:cNvSpPr>
            <a:spLocks noGrp="1" noChangeArrowheads="1"/>
          </p:cNvSpPr>
          <p:nvPr>
            <p:ph type="title"/>
          </p:nvPr>
        </p:nvSpPr>
        <p:spPr/>
        <p:txBody>
          <a:bodyPr/>
          <a:lstStyle/>
          <a:p>
            <a:pPr eaLnBrk="1" hangingPunct="1">
              <a:defRPr/>
            </a:pPr>
            <a:r>
              <a:rPr lang="en-US">
                <a:ea typeface="+mj-ea"/>
                <a:cs typeface="+mj-cs"/>
              </a:rPr>
              <a:t>Towers of Hanoi Example</a:t>
            </a:r>
          </a:p>
        </p:txBody>
      </p:sp>
      <p:sp>
        <p:nvSpPr>
          <p:cNvPr id="53253" name="Rectangle 3"/>
          <p:cNvSpPr>
            <a:spLocks noGrp="1" noChangeArrowheads="1"/>
          </p:cNvSpPr>
          <p:nvPr>
            <p:ph type="body" idx="1"/>
          </p:nvPr>
        </p:nvSpPr>
        <p:spPr>
          <a:xfrm>
            <a:off x="647700" y="1676400"/>
            <a:ext cx="7772400" cy="1066800"/>
          </a:xfrm>
        </p:spPr>
        <p:txBody>
          <a:bodyPr/>
          <a:lstStyle/>
          <a:p>
            <a:pPr eaLnBrk="1" hangingPunct="1">
              <a:buFont typeface="Wingdings" charset="2"/>
              <a:buNone/>
            </a:pPr>
            <a:r>
              <a:rPr lang="en-US" sz="1800"/>
              <a:t>	</a:t>
            </a:r>
            <a:r>
              <a:rPr lang="en-US" sz="2000" u="sng"/>
              <a:t>Example</a:t>
            </a:r>
            <a:r>
              <a:rPr lang="en-US" sz="2000"/>
              <a:t>: Tower of Hanoi, move all disks to third peg without ever placing a larger disk on a smaller one.</a:t>
            </a:r>
          </a:p>
        </p:txBody>
      </p:sp>
      <p:sp>
        <p:nvSpPr>
          <p:cNvPr id="53254" name="Rectangle 5"/>
          <p:cNvSpPr>
            <a:spLocks noChangeArrowheads="1"/>
          </p:cNvSpPr>
          <p:nvPr/>
        </p:nvSpPr>
        <p:spPr bwMode="auto">
          <a:xfrm>
            <a:off x="1371600" y="3962400"/>
            <a:ext cx="17526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55" name="Rectangle 9"/>
          <p:cNvSpPr>
            <a:spLocks noChangeArrowheads="1"/>
          </p:cNvSpPr>
          <p:nvPr/>
        </p:nvSpPr>
        <p:spPr bwMode="auto">
          <a:xfrm>
            <a:off x="2133600" y="2667000"/>
            <a:ext cx="228600" cy="12954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56" name="Rectangle 10"/>
          <p:cNvSpPr>
            <a:spLocks noChangeArrowheads="1"/>
          </p:cNvSpPr>
          <p:nvPr/>
        </p:nvSpPr>
        <p:spPr bwMode="auto">
          <a:xfrm>
            <a:off x="44958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57" name="Rectangle 11"/>
          <p:cNvSpPr>
            <a:spLocks noChangeArrowheads="1"/>
          </p:cNvSpPr>
          <p:nvPr/>
        </p:nvSpPr>
        <p:spPr bwMode="auto">
          <a:xfrm>
            <a:off x="68199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58" name="Line 14"/>
          <p:cNvSpPr>
            <a:spLocks noChangeShapeType="1"/>
          </p:cNvSpPr>
          <p:nvPr/>
        </p:nvSpPr>
        <p:spPr bwMode="auto">
          <a:xfrm>
            <a:off x="36957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3259" name="Line 15"/>
          <p:cNvSpPr>
            <a:spLocks noChangeShapeType="1"/>
          </p:cNvSpPr>
          <p:nvPr/>
        </p:nvSpPr>
        <p:spPr bwMode="auto">
          <a:xfrm>
            <a:off x="60579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3260" name="Rectangle 6"/>
          <p:cNvSpPr>
            <a:spLocks noChangeArrowheads="1"/>
          </p:cNvSpPr>
          <p:nvPr/>
        </p:nvSpPr>
        <p:spPr bwMode="auto">
          <a:xfrm>
            <a:off x="3886200" y="3962400"/>
            <a:ext cx="14478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61" name="Rectangle 7"/>
          <p:cNvSpPr>
            <a:spLocks noChangeArrowheads="1"/>
          </p:cNvSpPr>
          <p:nvPr/>
        </p:nvSpPr>
        <p:spPr bwMode="auto">
          <a:xfrm>
            <a:off x="4038600" y="3733800"/>
            <a:ext cx="11430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62" name="Rectangle 8"/>
          <p:cNvSpPr>
            <a:spLocks noChangeArrowheads="1"/>
          </p:cNvSpPr>
          <p:nvPr/>
        </p:nvSpPr>
        <p:spPr bwMode="auto">
          <a:xfrm>
            <a:off x="4191000" y="3505200"/>
            <a:ext cx="8382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3263" name="Rectangle 20"/>
          <p:cNvSpPr>
            <a:spLocks noChangeArrowheads="1"/>
          </p:cNvSpPr>
          <p:nvPr/>
        </p:nvSpPr>
        <p:spPr bwMode="auto">
          <a:xfrm>
            <a:off x="3352800" y="5181600"/>
            <a:ext cx="2478088" cy="461963"/>
          </a:xfrm>
          <a:prstGeom prst="rect">
            <a:avLst/>
          </a:prstGeom>
          <a:noFill/>
          <a:ln w="9525">
            <a:noFill/>
            <a:miter lim="800000"/>
            <a:headEnd/>
            <a:tailEnd/>
          </a:ln>
        </p:spPr>
        <p:txBody>
          <a:bodyPr wrap="none">
            <a:prstTxWarp prst="textNoShape">
              <a:avLst/>
            </a:prstTxWarp>
            <a:spAutoFit/>
          </a:bodyPr>
          <a:lstStyle/>
          <a:p>
            <a:r>
              <a:rPr lang="en-US" b="0" i="1"/>
              <a:t>C</a:t>
            </a:r>
            <a:r>
              <a:rPr lang="en-US" b="0"/>
              <a:t>(</a:t>
            </a:r>
            <a:r>
              <a:rPr lang="en-US" b="0" i="1"/>
              <a:t>n</a:t>
            </a:r>
            <a:r>
              <a:rPr lang="en-US" b="0"/>
              <a:t>) = </a:t>
            </a:r>
            <a:r>
              <a:rPr lang="en-US" b="0" i="1"/>
              <a:t>C</a:t>
            </a:r>
            <a:r>
              <a:rPr lang="en-US" b="0"/>
              <a:t>(</a:t>
            </a:r>
            <a:r>
              <a:rPr lang="en-US" b="0" i="1"/>
              <a:t>n</a:t>
            </a:r>
            <a:r>
              <a:rPr lang="en-US" b="0"/>
              <a:t>-1) +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en-US"/>
              <a:t>CS 312 - Divide and Conquer/Recurrence Relations</a:t>
            </a:r>
          </a:p>
        </p:txBody>
      </p:sp>
      <p:sp>
        <p:nvSpPr>
          <p:cNvPr id="55299" name="Slide Number Placeholder 5"/>
          <p:cNvSpPr>
            <a:spLocks noGrp="1"/>
          </p:cNvSpPr>
          <p:nvPr>
            <p:ph type="sldNum" sz="quarter" idx="12"/>
          </p:nvPr>
        </p:nvSpPr>
        <p:spPr>
          <a:noFill/>
        </p:spPr>
        <p:txBody>
          <a:bodyPr/>
          <a:lstStyle/>
          <a:p>
            <a:fld id="{6AC12DFE-3A9E-7645-A3E0-F97A2D76EBF9}" type="slidenum">
              <a:rPr lang="en-US" smtClean="0"/>
              <a:pPr/>
              <a:t>49</a:t>
            </a:fld>
            <a:endParaRPr lang="en-US"/>
          </a:p>
        </p:txBody>
      </p:sp>
      <p:sp>
        <p:nvSpPr>
          <p:cNvPr id="583682" name="Rectangle 2"/>
          <p:cNvSpPr>
            <a:spLocks noGrp="1" noChangeArrowheads="1"/>
          </p:cNvSpPr>
          <p:nvPr>
            <p:ph type="title"/>
          </p:nvPr>
        </p:nvSpPr>
        <p:spPr/>
        <p:txBody>
          <a:bodyPr/>
          <a:lstStyle/>
          <a:p>
            <a:pPr eaLnBrk="1" hangingPunct="1">
              <a:defRPr/>
            </a:pPr>
            <a:r>
              <a:rPr lang="en-US">
                <a:ea typeface="+mj-ea"/>
                <a:cs typeface="+mj-cs"/>
              </a:rPr>
              <a:t>Towers of Hanoi Example</a:t>
            </a:r>
          </a:p>
        </p:txBody>
      </p:sp>
      <p:sp>
        <p:nvSpPr>
          <p:cNvPr id="55301" name="Rectangle 3"/>
          <p:cNvSpPr>
            <a:spLocks noGrp="1" noChangeArrowheads="1"/>
          </p:cNvSpPr>
          <p:nvPr>
            <p:ph type="body" idx="1"/>
          </p:nvPr>
        </p:nvSpPr>
        <p:spPr>
          <a:xfrm>
            <a:off x="647700" y="1676400"/>
            <a:ext cx="7772400" cy="1066800"/>
          </a:xfrm>
        </p:spPr>
        <p:txBody>
          <a:bodyPr/>
          <a:lstStyle/>
          <a:p>
            <a:pPr eaLnBrk="1" hangingPunct="1">
              <a:buFont typeface="Wingdings" charset="2"/>
              <a:buNone/>
            </a:pPr>
            <a:r>
              <a:rPr lang="en-US" sz="1800"/>
              <a:t>	</a:t>
            </a:r>
            <a:r>
              <a:rPr lang="en-US" sz="2000" u="sng"/>
              <a:t>Example</a:t>
            </a:r>
            <a:r>
              <a:rPr lang="en-US" sz="2000"/>
              <a:t>: Tower of Hanoi, move all disks to third peg without ever placing a larger disk on a smaller one.</a:t>
            </a:r>
          </a:p>
        </p:txBody>
      </p:sp>
      <p:sp>
        <p:nvSpPr>
          <p:cNvPr id="55302" name="Rectangle 5"/>
          <p:cNvSpPr>
            <a:spLocks noChangeArrowheads="1"/>
          </p:cNvSpPr>
          <p:nvPr/>
        </p:nvSpPr>
        <p:spPr bwMode="auto">
          <a:xfrm>
            <a:off x="6096000" y="3962400"/>
            <a:ext cx="17526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03" name="Rectangle 9"/>
          <p:cNvSpPr>
            <a:spLocks noChangeArrowheads="1"/>
          </p:cNvSpPr>
          <p:nvPr/>
        </p:nvSpPr>
        <p:spPr bwMode="auto">
          <a:xfrm>
            <a:off x="6858000" y="2667000"/>
            <a:ext cx="228600" cy="12954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04" name="Rectangle 10"/>
          <p:cNvSpPr>
            <a:spLocks noChangeArrowheads="1"/>
          </p:cNvSpPr>
          <p:nvPr/>
        </p:nvSpPr>
        <p:spPr bwMode="auto">
          <a:xfrm>
            <a:off x="44958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05" name="Rectangle 11"/>
          <p:cNvSpPr>
            <a:spLocks noChangeArrowheads="1"/>
          </p:cNvSpPr>
          <p:nvPr/>
        </p:nvSpPr>
        <p:spPr bwMode="auto">
          <a:xfrm>
            <a:off x="21336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06" name="Line 14"/>
          <p:cNvSpPr>
            <a:spLocks noChangeShapeType="1"/>
          </p:cNvSpPr>
          <p:nvPr/>
        </p:nvSpPr>
        <p:spPr bwMode="auto">
          <a:xfrm>
            <a:off x="36957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5307" name="Line 15"/>
          <p:cNvSpPr>
            <a:spLocks noChangeShapeType="1"/>
          </p:cNvSpPr>
          <p:nvPr/>
        </p:nvSpPr>
        <p:spPr bwMode="auto">
          <a:xfrm>
            <a:off x="13716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5308" name="Rectangle 6"/>
          <p:cNvSpPr>
            <a:spLocks noChangeArrowheads="1"/>
          </p:cNvSpPr>
          <p:nvPr/>
        </p:nvSpPr>
        <p:spPr bwMode="auto">
          <a:xfrm>
            <a:off x="3886200" y="3962400"/>
            <a:ext cx="14478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09" name="Rectangle 7"/>
          <p:cNvSpPr>
            <a:spLocks noChangeArrowheads="1"/>
          </p:cNvSpPr>
          <p:nvPr/>
        </p:nvSpPr>
        <p:spPr bwMode="auto">
          <a:xfrm>
            <a:off x="4038600" y="3733800"/>
            <a:ext cx="11430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10" name="Rectangle 8"/>
          <p:cNvSpPr>
            <a:spLocks noChangeArrowheads="1"/>
          </p:cNvSpPr>
          <p:nvPr/>
        </p:nvSpPr>
        <p:spPr bwMode="auto">
          <a:xfrm>
            <a:off x="4191000" y="3505200"/>
            <a:ext cx="8382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5311" name="Rectangle 13"/>
          <p:cNvSpPr>
            <a:spLocks noChangeArrowheads="1"/>
          </p:cNvSpPr>
          <p:nvPr/>
        </p:nvSpPr>
        <p:spPr bwMode="auto">
          <a:xfrm>
            <a:off x="3100388" y="5181600"/>
            <a:ext cx="2957512" cy="461963"/>
          </a:xfrm>
          <a:prstGeom prst="rect">
            <a:avLst/>
          </a:prstGeom>
          <a:noFill/>
          <a:ln w="9525">
            <a:noFill/>
            <a:miter lim="800000"/>
            <a:headEnd/>
            <a:tailEnd/>
          </a:ln>
        </p:spPr>
        <p:txBody>
          <a:bodyPr wrap="none">
            <a:prstTxWarp prst="textNoShape">
              <a:avLst/>
            </a:prstTxWarp>
            <a:spAutoFit/>
          </a:bodyPr>
          <a:lstStyle/>
          <a:p>
            <a:pPr algn="ctr"/>
            <a:r>
              <a:rPr lang="en-US" b="0" i="1"/>
              <a:t>C</a:t>
            </a:r>
            <a:r>
              <a:rPr lang="en-US" b="0"/>
              <a:t>(</a:t>
            </a:r>
            <a:r>
              <a:rPr lang="en-US" b="0" i="1"/>
              <a:t>n</a:t>
            </a:r>
            <a:r>
              <a:rPr lang="en-US" b="0"/>
              <a:t>) = </a:t>
            </a:r>
            <a:r>
              <a:rPr lang="en-US" b="0" i="1"/>
              <a:t>C</a:t>
            </a:r>
            <a:r>
              <a:rPr lang="en-US" b="0"/>
              <a:t>(</a:t>
            </a:r>
            <a:r>
              <a:rPr lang="en-US" b="0" i="1"/>
              <a:t>n</a:t>
            </a:r>
            <a:r>
              <a:rPr lang="en-US" b="0"/>
              <a:t>-1) + 1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dirty="0">
                <a:latin typeface="Times New Roman" charset="0"/>
              </a:rPr>
              <a:t>CS 312 - Divide and Conquer Applications</a:t>
            </a:r>
          </a:p>
        </p:txBody>
      </p:sp>
      <p:sp>
        <p:nvSpPr>
          <p:cNvPr id="35843" name="Slide Number Placeholder 5"/>
          <p:cNvSpPr>
            <a:spLocks noGrp="1"/>
          </p:cNvSpPr>
          <p:nvPr>
            <p:ph type="sldNum" sz="quarter" idx="12"/>
          </p:nvPr>
        </p:nvSpPr>
        <p:spPr>
          <a:noFill/>
        </p:spPr>
        <p:txBody>
          <a:bodyPr/>
          <a:lstStyle/>
          <a:p>
            <a:fld id="{E9576430-473C-2649-A7EF-86F3A891D933}" type="slidenum">
              <a:rPr lang="en-US" smtClean="0">
                <a:latin typeface="Times New Roman" charset="0"/>
              </a:rPr>
              <a:pPr/>
              <a:t>5</a:t>
            </a:fld>
            <a:endParaRPr lang="en-US">
              <a:latin typeface="Times New Roman" charset="0"/>
            </a:endParaRPr>
          </a:p>
        </p:txBody>
      </p:sp>
      <p:sp>
        <p:nvSpPr>
          <p:cNvPr id="643074" name="Rectangle 2"/>
          <p:cNvSpPr>
            <a:spLocks noGrp="1" noChangeArrowheads="1"/>
          </p:cNvSpPr>
          <p:nvPr>
            <p:ph type="title"/>
          </p:nvPr>
        </p:nvSpPr>
        <p:spPr/>
        <p:txBody>
          <a:bodyPr/>
          <a:lstStyle/>
          <a:p>
            <a:pPr eaLnBrk="1" hangingPunct="1">
              <a:defRPr/>
            </a:pPr>
            <a:r>
              <a:rPr lang="en-US">
                <a:ea typeface="+mj-ea"/>
                <a:cs typeface="+mj-cs"/>
              </a:rPr>
              <a:t>Selection and Finding the Median</a:t>
            </a:r>
          </a:p>
        </p:txBody>
      </p:sp>
      <p:sp>
        <p:nvSpPr>
          <p:cNvPr id="35845" name="Rectangle 3"/>
          <p:cNvSpPr>
            <a:spLocks noGrp="1" noChangeArrowheads="1"/>
          </p:cNvSpPr>
          <p:nvPr>
            <p:ph type="body" idx="1"/>
          </p:nvPr>
        </p:nvSpPr>
        <p:spPr/>
        <p:txBody>
          <a:bodyPr/>
          <a:lstStyle/>
          <a:p>
            <a:pPr eaLnBrk="1" hangingPunct="1">
              <a:lnSpc>
                <a:spcPct val="90000"/>
              </a:lnSpc>
            </a:pPr>
            <a:r>
              <a:rPr lang="en-US" dirty="0">
                <a:ea typeface="ＭＳ Ｐゴシック" charset="-128"/>
                <a:cs typeface="ＭＳ Ｐゴシック" charset="-128"/>
              </a:rPr>
              <a:t>Median is the 50th percentile of a list</a:t>
            </a:r>
          </a:p>
          <a:p>
            <a:pPr lvl="1" eaLnBrk="1" hangingPunct="1">
              <a:lnSpc>
                <a:spcPct val="90000"/>
              </a:lnSpc>
            </a:pPr>
            <a:r>
              <a:rPr lang="en-US" dirty="0"/>
              <a:t>The middle number</a:t>
            </a:r>
          </a:p>
          <a:p>
            <a:pPr lvl="1" eaLnBrk="1" hangingPunct="1">
              <a:lnSpc>
                <a:spcPct val="90000"/>
              </a:lnSpc>
            </a:pPr>
            <a:r>
              <a:rPr lang="en-US" dirty="0"/>
              <a:t>If even number, then take the average of the 2 middle numbers</a:t>
            </a:r>
          </a:p>
          <a:p>
            <a:pPr lvl="2" eaLnBrk="1" hangingPunct="1">
              <a:lnSpc>
                <a:spcPct val="90000"/>
              </a:lnSpc>
            </a:pPr>
            <a:r>
              <a:rPr lang="en-US" dirty="0">
                <a:ea typeface="ＭＳ Ｐゴシック" charset="-128"/>
              </a:rPr>
              <a:t>Book suggests taking the smallest of the two</a:t>
            </a:r>
          </a:p>
          <a:p>
            <a:pPr lvl="1" eaLnBrk="1" hangingPunct="1">
              <a:lnSpc>
                <a:spcPct val="90000"/>
              </a:lnSpc>
            </a:pPr>
            <a:r>
              <a:rPr lang="en-US" dirty="0"/>
              <a:t>Median vs Mean</a:t>
            </a:r>
          </a:p>
          <a:p>
            <a:pPr lvl="2" eaLnBrk="1" hangingPunct="1">
              <a:lnSpc>
                <a:spcPct val="90000"/>
              </a:lnSpc>
            </a:pPr>
            <a:r>
              <a:rPr lang="en-US" dirty="0">
                <a:ea typeface="ＭＳ Ｐゴシック" charset="-128"/>
              </a:rPr>
              <a:t>Summarizing a list of numbers with just one number</a:t>
            </a:r>
          </a:p>
          <a:p>
            <a:pPr lvl="2" eaLnBrk="1" hangingPunct="1">
              <a:lnSpc>
                <a:spcPct val="90000"/>
              </a:lnSpc>
            </a:pPr>
            <a:r>
              <a:rPr lang="en-US" dirty="0">
                <a:ea typeface="ＭＳ Ｐゴシック" charset="-128"/>
              </a:rPr>
              <a:t>Median is resistant to outliers - Is this good or bad?</a:t>
            </a:r>
          </a:p>
          <a:p>
            <a:pPr eaLnBrk="1" hangingPunct="1">
              <a:lnSpc>
                <a:spcPct val="90000"/>
              </a:lnSpc>
            </a:pPr>
            <a:r>
              <a:rPr lang="en-US" dirty="0">
                <a:ea typeface="ＭＳ Ｐゴシック" charset="-128"/>
                <a:cs typeface="ＭＳ Ｐゴシック" charset="-128"/>
              </a:rPr>
              <a:t>Algorithm to find median</a:t>
            </a:r>
          </a:p>
          <a:p>
            <a:pPr lvl="1" eaLnBrk="1" hangingPunct="1">
              <a:lnSpc>
                <a:spcPct val="90000"/>
              </a:lnSpc>
            </a:pPr>
            <a:r>
              <a:rPr lang="en-US" dirty="0"/>
              <a:t>Sort list </a:t>
            </a:r>
            <a:r>
              <a:rPr lang="en-US" i="1" dirty="0"/>
              <a:t>S</a:t>
            </a:r>
            <a:r>
              <a:rPr lang="en-US" dirty="0"/>
              <a:t> and then return the middle number - </a:t>
            </a:r>
            <a:r>
              <a:rPr lang="en-US" i="1" dirty="0" err="1"/>
              <a:t>n</a:t>
            </a:r>
            <a:r>
              <a:rPr lang="en-US" dirty="0" err="1"/>
              <a:t>log</a:t>
            </a:r>
            <a:r>
              <a:rPr lang="en-US" i="1" dirty="0" err="1"/>
              <a:t>n</a:t>
            </a:r>
            <a:endParaRPr lang="en-US" i="1" dirty="0"/>
          </a:p>
          <a:p>
            <a:pPr lvl="1" eaLnBrk="1" hangingPunct="1">
              <a:lnSpc>
                <a:spcPct val="90000"/>
              </a:lnSpc>
            </a:pPr>
            <a:r>
              <a:rPr lang="en-US" dirty="0"/>
              <a:t>Faster approach: Use a more general algorithm: Selection(</a:t>
            </a:r>
            <a:r>
              <a:rPr lang="en-US" i="1" dirty="0" err="1"/>
              <a:t>S</a:t>
            </a:r>
            <a:r>
              <a:rPr lang="en-US" dirty="0" err="1"/>
              <a:t>,</a:t>
            </a:r>
            <a:r>
              <a:rPr lang="en-US" i="1" dirty="0" err="1"/>
              <a:t>k</a:t>
            </a:r>
            <a:r>
              <a:rPr lang="en-US" dirty="0"/>
              <a:t>)</a:t>
            </a:r>
          </a:p>
          <a:p>
            <a:pPr lvl="1" eaLnBrk="1" hangingPunct="1">
              <a:lnSpc>
                <a:spcPct val="90000"/>
              </a:lnSpc>
            </a:pPr>
            <a:r>
              <a:rPr lang="en-US" dirty="0"/>
              <a:t>Finds the </a:t>
            </a:r>
            <a:r>
              <a:rPr lang="en-US" i="1" dirty="0" err="1"/>
              <a:t>k</a:t>
            </a:r>
            <a:r>
              <a:rPr lang="en-US" i="1" baseline="30000" dirty="0" err="1"/>
              <a:t>th</a:t>
            </a:r>
            <a:r>
              <a:rPr lang="en-US" i="1" dirty="0"/>
              <a:t> </a:t>
            </a:r>
            <a:r>
              <a:rPr lang="en-US" dirty="0"/>
              <a:t>smallest element of a list </a:t>
            </a:r>
            <a:r>
              <a:rPr lang="en-US" i="1" dirty="0"/>
              <a:t>S</a:t>
            </a:r>
            <a:r>
              <a:rPr lang="en-US" dirty="0"/>
              <a:t> of size </a:t>
            </a:r>
            <a:r>
              <a:rPr lang="en-US" i="1" dirty="0" err="1"/>
              <a:t>n</a:t>
            </a:r>
            <a:endParaRPr lang="en-US" i="1" dirty="0"/>
          </a:p>
          <a:p>
            <a:pPr lvl="1" eaLnBrk="1" hangingPunct="1">
              <a:lnSpc>
                <a:spcPct val="90000"/>
              </a:lnSpc>
            </a:pPr>
            <a:r>
              <a:rPr lang="en-US" dirty="0"/>
              <a:t>Median:  Selection(</a:t>
            </a:r>
            <a:r>
              <a:rPr lang="en-US" i="1" dirty="0"/>
              <a:t>S</a:t>
            </a:r>
            <a:r>
              <a:rPr lang="en-US" dirty="0"/>
              <a:t>, floor(</a:t>
            </a:r>
            <a:r>
              <a:rPr lang="en-US" i="1" dirty="0"/>
              <a:t>n</a:t>
            </a:r>
            <a:r>
              <a:rPr lang="en-US" dirty="0"/>
              <a:t>/2))</a:t>
            </a:r>
          </a:p>
          <a:p>
            <a:pPr lvl="1" eaLnBrk="1" hangingPunct="1">
              <a:lnSpc>
                <a:spcPct val="90000"/>
              </a:lnSpc>
            </a:pPr>
            <a:r>
              <a:rPr lang="en-US" dirty="0"/>
              <a:t>How would you find Max or Min using Selection?</a:t>
            </a:r>
          </a:p>
        </p:txBody>
      </p:sp>
    </p:spTree>
    <p:extLst>
      <p:ext uri="{BB962C8B-B14F-4D97-AF65-F5344CB8AC3E}">
        <p14:creationId xmlns:p14="http://schemas.microsoft.com/office/powerpoint/2010/main" val="1456976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t>CS 312 - Divide and Conquer/Recurrence Relations</a:t>
            </a:r>
          </a:p>
        </p:txBody>
      </p:sp>
      <p:sp>
        <p:nvSpPr>
          <p:cNvPr id="57347" name="Slide Number Placeholder 5"/>
          <p:cNvSpPr>
            <a:spLocks noGrp="1"/>
          </p:cNvSpPr>
          <p:nvPr>
            <p:ph type="sldNum" sz="quarter" idx="12"/>
          </p:nvPr>
        </p:nvSpPr>
        <p:spPr>
          <a:noFill/>
        </p:spPr>
        <p:txBody>
          <a:bodyPr/>
          <a:lstStyle/>
          <a:p>
            <a:fld id="{85D01CEA-57EA-9B4B-A4D1-B3A9BFBAE6E3}" type="slidenum">
              <a:rPr lang="en-US" smtClean="0"/>
              <a:pPr/>
              <a:t>50</a:t>
            </a:fld>
            <a:endParaRPr lang="en-US"/>
          </a:p>
        </p:txBody>
      </p:sp>
      <p:sp>
        <p:nvSpPr>
          <p:cNvPr id="584706" name="Rectangle 2"/>
          <p:cNvSpPr>
            <a:spLocks noGrp="1" noChangeArrowheads="1"/>
          </p:cNvSpPr>
          <p:nvPr>
            <p:ph type="title"/>
          </p:nvPr>
        </p:nvSpPr>
        <p:spPr/>
        <p:txBody>
          <a:bodyPr/>
          <a:lstStyle/>
          <a:p>
            <a:pPr eaLnBrk="1" hangingPunct="1">
              <a:defRPr/>
            </a:pPr>
            <a:r>
              <a:rPr lang="en-US">
                <a:ea typeface="+mj-ea"/>
                <a:cs typeface="+mj-cs"/>
              </a:rPr>
              <a:t>Towers of Hanoi Example</a:t>
            </a:r>
          </a:p>
        </p:txBody>
      </p:sp>
      <p:sp>
        <p:nvSpPr>
          <p:cNvPr id="57349" name="Rectangle 3"/>
          <p:cNvSpPr>
            <a:spLocks noGrp="1" noChangeArrowheads="1"/>
          </p:cNvSpPr>
          <p:nvPr>
            <p:ph type="body" idx="1"/>
          </p:nvPr>
        </p:nvSpPr>
        <p:spPr>
          <a:xfrm>
            <a:off x="647700" y="1676400"/>
            <a:ext cx="7772400" cy="1066800"/>
          </a:xfrm>
        </p:spPr>
        <p:txBody>
          <a:bodyPr/>
          <a:lstStyle/>
          <a:p>
            <a:pPr eaLnBrk="1" hangingPunct="1">
              <a:buFont typeface="Wingdings" charset="2"/>
              <a:buNone/>
            </a:pPr>
            <a:r>
              <a:rPr lang="en-US" sz="1800"/>
              <a:t>	</a:t>
            </a:r>
            <a:r>
              <a:rPr lang="en-US" sz="2000" u="sng"/>
              <a:t>Example</a:t>
            </a:r>
            <a:r>
              <a:rPr lang="en-US" sz="2000"/>
              <a:t>: Tower of Hanoi, move all disks to third peg without ever placing a larger disk on a smaller one.</a:t>
            </a:r>
          </a:p>
        </p:txBody>
      </p:sp>
      <p:sp>
        <p:nvSpPr>
          <p:cNvPr id="57350" name="Rectangle 5"/>
          <p:cNvSpPr>
            <a:spLocks noChangeArrowheads="1"/>
          </p:cNvSpPr>
          <p:nvPr/>
        </p:nvSpPr>
        <p:spPr bwMode="auto">
          <a:xfrm>
            <a:off x="6172200" y="3962400"/>
            <a:ext cx="17526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1" name="Rectangle 6"/>
          <p:cNvSpPr>
            <a:spLocks noChangeArrowheads="1"/>
          </p:cNvSpPr>
          <p:nvPr/>
        </p:nvSpPr>
        <p:spPr bwMode="auto">
          <a:xfrm>
            <a:off x="6324600" y="3733800"/>
            <a:ext cx="14478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2" name="Rectangle 7"/>
          <p:cNvSpPr>
            <a:spLocks noChangeArrowheads="1"/>
          </p:cNvSpPr>
          <p:nvPr/>
        </p:nvSpPr>
        <p:spPr bwMode="auto">
          <a:xfrm>
            <a:off x="6477000" y="3505200"/>
            <a:ext cx="11430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3" name="Rectangle 8"/>
          <p:cNvSpPr>
            <a:spLocks noChangeArrowheads="1"/>
          </p:cNvSpPr>
          <p:nvPr/>
        </p:nvSpPr>
        <p:spPr bwMode="auto">
          <a:xfrm>
            <a:off x="6629400" y="3276600"/>
            <a:ext cx="8382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4" name="Rectangle 9"/>
          <p:cNvSpPr>
            <a:spLocks noChangeArrowheads="1"/>
          </p:cNvSpPr>
          <p:nvPr/>
        </p:nvSpPr>
        <p:spPr bwMode="auto">
          <a:xfrm>
            <a:off x="6934200" y="2667000"/>
            <a:ext cx="228600" cy="6096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5" name="Rectangle 10"/>
          <p:cNvSpPr>
            <a:spLocks noChangeArrowheads="1"/>
          </p:cNvSpPr>
          <p:nvPr/>
        </p:nvSpPr>
        <p:spPr bwMode="auto">
          <a:xfrm>
            <a:off x="44577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6" name="Rectangle 11"/>
          <p:cNvSpPr>
            <a:spLocks noChangeArrowheads="1"/>
          </p:cNvSpPr>
          <p:nvPr/>
        </p:nvSpPr>
        <p:spPr bwMode="auto">
          <a:xfrm>
            <a:off x="21336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7" name="Line 14"/>
          <p:cNvSpPr>
            <a:spLocks noChangeShapeType="1"/>
          </p:cNvSpPr>
          <p:nvPr/>
        </p:nvSpPr>
        <p:spPr bwMode="auto">
          <a:xfrm>
            <a:off x="36195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8" name="Line 15"/>
          <p:cNvSpPr>
            <a:spLocks noChangeShapeType="1"/>
          </p:cNvSpPr>
          <p:nvPr/>
        </p:nvSpPr>
        <p:spPr bwMode="auto">
          <a:xfrm>
            <a:off x="13716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Rectangle 13"/>
          <p:cNvSpPr>
            <a:spLocks noChangeArrowheads="1"/>
          </p:cNvSpPr>
          <p:nvPr/>
        </p:nvSpPr>
        <p:spPr bwMode="auto">
          <a:xfrm>
            <a:off x="2754312" y="5181600"/>
            <a:ext cx="3570288" cy="457200"/>
          </a:xfrm>
          <a:prstGeom prst="rect">
            <a:avLst/>
          </a:prstGeom>
          <a:noFill/>
          <a:ln w="9525">
            <a:noFill/>
            <a:miter lim="800000"/>
            <a:headEnd/>
            <a:tailEnd/>
          </a:ln>
        </p:spPr>
        <p:txBody>
          <a:bodyPr wrap="none">
            <a:prstTxWarp prst="textNoShape">
              <a:avLst/>
            </a:prstTxWarp>
            <a:spAutoFit/>
          </a:bodyPr>
          <a:lstStyle/>
          <a:p>
            <a:pPr algn="ctr"/>
            <a:r>
              <a:rPr lang="en-US" b="0" i="1" dirty="0"/>
              <a:t>C</a:t>
            </a:r>
            <a:r>
              <a:rPr lang="en-US" b="0" dirty="0"/>
              <a:t>(</a:t>
            </a:r>
            <a:r>
              <a:rPr lang="en-US" b="0" i="1" dirty="0"/>
              <a:t>n</a:t>
            </a:r>
            <a:r>
              <a:rPr lang="en-US" b="0" dirty="0"/>
              <a:t>) = </a:t>
            </a:r>
            <a:r>
              <a:rPr lang="en-US" b="0" i="1" dirty="0"/>
              <a:t>C</a:t>
            </a:r>
            <a:r>
              <a:rPr lang="en-US" b="0" dirty="0"/>
              <a:t>(</a:t>
            </a:r>
            <a:r>
              <a:rPr lang="en-US" b="0" i="1" dirty="0"/>
              <a:t>n</a:t>
            </a:r>
            <a:r>
              <a:rPr lang="en-US" b="0" dirty="0"/>
              <a:t>-1) + 1 + </a:t>
            </a:r>
            <a:r>
              <a:rPr lang="en-US" b="0" i="1" dirty="0"/>
              <a:t>C</a:t>
            </a:r>
            <a:r>
              <a:rPr lang="en-US" b="0" dirty="0"/>
              <a:t>(</a:t>
            </a:r>
            <a:r>
              <a:rPr lang="en-US" b="0" i="1" dirty="0"/>
              <a:t>n</a:t>
            </a:r>
            <a:r>
              <a:rPr lang="en-US" b="0" dirty="0"/>
              <a:t>-1)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en-US"/>
              <a:t>CS 312 - Divide and Conquer/Recurrence Relations</a:t>
            </a:r>
          </a:p>
        </p:txBody>
      </p:sp>
      <p:sp>
        <p:nvSpPr>
          <p:cNvPr id="57347" name="Slide Number Placeholder 5"/>
          <p:cNvSpPr>
            <a:spLocks noGrp="1"/>
          </p:cNvSpPr>
          <p:nvPr>
            <p:ph type="sldNum" sz="quarter" idx="12"/>
          </p:nvPr>
        </p:nvSpPr>
        <p:spPr>
          <a:noFill/>
        </p:spPr>
        <p:txBody>
          <a:bodyPr/>
          <a:lstStyle/>
          <a:p>
            <a:fld id="{85D01CEA-57EA-9B4B-A4D1-B3A9BFBAE6E3}" type="slidenum">
              <a:rPr lang="en-US" smtClean="0"/>
              <a:pPr/>
              <a:t>51</a:t>
            </a:fld>
            <a:endParaRPr lang="en-US"/>
          </a:p>
        </p:txBody>
      </p:sp>
      <p:sp>
        <p:nvSpPr>
          <p:cNvPr id="584706" name="Rectangle 2"/>
          <p:cNvSpPr>
            <a:spLocks noGrp="1" noChangeArrowheads="1"/>
          </p:cNvSpPr>
          <p:nvPr>
            <p:ph type="title"/>
          </p:nvPr>
        </p:nvSpPr>
        <p:spPr/>
        <p:txBody>
          <a:bodyPr/>
          <a:lstStyle/>
          <a:p>
            <a:pPr eaLnBrk="1" hangingPunct="1">
              <a:defRPr/>
            </a:pPr>
            <a:r>
              <a:rPr lang="en-US">
                <a:ea typeface="+mj-ea"/>
                <a:cs typeface="+mj-cs"/>
              </a:rPr>
              <a:t>Towers of Hanoi Example</a:t>
            </a:r>
          </a:p>
        </p:txBody>
      </p:sp>
      <p:sp>
        <p:nvSpPr>
          <p:cNvPr id="57349" name="Rectangle 3"/>
          <p:cNvSpPr>
            <a:spLocks noGrp="1" noChangeArrowheads="1"/>
          </p:cNvSpPr>
          <p:nvPr>
            <p:ph type="body" idx="1"/>
          </p:nvPr>
        </p:nvSpPr>
        <p:spPr>
          <a:xfrm>
            <a:off x="647700" y="1676400"/>
            <a:ext cx="7772400" cy="1066800"/>
          </a:xfrm>
        </p:spPr>
        <p:txBody>
          <a:bodyPr/>
          <a:lstStyle/>
          <a:p>
            <a:pPr eaLnBrk="1" hangingPunct="1">
              <a:buFont typeface="Wingdings" charset="2"/>
              <a:buNone/>
            </a:pPr>
            <a:r>
              <a:rPr lang="en-US" sz="1800"/>
              <a:t>	</a:t>
            </a:r>
            <a:r>
              <a:rPr lang="en-US" sz="2000" u="sng"/>
              <a:t>Example</a:t>
            </a:r>
            <a:r>
              <a:rPr lang="en-US" sz="2000"/>
              <a:t>: Tower of Hanoi, move all disks to third peg without ever placing a larger disk on a smaller one.</a:t>
            </a:r>
          </a:p>
        </p:txBody>
      </p:sp>
      <p:sp>
        <p:nvSpPr>
          <p:cNvPr id="57350" name="Rectangle 5"/>
          <p:cNvSpPr>
            <a:spLocks noChangeArrowheads="1"/>
          </p:cNvSpPr>
          <p:nvPr/>
        </p:nvSpPr>
        <p:spPr bwMode="auto">
          <a:xfrm>
            <a:off x="6172200" y="3962400"/>
            <a:ext cx="17526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1" name="Rectangle 6"/>
          <p:cNvSpPr>
            <a:spLocks noChangeArrowheads="1"/>
          </p:cNvSpPr>
          <p:nvPr/>
        </p:nvSpPr>
        <p:spPr bwMode="auto">
          <a:xfrm>
            <a:off x="6324600" y="3733800"/>
            <a:ext cx="14478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2" name="Rectangle 7"/>
          <p:cNvSpPr>
            <a:spLocks noChangeArrowheads="1"/>
          </p:cNvSpPr>
          <p:nvPr/>
        </p:nvSpPr>
        <p:spPr bwMode="auto">
          <a:xfrm>
            <a:off x="6477000" y="3505200"/>
            <a:ext cx="11430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3" name="Rectangle 8"/>
          <p:cNvSpPr>
            <a:spLocks noChangeArrowheads="1"/>
          </p:cNvSpPr>
          <p:nvPr/>
        </p:nvSpPr>
        <p:spPr bwMode="auto">
          <a:xfrm>
            <a:off x="6629400" y="3276600"/>
            <a:ext cx="838200" cy="228600"/>
          </a:xfrm>
          <a:prstGeom prst="rect">
            <a:avLst/>
          </a:prstGeom>
          <a:solidFill>
            <a:srgbClr val="66FF66"/>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4" name="Rectangle 9"/>
          <p:cNvSpPr>
            <a:spLocks noChangeArrowheads="1"/>
          </p:cNvSpPr>
          <p:nvPr/>
        </p:nvSpPr>
        <p:spPr bwMode="auto">
          <a:xfrm>
            <a:off x="6934200" y="2667000"/>
            <a:ext cx="228600" cy="6096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5" name="Rectangle 10"/>
          <p:cNvSpPr>
            <a:spLocks noChangeArrowheads="1"/>
          </p:cNvSpPr>
          <p:nvPr/>
        </p:nvSpPr>
        <p:spPr bwMode="auto">
          <a:xfrm>
            <a:off x="44577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6" name="Rectangle 11"/>
          <p:cNvSpPr>
            <a:spLocks noChangeArrowheads="1"/>
          </p:cNvSpPr>
          <p:nvPr/>
        </p:nvSpPr>
        <p:spPr bwMode="auto">
          <a:xfrm>
            <a:off x="2133600" y="2667000"/>
            <a:ext cx="228600" cy="1524000"/>
          </a:xfrm>
          <a:prstGeom prst="rect">
            <a:avLst/>
          </a:prstGeom>
          <a:solidFill>
            <a:schemeClr val="tx2"/>
          </a:solidFill>
          <a:ln w="9525">
            <a:solidFill>
              <a:schemeClr val="bg2"/>
            </a:solidFill>
            <a:miter lim="800000"/>
            <a:headEnd/>
            <a:tailEnd/>
          </a:ln>
        </p:spPr>
        <p:txBody>
          <a:bodyPr wrap="none" anchor="ctr">
            <a:prstTxWarp prst="textNoShape">
              <a:avLst/>
            </a:prstTxWarp>
          </a:bodyPr>
          <a:lstStyle/>
          <a:p>
            <a:endParaRPr lang="en-US" sz="1800" b="0">
              <a:latin typeface="Arial" charset="0"/>
            </a:endParaRPr>
          </a:p>
        </p:txBody>
      </p:sp>
      <p:sp>
        <p:nvSpPr>
          <p:cNvPr id="57357" name="Line 14"/>
          <p:cNvSpPr>
            <a:spLocks noChangeShapeType="1"/>
          </p:cNvSpPr>
          <p:nvPr/>
        </p:nvSpPr>
        <p:spPr bwMode="auto">
          <a:xfrm>
            <a:off x="36195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8" name="Line 15"/>
          <p:cNvSpPr>
            <a:spLocks noChangeShapeType="1"/>
          </p:cNvSpPr>
          <p:nvPr/>
        </p:nvSpPr>
        <p:spPr bwMode="auto">
          <a:xfrm>
            <a:off x="1371600" y="4191000"/>
            <a:ext cx="18288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Rectangle 13"/>
          <p:cNvSpPr>
            <a:spLocks noChangeArrowheads="1"/>
          </p:cNvSpPr>
          <p:nvPr/>
        </p:nvSpPr>
        <p:spPr bwMode="auto">
          <a:xfrm>
            <a:off x="2794000" y="4572000"/>
            <a:ext cx="3570288" cy="457200"/>
          </a:xfrm>
          <a:prstGeom prst="rect">
            <a:avLst/>
          </a:prstGeom>
          <a:noFill/>
          <a:ln w="9525">
            <a:noFill/>
            <a:miter lim="800000"/>
            <a:headEnd/>
            <a:tailEnd/>
          </a:ln>
        </p:spPr>
        <p:txBody>
          <a:bodyPr wrap="none">
            <a:prstTxWarp prst="textNoShape">
              <a:avLst/>
            </a:prstTxWarp>
            <a:spAutoFit/>
          </a:bodyPr>
          <a:lstStyle/>
          <a:p>
            <a:pPr algn="ctr"/>
            <a:r>
              <a:rPr lang="en-US" b="0" i="1"/>
              <a:t>C</a:t>
            </a:r>
            <a:r>
              <a:rPr lang="en-US" b="0"/>
              <a:t>(</a:t>
            </a:r>
            <a:r>
              <a:rPr lang="en-US" b="0" i="1"/>
              <a:t>n</a:t>
            </a:r>
            <a:r>
              <a:rPr lang="en-US" b="0"/>
              <a:t>) = </a:t>
            </a:r>
            <a:r>
              <a:rPr lang="en-US" b="0" i="1"/>
              <a:t>C</a:t>
            </a:r>
            <a:r>
              <a:rPr lang="en-US" b="0"/>
              <a:t>(</a:t>
            </a:r>
            <a:r>
              <a:rPr lang="en-US" b="0" i="1"/>
              <a:t>n</a:t>
            </a:r>
            <a:r>
              <a:rPr lang="en-US" b="0"/>
              <a:t>-1) + 1 + </a:t>
            </a:r>
            <a:r>
              <a:rPr lang="en-US" b="0" i="1"/>
              <a:t>C</a:t>
            </a:r>
            <a:r>
              <a:rPr lang="en-US" b="0"/>
              <a:t>(</a:t>
            </a:r>
            <a:r>
              <a:rPr lang="en-US" b="0" i="1"/>
              <a:t>n</a:t>
            </a:r>
            <a:r>
              <a:rPr lang="en-US" b="0"/>
              <a:t>-1) </a:t>
            </a:r>
          </a:p>
        </p:txBody>
      </p:sp>
      <p:sp>
        <p:nvSpPr>
          <p:cNvPr id="57360" name="Rectangle 14"/>
          <p:cNvSpPr>
            <a:spLocks noChangeArrowheads="1"/>
          </p:cNvSpPr>
          <p:nvPr/>
        </p:nvSpPr>
        <p:spPr bwMode="auto">
          <a:xfrm>
            <a:off x="3324225" y="5181600"/>
            <a:ext cx="2584450" cy="457200"/>
          </a:xfrm>
          <a:prstGeom prst="rect">
            <a:avLst/>
          </a:prstGeom>
          <a:noFill/>
          <a:ln w="9525">
            <a:noFill/>
            <a:miter lim="800000"/>
            <a:headEnd/>
            <a:tailEnd/>
          </a:ln>
        </p:spPr>
        <p:txBody>
          <a:bodyPr wrap="none">
            <a:prstTxWarp prst="textNoShape">
              <a:avLst/>
            </a:prstTxWarp>
            <a:spAutoFit/>
          </a:bodyPr>
          <a:lstStyle/>
          <a:p>
            <a:pPr algn="ctr"/>
            <a:r>
              <a:rPr lang="en-US" b="0" i="1"/>
              <a:t>C</a:t>
            </a:r>
            <a:r>
              <a:rPr lang="en-US" b="0"/>
              <a:t>(</a:t>
            </a:r>
            <a:r>
              <a:rPr lang="en-US" b="0" i="1"/>
              <a:t>n</a:t>
            </a:r>
            <a:r>
              <a:rPr lang="en-US" b="0"/>
              <a:t>) = 2</a:t>
            </a:r>
            <a:r>
              <a:rPr lang="en-US" b="0" i="1"/>
              <a:t>C</a:t>
            </a:r>
            <a:r>
              <a:rPr lang="en-US" b="0"/>
              <a:t>(</a:t>
            </a:r>
            <a:r>
              <a:rPr lang="en-US" b="0" i="1"/>
              <a:t>n</a:t>
            </a:r>
            <a:r>
              <a:rPr lang="en-US" b="0"/>
              <a:t>-1) + 1 </a:t>
            </a:r>
          </a:p>
        </p:txBody>
      </p:sp>
      <p:sp>
        <p:nvSpPr>
          <p:cNvPr id="57361" name="Rectangle 15"/>
          <p:cNvSpPr>
            <a:spLocks noChangeArrowheads="1"/>
          </p:cNvSpPr>
          <p:nvPr/>
        </p:nvSpPr>
        <p:spPr bwMode="auto">
          <a:xfrm>
            <a:off x="3868738" y="5715000"/>
            <a:ext cx="1254125" cy="461963"/>
          </a:xfrm>
          <a:prstGeom prst="rect">
            <a:avLst/>
          </a:prstGeom>
          <a:noFill/>
          <a:ln w="9525">
            <a:noFill/>
            <a:miter lim="800000"/>
            <a:headEnd/>
            <a:tailEnd/>
          </a:ln>
        </p:spPr>
        <p:txBody>
          <a:bodyPr wrap="none">
            <a:prstTxWarp prst="textNoShape">
              <a:avLst/>
            </a:prstTxWarp>
            <a:spAutoFit/>
          </a:bodyPr>
          <a:lstStyle/>
          <a:p>
            <a:pPr algn="ctr"/>
            <a:r>
              <a:rPr lang="en-US" b="0" i="1"/>
              <a:t>C</a:t>
            </a:r>
            <a:r>
              <a:rPr lang="en-US" b="0"/>
              <a:t>(1) = 1</a:t>
            </a:r>
          </a:p>
        </p:txBody>
      </p:sp>
    </p:spTree>
    <p:extLst>
      <p:ext uri="{BB962C8B-B14F-4D97-AF65-F5344CB8AC3E}">
        <p14:creationId xmlns:p14="http://schemas.microsoft.com/office/powerpoint/2010/main" val="3880601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en-US"/>
              <a:t>CS 312 - Divide and Conquer/Recurrence Relations</a:t>
            </a:r>
          </a:p>
        </p:txBody>
      </p:sp>
      <p:sp>
        <p:nvSpPr>
          <p:cNvPr id="59395" name="Slide Number Placeholder 5"/>
          <p:cNvSpPr>
            <a:spLocks noGrp="1"/>
          </p:cNvSpPr>
          <p:nvPr>
            <p:ph type="sldNum" sz="quarter" idx="12"/>
          </p:nvPr>
        </p:nvSpPr>
        <p:spPr>
          <a:noFill/>
        </p:spPr>
        <p:txBody>
          <a:bodyPr/>
          <a:lstStyle/>
          <a:p>
            <a:fld id="{C0238984-50E4-1E4A-B2AB-795B2A712389}" type="slidenum">
              <a:rPr lang="en-US" smtClean="0"/>
              <a:pPr/>
              <a:t>52</a:t>
            </a:fld>
            <a:endParaRPr lang="en-US"/>
          </a:p>
        </p:txBody>
      </p:sp>
      <p:sp>
        <p:nvSpPr>
          <p:cNvPr id="585730" name="Rectangle 2"/>
          <p:cNvSpPr>
            <a:spLocks noGrp="1" noChangeArrowheads="1"/>
          </p:cNvSpPr>
          <p:nvPr>
            <p:ph type="title"/>
          </p:nvPr>
        </p:nvSpPr>
        <p:spPr/>
        <p:txBody>
          <a:bodyPr/>
          <a:lstStyle/>
          <a:p>
            <a:pPr eaLnBrk="1" hangingPunct="1">
              <a:defRPr/>
            </a:pPr>
            <a:r>
              <a:rPr lang="en-US">
                <a:ea typeface="+mj-ea"/>
                <a:cs typeface="+mj-cs"/>
              </a:rPr>
              <a:t>Tower of Hanoi Example</a:t>
            </a:r>
          </a:p>
        </p:txBody>
      </p:sp>
      <p:sp>
        <p:nvSpPr>
          <p:cNvPr id="59397" name="Rectangle 3"/>
          <p:cNvSpPr>
            <a:spLocks noGrp="1" noChangeArrowheads="1"/>
          </p:cNvSpPr>
          <p:nvPr>
            <p:ph type="body" idx="1"/>
          </p:nvPr>
        </p:nvSpPr>
        <p:spPr/>
        <p:txBody>
          <a:bodyPr/>
          <a:lstStyle/>
          <a:p>
            <a:pPr eaLnBrk="1" hangingPunct="1"/>
            <a:r>
              <a:rPr lang="en-US"/>
              <a:t>Given </a:t>
            </a:r>
            <a:r>
              <a:rPr lang="en-US" i="1"/>
              <a:t>C</a:t>
            </a:r>
            <a:r>
              <a:rPr lang="en-US"/>
              <a:t>(</a:t>
            </a:r>
            <a:r>
              <a:rPr lang="en-US" i="1"/>
              <a:t>n</a:t>
            </a:r>
            <a:r>
              <a:rPr lang="en-US"/>
              <a:t>) = 2</a:t>
            </a:r>
            <a:r>
              <a:rPr lang="en-US" i="1"/>
              <a:t>C</a:t>
            </a:r>
            <a:r>
              <a:rPr lang="en-US"/>
              <a:t>(</a:t>
            </a:r>
            <a:r>
              <a:rPr lang="en-US" i="1"/>
              <a:t>n</a:t>
            </a:r>
            <a:r>
              <a:rPr lang="en-US"/>
              <a:t>-1) + 1 and the initial condition </a:t>
            </a:r>
            <a:r>
              <a:rPr lang="en-US" i="1"/>
              <a:t>C</a:t>
            </a:r>
            <a:r>
              <a:rPr lang="en-US"/>
              <a:t>(1) = 1</a:t>
            </a:r>
          </a:p>
          <a:p>
            <a:pPr eaLnBrk="1" hangingPunct="1"/>
            <a:r>
              <a:rPr lang="en-US"/>
              <a:t>What is the complexity for an arbitrary value of </a:t>
            </a:r>
            <a:r>
              <a:rPr lang="en-US" i="1"/>
              <a:t>n</a:t>
            </a:r>
            <a:r>
              <a:rPr lang="en-US"/>
              <a:t> (i.e., a closed form)?</a:t>
            </a:r>
          </a:p>
          <a:p>
            <a:pPr lvl="1" eaLnBrk="1" hangingPunct="1"/>
            <a:r>
              <a:rPr lang="en-US"/>
              <a:t>Could build a table and see if we can recognize a pattern</a:t>
            </a:r>
          </a:p>
          <a:p>
            <a:pPr eaLnBrk="1" hangingPunct="1"/>
            <a:endParaRPr lang="en-US"/>
          </a:p>
          <a:p>
            <a:pPr eaLnBrk="1" hangingPunct="1"/>
            <a:r>
              <a:rPr lang="en-US"/>
              <a:t>For more complex problems we will not be able to find the closed form by simple examination and we will thus need our solution techniques for recurrence relations</a:t>
            </a:r>
          </a:p>
          <a:p>
            <a:pPr eaLnBrk="1" hangingPunct="1"/>
            <a:r>
              <a:rPr lang="en-US"/>
              <a:t>Note that we can get basic complexity without having yet figured out all the details of the 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a:t>CS 312 - Divide and Conquer/Recurrence Relations</a:t>
            </a:r>
          </a:p>
        </p:txBody>
      </p:sp>
      <p:sp>
        <p:nvSpPr>
          <p:cNvPr id="61443" name="Slide Number Placeholder 5"/>
          <p:cNvSpPr>
            <a:spLocks noGrp="1"/>
          </p:cNvSpPr>
          <p:nvPr>
            <p:ph type="sldNum" sz="quarter" idx="12"/>
          </p:nvPr>
        </p:nvSpPr>
        <p:spPr>
          <a:noFill/>
        </p:spPr>
        <p:txBody>
          <a:bodyPr/>
          <a:lstStyle/>
          <a:p>
            <a:fld id="{A1D9B6FF-89C8-9C44-A107-BF8EDA7CC23E}" type="slidenum">
              <a:rPr lang="en-US" smtClean="0"/>
              <a:pPr/>
              <a:t>53</a:t>
            </a:fld>
            <a:endParaRPr lang="en-US"/>
          </a:p>
        </p:txBody>
      </p:sp>
      <p:sp>
        <p:nvSpPr>
          <p:cNvPr id="586754" name="Rectangle 2"/>
          <p:cNvSpPr>
            <a:spLocks noGrp="1" noChangeArrowheads="1"/>
          </p:cNvSpPr>
          <p:nvPr>
            <p:ph type="title"/>
          </p:nvPr>
        </p:nvSpPr>
        <p:spPr>
          <a:xfrm>
            <a:off x="609600" y="190500"/>
            <a:ext cx="7772400" cy="838200"/>
          </a:xfrm>
        </p:spPr>
        <p:txBody>
          <a:bodyPr/>
          <a:lstStyle/>
          <a:p>
            <a:pPr eaLnBrk="1" hangingPunct="1">
              <a:defRPr/>
            </a:pPr>
            <a:r>
              <a:rPr lang="en-US" dirty="0">
                <a:ea typeface="+mj-ea"/>
                <a:cs typeface="+mj-cs"/>
              </a:rPr>
              <a:t>Recurrence Relations</a:t>
            </a:r>
          </a:p>
        </p:txBody>
      </p:sp>
      <p:sp>
        <p:nvSpPr>
          <p:cNvPr id="61445" name="Rectangle 3"/>
          <p:cNvSpPr>
            <a:spLocks noGrp="1" noChangeArrowheads="1"/>
          </p:cNvSpPr>
          <p:nvPr>
            <p:ph type="body" idx="1"/>
          </p:nvPr>
        </p:nvSpPr>
        <p:spPr>
          <a:xfrm>
            <a:off x="685800" y="1371600"/>
            <a:ext cx="7772400" cy="4876800"/>
          </a:xfrm>
        </p:spPr>
        <p:txBody>
          <a:bodyPr>
            <a:normAutofit/>
          </a:bodyPr>
          <a:lstStyle/>
          <a:p>
            <a:pPr marL="457200" indent="-457200" eaLnBrk="1" hangingPunct="1">
              <a:lnSpc>
                <a:spcPct val="90000"/>
              </a:lnSpc>
            </a:pPr>
            <a:r>
              <a:rPr lang="en-US" dirty="0"/>
              <a:t>Example Recurrence Relation: End of day growth in a savings account</a:t>
            </a:r>
          </a:p>
          <a:p>
            <a:pPr marL="838200" lvl="1" indent="-381000" eaLnBrk="1" hangingPunct="1">
              <a:lnSpc>
                <a:spcPct val="90000"/>
              </a:lnSpc>
            </a:pPr>
            <a:r>
              <a:rPr lang="en-US" dirty="0"/>
              <a:t>In terms of interest, deposits, and withdrawals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en-US"/>
              <a:t>CS 312 - Divide and Conquer/Recurrence Relations</a:t>
            </a:r>
          </a:p>
        </p:txBody>
      </p:sp>
      <p:sp>
        <p:nvSpPr>
          <p:cNvPr id="61443" name="Slide Number Placeholder 5"/>
          <p:cNvSpPr>
            <a:spLocks noGrp="1"/>
          </p:cNvSpPr>
          <p:nvPr>
            <p:ph type="sldNum" sz="quarter" idx="12"/>
          </p:nvPr>
        </p:nvSpPr>
        <p:spPr>
          <a:noFill/>
        </p:spPr>
        <p:txBody>
          <a:bodyPr/>
          <a:lstStyle/>
          <a:p>
            <a:fld id="{A1D9B6FF-89C8-9C44-A107-BF8EDA7CC23E}" type="slidenum">
              <a:rPr lang="en-US" smtClean="0"/>
              <a:pPr/>
              <a:t>54</a:t>
            </a:fld>
            <a:endParaRPr lang="en-US"/>
          </a:p>
        </p:txBody>
      </p:sp>
      <p:sp>
        <p:nvSpPr>
          <p:cNvPr id="586754" name="Rectangle 2"/>
          <p:cNvSpPr>
            <a:spLocks noGrp="1" noChangeArrowheads="1"/>
          </p:cNvSpPr>
          <p:nvPr>
            <p:ph type="title"/>
          </p:nvPr>
        </p:nvSpPr>
        <p:spPr>
          <a:xfrm>
            <a:off x="609600" y="190500"/>
            <a:ext cx="7772400" cy="838200"/>
          </a:xfrm>
        </p:spPr>
        <p:txBody>
          <a:bodyPr/>
          <a:lstStyle/>
          <a:p>
            <a:pPr eaLnBrk="1" hangingPunct="1">
              <a:defRPr/>
            </a:pPr>
            <a:r>
              <a:rPr lang="en-US" dirty="0">
                <a:ea typeface="+mj-ea"/>
                <a:cs typeface="+mj-cs"/>
              </a:rPr>
              <a:t>Recurrence Relations</a:t>
            </a:r>
          </a:p>
        </p:txBody>
      </p:sp>
      <p:sp>
        <p:nvSpPr>
          <p:cNvPr id="61445" name="Rectangle 3"/>
          <p:cNvSpPr>
            <a:spLocks noGrp="1" noChangeArrowheads="1"/>
          </p:cNvSpPr>
          <p:nvPr>
            <p:ph type="body" idx="1"/>
          </p:nvPr>
        </p:nvSpPr>
        <p:spPr>
          <a:xfrm>
            <a:off x="685800" y="1371600"/>
            <a:ext cx="7772400" cy="4876800"/>
          </a:xfrm>
        </p:spPr>
        <p:txBody>
          <a:bodyPr>
            <a:normAutofit/>
          </a:bodyPr>
          <a:lstStyle/>
          <a:p>
            <a:pPr marL="457200" indent="-457200" eaLnBrk="1" hangingPunct="1">
              <a:lnSpc>
                <a:spcPct val="90000"/>
              </a:lnSpc>
            </a:pPr>
            <a:r>
              <a:rPr lang="en-US" dirty="0"/>
              <a:t>Most general form for our purposes</a:t>
            </a:r>
          </a:p>
          <a:p>
            <a:pPr marL="457200" indent="-457200" algn="ctr" eaLnBrk="1" hangingPunct="1">
              <a:lnSpc>
                <a:spcPct val="90000"/>
              </a:lnSpc>
              <a:buFont typeface="Arial" charset="0"/>
              <a:buNone/>
            </a:pPr>
            <a:r>
              <a:rPr lang="en-US" i="1" dirty="0" err="1"/>
              <a:t>t</a:t>
            </a:r>
            <a:r>
              <a:rPr lang="en-US" dirty="0" err="1"/>
              <a:t>(</a:t>
            </a:r>
            <a:r>
              <a:rPr lang="en-US" i="1" dirty="0" err="1"/>
              <a:t>n</a:t>
            </a:r>
            <a:r>
              <a:rPr lang="en-US" dirty="0"/>
              <a:t>) + </a:t>
            </a:r>
            <a:r>
              <a:rPr lang="en-US" i="1" dirty="0"/>
              <a:t>f</a:t>
            </a:r>
            <a:r>
              <a:rPr lang="en-US" dirty="0"/>
              <a:t>(</a:t>
            </a:r>
            <a:r>
              <a:rPr lang="en-US" i="1" dirty="0"/>
              <a:t>t</a:t>
            </a:r>
            <a:r>
              <a:rPr lang="en-US" dirty="0"/>
              <a:t>(</a:t>
            </a:r>
            <a:r>
              <a:rPr lang="en-US" i="1" dirty="0"/>
              <a:t>n</a:t>
            </a:r>
            <a:r>
              <a:rPr lang="en-US" dirty="0"/>
              <a:t>-1), </a:t>
            </a:r>
            <a:r>
              <a:rPr lang="en-US" i="1" dirty="0"/>
              <a:t>t</a:t>
            </a:r>
            <a:r>
              <a:rPr lang="en-US" dirty="0"/>
              <a:t>(</a:t>
            </a:r>
            <a:r>
              <a:rPr lang="en-US" i="1" dirty="0"/>
              <a:t>n</a:t>
            </a:r>
            <a:r>
              <a:rPr lang="en-US" dirty="0"/>
              <a:t>-2),..., </a:t>
            </a:r>
            <a:r>
              <a:rPr lang="en-US" i="1" dirty="0" err="1"/>
              <a:t>t</a:t>
            </a:r>
            <a:r>
              <a:rPr lang="en-US" dirty="0" err="1"/>
              <a:t>(</a:t>
            </a:r>
            <a:r>
              <a:rPr lang="en-US" i="1" dirty="0" err="1"/>
              <a:t>n</a:t>
            </a:r>
            <a:r>
              <a:rPr lang="en-US" dirty="0" err="1"/>
              <a:t>-</a:t>
            </a:r>
            <a:r>
              <a:rPr lang="en-US" i="1" dirty="0" err="1"/>
              <a:t>k</a:t>
            </a:r>
            <a:r>
              <a:rPr lang="en-US" dirty="0"/>
              <a:t>)) = </a:t>
            </a:r>
            <a:r>
              <a:rPr lang="en-US" i="1" dirty="0" err="1"/>
              <a:t>g</a:t>
            </a:r>
            <a:r>
              <a:rPr lang="en-US" dirty="0" err="1"/>
              <a:t>(</a:t>
            </a:r>
            <a:r>
              <a:rPr lang="en-US" i="1" dirty="0" err="1"/>
              <a:t>n</a:t>
            </a:r>
            <a:r>
              <a:rPr lang="en-US" dirty="0"/>
              <a:t>) </a:t>
            </a:r>
          </a:p>
          <a:p>
            <a:pPr marL="457200" indent="-457200" algn="ctr" eaLnBrk="1" hangingPunct="1">
              <a:lnSpc>
                <a:spcPct val="90000"/>
              </a:lnSpc>
              <a:buFont typeface="Arial" charset="0"/>
              <a:buNone/>
            </a:pPr>
            <a:r>
              <a:rPr lang="en-US" dirty="0"/>
              <a:t>or   </a:t>
            </a:r>
            <a:r>
              <a:rPr lang="en-US" i="1" dirty="0" err="1"/>
              <a:t>t</a:t>
            </a:r>
            <a:r>
              <a:rPr lang="en-US" dirty="0" err="1"/>
              <a:t>(</a:t>
            </a:r>
            <a:r>
              <a:rPr lang="en-US" i="1" dirty="0" err="1"/>
              <a:t>n</a:t>
            </a:r>
            <a:r>
              <a:rPr lang="en-US" dirty="0" err="1"/>
              <a:t>+</a:t>
            </a:r>
            <a:r>
              <a:rPr lang="en-US" i="1" dirty="0" err="1"/>
              <a:t>k</a:t>
            </a:r>
            <a:r>
              <a:rPr lang="en-US" dirty="0"/>
              <a:t>) + </a:t>
            </a:r>
            <a:r>
              <a:rPr lang="en-US" i="1" dirty="0"/>
              <a:t>f</a:t>
            </a:r>
            <a:r>
              <a:rPr lang="en-US" dirty="0"/>
              <a:t>(</a:t>
            </a:r>
            <a:r>
              <a:rPr lang="en-US" i="1" dirty="0"/>
              <a:t>t</a:t>
            </a:r>
            <a:r>
              <a:rPr lang="en-US" dirty="0"/>
              <a:t>(</a:t>
            </a:r>
            <a:r>
              <a:rPr lang="en-US" i="1" dirty="0"/>
              <a:t>n</a:t>
            </a:r>
            <a:r>
              <a:rPr lang="en-US" dirty="0"/>
              <a:t>+</a:t>
            </a:r>
            <a:r>
              <a:rPr lang="en-US" i="1" dirty="0"/>
              <a:t>k</a:t>
            </a:r>
            <a:r>
              <a:rPr lang="en-US" dirty="0"/>
              <a:t>-1), </a:t>
            </a:r>
            <a:r>
              <a:rPr lang="en-US" i="1" dirty="0"/>
              <a:t>t</a:t>
            </a:r>
            <a:r>
              <a:rPr lang="en-US" dirty="0"/>
              <a:t>(</a:t>
            </a:r>
            <a:r>
              <a:rPr lang="en-US" i="1" dirty="0"/>
              <a:t>n</a:t>
            </a:r>
            <a:r>
              <a:rPr lang="en-US" dirty="0"/>
              <a:t>+</a:t>
            </a:r>
            <a:r>
              <a:rPr lang="en-US" i="1" dirty="0"/>
              <a:t>k</a:t>
            </a:r>
            <a:r>
              <a:rPr lang="en-US" dirty="0"/>
              <a:t>-2),..., </a:t>
            </a:r>
            <a:r>
              <a:rPr lang="en-US" i="1" dirty="0" err="1"/>
              <a:t>t</a:t>
            </a:r>
            <a:r>
              <a:rPr lang="en-US" dirty="0" err="1"/>
              <a:t>(</a:t>
            </a:r>
            <a:r>
              <a:rPr lang="en-US" i="1" dirty="0" err="1"/>
              <a:t>n</a:t>
            </a:r>
            <a:r>
              <a:rPr lang="en-US" dirty="0"/>
              <a:t>)) = </a:t>
            </a:r>
            <a:r>
              <a:rPr lang="en-US" i="1" dirty="0" err="1"/>
              <a:t>g</a:t>
            </a:r>
            <a:r>
              <a:rPr lang="en-US" dirty="0" err="1"/>
              <a:t>(</a:t>
            </a:r>
            <a:r>
              <a:rPr lang="en-US" i="1" dirty="0" err="1"/>
              <a:t>n</a:t>
            </a:r>
            <a:r>
              <a:rPr lang="en-US" dirty="0" err="1"/>
              <a:t>+</a:t>
            </a:r>
            <a:r>
              <a:rPr lang="en-US" i="1" dirty="0" err="1"/>
              <a:t>k</a:t>
            </a:r>
            <a:r>
              <a:rPr lang="en-US" dirty="0"/>
              <a:t>)</a:t>
            </a:r>
          </a:p>
          <a:p>
            <a:pPr marL="457200" indent="-457200" eaLnBrk="1" hangingPunct="1">
              <a:lnSpc>
                <a:spcPct val="90000"/>
              </a:lnSpc>
            </a:pPr>
            <a:r>
              <a:rPr lang="en-US" dirty="0"/>
              <a:t>A recurrence relation is said to have </a:t>
            </a:r>
            <a:r>
              <a:rPr lang="en-US" b="1" dirty="0"/>
              <a:t>order </a:t>
            </a:r>
            <a:r>
              <a:rPr lang="en-US" b="1" i="1" dirty="0"/>
              <a:t>k</a:t>
            </a:r>
            <a:r>
              <a:rPr lang="en-US" dirty="0"/>
              <a:t> when </a:t>
            </a:r>
            <a:r>
              <a:rPr lang="en-US" i="1" dirty="0"/>
              <a:t>t</a:t>
            </a:r>
            <a:r>
              <a:rPr lang="en-US" dirty="0"/>
              <a:t>(</a:t>
            </a:r>
            <a:r>
              <a:rPr lang="en-US" i="1" dirty="0"/>
              <a:t>n</a:t>
            </a:r>
            <a:r>
              <a:rPr lang="en-US" dirty="0"/>
              <a:t>) depends on up to the </a:t>
            </a:r>
            <a:r>
              <a:rPr lang="en-US" i="1" dirty="0"/>
              <a:t>k</a:t>
            </a:r>
            <a:r>
              <a:rPr lang="en-US" dirty="0"/>
              <a:t> previous values of </a:t>
            </a:r>
            <a:r>
              <a:rPr lang="en-US" i="1" dirty="0"/>
              <a:t>n</a:t>
            </a:r>
            <a:r>
              <a:rPr lang="en-US" dirty="0"/>
              <a:t> in the sequence</a:t>
            </a:r>
          </a:p>
          <a:p>
            <a:pPr marL="457200" indent="-457200" eaLnBrk="1" hangingPunct="1">
              <a:lnSpc>
                <a:spcPct val="90000"/>
              </a:lnSpc>
            </a:pPr>
            <a:r>
              <a:rPr lang="en-US" dirty="0"/>
              <a:t>We will work with the linear form which is</a:t>
            </a:r>
          </a:p>
          <a:p>
            <a:pPr marL="457200" indent="-457200" algn="ctr" eaLnBrk="1" hangingPunct="1">
              <a:lnSpc>
                <a:spcPct val="90000"/>
              </a:lnSpc>
              <a:buFont typeface="Arial" charset="0"/>
              <a:buNone/>
            </a:pPr>
            <a:r>
              <a:rPr lang="en-US" i="1" dirty="0"/>
              <a:t>a</a:t>
            </a:r>
            <a:r>
              <a:rPr lang="en-US" baseline="-25000" dirty="0"/>
              <a:t>0</a:t>
            </a:r>
            <a:r>
              <a:rPr lang="en-US" i="1" dirty="0"/>
              <a:t>t</a:t>
            </a:r>
            <a:r>
              <a:rPr lang="en-US" dirty="0"/>
              <a:t>(</a:t>
            </a:r>
            <a:r>
              <a:rPr lang="en-US" i="1" dirty="0"/>
              <a:t>n</a:t>
            </a:r>
            <a:r>
              <a:rPr lang="en-US" dirty="0"/>
              <a:t>) + </a:t>
            </a:r>
            <a:r>
              <a:rPr lang="en-US" i="1" dirty="0"/>
              <a:t>a</a:t>
            </a:r>
            <a:r>
              <a:rPr lang="en-US" baseline="-25000" dirty="0"/>
              <a:t>1</a:t>
            </a:r>
            <a:r>
              <a:rPr lang="en-US" i="1" dirty="0"/>
              <a:t>t</a:t>
            </a:r>
            <a:r>
              <a:rPr lang="en-US" dirty="0"/>
              <a:t>(</a:t>
            </a:r>
            <a:r>
              <a:rPr lang="en-US" i="1" dirty="0"/>
              <a:t>n</a:t>
            </a:r>
            <a:r>
              <a:rPr lang="en-US" dirty="0"/>
              <a:t>-1) + ... + </a:t>
            </a:r>
            <a:r>
              <a:rPr lang="en-US" i="1" dirty="0" err="1"/>
              <a:t>a</a:t>
            </a:r>
            <a:r>
              <a:rPr lang="en-US" i="1" baseline="-25000" dirty="0" err="1"/>
              <a:t>k</a:t>
            </a:r>
            <a:r>
              <a:rPr lang="en-US" i="1" dirty="0" err="1"/>
              <a:t>t</a:t>
            </a:r>
            <a:r>
              <a:rPr lang="en-US" dirty="0" err="1"/>
              <a:t>(</a:t>
            </a:r>
            <a:r>
              <a:rPr lang="en-US" i="1" dirty="0" err="1"/>
              <a:t>n</a:t>
            </a:r>
            <a:r>
              <a:rPr lang="en-US" dirty="0" err="1"/>
              <a:t>-</a:t>
            </a:r>
            <a:r>
              <a:rPr lang="en-US" i="1" dirty="0" err="1"/>
              <a:t>k</a:t>
            </a:r>
            <a:r>
              <a:rPr lang="en-US" dirty="0"/>
              <a:t>) = </a:t>
            </a:r>
            <a:r>
              <a:rPr lang="en-US" i="1" dirty="0" err="1"/>
              <a:t>g</a:t>
            </a:r>
            <a:r>
              <a:rPr lang="en-US" dirty="0" err="1"/>
              <a:t>(</a:t>
            </a:r>
            <a:r>
              <a:rPr lang="en-US" i="1" dirty="0" err="1"/>
              <a:t>n</a:t>
            </a:r>
            <a:r>
              <a:rPr lang="en-US" dirty="0"/>
              <a:t>)</a:t>
            </a:r>
          </a:p>
          <a:p>
            <a:pPr marL="457200" indent="-457200" eaLnBrk="1" hangingPunct="1">
              <a:lnSpc>
                <a:spcPct val="90000"/>
              </a:lnSpc>
            </a:pPr>
            <a:r>
              <a:rPr lang="en-US" i="1" dirty="0" err="1"/>
              <a:t>a</a:t>
            </a:r>
            <a:r>
              <a:rPr lang="en-US" i="1" baseline="-25000" dirty="0" err="1"/>
              <a:t>i</a:t>
            </a:r>
            <a:r>
              <a:rPr lang="en-US" dirty="0"/>
              <a:t> are the coefficients of the linear equation</a:t>
            </a:r>
          </a:p>
          <a:p>
            <a:pPr marL="857250" lvl="1" indent="-457200" eaLnBrk="1" hangingPunct="1">
              <a:lnSpc>
                <a:spcPct val="90000"/>
              </a:lnSpc>
            </a:pPr>
            <a:r>
              <a:rPr lang="en-US" dirty="0"/>
              <a:t>Coefficients could vary with time: </a:t>
            </a:r>
            <a:r>
              <a:rPr lang="en-US" i="1" dirty="0" err="1"/>
              <a:t>a</a:t>
            </a:r>
            <a:r>
              <a:rPr lang="en-US" i="1" baseline="-25000" dirty="0" err="1"/>
              <a:t>i</a:t>
            </a:r>
            <a:r>
              <a:rPr lang="en-US" dirty="0" err="1"/>
              <a:t>(</a:t>
            </a:r>
            <a:r>
              <a:rPr lang="en-US" i="1" dirty="0" err="1"/>
              <a:t>n</a:t>
            </a:r>
            <a:r>
              <a:rPr lang="en-US" dirty="0"/>
              <a:t>)</a:t>
            </a:r>
          </a:p>
          <a:p>
            <a:pPr marL="457200" indent="-457200" eaLnBrk="1" hangingPunct="1">
              <a:lnSpc>
                <a:spcPct val="90000"/>
              </a:lnSpc>
            </a:pPr>
            <a:r>
              <a:rPr lang="en-US" i="1" dirty="0" err="1"/>
              <a:t>g</a:t>
            </a:r>
            <a:r>
              <a:rPr lang="en-US" dirty="0" err="1"/>
              <a:t>(</a:t>
            </a:r>
            <a:r>
              <a:rPr lang="en-US" i="1" dirty="0" err="1"/>
              <a:t>n</a:t>
            </a:r>
            <a:r>
              <a:rPr lang="en-US" dirty="0"/>
              <a:t>) is the forcing function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dirty="0"/>
              <a:t>CS 312 - Divide and Conquer/Recurrence Relations</a:t>
            </a:r>
          </a:p>
        </p:txBody>
      </p:sp>
      <p:sp>
        <p:nvSpPr>
          <p:cNvPr id="63491" name="Slide Number Placeholder 5"/>
          <p:cNvSpPr>
            <a:spLocks noGrp="1"/>
          </p:cNvSpPr>
          <p:nvPr>
            <p:ph type="sldNum" sz="quarter" idx="12"/>
          </p:nvPr>
        </p:nvSpPr>
        <p:spPr>
          <a:noFill/>
        </p:spPr>
        <p:txBody>
          <a:bodyPr/>
          <a:lstStyle/>
          <a:p>
            <a:fld id="{5100570E-1EE9-C442-BE26-8DEC6EDF7AA5}" type="slidenum">
              <a:rPr lang="en-US" smtClean="0"/>
              <a:pPr/>
              <a:t>55</a:t>
            </a:fld>
            <a:endParaRPr lang="en-US"/>
          </a:p>
        </p:txBody>
      </p:sp>
      <p:sp>
        <p:nvSpPr>
          <p:cNvPr id="588802" name="Rectangle 2"/>
          <p:cNvSpPr>
            <a:spLocks noGrp="1" noChangeArrowheads="1"/>
          </p:cNvSpPr>
          <p:nvPr>
            <p:ph type="title"/>
          </p:nvPr>
        </p:nvSpPr>
        <p:spPr/>
        <p:txBody>
          <a:bodyPr/>
          <a:lstStyle/>
          <a:p>
            <a:pPr eaLnBrk="1" hangingPunct="1">
              <a:defRPr/>
            </a:pPr>
            <a:r>
              <a:rPr lang="en-US">
                <a:ea typeface="+mj-ea"/>
                <a:cs typeface="+mj-cs"/>
              </a:rPr>
              <a:t>Recurrence Order</a:t>
            </a:r>
          </a:p>
        </p:txBody>
      </p:sp>
      <p:sp>
        <p:nvSpPr>
          <p:cNvPr id="63493" name="Rectangle 3"/>
          <p:cNvSpPr>
            <a:spLocks noGrp="1" noChangeArrowheads="1"/>
          </p:cNvSpPr>
          <p:nvPr>
            <p:ph type="body" idx="1"/>
          </p:nvPr>
        </p:nvSpPr>
        <p:spPr>
          <a:xfrm>
            <a:off x="685800" y="1676400"/>
            <a:ext cx="7924800" cy="4419600"/>
          </a:xfrm>
        </p:spPr>
        <p:txBody>
          <a:bodyPr/>
          <a:lstStyle/>
          <a:p>
            <a:pPr eaLnBrk="1" hangingPunct="1"/>
            <a:r>
              <a:rPr lang="en-US" dirty="0"/>
              <a:t>What are the orders and differences between the following?</a:t>
            </a:r>
          </a:p>
          <a:p>
            <a:pPr lvl="1" eaLnBrk="1" hangingPunct="1"/>
            <a:r>
              <a:rPr lang="en-US" i="1" dirty="0"/>
              <a:t>a</a:t>
            </a:r>
            <a:r>
              <a:rPr lang="en-US" baseline="-25000" dirty="0"/>
              <a:t>0</a:t>
            </a:r>
            <a:r>
              <a:rPr lang="en-US" i="1" dirty="0"/>
              <a:t>t</a:t>
            </a:r>
            <a:r>
              <a:rPr lang="en-US" dirty="0"/>
              <a:t>(</a:t>
            </a:r>
            <a:r>
              <a:rPr lang="en-US" i="1" dirty="0"/>
              <a:t>n</a:t>
            </a:r>
            <a:r>
              <a:rPr lang="en-US" dirty="0"/>
              <a:t>) = </a:t>
            </a:r>
            <a:r>
              <a:rPr lang="en-US" i="1" dirty="0"/>
              <a:t>a</a:t>
            </a:r>
            <a:r>
              <a:rPr lang="en-US" baseline="-25000" dirty="0"/>
              <a:t>1</a:t>
            </a:r>
            <a:r>
              <a:rPr lang="en-US" i="1" dirty="0"/>
              <a:t>t</a:t>
            </a:r>
            <a:r>
              <a:rPr lang="en-US" dirty="0"/>
              <a:t>(</a:t>
            </a:r>
            <a:r>
              <a:rPr lang="en-US" i="1" dirty="0"/>
              <a:t>n</a:t>
            </a:r>
            <a:r>
              <a:rPr lang="en-US" dirty="0"/>
              <a:t>-1) + </a:t>
            </a:r>
            <a:r>
              <a:rPr lang="en-US" i="1" dirty="0"/>
              <a:t>a</a:t>
            </a:r>
            <a:r>
              <a:rPr lang="en-US" baseline="-25000" dirty="0"/>
              <a:t>2</a:t>
            </a:r>
            <a:r>
              <a:rPr lang="en-US" i="1" dirty="0"/>
              <a:t>t</a:t>
            </a:r>
            <a:r>
              <a:rPr lang="en-US" dirty="0"/>
              <a:t>(</a:t>
            </a:r>
            <a:r>
              <a:rPr lang="en-US" i="1" dirty="0"/>
              <a:t>n</a:t>
            </a:r>
            <a:r>
              <a:rPr lang="en-US" dirty="0"/>
              <a:t>-2)</a:t>
            </a:r>
          </a:p>
          <a:p>
            <a:pPr lvl="1" eaLnBrk="1" hangingPunct="1"/>
            <a:r>
              <a:rPr lang="en-US" i="1" dirty="0"/>
              <a:t>a</a:t>
            </a:r>
            <a:r>
              <a:rPr lang="en-US" baseline="-25000" dirty="0"/>
              <a:t>0</a:t>
            </a:r>
            <a:r>
              <a:rPr lang="en-US" i="1" dirty="0"/>
              <a:t>t</a:t>
            </a:r>
            <a:r>
              <a:rPr lang="en-US" dirty="0"/>
              <a:t>(</a:t>
            </a:r>
            <a:r>
              <a:rPr lang="en-US" i="1" dirty="0"/>
              <a:t>n</a:t>
            </a:r>
            <a:r>
              <a:rPr lang="en-US" dirty="0"/>
              <a:t>+2) - </a:t>
            </a:r>
            <a:r>
              <a:rPr lang="en-US" i="1" dirty="0"/>
              <a:t>a</a:t>
            </a:r>
            <a:r>
              <a:rPr lang="en-US" baseline="-25000" dirty="0"/>
              <a:t>1</a:t>
            </a:r>
            <a:r>
              <a:rPr lang="en-US" i="1" dirty="0"/>
              <a:t>t</a:t>
            </a:r>
            <a:r>
              <a:rPr lang="en-US" dirty="0"/>
              <a:t>(</a:t>
            </a:r>
            <a:r>
              <a:rPr lang="en-US" i="1" dirty="0"/>
              <a:t>n</a:t>
            </a:r>
            <a:r>
              <a:rPr lang="en-US" dirty="0"/>
              <a:t>+1) – </a:t>
            </a:r>
            <a:r>
              <a:rPr lang="en-US" i="1" dirty="0"/>
              <a:t>a</a:t>
            </a:r>
            <a:r>
              <a:rPr lang="en-US" baseline="-25000" dirty="0"/>
              <a:t>2</a:t>
            </a:r>
            <a:r>
              <a:rPr lang="en-US" i="1" dirty="0"/>
              <a:t>t</a:t>
            </a:r>
            <a:r>
              <a:rPr lang="en-US" dirty="0"/>
              <a:t>(</a:t>
            </a:r>
            <a:r>
              <a:rPr lang="en-US" i="1" dirty="0"/>
              <a:t>n</a:t>
            </a:r>
            <a:r>
              <a:rPr lang="en-US" dirty="0"/>
              <a:t>) = 0</a:t>
            </a:r>
          </a:p>
          <a:p>
            <a:pPr lvl="1" eaLnBrk="1" hangingPunct="1"/>
            <a:r>
              <a:rPr lang="en-US" i="1" dirty="0"/>
              <a:t>b</a:t>
            </a:r>
            <a:r>
              <a:rPr lang="en-US" baseline="-25000" dirty="0"/>
              <a:t>0</a:t>
            </a:r>
            <a:r>
              <a:rPr lang="en-US" i="1" dirty="0"/>
              <a:t>y</a:t>
            </a:r>
            <a:r>
              <a:rPr lang="en-US" dirty="0"/>
              <a:t>(</a:t>
            </a:r>
            <a:r>
              <a:rPr lang="en-US" i="1" dirty="0"/>
              <a:t>w</a:t>
            </a:r>
            <a:r>
              <a:rPr lang="en-US" dirty="0"/>
              <a:t>) – </a:t>
            </a:r>
            <a:r>
              <a:rPr lang="en-US" i="1" dirty="0"/>
              <a:t>b</a:t>
            </a:r>
            <a:r>
              <a:rPr lang="en-US" baseline="-25000" dirty="0"/>
              <a:t>2</a:t>
            </a:r>
            <a:r>
              <a:rPr lang="en-US" i="1" dirty="0"/>
              <a:t>y</a:t>
            </a:r>
            <a:r>
              <a:rPr lang="en-US" dirty="0"/>
              <a:t>(</a:t>
            </a:r>
            <a:r>
              <a:rPr lang="en-US" i="1" dirty="0"/>
              <a:t>w</a:t>
            </a:r>
            <a:r>
              <a:rPr lang="en-US" dirty="0"/>
              <a:t>-2) = </a:t>
            </a:r>
            <a:r>
              <a:rPr lang="en-US" i="1" dirty="0"/>
              <a:t>b</a:t>
            </a:r>
            <a:r>
              <a:rPr lang="en-US" baseline="-25000" dirty="0"/>
              <a:t>1</a:t>
            </a:r>
            <a:r>
              <a:rPr lang="en-US" i="1" dirty="0"/>
              <a:t>y</a:t>
            </a:r>
            <a:r>
              <a:rPr lang="en-US" dirty="0"/>
              <a:t>(</a:t>
            </a:r>
            <a:r>
              <a:rPr lang="en-US" i="1" dirty="0"/>
              <a:t>w</a:t>
            </a:r>
            <a:r>
              <a:rPr lang="en-US" dirty="0"/>
              <a:t>-1)</a:t>
            </a:r>
          </a:p>
          <a:p>
            <a:pPr lvl="2" eaLnBrk="1" hangingPunct="1"/>
            <a:r>
              <a:rPr lang="en-US" dirty="0"/>
              <a:t>Change of variables: let </a:t>
            </a:r>
            <a:r>
              <a:rPr lang="en-US" i="1" dirty="0" err="1"/>
              <a:t>n</a:t>
            </a:r>
            <a:r>
              <a:rPr lang="en-US" dirty="0"/>
              <a:t> = </a:t>
            </a:r>
            <a:r>
              <a:rPr lang="en-US" i="1" dirty="0" err="1"/>
              <a:t>w</a:t>
            </a:r>
            <a:r>
              <a:rPr lang="en-US" dirty="0"/>
              <a:t> and </a:t>
            </a:r>
            <a:r>
              <a:rPr lang="en-US" i="1" dirty="0" err="1"/>
              <a:t>t</a:t>
            </a:r>
            <a:r>
              <a:rPr lang="en-US" i="1" dirty="0"/>
              <a:t> </a:t>
            </a:r>
            <a:r>
              <a:rPr lang="en-US" dirty="0"/>
              <a:t>= </a:t>
            </a:r>
            <a:r>
              <a:rPr lang="en-US" i="1" dirty="0" err="1"/>
              <a:t>y</a:t>
            </a:r>
            <a:r>
              <a:rPr lang="en-US" i="1" dirty="0"/>
              <a:t> </a:t>
            </a:r>
            <a:r>
              <a:rPr lang="en-US" dirty="0"/>
              <a:t>and </a:t>
            </a:r>
            <a:r>
              <a:rPr lang="en-US" i="1" dirty="0"/>
              <a:t>a </a:t>
            </a:r>
            <a:r>
              <a:rPr lang="en-US" dirty="0"/>
              <a:t>= </a:t>
            </a:r>
            <a:r>
              <a:rPr lang="en-US" i="1" dirty="0" err="1"/>
              <a:t>b</a:t>
            </a:r>
            <a:endParaRPr lang="en-US" i="1" dirty="0"/>
          </a:p>
          <a:p>
            <a:pPr eaLnBrk="1" hangingPunct="1"/>
            <a:r>
              <a:rPr lang="en-US" dirty="0"/>
              <a:t>What are the order of these?</a:t>
            </a:r>
          </a:p>
          <a:p>
            <a:pPr lvl="1" eaLnBrk="1" hangingPunct="1"/>
            <a:r>
              <a:rPr lang="en-US" i="1" dirty="0" err="1"/>
              <a:t>t</a:t>
            </a:r>
            <a:r>
              <a:rPr lang="en-US" dirty="0" err="1"/>
              <a:t>(</a:t>
            </a:r>
            <a:r>
              <a:rPr lang="en-US" i="1" dirty="0" err="1"/>
              <a:t>n</a:t>
            </a:r>
            <a:r>
              <a:rPr lang="en-US" dirty="0"/>
              <a:t>) = </a:t>
            </a:r>
            <a:r>
              <a:rPr lang="en-US" i="1" dirty="0"/>
              <a:t>a</a:t>
            </a:r>
            <a:r>
              <a:rPr lang="en-US" baseline="-25000" dirty="0"/>
              <a:t>1</a:t>
            </a:r>
            <a:r>
              <a:rPr lang="en-US" i="1" dirty="0"/>
              <a:t>t</a:t>
            </a:r>
            <a:r>
              <a:rPr lang="en-US" dirty="0"/>
              <a:t>(</a:t>
            </a:r>
            <a:r>
              <a:rPr lang="en-US" i="1" dirty="0"/>
              <a:t>n</a:t>
            </a:r>
            <a:r>
              <a:rPr lang="en-US" dirty="0"/>
              <a:t>-1) + </a:t>
            </a:r>
            <a:r>
              <a:rPr lang="en-US" i="1" dirty="0"/>
              <a:t>a</a:t>
            </a:r>
            <a:r>
              <a:rPr lang="en-US" baseline="-25000" dirty="0"/>
              <a:t>3</a:t>
            </a:r>
            <a:r>
              <a:rPr lang="en-US" i="1" dirty="0"/>
              <a:t>t</a:t>
            </a:r>
            <a:r>
              <a:rPr lang="en-US" dirty="0"/>
              <a:t>(</a:t>
            </a:r>
            <a:r>
              <a:rPr lang="en-US" i="1" dirty="0"/>
              <a:t>n</a:t>
            </a:r>
            <a:r>
              <a:rPr lang="en-US" dirty="0"/>
              <a:t>-3)</a:t>
            </a:r>
          </a:p>
          <a:p>
            <a:pPr lvl="2" eaLnBrk="1" hangingPunct="1"/>
            <a:r>
              <a:rPr lang="en-US" dirty="0"/>
              <a:t>0 valued coefficients</a:t>
            </a:r>
          </a:p>
          <a:p>
            <a:pPr lvl="1" eaLnBrk="1" hangingPunct="1"/>
            <a:r>
              <a:rPr lang="en-US" i="1" dirty="0" err="1"/>
              <a:t>t</a:t>
            </a:r>
            <a:r>
              <a:rPr lang="en-US" dirty="0" err="1"/>
              <a:t>(</a:t>
            </a:r>
            <a:r>
              <a:rPr lang="en-US" i="1" dirty="0" err="1"/>
              <a:t>n</a:t>
            </a:r>
            <a:r>
              <a:rPr lang="en-US" dirty="0"/>
              <a:t>) = </a:t>
            </a:r>
            <a:r>
              <a:rPr lang="en-US" i="1" dirty="0"/>
              <a:t>a</a:t>
            </a:r>
            <a:r>
              <a:rPr lang="en-US" baseline="-25000" dirty="0"/>
              <a:t>1</a:t>
            </a:r>
            <a:r>
              <a:rPr lang="en-US" i="1" dirty="0"/>
              <a:t>t</a:t>
            </a:r>
            <a:r>
              <a:rPr lang="en-US" dirty="0"/>
              <a:t>(</a:t>
            </a:r>
            <a:r>
              <a:rPr lang="en-US" i="1" dirty="0"/>
              <a:t>n</a:t>
            </a:r>
            <a:r>
              <a:rPr lang="en-US" dirty="0"/>
              <a:t>-1) + </a:t>
            </a:r>
            <a:r>
              <a:rPr lang="en-US" i="1" dirty="0"/>
              <a:t>a</a:t>
            </a:r>
            <a:r>
              <a:rPr lang="en-US" baseline="-25000" dirty="0"/>
              <a:t>3</a:t>
            </a:r>
            <a:r>
              <a:rPr lang="en-US" i="1" dirty="0"/>
              <a:t>t</a:t>
            </a:r>
            <a:r>
              <a:rPr lang="en-US" dirty="0"/>
              <a:t>(</a:t>
            </a:r>
            <a:r>
              <a:rPr lang="en-US" i="1" dirty="0"/>
              <a:t>n</a:t>
            </a:r>
            <a:r>
              <a:rPr lang="en-US" dirty="0"/>
              <a:t>-3) + </a:t>
            </a:r>
            <a:r>
              <a:rPr lang="en-US" i="1" dirty="0" err="1"/>
              <a:t>g</a:t>
            </a:r>
            <a:r>
              <a:rPr lang="en-US" dirty="0" err="1"/>
              <a:t>(</a:t>
            </a:r>
            <a:r>
              <a:rPr lang="en-US" i="1" dirty="0" err="1"/>
              <a:t>n</a:t>
            </a:r>
            <a:r>
              <a:rPr lang="en-US" dirty="0"/>
              <a:t>)</a:t>
            </a:r>
          </a:p>
          <a:p>
            <a:pPr lvl="2" eaLnBrk="1" hangingPunct="1"/>
            <a:r>
              <a:rPr lang="en-US" dirty="0"/>
              <a:t>Order is independent of forcing function</a:t>
            </a:r>
          </a:p>
          <a:p>
            <a:pPr lvl="1" eaLnBrk="1" hangingPunct="1"/>
            <a:r>
              <a:rPr lang="en-US" i="1" dirty="0"/>
              <a:t>t</a:t>
            </a:r>
            <a:r>
              <a:rPr lang="en-US" dirty="0"/>
              <a:t>(</a:t>
            </a:r>
            <a:r>
              <a:rPr lang="en-US" i="1" dirty="0"/>
              <a:t>n</a:t>
            </a:r>
            <a:r>
              <a:rPr lang="en-US" dirty="0"/>
              <a:t>-1) = </a:t>
            </a:r>
            <a:r>
              <a:rPr lang="en-US" i="1" dirty="0"/>
              <a:t>a</a:t>
            </a:r>
            <a:r>
              <a:rPr lang="en-US" baseline="-25000" dirty="0"/>
              <a:t>1</a:t>
            </a:r>
            <a:r>
              <a:rPr lang="en-US" i="1" dirty="0"/>
              <a:t>t</a:t>
            </a:r>
            <a:r>
              <a:rPr lang="en-US" dirty="0"/>
              <a:t>(</a:t>
            </a:r>
            <a:r>
              <a:rPr lang="en-US" i="1" dirty="0"/>
              <a:t>n</a:t>
            </a:r>
            <a:r>
              <a:rPr lang="en-US" dirty="0"/>
              <a:t>-2) + </a:t>
            </a:r>
            <a:r>
              <a:rPr lang="en-US" i="1" dirty="0"/>
              <a:t>a</a:t>
            </a:r>
            <a:r>
              <a:rPr lang="en-US" baseline="-25000" dirty="0"/>
              <a:t>3</a:t>
            </a:r>
            <a:r>
              <a:rPr lang="en-US" i="1" dirty="0"/>
              <a:t>t</a:t>
            </a:r>
            <a:r>
              <a:rPr lang="en-US" dirty="0"/>
              <a:t>(</a:t>
            </a:r>
            <a:r>
              <a:rPr lang="en-US" i="1" dirty="0"/>
              <a:t>n</a:t>
            </a:r>
            <a:r>
              <a:rPr lang="en-US" dirty="0"/>
              <a:t>-4)</a:t>
            </a:r>
          </a:p>
          <a:p>
            <a:pPr lvl="1" eaLnBrk="1" hangingPunct="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dirty="0"/>
              <a:t>CS 312 - Divide and Conquer/Recurrence Relations</a:t>
            </a:r>
          </a:p>
        </p:txBody>
      </p:sp>
      <p:sp>
        <p:nvSpPr>
          <p:cNvPr id="65539" name="Slide Number Placeholder 5"/>
          <p:cNvSpPr>
            <a:spLocks noGrp="1"/>
          </p:cNvSpPr>
          <p:nvPr>
            <p:ph type="sldNum" sz="quarter" idx="12"/>
          </p:nvPr>
        </p:nvSpPr>
        <p:spPr>
          <a:noFill/>
        </p:spPr>
        <p:txBody>
          <a:bodyPr/>
          <a:lstStyle/>
          <a:p>
            <a:fld id="{98205F6E-36D2-024B-9B49-65091E888E6F}" type="slidenum">
              <a:rPr lang="en-US" smtClean="0"/>
              <a:pPr/>
              <a:t>56</a:t>
            </a:fld>
            <a:endParaRPr lang="en-US" dirty="0"/>
          </a:p>
        </p:txBody>
      </p:sp>
      <p:sp>
        <p:nvSpPr>
          <p:cNvPr id="590850" name="Rectangle 2"/>
          <p:cNvSpPr>
            <a:spLocks noGrp="1" noChangeArrowheads="1"/>
          </p:cNvSpPr>
          <p:nvPr>
            <p:ph type="title"/>
          </p:nvPr>
        </p:nvSpPr>
        <p:spPr/>
        <p:txBody>
          <a:bodyPr/>
          <a:lstStyle/>
          <a:p>
            <a:pPr eaLnBrk="1" hangingPunct="1">
              <a:defRPr/>
            </a:pPr>
            <a:r>
              <a:rPr lang="en-US" dirty="0"/>
              <a:t>Homogeneous Linear Recurrence Relations with Constant Coefficients</a:t>
            </a:r>
            <a:endParaRPr lang="en-US" dirty="0">
              <a:ea typeface="+mj-ea"/>
              <a:cs typeface="+mj-cs"/>
            </a:endParaRPr>
          </a:p>
        </p:txBody>
      </p:sp>
      <p:sp>
        <p:nvSpPr>
          <p:cNvPr id="65541" name="Rectangle 3"/>
          <p:cNvSpPr>
            <a:spLocks noGrp="1" noChangeArrowheads="1"/>
          </p:cNvSpPr>
          <p:nvPr>
            <p:ph type="body" idx="1"/>
          </p:nvPr>
        </p:nvSpPr>
        <p:spPr/>
        <p:txBody>
          <a:bodyPr/>
          <a:lstStyle/>
          <a:p>
            <a:pPr eaLnBrk="1" hangingPunct="1"/>
            <a:r>
              <a:rPr lang="en-US" dirty="0"/>
              <a:t>If coefficients do not depend on time (</a:t>
            </a:r>
            <a:r>
              <a:rPr lang="en-US" i="1" dirty="0" err="1"/>
              <a:t>n</a:t>
            </a:r>
            <a:r>
              <a:rPr lang="en-US" dirty="0"/>
              <a:t>) they are constant coefficients</a:t>
            </a:r>
          </a:p>
          <a:p>
            <a:pPr lvl="1" eaLnBrk="1" hangingPunct="1"/>
            <a:r>
              <a:rPr lang="en-US" dirty="0"/>
              <a:t>When linear these are also called LTI (Linear time invariant)</a:t>
            </a:r>
          </a:p>
          <a:p>
            <a:pPr eaLnBrk="1" hangingPunct="1"/>
            <a:r>
              <a:rPr lang="en-US" dirty="0"/>
              <a:t>If the forcing term/function is 0 the equation is homogenous</a:t>
            </a:r>
          </a:p>
          <a:p>
            <a:pPr eaLnBrk="1" hangingPunct="1"/>
            <a:r>
              <a:rPr lang="en-US" dirty="0"/>
              <a:t>This is what we will work with first (Homogenous LTI)</a:t>
            </a:r>
          </a:p>
          <a:p>
            <a:pPr marL="457200" indent="-457200" algn="ctr" eaLnBrk="1" hangingPunct="1">
              <a:lnSpc>
                <a:spcPct val="90000"/>
              </a:lnSpc>
              <a:buFont typeface="Arial" charset="0"/>
              <a:buNone/>
            </a:pPr>
            <a:r>
              <a:rPr lang="en-US" i="1" dirty="0"/>
              <a:t>a</a:t>
            </a:r>
            <a:r>
              <a:rPr lang="en-US" baseline="-25000" dirty="0"/>
              <a:t>0</a:t>
            </a:r>
            <a:r>
              <a:rPr lang="en-US" i="1" dirty="0"/>
              <a:t>t</a:t>
            </a:r>
            <a:r>
              <a:rPr lang="en-US" dirty="0"/>
              <a:t>(</a:t>
            </a:r>
            <a:r>
              <a:rPr lang="en-US" i="1" dirty="0"/>
              <a:t>n</a:t>
            </a:r>
            <a:r>
              <a:rPr lang="en-US" dirty="0"/>
              <a:t>) + </a:t>
            </a:r>
            <a:r>
              <a:rPr lang="en-US" i="1" dirty="0"/>
              <a:t>a</a:t>
            </a:r>
            <a:r>
              <a:rPr lang="en-US" baseline="-25000" dirty="0"/>
              <a:t>1</a:t>
            </a:r>
            <a:r>
              <a:rPr lang="en-US" i="1" dirty="0"/>
              <a:t>t</a:t>
            </a:r>
            <a:r>
              <a:rPr lang="en-US" dirty="0"/>
              <a:t>(</a:t>
            </a:r>
            <a:r>
              <a:rPr lang="en-US" i="1" dirty="0"/>
              <a:t>n</a:t>
            </a:r>
            <a:r>
              <a:rPr lang="en-US" dirty="0"/>
              <a:t>-1) + ... + </a:t>
            </a:r>
            <a:r>
              <a:rPr lang="en-US" i="1" dirty="0" err="1"/>
              <a:t>a</a:t>
            </a:r>
            <a:r>
              <a:rPr lang="en-US" i="1" baseline="-25000" dirty="0" err="1"/>
              <a:t>k</a:t>
            </a:r>
            <a:r>
              <a:rPr lang="en-US" i="1" dirty="0" err="1"/>
              <a:t>t</a:t>
            </a:r>
            <a:r>
              <a:rPr lang="en-US" dirty="0" err="1"/>
              <a:t>(</a:t>
            </a:r>
            <a:r>
              <a:rPr lang="en-US" i="1" dirty="0" err="1"/>
              <a:t>n</a:t>
            </a:r>
            <a:r>
              <a:rPr lang="en-US" dirty="0" err="1"/>
              <a:t>-</a:t>
            </a:r>
            <a:r>
              <a:rPr lang="en-US" i="1" dirty="0" err="1"/>
              <a:t>k</a:t>
            </a:r>
            <a:r>
              <a:rPr lang="en-US" dirty="0"/>
              <a:t>) = 0</a:t>
            </a:r>
          </a:p>
          <a:p>
            <a:pPr eaLnBrk="1" hangingPunct="1"/>
            <a:endParaRPr lang="en-US" dirty="0"/>
          </a:p>
          <a:p>
            <a:pPr eaLnBrk="1" hangingPunct="1"/>
            <a:r>
              <a:rPr lang="en-US" dirty="0"/>
              <a:t>A </a:t>
            </a:r>
            <a:r>
              <a:rPr lang="en-US" i="1" dirty="0"/>
              <a:t>solution</a:t>
            </a:r>
            <a:r>
              <a:rPr lang="en-US" dirty="0"/>
              <a:t> of a recurrence relation is a function </a:t>
            </a:r>
            <a:r>
              <a:rPr lang="en-US" i="1" dirty="0" err="1"/>
              <a:t>t</a:t>
            </a:r>
            <a:r>
              <a:rPr lang="en-US" dirty="0" err="1"/>
              <a:t>(</a:t>
            </a:r>
            <a:r>
              <a:rPr lang="en-US" i="1" dirty="0" err="1"/>
              <a:t>n</a:t>
            </a:r>
            <a:r>
              <a:rPr lang="en-US" dirty="0"/>
              <a:t>)</a:t>
            </a:r>
            <a:r>
              <a:rPr lang="en-US" i="1" dirty="0"/>
              <a:t> </a:t>
            </a:r>
            <a:r>
              <a:rPr lang="en-US" dirty="0"/>
              <a:t>only in terms of the current </a:t>
            </a:r>
            <a:r>
              <a:rPr lang="en-US" i="1" dirty="0" err="1"/>
              <a:t>n</a:t>
            </a:r>
            <a:r>
              <a:rPr lang="en-US" dirty="0"/>
              <a:t> that satisfies the recurrence relation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en-US"/>
              <a:t>CS 312 - Divide and Conquer/Recurrence Relations</a:t>
            </a:r>
          </a:p>
        </p:txBody>
      </p:sp>
      <p:sp>
        <p:nvSpPr>
          <p:cNvPr id="67587" name="Slide Number Placeholder 5"/>
          <p:cNvSpPr>
            <a:spLocks noGrp="1"/>
          </p:cNvSpPr>
          <p:nvPr>
            <p:ph type="sldNum" sz="quarter" idx="12"/>
          </p:nvPr>
        </p:nvSpPr>
        <p:spPr>
          <a:noFill/>
        </p:spPr>
        <p:txBody>
          <a:bodyPr/>
          <a:lstStyle/>
          <a:p>
            <a:fld id="{49068E97-A8F1-7C44-8098-82EEDC0B2261}" type="slidenum">
              <a:rPr lang="en-US" smtClean="0"/>
              <a:pPr/>
              <a:t>57</a:t>
            </a:fld>
            <a:endParaRPr lang="en-US"/>
          </a:p>
        </p:txBody>
      </p:sp>
      <p:sp>
        <p:nvSpPr>
          <p:cNvPr id="612354" name="Rectangle 2"/>
          <p:cNvSpPr>
            <a:spLocks noGrp="1" noChangeArrowheads="1"/>
          </p:cNvSpPr>
          <p:nvPr>
            <p:ph type="title"/>
          </p:nvPr>
        </p:nvSpPr>
        <p:spPr/>
        <p:txBody>
          <a:bodyPr/>
          <a:lstStyle/>
          <a:p>
            <a:pPr eaLnBrk="1" hangingPunct="1">
              <a:defRPr/>
            </a:pPr>
            <a:r>
              <a:rPr lang="en-US">
                <a:ea typeface="+mj-ea"/>
                <a:cs typeface="+mj-cs"/>
              </a:rPr>
              <a:t>Fundamental Theorem of Algebra</a:t>
            </a:r>
          </a:p>
        </p:txBody>
      </p:sp>
      <p:sp>
        <p:nvSpPr>
          <p:cNvPr id="67589" name="Rectangle 3"/>
          <p:cNvSpPr>
            <a:spLocks noGrp="1" noChangeArrowheads="1"/>
          </p:cNvSpPr>
          <p:nvPr>
            <p:ph type="body" idx="1"/>
          </p:nvPr>
        </p:nvSpPr>
        <p:spPr/>
        <p:txBody>
          <a:bodyPr/>
          <a:lstStyle/>
          <a:p>
            <a:pPr eaLnBrk="1" hangingPunct="1"/>
            <a:r>
              <a:rPr lang="en-US" dirty="0"/>
              <a:t>For every polynomial of degree </a:t>
            </a:r>
            <a:r>
              <a:rPr lang="en-US" i="1" dirty="0" err="1"/>
              <a:t>n</a:t>
            </a:r>
            <a:r>
              <a:rPr lang="en-US" dirty="0"/>
              <a:t>, there are exactly </a:t>
            </a:r>
            <a:r>
              <a:rPr lang="en-US" i="1" dirty="0" err="1"/>
              <a:t>n</a:t>
            </a:r>
            <a:r>
              <a:rPr lang="en-US" dirty="0"/>
              <a:t> roots</a:t>
            </a:r>
          </a:p>
          <a:p>
            <a:pPr lvl="1" eaLnBrk="1" hangingPunct="1"/>
            <a:r>
              <a:rPr lang="en-US" dirty="0"/>
              <a:t>You spent much of high school solving these where you set the equation to zero and solved the equation by finding the roots</a:t>
            </a:r>
          </a:p>
          <a:p>
            <a:pPr eaLnBrk="1" hangingPunct="1"/>
            <a:r>
              <a:rPr lang="en-US" dirty="0"/>
              <a:t>Roots may not be unique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en-US"/>
              <a:t>CS 312 - Divide and Conquer/Recurrence Relations</a:t>
            </a:r>
          </a:p>
        </p:txBody>
      </p:sp>
      <p:sp>
        <p:nvSpPr>
          <p:cNvPr id="69635" name="Slide Number Placeholder 5"/>
          <p:cNvSpPr>
            <a:spLocks noGrp="1"/>
          </p:cNvSpPr>
          <p:nvPr>
            <p:ph type="sldNum" sz="quarter" idx="12"/>
          </p:nvPr>
        </p:nvSpPr>
        <p:spPr>
          <a:noFill/>
        </p:spPr>
        <p:txBody>
          <a:bodyPr/>
          <a:lstStyle/>
          <a:p>
            <a:fld id="{3216BDE7-2694-224C-BAE3-DC397D13039F}" type="slidenum">
              <a:rPr lang="en-US" smtClean="0"/>
              <a:pPr/>
              <a:t>58</a:t>
            </a:fld>
            <a:endParaRPr lang="en-US"/>
          </a:p>
        </p:txBody>
      </p:sp>
      <p:sp>
        <p:nvSpPr>
          <p:cNvPr id="591874" name="Rectangle 2"/>
          <p:cNvSpPr>
            <a:spLocks noGrp="1" noChangeArrowheads="1"/>
          </p:cNvSpPr>
          <p:nvPr>
            <p:ph type="title"/>
          </p:nvPr>
        </p:nvSpPr>
        <p:spPr/>
        <p:txBody>
          <a:bodyPr/>
          <a:lstStyle/>
          <a:p>
            <a:pPr eaLnBrk="1" hangingPunct="1">
              <a:defRPr/>
            </a:pPr>
            <a:r>
              <a:rPr lang="en-US">
                <a:ea typeface="+mj-ea"/>
                <a:cs typeface="+mj-cs"/>
              </a:rPr>
              <a:t>Solving Homogenous LTI RRs</a:t>
            </a:r>
          </a:p>
        </p:txBody>
      </p:sp>
      <p:sp>
        <p:nvSpPr>
          <p:cNvPr id="69637" name="Rectangle 3"/>
          <p:cNvSpPr>
            <a:spLocks noGrp="1" noChangeArrowheads="1"/>
          </p:cNvSpPr>
          <p:nvPr>
            <p:ph type="body" idx="1"/>
          </p:nvPr>
        </p:nvSpPr>
        <p:spPr/>
        <p:txBody>
          <a:bodyPr/>
          <a:lstStyle/>
          <a:p>
            <a:pPr eaLnBrk="1" hangingPunct="1"/>
            <a:r>
              <a:rPr lang="en-US" sz="2000" dirty="0"/>
              <a:t>Assume RR:            </a:t>
            </a:r>
            <a:r>
              <a:rPr lang="en-US" sz="2000" i="1" dirty="0" err="1"/>
              <a:t>t</a:t>
            </a:r>
            <a:r>
              <a:rPr lang="en-US" sz="2000" i="1" baseline="-25000" dirty="0" err="1"/>
              <a:t>n</a:t>
            </a:r>
            <a:r>
              <a:rPr lang="en-US" sz="2000" i="1" dirty="0"/>
              <a:t> </a:t>
            </a:r>
            <a:r>
              <a:rPr lang="en-US" sz="2000" dirty="0"/>
              <a:t>- 5</a:t>
            </a:r>
            <a:r>
              <a:rPr lang="en-US" sz="2000" i="1" dirty="0"/>
              <a:t>t</a:t>
            </a:r>
            <a:r>
              <a:rPr lang="en-US" sz="2000" i="1" baseline="-25000" dirty="0"/>
              <a:t>n</a:t>
            </a:r>
            <a:r>
              <a:rPr lang="en-US" sz="2000" baseline="-25000" dirty="0"/>
              <a:t>-1</a:t>
            </a:r>
            <a:r>
              <a:rPr lang="en-US" sz="2000" dirty="0"/>
              <a:t> + 6</a:t>
            </a:r>
            <a:r>
              <a:rPr lang="en-US" sz="2000" i="1" dirty="0"/>
              <a:t>t</a:t>
            </a:r>
            <a:r>
              <a:rPr lang="en-US" sz="2000" i="1" baseline="-25000" dirty="0"/>
              <a:t>n</a:t>
            </a:r>
            <a:r>
              <a:rPr lang="en-US" sz="2000" baseline="-25000" dirty="0"/>
              <a:t>-2</a:t>
            </a:r>
            <a:r>
              <a:rPr lang="en-US" sz="2000" dirty="0"/>
              <a:t> = 0</a:t>
            </a:r>
          </a:p>
          <a:p>
            <a:pPr eaLnBrk="1" hangingPunct="1"/>
            <a:r>
              <a:rPr lang="en-US" sz="2000" dirty="0"/>
              <a:t>Do temporary change of variables: </a:t>
            </a:r>
            <a:r>
              <a:rPr lang="en-US" sz="2000" i="1" dirty="0" err="1"/>
              <a:t>t</a:t>
            </a:r>
            <a:r>
              <a:rPr lang="en-US" sz="2000" i="1" baseline="-25000" dirty="0" err="1"/>
              <a:t>n</a:t>
            </a:r>
            <a:r>
              <a:rPr lang="en-US" sz="2000" i="1" dirty="0"/>
              <a:t> </a:t>
            </a:r>
            <a:r>
              <a:rPr lang="en-US" sz="2000" dirty="0"/>
              <a:t>= </a:t>
            </a:r>
            <a:r>
              <a:rPr lang="en-US" sz="2000" i="1" dirty="0" err="1"/>
              <a:t>r</a:t>
            </a:r>
            <a:r>
              <a:rPr lang="en-US" sz="2000" i="1" baseline="30000" dirty="0" err="1"/>
              <a:t>n</a:t>
            </a:r>
            <a:r>
              <a:rPr lang="en-US" sz="2000" i="1" dirty="0"/>
              <a:t> </a:t>
            </a:r>
            <a:r>
              <a:rPr lang="en-US" sz="2000" dirty="0"/>
              <a:t>for </a:t>
            </a:r>
            <a:r>
              <a:rPr lang="en-US" sz="2000" i="1" dirty="0" err="1"/>
              <a:t>r</a:t>
            </a:r>
            <a:r>
              <a:rPr lang="en-US" sz="2000" dirty="0"/>
              <a:t> ≠ 0</a:t>
            </a:r>
          </a:p>
          <a:p>
            <a:pPr eaLnBrk="1" hangingPunct="1"/>
            <a:r>
              <a:rPr lang="en-US" sz="2000" dirty="0"/>
              <a:t>This gives us the </a:t>
            </a:r>
            <a:r>
              <a:rPr lang="en-US" sz="2000" i="1" dirty="0"/>
              <a:t>Characteristic Equation</a:t>
            </a:r>
            <a:endParaRPr lang="en-US" sz="2000" dirty="0"/>
          </a:p>
          <a:p>
            <a:pPr algn="ctr" eaLnBrk="1" hangingPunct="1">
              <a:buFont typeface="Wingdings" charset="2"/>
              <a:buNone/>
            </a:pPr>
            <a:r>
              <a:rPr lang="en-US" sz="2000" i="1" dirty="0" err="1"/>
              <a:t>r</a:t>
            </a:r>
            <a:r>
              <a:rPr lang="en-US" sz="2000" i="1" baseline="30000" dirty="0" err="1"/>
              <a:t>n</a:t>
            </a:r>
            <a:r>
              <a:rPr lang="en-US" sz="2000" i="1" dirty="0"/>
              <a:t> </a:t>
            </a:r>
            <a:r>
              <a:rPr lang="en-US" sz="2000" dirty="0"/>
              <a:t>- 5</a:t>
            </a:r>
            <a:r>
              <a:rPr lang="en-US" sz="2000" i="1" dirty="0"/>
              <a:t>r</a:t>
            </a:r>
            <a:r>
              <a:rPr lang="en-US" sz="2000" i="1" baseline="30000" dirty="0"/>
              <a:t>n</a:t>
            </a:r>
            <a:r>
              <a:rPr lang="en-US" sz="2000" baseline="30000" dirty="0"/>
              <a:t>-1</a:t>
            </a:r>
            <a:r>
              <a:rPr lang="en-US" sz="2000" dirty="0"/>
              <a:t> + 6</a:t>
            </a:r>
            <a:r>
              <a:rPr lang="en-US" sz="2000" i="1" dirty="0"/>
              <a:t>r</a:t>
            </a:r>
            <a:r>
              <a:rPr lang="en-US" sz="2000" i="1" baseline="30000" dirty="0"/>
              <a:t>n</a:t>
            </a:r>
            <a:r>
              <a:rPr lang="en-US" sz="2000" baseline="30000" dirty="0"/>
              <a:t>-2</a:t>
            </a:r>
            <a:r>
              <a:rPr lang="en-US" sz="2000" dirty="0"/>
              <a:t> = 0</a:t>
            </a:r>
          </a:p>
          <a:p>
            <a:pPr eaLnBrk="1" hangingPunct="1"/>
            <a:r>
              <a:rPr lang="en-US" sz="2000" dirty="0"/>
              <a:t>Multiply by </a:t>
            </a:r>
            <a:r>
              <a:rPr lang="en-US" sz="2000" i="1" dirty="0"/>
              <a:t>r</a:t>
            </a:r>
            <a:r>
              <a:rPr lang="en-US" sz="2000" i="1" baseline="30000" dirty="0"/>
              <a:t>n</a:t>
            </a:r>
            <a:r>
              <a:rPr lang="en-US" sz="2000" baseline="30000" dirty="0"/>
              <a:t>-2</a:t>
            </a:r>
            <a:r>
              <a:rPr lang="en-US" sz="2000" dirty="0"/>
              <a:t>/</a:t>
            </a:r>
            <a:r>
              <a:rPr lang="en-US" sz="2000" i="1" dirty="0"/>
              <a:t>r</a:t>
            </a:r>
            <a:r>
              <a:rPr lang="en-US" sz="2000" i="1" baseline="30000" dirty="0"/>
              <a:t>n</a:t>
            </a:r>
            <a:r>
              <a:rPr lang="en-US" sz="2000" baseline="30000" dirty="0"/>
              <a:t>-2</a:t>
            </a:r>
            <a:r>
              <a:rPr lang="en-US" sz="2000" dirty="0"/>
              <a:t> to get </a:t>
            </a:r>
            <a:r>
              <a:rPr lang="en-US" sz="2000" i="1" dirty="0"/>
              <a:t>r</a:t>
            </a:r>
            <a:r>
              <a:rPr lang="en-US" sz="2000" i="1" baseline="30000" dirty="0"/>
              <a:t>n</a:t>
            </a:r>
            <a:r>
              <a:rPr lang="en-US" sz="2000" baseline="30000" dirty="0"/>
              <a:t>-2</a:t>
            </a:r>
            <a:r>
              <a:rPr lang="en-US" sz="2000" dirty="0"/>
              <a:t>(</a:t>
            </a:r>
            <a:r>
              <a:rPr lang="en-US" sz="2000" i="1" dirty="0"/>
              <a:t>r</a:t>
            </a:r>
            <a:r>
              <a:rPr lang="en-US" sz="2000" baseline="30000" dirty="0"/>
              <a:t>2</a:t>
            </a:r>
            <a:r>
              <a:rPr lang="en-US" sz="2000" dirty="0"/>
              <a:t>-5</a:t>
            </a:r>
            <a:r>
              <a:rPr lang="en-US" sz="2000" i="1" dirty="0"/>
              <a:t>r</a:t>
            </a:r>
            <a:r>
              <a:rPr lang="en-US" sz="2000" dirty="0"/>
              <a:t>+6) = 0 </a:t>
            </a:r>
          </a:p>
          <a:p>
            <a:pPr eaLnBrk="1" hangingPunct="1"/>
            <a:r>
              <a:rPr lang="en-US" sz="2000" dirty="0"/>
              <a:t>Since </a:t>
            </a:r>
            <a:r>
              <a:rPr lang="en-US" sz="2000" i="1" dirty="0" err="1"/>
              <a:t>r</a:t>
            </a:r>
            <a:r>
              <a:rPr lang="en-US" sz="2000" dirty="0"/>
              <a:t> ≠ 0 we can divide out the </a:t>
            </a:r>
            <a:r>
              <a:rPr lang="en-US" sz="2000" i="1" dirty="0" err="1"/>
              <a:t>r</a:t>
            </a:r>
            <a:r>
              <a:rPr lang="en-US" sz="2000" i="1" baseline="30000" dirty="0" err="1"/>
              <a:t>n</a:t>
            </a:r>
            <a:r>
              <a:rPr lang="en-US" sz="2000" baseline="30000" dirty="0" err="1"/>
              <a:t>-</a:t>
            </a:r>
            <a:r>
              <a:rPr lang="en-US" sz="2000" i="1" baseline="30000" dirty="0" err="1"/>
              <a:t>k</a:t>
            </a:r>
            <a:r>
              <a:rPr lang="en-US" sz="2000" dirty="0"/>
              <a:t> term.  Thus could just initially divide by </a:t>
            </a:r>
            <a:r>
              <a:rPr lang="en-US" sz="2000" i="1" dirty="0" err="1"/>
              <a:t>r</a:t>
            </a:r>
            <a:r>
              <a:rPr lang="en-US" sz="2000" i="1" baseline="30000" dirty="0" err="1"/>
              <a:t>n</a:t>
            </a:r>
            <a:r>
              <a:rPr lang="en-US" sz="2000" baseline="30000" dirty="0" err="1"/>
              <a:t>-</a:t>
            </a:r>
            <a:r>
              <a:rPr lang="en-US" sz="2000" i="1" baseline="30000" dirty="0" err="1"/>
              <a:t>k</a:t>
            </a:r>
            <a:r>
              <a:rPr lang="en-US" sz="2000" dirty="0"/>
              <a:t> where </a:t>
            </a:r>
            <a:r>
              <a:rPr lang="en-US" sz="2000" i="1" dirty="0" err="1"/>
              <a:t>k</a:t>
            </a:r>
            <a:r>
              <a:rPr lang="en-US" sz="2000" dirty="0"/>
              <a:t> is the order of the homogenous equation</a:t>
            </a:r>
          </a:p>
          <a:p>
            <a:pPr eaLnBrk="1" hangingPunct="1"/>
            <a:r>
              <a:rPr lang="en-US" sz="2000" dirty="0"/>
              <a:t>(</a:t>
            </a:r>
            <a:r>
              <a:rPr lang="en-US" sz="2000" i="1" dirty="0"/>
              <a:t>r</a:t>
            </a:r>
            <a:r>
              <a:rPr lang="en-US" sz="2000" baseline="30000" dirty="0"/>
              <a:t>2</a:t>
            </a:r>
            <a:r>
              <a:rPr lang="en-US" sz="2000" dirty="0"/>
              <a:t>-5</a:t>
            </a:r>
            <a:r>
              <a:rPr lang="en-US" sz="2000" i="1" dirty="0"/>
              <a:t>r</a:t>
            </a:r>
            <a:r>
              <a:rPr lang="en-US" sz="2000" dirty="0"/>
              <a:t>+6) = 0 = (</a:t>
            </a:r>
            <a:r>
              <a:rPr lang="en-US" sz="2000" i="1" dirty="0"/>
              <a:t>r</a:t>
            </a:r>
            <a:r>
              <a:rPr lang="en-US" sz="2000" dirty="0"/>
              <a:t>-2)(</a:t>
            </a:r>
            <a:r>
              <a:rPr lang="en-US" sz="2000" i="1" dirty="0"/>
              <a:t>r</a:t>
            </a:r>
            <a:r>
              <a:rPr lang="en-US" sz="2000" dirty="0"/>
              <a:t>-3),  This gives us roots of 2 and 3</a:t>
            </a:r>
          </a:p>
          <a:p>
            <a:pPr eaLnBrk="1" hangingPunct="1"/>
            <a:r>
              <a:rPr lang="en-US" sz="2000" dirty="0"/>
              <a:t>Substituting back </a:t>
            </a:r>
            <a:r>
              <a:rPr lang="en-US" sz="2000" i="1" dirty="0" err="1"/>
              <a:t>t</a:t>
            </a:r>
            <a:r>
              <a:rPr lang="en-US" sz="2000" i="1" baseline="-25000" dirty="0" err="1"/>
              <a:t>n</a:t>
            </a:r>
            <a:r>
              <a:rPr lang="en-US" sz="2000" i="1" dirty="0"/>
              <a:t> </a:t>
            </a:r>
            <a:r>
              <a:rPr lang="en-US" sz="2000" dirty="0"/>
              <a:t>= </a:t>
            </a:r>
            <a:r>
              <a:rPr lang="en-US" sz="2000" i="1" dirty="0" err="1"/>
              <a:t>r</a:t>
            </a:r>
            <a:r>
              <a:rPr lang="en-US" sz="2000" i="1" baseline="30000" dirty="0" err="1"/>
              <a:t>n</a:t>
            </a:r>
            <a:r>
              <a:rPr lang="en-US" sz="2000" i="1" dirty="0"/>
              <a:t> </a:t>
            </a:r>
            <a:r>
              <a:rPr lang="en-US" sz="2000" dirty="0"/>
              <a:t>gives solutions of </a:t>
            </a:r>
            <a:r>
              <a:rPr lang="en-US" sz="2000" i="1" dirty="0"/>
              <a:t>2</a:t>
            </a:r>
            <a:r>
              <a:rPr lang="en-US" sz="2000" i="1" baseline="30000" dirty="0"/>
              <a:t>n</a:t>
            </a:r>
            <a:r>
              <a:rPr lang="en-US" sz="2000" i="1" dirty="0"/>
              <a:t> </a:t>
            </a:r>
            <a:r>
              <a:rPr lang="en-US" sz="2000" dirty="0"/>
              <a:t>or 3</a:t>
            </a:r>
            <a:r>
              <a:rPr lang="en-US" sz="2000" i="1" baseline="30000" dirty="0"/>
              <a:t>n</a:t>
            </a:r>
            <a:r>
              <a:rPr lang="en-US" sz="2000" dirty="0"/>
              <a:t> </a:t>
            </a:r>
          </a:p>
          <a:p>
            <a:pPr eaLnBrk="1" hangingPunct="1"/>
            <a:r>
              <a:rPr lang="en-US" sz="2000" dirty="0"/>
              <a:t>Show that 3</a:t>
            </a:r>
            <a:r>
              <a:rPr lang="en-US" sz="2000" i="1" baseline="30000" dirty="0"/>
              <a:t>n </a:t>
            </a:r>
            <a:r>
              <a:rPr lang="en-US" sz="2000" dirty="0"/>
              <a:t>is a solution (root) for the recurrence relation</a:t>
            </a:r>
            <a:endParaRPr lang="en-US" sz="2000" i="1" baseline="30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p:cNvSpPr>
            <a:spLocks noGrp="1"/>
          </p:cNvSpPr>
          <p:nvPr>
            <p:ph type="sldNum" sz="quarter" idx="12"/>
          </p:nvPr>
        </p:nvSpPr>
        <p:spPr>
          <a:noFill/>
        </p:spPr>
        <p:txBody>
          <a:bodyPr/>
          <a:lstStyle/>
          <a:p>
            <a:fld id="{3216BDE7-2694-224C-BAE3-DC397D13039F}" type="slidenum">
              <a:rPr lang="en-US" smtClean="0"/>
              <a:pPr/>
              <a:t>59</a:t>
            </a:fld>
            <a:endParaRPr lang="en-US"/>
          </a:p>
        </p:txBody>
      </p:sp>
      <p:sp>
        <p:nvSpPr>
          <p:cNvPr id="591874" name="Rectangle 2"/>
          <p:cNvSpPr>
            <a:spLocks noGrp="1" noChangeArrowheads="1"/>
          </p:cNvSpPr>
          <p:nvPr>
            <p:ph type="title"/>
          </p:nvPr>
        </p:nvSpPr>
        <p:spPr/>
        <p:txBody>
          <a:bodyPr/>
          <a:lstStyle/>
          <a:p>
            <a:pPr eaLnBrk="1" hangingPunct="1">
              <a:defRPr/>
            </a:pPr>
            <a:r>
              <a:rPr lang="en-US">
                <a:ea typeface="+mj-ea"/>
                <a:cs typeface="+mj-cs"/>
              </a:rPr>
              <a:t>Solving Homogenous LTI RRs</a:t>
            </a:r>
          </a:p>
        </p:txBody>
      </p:sp>
      <p:sp>
        <p:nvSpPr>
          <p:cNvPr id="69637" name="Rectangle 3"/>
          <p:cNvSpPr>
            <a:spLocks noGrp="1" noChangeArrowheads="1"/>
          </p:cNvSpPr>
          <p:nvPr>
            <p:ph type="body" idx="1"/>
          </p:nvPr>
        </p:nvSpPr>
        <p:spPr/>
        <p:txBody>
          <a:bodyPr/>
          <a:lstStyle/>
          <a:p>
            <a:pPr eaLnBrk="1" hangingPunct="1"/>
            <a:r>
              <a:rPr lang="en-US" sz="2000" dirty="0"/>
              <a:t>Assume RR:            </a:t>
            </a:r>
            <a:r>
              <a:rPr lang="en-US" sz="2000" i="1" dirty="0" err="1"/>
              <a:t>t</a:t>
            </a:r>
            <a:r>
              <a:rPr lang="en-US" sz="2000" i="1" baseline="-25000" dirty="0" err="1"/>
              <a:t>n</a:t>
            </a:r>
            <a:r>
              <a:rPr lang="en-US" sz="2000" i="1" dirty="0"/>
              <a:t> </a:t>
            </a:r>
            <a:r>
              <a:rPr lang="en-US" sz="2000" dirty="0"/>
              <a:t>- 5</a:t>
            </a:r>
            <a:r>
              <a:rPr lang="en-US" sz="2000" i="1" dirty="0"/>
              <a:t>t</a:t>
            </a:r>
            <a:r>
              <a:rPr lang="en-US" sz="2000" i="1" baseline="-25000" dirty="0"/>
              <a:t>n</a:t>
            </a:r>
            <a:r>
              <a:rPr lang="en-US" sz="2000" baseline="-25000" dirty="0"/>
              <a:t>-1</a:t>
            </a:r>
            <a:r>
              <a:rPr lang="en-US" sz="2000" dirty="0"/>
              <a:t> + 6</a:t>
            </a:r>
            <a:r>
              <a:rPr lang="en-US" sz="2000" i="1" dirty="0"/>
              <a:t>t</a:t>
            </a:r>
            <a:r>
              <a:rPr lang="en-US" sz="2000" i="1" baseline="-25000" dirty="0"/>
              <a:t>n</a:t>
            </a:r>
            <a:r>
              <a:rPr lang="en-US" sz="2000" baseline="-25000" dirty="0"/>
              <a:t>-2</a:t>
            </a:r>
            <a:r>
              <a:rPr lang="en-US" sz="2000" dirty="0"/>
              <a:t> = 0</a:t>
            </a:r>
          </a:p>
          <a:p>
            <a:pPr eaLnBrk="1" hangingPunct="1"/>
            <a:r>
              <a:rPr lang="en-US" sz="2000" dirty="0"/>
              <a:t>Do temporary change of variables: </a:t>
            </a:r>
            <a:r>
              <a:rPr lang="en-US" sz="2000" i="1" dirty="0" err="1"/>
              <a:t>t</a:t>
            </a:r>
            <a:r>
              <a:rPr lang="en-US" sz="2000" i="1" baseline="-25000" dirty="0" err="1"/>
              <a:t>n</a:t>
            </a:r>
            <a:r>
              <a:rPr lang="en-US" sz="2000" i="1" dirty="0"/>
              <a:t> </a:t>
            </a:r>
            <a:r>
              <a:rPr lang="en-US" sz="2000" dirty="0"/>
              <a:t>= </a:t>
            </a:r>
            <a:r>
              <a:rPr lang="en-US" sz="2000" i="1" dirty="0" err="1"/>
              <a:t>r</a:t>
            </a:r>
            <a:r>
              <a:rPr lang="en-US" sz="2000" i="1" baseline="30000" dirty="0" err="1"/>
              <a:t>n</a:t>
            </a:r>
            <a:r>
              <a:rPr lang="en-US" sz="2000" i="1" dirty="0"/>
              <a:t> </a:t>
            </a:r>
            <a:r>
              <a:rPr lang="en-US" sz="2000" dirty="0"/>
              <a:t>for </a:t>
            </a:r>
            <a:r>
              <a:rPr lang="en-US" sz="2000" i="1" dirty="0" err="1"/>
              <a:t>r</a:t>
            </a:r>
            <a:r>
              <a:rPr lang="en-US" sz="2000" dirty="0"/>
              <a:t> ≠ 0</a:t>
            </a:r>
          </a:p>
          <a:p>
            <a:pPr eaLnBrk="1" hangingPunct="1"/>
            <a:r>
              <a:rPr lang="en-US" sz="2000" dirty="0"/>
              <a:t>This gives us the </a:t>
            </a:r>
            <a:r>
              <a:rPr lang="en-US" sz="2000" i="1" dirty="0"/>
              <a:t>Characteristic Equation</a:t>
            </a:r>
            <a:endParaRPr lang="en-US" sz="2000" dirty="0"/>
          </a:p>
          <a:p>
            <a:pPr algn="ctr" eaLnBrk="1" hangingPunct="1">
              <a:buFont typeface="Wingdings" charset="2"/>
              <a:buNone/>
            </a:pPr>
            <a:r>
              <a:rPr lang="en-US" sz="2000" i="1" dirty="0" err="1"/>
              <a:t>r</a:t>
            </a:r>
            <a:r>
              <a:rPr lang="en-US" sz="2000" i="1" baseline="30000" dirty="0" err="1"/>
              <a:t>n</a:t>
            </a:r>
            <a:r>
              <a:rPr lang="en-US" sz="2000" i="1" dirty="0"/>
              <a:t> </a:t>
            </a:r>
            <a:r>
              <a:rPr lang="en-US" sz="2000" dirty="0"/>
              <a:t>- 5</a:t>
            </a:r>
            <a:r>
              <a:rPr lang="en-US" sz="2000" i="1" dirty="0"/>
              <a:t>r</a:t>
            </a:r>
            <a:r>
              <a:rPr lang="en-US" sz="2000" i="1" baseline="30000" dirty="0"/>
              <a:t>n</a:t>
            </a:r>
            <a:r>
              <a:rPr lang="en-US" sz="2000" baseline="30000" dirty="0"/>
              <a:t>-1</a:t>
            </a:r>
            <a:r>
              <a:rPr lang="en-US" sz="2000" dirty="0"/>
              <a:t> + 6</a:t>
            </a:r>
            <a:r>
              <a:rPr lang="en-US" sz="2000" i="1" dirty="0"/>
              <a:t>r</a:t>
            </a:r>
            <a:r>
              <a:rPr lang="en-US" sz="2000" i="1" baseline="30000" dirty="0"/>
              <a:t>n</a:t>
            </a:r>
            <a:r>
              <a:rPr lang="en-US" sz="2000" baseline="30000" dirty="0"/>
              <a:t>-2</a:t>
            </a:r>
            <a:r>
              <a:rPr lang="en-US" sz="2000" dirty="0"/>
              <a:t> = 0</a:t>
            </a:r>
          </a:p>
          <a:p>
            <a:pPr eaLnBrk="1" hangingPunct="1"/>
            <a:r>
              <a:rPr lang="en-US" sz="2000" dirty="0"/>
              <a:t>Multiply by </a:t>
            </a:r>
            <a:r>
              <a:rPr lang="en-US" sz="2000" i="1" dirty="0"/>
              <a:t>r</a:t>
            </a:r>
            <a:r>
              <a:rPr lang="en-US" sz="2000" i="1" baseline="30000" dirty="0"/>
              <a:t>n</a:t>
            </a:r>
            <a:r>
              <a:rPr lang="en-US" sz="2000" baseline="30000" dirty="0"/>
              <a:t>-2</a:t>
            </a:r>
            <a:r>
              <a:rPr lang="en-US" sz="2000" dirty="0"/>
              <a:t>/</a:t>
            </a:r>
            <a:r>
              <a:rPr lang="en-US" sz="2000" i="1" dirty="0"/>
              <a:t>r</a:t>
            </a:r>
            <a:r>
              <a:rPr lang="en-US" sz="2000" i="1" baseline="30000" dirty="0"/>
              <a:t>n</a:t>
            </a:r>
            <a:r>
              <a:rPr lang="en-US" sz="2000" baseline="30000" dirty="0"/>
              <a:t>-2</a:t>
            </a:r>
            <a:r>
              <a:rPr lang="en-US" sz="2000" dirty="0"/>
              <a:t> to get </a:t>
            </a:r>
            <a:r>
              <a:rPr lang="en-US" sz="2000" i="1" dirty="0"/>
              <a:t>r</a:t>
            </a:r>
            <a:r>
              <a:rPr lang="en-US" sz="2000" i="1" baseline="30000" dirty="0"/>
              <a:t>n</a:t>
            </a:r>
            <a:r>
              <a:rPr lang="en-US" sz="2000" baseline="30000" dirty="0"/>
              <a:t>-2</a:t>
            </a:r>
            <a:r>
              <a:rPr lang="en-US" sz="2000" dirty="0"/>
              <a:t>(</a:t>
            </a:r>
            <a:r>
              <a:rPr lang="en-US" sz="2000" i="1" dirty="0"/>
              <a:t>r</a:t>
            </a:r>
            <a:r>
              <a:rPr lang="en-US" sz="2000" baseline="30000" dirty="0"/>
              <a:t>2</a:t>
            </a:r>
            <a:r>
              <a:rPr lang="en-US" sz="2000" dirty="0"/>
              <a:t>-5</a:t>
            </a:r>
            <a:r>
              <a:rPr lang="en-US" sz="2000" i="1" dirty="0"/>
              <a:t>r</a:t>
            </a:r>
            <a:r>
              <a:rPr lang="en-US" sz="2000" dirty="0"/>
              <a:t>+6) = 0 </a:t>
            </a:r>
          </a:p>
          <a:p>
            <a:pPr eaLnBrk="1" hangingPunct="1"/>
            <a:r>
              <a:rPr lang="en-US" sz="2000" dirty="0"/>
              <a:t>Since </a:t>
            </a:r>
            <a:r>
              <a:rPr lang="en-US" sz="2000" i="1" dirty="0" err="1"/>
              <a:t>r</a:t>
            </a:r>
            <a:r>
              <a:rPr lang="en-US" sz="2000" dirty="0"/>
              <a:t> ≠ 0 we can divide out the </a:t>
            </a:r>
            <a:r>
              <a:rPr lang="en-US" sz="2000" i="1" dirty="0" err="1"/>
              <a:t>r</a:t>
            </a:r>
            <a:r>
              <a:rPr lang="en-US" sz="2000" i="1" baseline="30000" dirty="0" err="1"/>
              <a:t>n</a:t>
            </a:r>
            <a:r>
              <a:rPr lang="en-US" sz="2000" baseline="30000" dirty="0" err="1"/>
              <a:t>-</a:t>
            </a:r>
            <a:r>
              <a:rPr lang="en-US" sz="2000" i="1" baseline="30000" dirty="0" err="1"/>
              <a:t>k</a:t>
            </a:r>
            <a:r>
              <a:rPr lang="en-US" sz="2000" dirty="0"/>
              <a:t> term.  Thus could just initially divide by </a:t>
            </a:r>
            <a:r>
              <a:rPr lang="en-US" sz="2000" i="1" dirty="0" err="1"/>
              <a:t>r</a:t>
            </a:r>
            <a:r>
              <a:rPr lang="en-US" sz="2000" i="1" baseline="30000" dirty="0" err="1"/>
              <a:t>n</a:t>
            </a:r>
            <a:r>
              <a:rPr lang="en-US" sz="2000" baseline="30000" dirty="0" err="1"/>
              <a:t>-</a:t>
            </a:r>
            <a:r>
              <a:rPr lang="en-US" sz="2000" i="1" baseline="30000" dirty="0" err="1"/>
              <a:t>k</a:t>
            </a:r>
            <a:r>
              <a:rPr lang="en-US" sz="2000" dirty="0"/>
              <a:t> where </a:t>
            </a:r>
            <a:r>
              <a:rPr lang="en-US" sz="2000" i="1" dirty="0" err="1"/>
              <a:t>k</a:t>
            </a:r>
            <a:r>
              <a:rPr lang="en-US" sz="2000" dirty="0"/>
              <a:t> is the order of the homogenous equation</a:t>
            </a:r>
          </a:p>
          <a:p>
            <a:pPr eaLnBrk="1" hangingPunct="1"/>
            <a:r>
              <a:rPr lang="en-US" sz="2000" dirty="0"/>
              <a:t>(</a:t>
            </a:r>
            <a:r>
              <a:rPr lang="en-US" sz="2000" i="1" dirty="0"/>
              <a:t>r</a:t>
            </a:r>
            <a:r>
              <a:rPr lang="en-US" sz="2000" baseline="30000" dirty="0"/>
              <a:t>2</a:t>
            </a:r>
            <a:r>
              <a:rPr lang="en-US" sz="2000" dirty="0"/>
              <a:t>-5</a:t>
            </a:r>
            <a:r>
              <a:rPr lang="en-US" sz="2000" i="1" dirty="0"/>
              <a:t>r</a:t>
            </a:r>
            <a:r>
              <a:rPr lang="en-US" sz="2000" dirty="0"/>
              <a:t>+6) = 0 = (</a:t>
            </a:r>
            <a:r>
              <a:rPr lang="en-US" sz="2000" i="1" dirty="0"/>
              <a:t>r</a:t>
            </a:r>
            <a:r>
              <a:rPr lang="en-US" sz="2000" dirty="0"/>
              <a:t>-2)(</a:t>
            </a:r>
            <a:r>
              <a:rPr lang="en-US" sz="2000" i="1" dirty="0"/>
              <a:t>r</a:t>
            </a:r>
            <a:r>
              <a:rPr lang="en-US" sz="2000" dirty="0"/>
              <a:t>-3),  This gives us roots of 2 and 3</a:t>
            </a:r>
          </a:p>
          <a:p>
            <a:pPr eaLnBrk="1" hangingPunct="1"/>
            <a:r>
              <a:rPr lang="en-US" sz="2000" dirty="0"/>
              <a:t>Substituting back </a:t>
            </a:r>
            <a:r>
              <a:rPr lang="en-US" sz="2000" i="1" dirty="0" err="1"/>
              <a:t>t</a:t>
            </a:r>
            <a:r>
              <a:rPr lang="en-US" sz="2000" i="1" baseline="-25000" dirty="0" err="1"/>
              <a:t>n</a:t>
            </a:r>
            <a:r>
              <a:rPr lang="en-US" sz="2000" i="1" dirty="0"/>
              <a:t> </a:t>
            </a:r>
            <a:r>
              <a:rPr lang="en-US" sz="2000" dirty="0"/>
              <a:t>= </a:t>
            </a:r>
            <a:r>
              <a:rPr lang="en-US" sz="2000" i="1" dirty="0" err="1"/>
              <a:t>r</a:t>
            </a:r>
            <a:r>
              <a:rPr lang="en-US" sz="2000" i="1" baseline="30000" dirty="0" err="1"/>
              <a:t>n</a:t>
            </a:r>
            <a:r>
              <a:rPr lang="en-US" sz="2000" i="1" dirty="0"/>
              <a:t> </a:t>
            </a:r>
            <a:r>
              <a:rPr lang="en-US" sz="2000" dirty="0"/>
              <a:t>gives solutions of </a:t>
            </a:r>
            <a:r>
              <a:rPr lang="en-US" sz="2000" i="1" dirty="0"/>
              <a:t>2</a:t>
            </a:r>
            <a:r>
              <a:rPr lang="en-US" sz="2000" i="1" baseline="30000" dirty="0"/>
              <a:t>n</a:t>
            </a:r>
            <a:r>
              <a:rPr lang="en-US" sz="2000" i="1" dirty="0"/>
              <a:t> </a:t>
            </a:r>
            <a:r>
              <a:rPr lang="en-US" sz="2000" dirty="0"/>
              <a:t>or 3</a:t>
            </a:r>
            <a:r>
              <a:rPr lang="en-US" sz="2000" i="1" baseline="30000" dirty="0"/>
              <a:t>n</a:t>
            </a:r>
            <a:r>
              <a:rPr lang="en-US" sz="2000" dirty="0"/>
              <a:t> </a:t>
            </a:r>
          </a:p>
          <a:p>
            <a:pPr eaLnBrk="1" hangingPunct="1"/>
            <a:r>
              <a:rPr lang="en-US" sz="2000" dirty="0"/>
              <a:t>The general solution is all linear combinations of these solutions</a:t>
            </a:r>
          </a:p>
          <a:p>
            <a:pPr eaLnBrk="1" hangingPunct="1"/>
            <a:r>
              <a:rPr lang="en-US" sz="2000" dirty="0"/>
              <a:t>Thus the general solution is </a:t>
            </a:r>
            <a:r>
              <a:rPr lang="en-US" sz="2000" i="1" dirty="0" err="1"/>
              <a:t>t</a:t>
            </a:r>
            <a:r>
              <a:rPr lang="en-US" sz="2000" i="1" baseline="-25000" dirty="0" err="1"/>
              <a:t>n</a:t>
            </a:r>
            <a:r>
              <a:rPr lang="en-US" sz="2000" i="1" dirty="0"/>
              <a:t> </a:t>
            </a:r>
            <a:r>
              <a:rPr lang="en-US" sz="2000" dirty="0"/>
              <a:t>= </a:t>
            </a:r>
            <a:r>
              <a:rPr lang="en-US" sz="2000" i="1" dirty="0"/>
              <a:t>c</a:t>
            </a:r>
            <a:r>
              <a:rPr lang="en-US" sz="2000" baseline="-25000" dirty="0"/>
              <a:t>1</a:t>
            </a:r>
            <a:r>
              <a:rPr lang="en-US" sz="2000" dirty="0"/>
              <a:t>3</a:t>
            </a:r>
            <a:r>
              <a:rPr lang="en-US" sz="2000" i="1" baseline="30000" dirty="0"/>
              <a:t>n</a:t>
            </a:r>
            <a:r>
              <a:rPr lang="en-US" sz="2000" dirty="0"/>
              <a:t> + </a:t>
            </a:r>
            <a:r>
              <a:rPr lang="en-US" sz="2000" i="1" dirty="0"/>
              <a:t>c</a:t>
            </a:r>
            <a:r>
              <a:rPr lang="en-US" sz="2000" baseline="-25000" dirty="0"/>
              <a:t>2</a:t>
            </a:r>
            <a:r>
              <a:rPr lang="en-US" sz="2000" dirty="0"/>
              <a:t>2</a:t>
            </a:r>
            <a:r>
              <a:rPr lang="en-US" sz="2000" i="1" baseline="30000" dirty="0"/>
              <a:t>n</a:t>
            </a:r>
          </a:p>
          <a:p>
            <a:pPr lvl="1" eaLnBrk="1" hangingPunct="1"/>
            <a:r>
              <a:rPr lang="en-US" sz="1600" dirty="0"/>
              <a:t>Any of these combinations is a solution.  You will show this in your homework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37892" name="Slide Number Placeholder 5"/>
          <p:cNvSpPr>
            <a:spLocks noGrp="1"/>
          </p:cNvSpPr>
          <p:nvPr>
            <p:ph type="sldNum" sz="quarter" idx="12"/>
          </p:nvPr>
        </p:nvSpPr>
        <p:spPr>
          <a:noFill/>
        </p:spPr>
        <p:txBody>
          <a:bodyPr/>
          <a:lstStyle/>
          <a:p>
            <a:fld id="{202356F6-9C5B-EF42-9BCB-E1DFB77B4064}" type="slidenum">
              <a:rPr lang="en-US" smtClean="0">
                <a:latin typeface="Times New Roman" charset="0"/>
              </a:rPr>
              <a:pPr/>
              <a:t>6</a:t>
            </a:fld>
            <a:endParaRPr lang="en-US">
              <a:latin typeface="Times New Roman" charset="0"/>
            </a:endParaRPr>
          </a:p>
        </p:txBody>
      </p:sp>
      <p:sp>
        <p:nvSpPr>
          <p:cNvPr id="644098" name="Rectangle 2"/>
          <p:cNvSpPr>
            <a:spLocks noGrp="1" noChangeArrowheads="1"/>
          </p:cNvSpPr>
          <p:nvPr>
            <p:ph type="title"/>
          </p:nvPr>
        </p:nvSpPr>
        <p:spPr/>
        <p:txBody>
          <a:bodyPr/>
          <a:lstStyle/>
          <a:p>
            <a:pPr eaLnBrk="1" hangingPunct="1">
              <a:defRPr/>
            </a:pPr>
            <a:r>
              <a:rPr lang="en-US">
                <a:ea typeface="+mj-ea"/>
                <a:cs typeface="+mj-cs"/>
              </a:rPr>
              <a:t>Selection Algorithm</a:t>
            </a:r>
          </a:p>
        </p:txBody>
      </p:sp>
      <p:sp>
        <p:nvSpPr>
          <p:cNvPr id="37894" name="Rectangle 3"/>
          <p:cNvSpPr>
            <a:spLocks noGrp="1" noChangeArrowheads="1"/>
          </p:cNvSpPr>
          <p:nvPr>
            <p:ph type="body" idx="1"/>
          </p:nvPr>
        </p:nvSpPr>
        <p:spPr>
          <a:xfrm>
            <a:off x="685800" y="1447800"/>
            <a:ext cx="8001000" cy="3124200"/>
          </a:xfrm>
        </p:spPr>
        <p:txBody>
          <a:bodyPr/>
          <a:lstStyle/>
          <a:p>
            <a:pPr eaLnBrk="1" hangingPunct="1">
              <a:lnSpc>
                <a:spcPct val="90000"/>
              </a:lnSpc>
              <a:spcBef>
                <a:spcPct val="0"/>
              </a:spcBef>
              <a:buClrTx/>
              <a:buSzTx/>
              <a:buFontTx/>
              <a:buNone/>
            </a:pPr>
            <a:r>
              <a:rPr lang="en-US" sz="2000" i="1" dirty="0">
                <a:ea typeface="Arial" charset="0"/>
                <a:cs typeface="Arial" charset="0"/>
              </a:rPr>
              <a:t>S</a:t>
            </a:r>
            <a:r>
              <a:rPr lang="en-US" sz="2000" dirty="0">
                <a:ea typeface="Arial" charset="0"/>
                <a:cs typeface="Arial" charset="0"/>
              </a:rPr>
              <a:t> = {2, 36, 5, 21, 8, 13, 15, 11, 20, 5, 4, 1}</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To find Median call Selection(</a:t>
            </a:r>
            <a:r>
              <a:rPr lang="en-US" sz="2000" i="1" dirty="0">
                <a:ea typeface="Arial" charset="0"/>
                <a:cs typeface="Arial" charset="0"/>
              </a:rPr>
              <a:t>S</a:t>
            </a:r>
            <a:r>
              <a:rPr lang="en-US" sz="2000" dirty="0">
                <a:ea typeface="Arial" charset="0"/>
                <a:cs typeface="Arial" charset="0"/>
              </a:rPr>
              <a:t>,floor(|</a:t>
            </a:r>
            <a:r>
              <a:rPr lang="en-US" sz="2000" i="1" dirty="0">
                <a:ea typeface="Arial" charset="0"/>
                <a:cs typeface="Arial" charset="0"/>
              </a:rPr>
              <a:t>S</a:t>
            </a:r>
            <a:r>
              <a:rPr lang="en-US" sz="2000" dirty="0">
                <a:ea typeface="Arial" charset="0"/>
                <a:cs typeface="Arial" charset="0"/>
              </a:rPr>
              <a:t>|/2)) = Selection(</a:t>
            </a:r>
            <a:r>
              <a:rPr lang="en-US" sz="2000" i="1" dirty="0">
                <a:ea typeface="Arial" charset="0"/>
                <a:cs typeface="Arial" charset="0"/>
              </a:rPr>
              <a:t>S</a:t>
            </a:r>
            <a:r>
              <a:rPr lang="en-US" sz="2000" dirty="0">
                <a:ea typeface="Arial" charset="0"/>
                <a:cs typeface="Arial" charset="0"/>
              </a:rPr>
              <a:t>,6)</a:t>
            </a:r>
          </a:p>
          <a:p>
            <a:pPr eaLnBrk="1" hangingPunct="1">
              <a:lnSpc>
                <a:spcPct val="90000"/>
              </a:lnSpc>
              <a:spcBef>
                <a:spcPct val="0"/>
              </a:spcBef>
              <a:buClrTx/>
              <a:buSzTx/>
              <a:buFontTx/>
              <a:buNone/>
            </a:pPr>
            <a:r>
              <a:rPr lang="en-US" sz="2000" dirty="0">
                <a:ea typeface="Arial" charset="0"/>
                <a:cs typeface="Arial" charset="0"/>
              </a:rPr>
              <a:t>Let initial random pivot be </a:t>
            </a:r>
            <a:r>
              <a:rPr lang="en-US" sz="2000" i="1" dirty="0" err="1">
                <a:ea typeface="Arial" charset="0"/>
                <a:cs typeface="Arial" charset="0"/>
              </a:rPr>
              <a:t>v</a:t>
            </a:r>
            <a:r>
              <a:rPr lang="en-US" sz="2000" i="1" dirty="0">
                <a:ea typeface="Arial" charset="0"/>
                <a:cs typeface="Arial" charset="0"/>
              </a:rPr>
              <a:t> </a:t>
            </a:r>
            <a:r>
              <a:rPr lang="en-US" sz="2000" dirty="0">
                <a:ea typeface="Arial" charset="0"/>
                <a:cs typeface="Arial" charset="0"/>
              </a:rPr>
              <a:t>= 5</a:t>
            </a:r>
          </a:p>
          <a:p>
            <a:pPr eaLnBrk="1" hangingPunct="1">
              <a:lnSpc>
                <a:spcPct val="90000"/>
              </a:lnSpc>
              <a:spcBef>
                <a:spcPct val="0"/>
              </a:spcBef>
              <a:buClrTx/>
              <a:buSzTx/>
              <a:buFontTx/>
              <a:buNone/>
            </a:pPr>
            <a:r>
              <a:rPr lang="en-US" sz="2000" dirty="0">
                <a:ea typeface="Arial" charset="0"/>
                <a:cs typeface="Arial" charset="0"/>
              </a:rPr>
              <a:t>How do we pick the pivot? - more on that in a minute</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Compute 3-way split which is O(?) (like a pivot in Quicksort):</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L</a:t>
            </a:r>
            <a:r>
              <a:rPr lang="en-US" sz="2000" i="1" dirty="0">
                <a:ea typeface="Arial" charset="0"/>
                <a:cs typeface="Arial" charset="0"/>
              </a:rPr>
              <a:t> </a:t>
            </a:r>
            <a:r>
              <a:rPr lang="en-US" sz="2000" dirty="0">
                <a:ea typeface="Arial" charset="0"/>
                <a:cs typeface="Arial" charset="0"/>
              </a:rPr>
              <a:t>= {</a:t>
            </a:r>
          </a:p>
          <a:p>
            <a:pPr eaLnBrk="1" hangingPunct="1">
              <a:lnSpc>
                <a:spcPct val="90000"/>
              </a:lnSpc>
              <a:spcBef>
                <a:spcPct val="0"/>
              </a:spcBef>
              <a:buClrTx/>
              <a:buSzTx/>
              <a:buFontTx/>
              <a:buChar char="•"/>
            </a:pPr>
            <a:r>
              <a:rPr lang="en-US" sz="2000" dirty="0">
                <a:ea typeface="Arial" charset="0"/>
                <a:cs typeface="Arial" charset="0"/>
              </a:rPr>
              <a:t> </a:t>
            </a:r>
            <a:r>
              <a:rPr lang="en-US" sz="2000" i="1" dirty="0" err="1">
                <a:ea typeface="Arial" charset="0"/>
                <a:cs typeface="Arial" charset="0"/>
              </a:rPr>
              <a:t>S</a:t>
            </a:r>
            <a:r>
              <a:rPr lang="en-US" sz="2000" i="1" baseline="-25000" dirty="0" err="1">
                <a:ea typeface="Arial" charset="0"/>
                <a:cs typeface="Arial" charset="0"/>
              </a:rPr>
              <a:t>v</a:t>
            </a:r>
            <a:r>
              <a:rPr lang="en-US" sz="2000" i="1" dirty="0">
                <a:ea typeface="Arial" charset="0"/>
                <a:cs typeface="Arial" charset="0"/>
              </a:rPr>
              <a:t> </a:t>
            </a:r>
            <a:r>
              <a:rPr lang="en-US" sz="2000" dirty="0">
                <a:ea typeface="Arial" charset="0"/>
                <a:cs typeface="Arial" charset="0"/>
              </a:rPr>
              <a:t>= {</a:t>
            </a:r>
          </a:p>
          <a:p>
            <a:pPr eaLnBrk="1" hangingPunct="1">
              <a:lnSpc>
                <a:spcPct val="90000"/>
              </a:lnSpc>
              <a:spcBef>
                <a:spcPct val="0"/>
              </a:spcBef>
              <a:buClrTx/>
              <a:buSzTx/>
              <a:buFontTx/>
              <a:buChar char="•"/>
            </a:pPr>
            <a:r>
              <a:rPr lang="en-US" sz="2000" i="1" dirty="0">
                <a:ea typeface="Arial" charset="0"/>
                <a:cs typeface="Arial" charset="0"/>
              </a:rPr>
              <a:t> S</a:t>
            </a:r>
            <a:r>
              <a:rPr lang="en-US" sz="2000" i="1" baseline="-25000" dirty="0">
                <a:ea typeface="Arial" charset="0"/>
                <a:cs typeface="Arial" charset="0"/>
              </a:rPr>
              <a:t>R</a:t>
            </a:r>
            <a:r>
              <a:rPr lang="en-US" sz="2000" i="1" dirty="0">
                <a:ea typeface="Arial" charset="0"/>
                <a:cs typeface="Arial" charset="0"/>
              </a:rPr>
              <a:t> </a:t>
            </a:r>
            <a:r>
              <a:rPr lang="en-US" sz="2000" dirty="0">
                <a:ea typeface="Arial" charset="0"/>
                <a:cs typeface="Arial" charset="0"/>
              </a:rPr>
              <a:t>= {</a:t>
            </a:r>
          </a:p>
          <a:p>
            <a:pPr eaLnBrk="1" hangingPunct="1">
              <a:lnSpc>
                <a:spcPct val="90000"/>
              </a:lnSpc>
              <a:spcBef>
                <a:spcPct val="0"/>
              </a:spcBef>
              <a:buClrTx/>
              <a:buSzTx/>
              <a:buFontTx/>
              <a:buChar char="•"/>
            </a:pPr>
            <a:endParaRPr lang="en-US" sz="2000" dirty="0">
              <a:ea typeface="Arial" charset="0"/>
              <a:cs typeface="Arial" charset="0"/>
            </a:endParaRPr>
          </a:p>
          <a:p>
            <a:pPr marL="0" indent="0" eaLnBrk="1" hangingPunct="1">
              <a:lnSpc>
                <a:spcPct val="90000"/>
              </a:lnSpc>
              <a:spcBef>
                <a:spcPct val="0"/>
              </a:spcBef>
              <a:buClrTx/>
              <a:buSzTx/>
              <a:buNone/>
            </a:pPr>
            <a:endParaRPr lang="en-US" sz="2000" dirty="0">
              <a:ea typeface="Arial" charset="0"/>
              <a:cs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en-US"/>
              <a:t>CS 312 - Divide and Conquer/Recurrence Relations</a:t>
            </a:r>
          </a:p>
        </p:txBody>
      </p:sp>
      <p:sp>
        <p:nvSpPr>
          <p:cNvPr id="71683" name="Slide Number Placeholder 5"/>
          <p:cNvSpPr>
            <a:spLocks noGrp="1"/>
          </p:cNvSpPr>
          <p:nvPr>
            <p:ph type="sldNum" sz="quarter" idx="12"/>
          </p:nvPr>
        </p:nvSpPr>
        <p:spPr>
          <a:noFill/>
        </p:spPr>
        <p:txBody>
          <a:bodyPr/>
          <a:lstStyle/>
          <a:p>
            <a:fld id="{234A4F26-0A81-A54E-ADA5-A990856002B6}" type="slidenum">
              <a:rPr lang="en-US" smtClean="0"/>
              <a:pPr/>
              <a:t>60</a:t>
            </a:fld>
            <a:endParaRPr lang="en-US"/>
          </a:p>
        </p:txBody>
      </p:sp>
      <p:sp>
        <p:nvSpPr>
          <p:cNvPr id="592898" name="Rectangle 2"/>
          <p:cNvSpPr>
            <a:spLocks noGrp="1" noChangeArrowheads="1"/>
          </p:cNvSpPr>
          <p:nvPr>
            <p:ph type="title"/>
          </p:nvPr>
        </p:nvSpPr>
        <p:spPr/>
        <p:txBody>
          <a:bodyPr/>
          <a:lstStyle/>
          <a:p>
            <a:pPr eaLnBrk="1" hangingPunct="1">
              <a:defRPr/>
            </a:pPr>
            <a:r>
              <a:rPr lang="en-US" dirty="0">
                <a:ea typeface="+mj-ea"/>
                <a:cs typeface="+mj-cs"/>
              </a:rPr>
              <a:t>Specific Solutions</a:t>
            </a:r>
          </a:p>
        </p:txBody>
      </p:sp>
      <p:sp>
        <p:nvSpPr>
          <p:cNvPr id="71685" name="Rectangle 3"/>
          <p:cNvSpPr>
            <a:spLocks noGrp="1" noChangeArrowheads="1"/>
          </p:cNvSpPr>
          <p:nvPr>
            <p:ph type="body" idx="1"/>
          </p:nvPr>
        </p:nvSpPr>
        <p:spPr/>
        <p:txBody>
          <a:bodyPr>
            <a:normAutofit fontScale="92500" lnSpcReduction="10000"/>
          </a:bodyPr>
          <a:lstStyle/>
          <a:p>
            <a:pPr eaLnBrk="1" hangingPunct="1"/>
            <a:r>
              <a:rPr lang="en-US" dirty="0"/>
              <a:t>The general solution represents the infinite set of possible solutions, one for each set of initial conditions</a:t>
            </a:r>
          </a:p>
          <a:p>
            <a:pPr eaLnBrk="1" hangingPunct="1"/>
            <a:r>
              <a:rPr lang="en-US" dirty="0"/>
              <a:t>Given a general solution such as </a:t>
            </a:r>
            <a:r>
              <a:rPr lang="en-US" i="1" dirty="0" err="1"/>
              <a:t>t</a:t>
            </a:r>
            <a:r>
              <a:rPr lang="en-US" i="1" baseline="-25000" dirty="0" err="1"/>
              <a:t>n</a:t>
            </a:r>
            <a:r>
              <a:rPr lang="en-US" i="1" dirty="0"/>
              <a:t> </a:t>
            </a:r>
            <a:r>
              <a:rPr lang="en-US" dirty="0"/>
              <a:t>= </a:t>
            </a:r>
            <a:r>
              <a:rPr lang="en-US" i="1" dirty="0"/>
              <a:t>c</a:t>
            </a:r>
            <a:r>
              <a:rPr lang="en-US" baseline="-25000" dirty="0"/>
              <a:t>1</a:t>
            </a:r>
            <a:r>
              <a:rPr lang="en-US" dirty="0"/>
              <a:t>3</a:t>
            </a:r>
            <a:r>
              <a:rPr lang="en-US" i="1" baseline="30000" dirty="0"/>
              <a:t>n</a:t>
            </a:r>
            <a:r>
              <a:rPr lang="en-US" dirty="0"/>
              <a:t> + </a:t>
            </a:r>
            <a:r>
              <a:rPr lang="en-US" i="1" dirty="0"/>
              <a:t>c</a:t>
            </a:r>
            <a:r>
              <a:rPr lang="en-US" baseline="-25000" dirty="0"/>
              <a:t>2</a:t>
            </a:r>
            <a:r>
              <a:rPr lang="en-US" dirty="0"/>
              <a:t>2</a:t>
            </a:r>
            <a:r>
              <a:rPr lang="en-US" i="1" baseline="30000" dirty="0"/>
              <a:t>n</a:t>
            </a:r>
            <a:r>
              <a:rPr lang="en-US" dirty="0"/>
              <a:t> the specific solution with specific values for </a:t>
            </a:r>
            <a:r>
              <a:rPr lang="en-US" i="1" dirty="0"/>
              <a:t>c</a:t>
            </a:r>
            <a:r>
              <a:rPr lang="en-US" baseline="-25000" dirty="0"/>
              <a:t>1</a:t>
            </a:r>
            <a:r>
              <a:rPr lang="en-US" dirty="0"/>
              <a:t> and </a:t>
            </a:r>
            <a:r>
              <a:rPr lang="en-US" i="1" dirty="0"/>
              <a:t>c</a:t>
            </a:r>
            <a:r>
              <a:rPr lang="en-US" baseline="-25000" dirty="0"/>
              <a:t>2</a:t>
            </a:r>
            <a:r>
              <a:rPr lang="en-US" dirty="0"/>
              <a:t> depends on the specific initial conditions</a:t>
            </a:r>
          </a:p>
          <a:p>
            <a:pPr eaLnBrk="1" hangingPunct="1"/>
            <a:r>
              <a:rPr lang="en-US" dirty="0"/>
              <a:t>Existence and Uniqueness: There is one and only one solution for each setting of the initial conditions</a:t>
            </a:r>
          </a:p>
          <a:p>
            <a:pPr eaLnBrk="1" hangingPunct="1"/>
            <a:r>
              <a:rPr lang="en-US" dirty="0"/>
              <a:t>Since the original recurrence was 2</a:t>
            </a:r>
            <a:r>
              <a:rPr lang="en-US" baseline="30000" dirty="0"/>
              <a:t>nd</a:t>
            </a:r>
            <a:r>
              <a:rPr lang="en-US" dirty="0"/>
              <a:t> order we need initial values for </a:t>
            </a:r>
            <a:r>
              <a:rPr lang="en-US" i="1" dirty="0"/>
              <a:t>t</a:t>
            </a:r>
            <a:r>
              <a:rPr lang="en-US" baseline="-25000" dirty="0"/>
              <a:t>0</a:t>
            </a:r>
            <a:r>
              <a:rPr lang="en-US" dirty="0"/>
              <a:t> and </a:t>
            </a:r>
            <a:r>
              <a:rPr lang="en-US" i="1" dirty="0"/>
              <a:t>t</a:t>
            </a:r>
            <a:r>
              <a:rPr lang="en-US" baseline="-25000" dirty="0"/>
              <a:t>1</a:t>
            </a:r>
            <a:endParaRPr lang="en-US" dirty="0"/>
          </a:p>
          <a:p>
            <a:pPr eaLnBrk="1" hangingPunct="1"/>
            <a:r>
              <a:rPr lang="en-US" dirty="0"/>
              <a:t>Given these we can solve </a:t>
            </a:r>
            <a:r>
              <a:rPr lang="en-US" i="1" dirty="0"/>
              <a:t>m </a:t>
            </a:r>
            <a:r>
              <a:rPr lang="en-US" dirty="0"/>
              <a:t>equations with </a:t>
            </a:r>
            <a:r>
              <a:rPr lang="en-US" i="1" dirty="0"/>
              <a:t>m </a:t>
            </a:r>
            <a:r>
              <a:rPr lang="en-US" dirty="0"/>
              <a:t>unknowns to solve for the coefficients </a:t>
            </a:r>
            <a:r>
              <a:rPr lang="en-US" i="1" dirty="0"/>
              <a:t>c</a:t>
            </a:r>
            <a:r>
              <a:rPr lang="en-US" baseline="-25000" dirty="0"/>
              <a:t>1</a:t>
            </a:r>
            <a:r>
              <a:rPr lang="en-US" dirty="0"/>
              <a:t> and </a:t>
            </a:r>
            <a:r>
              <a:rPr lang="en-US" i="1" dirty="0"/>
              <a:t>c</a:t>
            </a:r>
            <a:r>
              <a:rPr lang="en-US" baseline="-25000" dirty="0"/>
              <a:t>2</a:t>
            </a:r>
            <a:r>
              <a:rPr lang="en-US" dirty="0"/>
              <a:t> </a:t>
            </a:r>
          </a:p>
          <a:p>
            <a:pPr eaLnBrk="1" hangingPunct="1"/>
            <a:r>
              <a:rPr lang="en-US" dirty="0"/>
              <a:t>If </a:t>
            </a:r>
            <a:r>
              <a:rPr lang="en-US" i="1" dirty="0"/>
              <a:t>t</a:t>
            </a:r>
            <a:r>
              <a:rPr lang="en-US" baseline="-25000" dirty="0"/>
              <a:t>0</a:t>
            </a:r>
            <a:r>
              <a:rPr lang="en-US" dirty="0"/>
              <a:t> = 2 and </a:t>
            </a:r>
            <a:r>
              <a:rPr lang="en-US" i="1" dirty="0"/>
              <a:t>t</a:t>
            </a:r>
            <a:r>
              <a:rPr lang="en-US" baseline="-25000" dirty="0"/>
              <a:t>1</a:t>
            </a:r>
            <a:r>
              <a:rPr lang="en-US" dirty="0"/>
              <a:t> = 3 what is the specific solution for </a:t>
            </a:r>
          </a:p>
          <a:p>
            <a:pPr lvl="1" algn="ctr" eaLnBrk="1" hangingPunct="1">
              <a:buNone/>
            </a:pPr>
            <a:r>
              <a:rPr lang="en-US" i="1" dirty="0" err="1"/>
              <a:t>t</a:t>
            </a:r>
            <a:r>
              <a:rPr lang="en-US" i="1" baseline="-25000" dirty="0" err="1"/>
              <a:t>n</a:t>
            </a:r>
            <a:r>
              <a:rPr lang="en-US" i="1" dirty="0"/>
              <a:t> </a:t>
            </a:r>
            <a:r>
              <a:rPr lang="en-US" dirty="0"/>
              <a:t>- 5</a:t>
            </a:r>
            <a:r>
              <a:rPr lang="en-US" i="1" dirty="0"/>
              <a:t>t</a:t>
            </a:r>
            <a:r>
              <a:rPr lang="en-US" i="1" baseline="-25000" dirty="0"/>
              <a:t>n</a:t>
            </a:r>
            <a:r>
              <a:rPr lang="en-US" baseline="-25000" dirty="0"/>
              <a:t>-1</a:t>
            </a:r>
            <a:r>
              <a:rPr lang="en-US" dirty="0"/>
              <a:t> + 6</a:t>
            </a:r>
            <a:r>
              <a:rPr lang="en-US" i="1" dirty="0"/>
              <a:t>t</a:t>
            </a:r>
            <a:r>
              <a:rPr lang="en-US" i="1" baseline="-25000" dirty="0"/>
              <a:t>n</a:t>
            </a:r>
            <a:r>
              <a:rPr lang="en-US" baseline="-25000" dirty="0"/>
              <a:t>-2</a:t>
            </a:r>
            <a:r>
              <a:rPr lang="en-US" dirty="0"/>
              <a:t> = 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en-US"/>
              <a:t>CS 312 - Divide and Conquer/Recurrence Relations</a:t>
            </a:r>
          </a:p>
        </p:txBody>
      </p:sp>
      <p:sp>
        <p:nvSpPr>
          <p:cNvPr id="73731" name="Slide Number Placeholder 5"/>
          <p:cNvSpPr>
            <a:spLocks noGrp="1"/>
          </p:cNvSpPr>
          <p:nvPr>
            <p:ph type="sldNum" sz="quarter" idx="12"/>
          </p:nvPr>
        </p:nvSpPr>
        <p:spPr>
          <a:noFill/>
        </p:spPr>
        <p:txBody>
          <a:bodyPr/>
          <a:lstStyle/>
          <a:p>
            <a:fld id="{F9F6E60A-6F56-C740-AEBF-195E7E3EF975}" type="slidenum">
              <a:rPr lang="en-US" smtClean="0"/>
              <a:pPr/>
              <a:t>61</a:t>
            </a:fld>
            <a:endParaRPr lang="en-US"/>
          </a:p>
        </p:txBody>
      </p:sp>
      <p:sp>
        <p:nvSpPr>
          <p:cNvPr id="609282" name="Rectangle 2"/>
          <p:cNvSpPr>
            <a:spLocks noGrp="1" noChangeArrowheads="1"/>
          </p:cNvSpPr>
          <p:nvPr>
            <p:ph type="title"/>
          </p:nvPr>
        </p:nvSpPr>
        <p:spPr/>
        <p:txBody>
          <a:bodyPr/>
          <a:lstStyle/>
          <a:p>
            <a:pPr eaLnBrk="1" hangingPunct="1">
              <a:defRPr/>
            </a:pPr>
            <a:r>
              <a:rPr lang="en-US" dirty="0">
                <a:ea typeface="+mj-ea"/>
                <a:cs typeface="+mj-cs"/>
              </a:rPr>
              <a:t>Roots of Multiplicity</a:t>
            </a:r>
          </a:p>
        </p:txBody>
      </p:sp>
      <p:sp>
        <p:nvSpPr>
          <p:cNvPr id="73733" name="Rectangle 3"/>
          <p:cNvSpPr>
            <a:spLocks noGrp="1" noChangeArrowheads="1"/>
          </p:cNvSpPr>
          <p:nvPr>
            <p:ph type="body" idx="1"/>
          </p:nvPr>
        </p:nvSpPr>
        <p:spPr>
          <a:xfrm>
            <a:off x="685800" y="1676400"/>
            <a:ext cx="7924800" cy="4419600"/>
          </a:xfrm>
        </p:spPr>
        <p:txBody>
          <a:bodyPr/>
          <a:lstStyle/>
          <a:p>
            <a:pPr eaLnBrk="1" hangingPunct="1"/>
            <a:r>
              <a:rPr lang="en-US" dirty="0"/>
              <a:t>Assume a situation where the characteristic function has solution</a:t>
            </a:r>
          </a:p>
          <a:p>
            <a:pPr algn="ctr" eaLnBrk="1" hangingPunct="1">
              <a:buFont typeface="Wingdings" charset="2"/>
              <a:buNone/>
            </a:pPr>
            <a:r>
              <a:rPr lang="en-US" dirty="0"/>
              <a:t>(</a:t>
            </a:r>
            <a:r>
              <a:rPr lang="en-US" i="1" dirty="0"/>
              <a:t>r</a:t>
            </a:r>
            <a:r>
              <a:rPr lang="en-US" dirty="0"/>
              <a:t>-1)(</a:t>
            </a:r>
            <a:r>
              <a:rPr lang="en-US" i="1" dirty="0"/>
              <a:t>r</a:t>
            </a:r>
            <a:r>
              <a:rPr lang="en-US" dirty="0"/>
              <a:t>-3)</a:t>
            </a:r>
            <a:r>
              <a:rPr lang="en-US" baseline="30000" dirty="0"/>
              <a:t>2</a:t>
            </a:r>
            <a:r>
              <a:rPr lang="en-US" dirty="0"/>
              <a:t> = 0</a:t>
            </a:r>
          </a:p>
          <a:p>
            <a:pPr eaLnBrk="1" hangingPunct="1"/>
            <a:r>
              <a:rPr lang="en-US" dirty="0"/>
              <a:t>The equation has a root </a:t>
            </a:r>
            <a:r>
              <a:rPr lang="en-US" i="1" dirty="0" err="1"/>
              <a:t>r</a:t>
            </a:r>
            <a:r>
              <a:rPr lang="en-US" dirty="0"/>
              <a:t> (=3) of multiplicity 2</a:t>
            </a:r>
          </a:p>
          <a:p>
            <a:pPr eaLnBrk="1" hangingPunct="1"/>
            <a:r>
              <a:rPr lang="en-US" dirty="0"/>
              <a:t>To maintain linear independence of terms, for each root with multiplicity </a:t>
            </a:r>
            <a:r>
              <a:rPr lang="en-US" i="1" dirty="0" err="1"/>
              <a:t>j</a:t>
            </a:r>
            <a:r>
              <a:rPr lang="en-US" dirty="0"/>
              <a:t> we add the following terms to the general solution</a:t>
            </a:r>
          </a:p>
          <a:p>
            <a:pPr algn="ctr" eaLnBrk="1" hangingPunct="1">
              <a:buFont typeface="Wingdings" charset="2"/>
              <a:buNone/>
            </a:pPr>
            <a:r>
              <a:rPr lang="en-US" i="1" dirty="0" err="1"/>
              <a:t>t</a:t>
            </a:r>
            <a:r>
              <a:rPr lang="en-US" i="1" baseline="-25000" dirty="0" err="1"/>
              <a:t>n</a:t>
            </a:r>
            <a:r>
              <a:rPr lang="en-US" i="1" dirty="0"/>
              <a:t> </a:t>
            </a:r>
            <a:r>
              <a:rPr lang="en-US" dirty="0"/>
              <a:t>= </a:t>
            </a:r>
            <a:r>
              <a:rPr lang="en-US" i="1" dirty="0" err="1"/>
              <a:t>r</a:t>
            </a:r>
            <a:r>
              <a:rPr lang="en-US" i="1" baseline="30000" dirty="0" err="1"/>
              <a:t>n</a:t>
            </a:r>
            <a:r>
              <a:rPr lang="en-US" dirty="0"/>
              <a:t>, </a:t>
            </a:r>
            <a:r>
              <a:rPr lang="en-US" i="1" dirty="0" err="1"/>
              <a:t>t</a:t>
            </a:r>
            <a:r>
              <a:rPr lang="en-US" i="1" baseline="-25000" dirty="0" err="1"/>
              <a:t>n</a:t>
            </a:r>
            <a:r>
              <a:rPr lang="en-US" i="1" dirty="0"/>
              <a:t> </a:t>
            </a:r>
            <a:r>
              <a:rPr lang="en-US" dirty="0"/>
              <a:t>= </a:t>
            </a:r>
            <a:r>
              <a:rPr lang="en-US" i="1" dirty="0" err="1"/>
              <a:t>nr</a:t>
            </a:r>
            <a:r>
              <a:rPr lang="en-US" i="1" baseline="30000" dirty="0" err="1"/>
              <a:t>n</a:t>
            </a:r>
            <a:r>
              <a:rPr lang="en-US" dirty="0"/>
              <a:t>, </a:t>
            </a:r>
            <a:r>
              <a:rPr lang="en-US" i="1" dirty="0" err="1"/>
              <a:t>t</a:t>
            </a:r>
            <a:r>
              <a:rPr lang="en-US" i="1" baseline="-25000" dirty="0" err="1"/>
              <a:t>n</a:t>
            </a:r>
            <a:r>
              <a:rPr lang="en-US" i="1" dirty="0"/>
              <a:t> </a:t>
            </a:r>
            <a:r>
              <a:rPr lang="en-US" dirty="0"/>
              <a:t>= </a:t>
            </a:r>
            <a:r>
              <a:rPr lang="en-US" i="1" dirty="0"/>
              <a:t>n</a:t>
            </a:r>
            <a:r>
              <a:rPr lang="en-US" baseline="30000" dirty="0"/>
              <a:t>2</a:t>
            </a:r>
            <a:r>
              <a:rPr lang="en-US" i="1" dirty="0"/>
              <a:t>r</a:t>
            </a:r>
            <a:r>
              <a:rPr lang="en-US" i="1" baseline="30000" dirty="0"/>
              <a:t>n</a:t>
            </a:r>
            <a:r>
              <a:rPr lang="en-US" dirty="0"/>
              <a:t>, ... , </a:t>
            </a:r>
            <a:r>
              <a:rPr lang="en-US" i="1" dirty="0" err="1"/>
              <a:t>t</a:t>
            </a:r>
            <a:r>
              <a:rPr lang="en-US" i="1" baseline="-25000" dirty="0" err="1"/>
              <a:t>n</a:t>
            </a:r>
            <a:r>
              <a:rPr lang="en-US" i="1" dirty="0"/>
              <a:t> </a:t>
            </a:r>
            <a:r>
              <a:rPr lang="en-US" dirty="0"/>
              <a:t>= </a:t>
            </a:r>
            <a:r>
              <a:rPr lang="en-US" i="1" dirty="0"/>
              <a:t>n</a:t>
            </a:r>
            <a:r>
              <a:rPr lang="en-US" i="1" baseline="30000" dirty="0"/>
              <a:t>j</a:t>
            </a:r>
            <a:r>
              <a:rPr lang="en-US" baseline="30000" dirty="0"/>
              <a:t>-1</a:t>
            </a:r>
            <a:r>
              <a:rPr lang="en-US" i="1" dirty="0"/>
              <a:t>r</a:t>
            </a:r>
            <a:r>
              <a:rPr lang="en-US" i="1" baseline="30000" dirty="0"/>
              <a:t>n</a:t>
            </a:r>
            <a:r>
              <a:rPr lang="en-US" dirty="0"/>
              <a:t> </a:t>
            </a:r>
          </a:p>
          <a:p>
            <a:pPr eaLnBrk="1" hangingPunct="1"/>
            <a:r>
              <a:rPr lang="en-US" dirty="0"/>
              <a:t>General solution to (</a:t>
            </a:r>
            <a:r>
              <a:rPr lang="en-US" i="1" dirty="0"/>
              <a:t>r</a:t>
            </a:r>
            <a:r>
              <a:rPr lang="en-US" dirty="0"/>
              <a:t>-1)(</a:t>
            </a:r>
            <a:r>
              <a:rPr lang="en-US" i="1" dirty="0"/>
              <a:t>r</a:t>
            </a:r>
            <a:r>
              <a:rPr lang="en-US" dirty="0"/>
              <a:t>-3)</a:t>
            </a:r>
            <a:r>
              <a:rPr lang="en-US" baseline="30000" dirty="0"/>
              <a:t>2</a:t>
            </a:r>
            <a:r>
              <a:rPr lang="en-US" dirty="0"/>
              <a:t> = 0 is </a:t>
            </a:r>
            <a:r>
              <a:rPr lang="en-US" i="1" dirty="0" err="1"/>
              <a:t>t</a:t>
            </a:r>
            <a:r>
              <a:rPr lang="en-US" i="1" baseline="-25000" dirty="0" err="1"/>
              <a:t>n</a:t>
            </a:r>
            <a:r>
              <a:rPr lang="en-US" i="1" dirty="0"/>
              <a:t> </a:t>
            </a:r>
            <a:r>
              <a:rPr lang="en-US" dirty="0"/>
              <a:t>= </a:t>
            </a:r>
            <a:r>
              <a:rPr lang="en-US" i="1" dirty="0"/>
              <a:t>c</a:t>
            </a:r>
            <a:r>
              <a:rPr lang="en-US" baseline="-25000" dirty="0"/>
              <a:t>1</a:t>
            </a:r>
            <a:r>
              <a:rPr lang="en-US" dirty="0"/>
              <a:t>1</a:t>
            </a:r>
            <a:r>
              <a:rPr lang="en-US" i="1" baseline="30000" dirty="0"/>
              <a:t>n</a:t>
            </a:r>
            <a:r>
              <a:rPr lang="en-US" dirty="0"/>
              <a:t> + </a:t>
            </a:r>
            <a:r>
              <a:rPr lang="en-US" i="1" dirty="0"/>
              <a:t>c</a:t>
            </a:r>
            <a:r>
              <a:rPr lang="en-US" baseline="-25000" dirty="0"/>
              <a:t>2</a:t>
            </a:r>
            <a:r>
              <a:rPr lang="en-US" dirty="0"/>
              <a:t>3</a:t>
            </a:r>
            <a:r>
              <a:rPr lang="en-US" i="1" baseline="30000" dirty="0"/>
              <a:t>n</a:t>
            </a:r>
            <a:r>
              <a:rPr lang="en-US" dirty="0"/>
              <a:t> + </a:t>
            </a:r>
            <a:r>
              <a:rPr lang="en-US" i="1" dirty="0"/>
              <a:t>nc</a:t>
            </a:r>
            <a:r>
              <a:rPr lang="en-US" baseline="-25000" dirty="0"/>
              <a:t>3</a:t>
            </a:r>
            <a:r>
              <a:rPr lang="en-US" dirty="0"/>
              <a:t>3</a:t>
            </a:r>
            <a:r>
              <a:rPr lang="en-US" i="1" baseline="30000" dirty="0"/>
              <a:t>n</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en-US"/>
              <a:t>CS 312 - Divide and Conquer/Recurrence Relations</a:t>
            </a:r>
          </a:p>
        </p:txBody>
      </p:sp>
      <p:sp>
        <p:nvSpPr>
          <p:cNvPr id="75779" name="Slide Number Placeholder 5"/>
          <p:cNvSpPr>
            <a:spLocks noGrp="1"/>
          </p:cNvSpPr>
          <p:nvPr>
            <p:ph type="sldNum" sz="quarter" idx="12"/>
          </p:nvPr>
        </p:nvSpPr>
        <p:spPr>
          <a:noFill/>
        </p:spPr>
        <p:txBody>
          <a:bodyPr/>
          <a:lstStyle/>
          <a:p>
            <a:fld id="{EC92D7EA-9B6B-8447-9CEF-96F9D40EFBEF}" type="slidenum">
              <a:rPr lang="en-US" smtClean="0"/>
              <a:pPr/>
              <a:t>62</a:t>
            </a:fld>
            <a:endParaRPr lang="en-US"/>
          </a:p>
        </p:txBody>
      </p:sp>
      <p:sp>
        <p:nvSpPr>
          <p:cNvPr id="591874" name="Rectangle 2"/>
          <p:cNvSpPr>
            <a:spLocks noGrp="1" noChangeArrowheads="1"/>
          </p:cNvSpPr>
          <p:nvPr>
            <p:ph type="title"/>
          </p:nvPr>
        </p:nvSpPr>
        <p:spPr/>
        <p:txBody>
          <a:bodyPr/>
          <a:lstStyle/>
          <a:p>
            <a:pPr eaLnBrk="1" hangingPunct="1">
              <a:defRPr/>
            </a:pPr>
            <a:r>
              <a:rPr lang="en-US">
                <a:ea typeface="+mj-ea"/>
                <a:cs typeface="+mj-cs"/>
              </a:rPr>
              <a:t>Solving Homogenous LTI RRs</a:t>
            </a:r>
          </a:p>
        </p:txBody>
      </p:sp>
      <p:sp>
        <p:nvSpPr>
          <p:cNvPr id="75781" name="Rectangle 3"/>
          <p:cNvSpPr>
            <a:spLocks noGrp="1" noChangeArrowheads="1"/>
          </p:cNvSpPr>
          <p:nvPr>
            <p:ph type="body" idx="1"/>
          </p:nvPr>
        </p:nvSpPr>
        <p:spPr/>
        <p:txBody>
          <a:bodyPr/>
          <a:lstStyle/>
          <a:p>
            <a:pPr marL="457200" indent="-457200" eaLnBrk="1" hangingPunct="1">
              <a:buClrTx/>
              <a:buFont typeface="Arial" charset="0"/>
              <a:buAutoNum type="arabicPeriod"/>
            </a:pPr>
            <a:r>
              <a:rPr lang="en-US" dirty="0"/>
              <a:t>Set </a:t>
            </a:r>
            <a:r>
              <a:rPr lang="en-US" i="1" dirty="0" err="1"/>
              <a:t>t</a:t>
            </a:r>
            <a:r>
              <a:rPr lang="en-US" i="1" baseline="-25000" dirty="0" err="1"/>
              <a:t>n</a:t>
            </a:r>
            <a:r>
              <a:rPr lang="en-US" i="1" dirty="0"/>
              <a:t> </a:t>
            </a:r>
            <a:r>
              <a:rPr lang="en-US" dirty="0"/>
              <a:t>= </a:t>
            </a:r>
            <a:r>
              <a:rPr lang="en-US" i="1" dirty="0" err="1"/>
              <a:t>r</a:t>
            </a:r>
            <a:r>
              <a:rPr lang="en-US" i="1" baseline="30000" dirty="0" err="1"/>
              <a:t>n</a:t>
            </a:r>
            <a:r>
              <a:rPr lang="en-US" i="1" dirty="0"/>
              <a:t> </a:t>
            </a:r>
            <a:r>
              <a:rPr lang="en-US" dirty="0"/>
              <a:t>for </a:t>
            </a:r>
            <a:r>
              <a:rPr lang="en-US" i="1" dirty="0" err="1"/>
              <a:t>r</a:t>
            </a:r>
            <a:r>
              <a:rPr lang="en-US" dirty="0"/>
              <a:t> ≠ 0 to get the </a:t>
            </a:r>
            <a:r>
              <a:rPr lang="en-US" i="1" dirty="0"/>
              <a:t>Characteristic Equation</a:t>
            </a:r>
            <a:endParaRPr lang="en-US" dirty="0"/>
          </a:p>
          <a:p>
            <a:pPr marL="457200" indent="-457200" eaLnBrk="1" hangingPunct="1">
              <a:buClrTx/>
              <a:buFont typeface="Arial" charset="0"/>
              <a:buAutoNum type="arabicPeriod"/>
            </a:pPr>
            <a:r>
              <a:rPr lang="en-US" dirty="0"/>
              <a:t>Divide by </a:t>
            </a:r>
            <a:r>
              <a:rPr lang="en-US" i="1" dirty="0" err="1"/>
              <a:t>r</a:t>
            </a:r>
            <a:r>
              <a:rPr lang="en-US" i="1" baseline="30000" dirty="0" err="1"/>
              <a:t>n</a:t>
            </a:r>
            <a:r>
              <a:rPr lang="en-US" baseline="30000" dirty="0" err="1"/>
              <a:t>-</a:t>
            </a:r>
            <a:r>
              <a:rPr lang="en-US" i="1" baseline="30000" dirty="0" err="1"/>
              <a:t>k</a:t>
            </a:r>
            <a:endParaRPr lang="en-US" dirty="0"/>
          </a:p>
          <a:p>
            <a:pPr marL="457200" indent="-457200" eaLnBrk="1" hangingPunct="1">
              <a:buClrTx/>
              <a:buFont typeface="Arial" charset="0"/>
              <a:buAutoNum type="arabicPeriod"/>
            </a:pPr>
            <a:r>
              <a:rPr lang="en-US" dirty="0"/>
              <a:t>Solve for roots</a:t>
            </a:r>
          </a:p>
          <a:p>
            <a:pPr marL="457200" indent="-457200" eaLnBrk="1" hangingPunct="1">
              <a:buClrTx/>
              <a:buFont typeface="Arial" charset="0"/>
              <a:buAutoNum type="arabicPeriod"/>
            </a:pPr>
            <a:r>
              <a:rPr lang="en-US" dirty="0"/>
              <a:t>Substitute back </a:t>
            </a:r>
            <a:r>
              <a:rPr lang="en-US" i="1" dirty="0" err="1"/>
              <a:t>t</a:t>
            </a:r>
            <a:r>
              <a:rPr lang="en-US" i="1" baseline="-25000" dirty="0" err="1"/>
              <a:t>n</a:t>
            </a:r>
            <a:r>
              <a:rPr lang="en-US" i="1" dirty="0"/>
              <a:t> </a:t>
            </a:r>
            <a:r>
              <a:rPr lang="en-US" dirty="0"/>
              <a:t>= </a:t>
            </a:r>
            <a:r>
              <a:rPr lang="en-US" i="1" dirty="0" err="1"/>
              <a:t>r</a:t>
            </a:r>
            <a:r>
              <a:rPr lang="en-US" i="1" baseline="30000" dirty="0" err="1"/>
              <a:t>n</a:t>
            </a:r>
            <a:r>
              <a:rPr lang="en-US" i="1" dirty="0"/>
              <a:t> </a:t>
            </a:r>
            <a:r>
              <a:rPr lang="en-US" dirty="0"/>
              <a:t>to get solutions </a:t>
            </a:r>
          </a:p>
          <a:p>
            <a:pPr marL="457200" indent="-457200" eaLnBrk="1" hangingPunct="1">
              <a:buClrTx/>
              <a:buFont typeface="Arial" charset="0"/>
              <a:buAutoNum type="arabicPeriod"/>
            </a:pPr>
            <a:r>
              <a:rPr lang="en-US" dirty="0"/>
              <a:t>The general solution is all linear combinations of these solutions</a:t>
            </a:r>
          </a:p>
          <a:p>
            <a:pPr marL="457200" indent="-457200" eaLnBrk="1" hangingPunct="1">
              <a:buClrTx/>
              <a:buFont typeface="Arial" charset="0"/>
              <a:buAutoNum type="arabicPeriod"/>
            </a:pPr>
            <a:r>
              <a:rPr lang="en-US" dirty="0"/>
              <a:t>Use initial conditions to get the exact solution</a:t>
            </a:r>
          </a:p>
          <a:p>
            <a:pPr marL="457200" indent="-457200" eaLnBrk="1" hangingPunct="1">
              <a:buClrTx/>
              <a:buFont typeface="Arial" charset="0"/>
              <a:buAutoNum type="arabicPeriod"/>
            </a:pPr>
            <a:endParaRPr lang="en-US" dirty="0"/>
          </a:p>
          <a:p>
            <a:pPr marL="457200" indent="-457200" algn="ctr" eaLnBrk="1" hangingPunct="1">
              <a:buClrTx/>
              <a:buFont typeface="Wingdings" charset="2"/>
              <a:buNone/>
            </a:pPr>
            <a:r>
              <a:rPr lang="en-US" i="1" dirty="0" err="1"/>
              <a:t>t</a:t>
            </a:r>
            <a:r>
              <a:rPr lang="en-US" i="1" baseline="-25000" dirty="0" err="1"/>
              <a:t>n</a:t>
            </a:r>
            <a:r>
              <a:rPr lang="en-US" i="1" dirty="0"/>
              <a:t> -</a:t>
            </a:r>
            <a:r>
              <a:rPr lang="en-US" dirty="0"/>
              <a:t> 5</a:t>
            </a:r>
            <a:r>
              <a:rPr lang="en-US" i="1" dirty="0"/>
              <a:t>t</a:t>
            </a:r>
            <a:r>
              <a:rPr lang="en-US" i="1" baseline="-25000" dirty="0"/>
              <a:t>n</a:t>
            </a:r>
            <a:r>
              <a:rPr lang="en-US" baseline="-25000" dirty="0"/>
              <a:t>-2</a:t>
            </a:r>
            <a:r>
              <a:rPr lang="en-US" dirty="0"/>
              <a:t> = -4</a:t>
            </a:r>
            <a:r>
              <a:rPr lang="en-US" i="1" dirty="0"/>
              <a:t>t</a:t>
            </a:r>
            <a:r>
              <a:rPr lang="en-US" i="1" baseline="-25000" dirty="0"/>
              <a:t>n</a:t>
            </a:r>
            <a:r>
              <a:rPr lang="en-US" baseline="-25000" dirty="0"/>
              <a:t>-1</a:t>
            </a:r>
          </a:p>
          <a:p>
            <a:pPr marL="457200" indent="-457200" algn="ctr" eaLnBrk="1" hangingPunct="1">
              <a:buClrTx/>
              <a:buFont typeface="Wingdings" charset="2"/>
              <a:buNone/>
            </a:pPr>
            <a:r>
              <a:rPr lang="en-US" dirty="0"/>
              <a:t>Initial Conditions:  </a:t>
            </a:r>
            <a:r>
              <a:rPr lang="en-US" i="1" dirty="0"/>
              <a:t>t</a:t>
            </a:r>
            <a:r>
              <a:rPr lang="en-US" baseline="-25000" dirty="0"/>
              <a:t>0</a:t>
            </a:r>
            <a:r>
              <a:rPr lang="en-US" dirty="0"/>
              <a:t> = 1 and </a:t>
            </a:r>
            <a:r>
              <a:rPr lang="en-US" i="1" dirty="0"/>
              <a:t>t</a:t>
            </a:r>
            <a:r>
              <a:rPr lang="en-US" baseline="-25000" dirty="0"/>
              <a:t>1</a:t>
            </a:r>
            <a:r>
              <a:rPr lang="en-US" dirty="0"/>
              <a:t> =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p:spPr>
        <p:txBody>
          <a:bodyPr/>
          <a:lstStyle/>
          <a:p>
            <a:r>
              <a:rPr lang="en-US"/>
              <a:t>CS 312 - Divide and Conquer/Recurrence Relations</a:t>
            </a:r>
          </a:p>
        </p:txBody>
      </p:sp>
      <p:sp>
        <p:nvSpPr>
          <p:cNvPr id="77827" name="Slide Number Placeholder 5"/>
          <p:cNvSpPr>
            <a:spLocks noGrp="1"/>
          </p:cNvSpPr>
          <p:nvPr>
            <p:ph type="sldNum" sz="quarter" idx="12"/>
          </p:nvPr>
        </p:nvSpPr>
        <p:spPr>
          <a:noFill/>
        </p:spPr>
        <p:txBody>
          <a:bodyPr/>
          <a:lstStyle/>
          <a:p>
            <a:fld id="{6C1441D3-27D7-3B46-9FFB-344B401B18F9}" type="slidenum">
              <a:rPr lang="en-US" smtClean="0"/>
              <a:pPr/>
              <a:t>63</a:t>
            </a:fld>
            <a:endParaRPr lang="en-US"/>
          </a:p>
        </p:txBody>
      </p:sp>
      <p:sp>
        <p:nvSpPr>
          <p:cNvPr id="591874" name="Rectangle 2"/>
          <p:cNvSpPr>
            <a:spLocks noGrp="1" noChangeArrowheads="1"/>
          </p:cNvSpPr>
          <p:nvPr>
            <p:ph type="title"/>
          </p:nvPr>
        </p:nvSpPr>
        <p:spPr/>
        <p:txBody>
          <a:bodyPr/>
          <a:lstStyle/>
          <a:p>
            <a:pPr eaLnBrk="1" hangingPunct="1">
              <a:defRPr/>
            </a:pPr>
            <a:r>
              <a:rPr lang="en-US">
                <a:ea typeface="+mj-ea"/>
                <a:cs typeface="+mj-cs"/>
              </a:rPr>
              <a:t>Solving Homogenous LTI RRs</a:t>
            </a:r>
          </a:p>
        </p:txBody>
      </p:sp>
      <p:sp>
        <p:nvSpPr>
          <p:cNvPr id="77829" name="Rectangle 3"/>
          <p:cNvSpPr>
            <a:spLocks noGrp="1" noChangeArrowheads="1"/>
          </p:cNvSpPr>
          <p:nvPr>
            <p:ph type="body" idx="1"/>
          </p:nvPr>
        </p:nvSpPr>
        <p:spPr/>
        <p:txBody>
          <a:bodyPr/>
          <a:lstStyle/>
          <a:p>
            <a:pPr marL="457200" indent="-457200" eaLnBrk="1" hangingPunct="1">
              <a:buClrTx/>
              <a:buFont typeface="Wingdings" charset="2"/>
              <a:buNone/>
            </a:pPr>
            <a:endParaRPr lang="en-US" dirty="0"/>
          </a:p>
          <a:p>
            <a:pPr marL="457200" indent="-457200" algn="ctr" eaLnBrk="1" hangingPunct="1">
              <a:buClrTx/>
              <a:buFont typeface="Wingdings" charset="2"/>
              <a:buNone/>
            </a:pPr>
            <a:r>
              <a:rPr lang="en-US" i="1" dirty="0" err="1"/>
              <a:t>t</a:t>
            </a:r>
            <a:r>
              <a:rPr lang="en-US" i="1" baseline="-25000" dirty="0" err="1"/>
              <a:t>n</a:t>
            </a:r>
            <a:r>
              <a:rPr lang="en-US" i="1" dirty="0"/>
              <a:t> </a:t>
            </a:r>
            <a:r>
              <a:rPr lang="en-US" dirty="0"/>
              <a:t>+ 4</a:t>
            </a:r>
            <a:r>
              <a:rPr lang="en-US" i="1" dirty="0"/>
              <a:t>t</a:t>
            </a:r>
            <a:r>
              <a:rPr lang="en-US" i="1" baseline="-25000" dirty="0"/>
              <a:t>n</a:t>
            </a:r>
            <a:r>
              <a:rPr lang="en-US" baseline="-25000" dirty="0"/>
              <a:t>-1 </a:t>
            </a:r>
            <a:r>
              <a:rPr lang="en-US" i="1" dirty="0"/>
              <a:t>-</a:t>
            </a:r>
            <a:r>
              <a:rPr lang="en-US" dirty="0"/>
              <a:t> 5</a:t>
            </a:r>
            <a:r>
              <a:rPr lang="en-US" i="1" dirty="0"/>
              <a:t>t</a:t>
            </a:r>
            <a:r>
              <a:rPr lang="en-US" i="1" baseline="-25000" dirty="0"/>
              <a:t>n</a:t>
            </a:r>
            <a:r>
              <a:rPr lang="en-US" baseline="-25000" dirty="0"/>
              <a:t>-2</a:t>
            </a:r>
            <a:r>
              <a:rPr lang="en-US" dirty="0"/>
              <a:t> = 0</a:t>
            </a:r>
            <a:endParaRPr lang="en-US" baseline="-25000" dirty="0"/>
          </a:p>
          <a:p>
            <a:pPr marL="457200" indent="-457200" algn="ctr" eaLnBrk="1" hangingPunct="1">
              <a:buClrTx/>
              <a:buFont typeface="Wingdings" charset="2"/>
              <a:buNone/>
            </a:pPr>
            <a:r>
              <a:rPr lang="en-US" dirty="0"/>
              <a:t>Initial Conditions: If </a:t>
            </a:r>
            <a:r>
              <a:rPr lang="en-US" i="1" dirty="0"/>
              <a:t>t</a:t>
            </a:r>
            <a:r>
              <a:rPr lang="en-US" baseline="-25000" dirty="0"/>
              <a:t>0</a:t>
            </a:r>
            <a:r>
              <a:rPr lang="en-US" dirty="0"/>
              <a:t> = 1 and </a:t>
            </a:r>
            <a:r>
              <a:rPr lang="en-US" i="1" dirty="0"/>
              <a:t>t</a:t>
            </a:r>
            <a:r>
              <a:rPr lang="en-US" baseline="-25000" dirty="0"/>
              <a:t>1</a:t>
            </a:r>
            <a:r>
              <a:rPr lang="en-US" dirty="0"/>
              <a:t> = 2</a:t>
            </a:r>
          </a:p>
          <a:p>
            <a:pPr marL="457200" indent="-457200" algn="ctr" eaLnBrk="1" hangingPunct="1">
              <a:buClrTx/>
              <a:buFont typeface="Wingdings" charset="2"/>
              <a:buNone/>
            </a:pPr>
            <a:endParaRPr lang="en-US" dirty="0"/>
          </a:p>
          <a:p>
            <a:pPr marL="457200" indent="-457200" eaLnBrk="1" hangingPunct="1">
              <a:buClrTx/>
              <a:buFont typeface="Wingdings" charset="2"/>
              <a:buNone/>
            </a:pPr>
            <a:r>
              <a:rPr lang="en-US" dirty="0"/>
              <a:t>Solutions are (-5)</a:t>
            </a:r>
            <a:r>
              <a:rPr lang="en-US" i="1" baseline="30000" dirty="0"/>
              <a:t>n</a:t>
            </a:r>
            <a:r>
              <a:rPr lang="en-US" dirty="0"/>
              <a:t> and 1</a:t>
            </a:r>
            <a:r>
              <a:rPr lang="en-US" i="1" baseline="30000" dirty="0"/>
              <a:t>n</a:t>
            </a:r>
            <a:r>
              <a:rPr lang="en-US" dirty="0"/>
              <a:t> </a:t>
            </a:r>
          </a:p>
          <a:p>
            <a:pPr marL="457200" indent="-457200" eaLnBrk="1" hangingPunct="1">
              <a:buClrTx/>
              <a:buFont typeface="Wingdings" charset="2"/>
              <a:buNone/>
            </a:pPr>
            <a:r>
              <a:rPr lang="en-US" dirty="0"/>
              <a:t>General solution is </a:t>
            </a:r>
            <a:r>
              <a:rPr lang="en-US" i="1" dirty="0" err="1"/>
              <a:t>t</a:t>
            </a:r>
            <a:r>
              <a:rPr lang="en-US" i="1" baseline="-25000" dirty="0" err="1"/>
              <a:t>n</a:t>
            </a:r>
            <a:r>
              <a:rPr lang="en-US" i="1" dirty="0"/>
              <a:t> </a:t>
            </a:r>
            <a:r>
              <a:rPr lang="en-US" dirty="0"/>
              <a:t>= </a:t>
            </a:r>
            <a:r>
              <a:rPr lang="en-US" i="1" dirty="0"/>
              <a:t>c</a:t>
            </a:r>
            <a:r>
              <a:rPr lang="en-US" baseline="-25000" dirty="0"/>
              <a:t>1</a:t>
            </a:r>
            <a:r>
              <a:rPr lang="en-US" dirty="0"/>
              <a:t> + </a:t>
            </a:r>
            <a:r>
              <a:rPr lang="en-US" i="1" dirty="0"/>
              <a:t>c</a:t>
            </a:r>
            <a:r>
              <a:rPr lang="en-US" baseline="-25000" dirty="0"/>
              <a:t>2</a:t>
            </a:r>
            <a:r>
              <a:rPr lang="en-US" dirty="0"/>
              <a:t>(-5)</a:t>
            </a:r>
            <a:r>
              <a:rPr lang="en-US" i="1" baseline="30000" dirty="0"/>
              <a:t>n</a:t>
            </a:r>
            <a:r>
              <a:rPr lang="en-US" dirty="0"/>
              <a:t> </a:t>
            </a:r>
          </a:p>
          <a:p>
            <a:pPr marL="457200" indent="-457200" eaLnBrk="1" hangingPunct="1">
              <a:buClrTx/>
              <a:buFont typeface="Wingdings" charset="2"/>
              <a:buNone/>
            </a:pPr>
            <a:r>
              <a:rPr lang="en-US" dirty="0"/>
              <a:t>Exact solution is </a:t>
            </a:r>
            <a:r>
              <a:rPr lang="en-US" i="1" dirty="0" err="1"/>
              <a:t>t</a:t>
            </a:r>
            <a:r>
              <a:rPr lang="en-US" i="1" baseline="-25000" dirty="0" err="1"/>
              <a:t>n</a:t>
            </a:r>
            <a:r>
              <a:rPr lang="en-US" i="1" dirty="0"/>
              <a:t> </a:t>
            </a:r>
            <a:r>
              <a:rPr lang="en-US" dirty="0"/>
              <a:t>= 7/6+ -1/6(</a:t>
            </a:r>
            <a:r>
              <a:rPr lang="en-US" i="1" dirty="0"/>
              <a:t>-</a:t>
            </a:r>
            <a:r>
              <a:rPr lang="en-US" dirty="0"/>
              <a:t>5)</a:t>
            </a:r>
            <a:r>
              <a:rPr lang="en-US" i="1" baseline="30000" dirty="0"/>
              <a:t>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en-US"/>
              <a:t>CS 312 - Divide and Conquer/Recurrence Relations</a:t>
            </a:r>
          </a:p>
        </p:txBody>
      </p:sp>
      <p:sp>
        <p:nvSpPr>
          <p:cNvPr id="79875" name="Slide Number Placeholder 5"/>
          <p:cNvSpPr>
            <a:spLocks noGrp="1"/>
          </p:cNvSpPr>
          <p:nvPr>
            <p:ph type="sldNum" sz="quarter" idx="12"/>
          </p:nvPr>
        </p:nvSpPr>
        <p:spPr>
          <a:noFill/>
        </p:spPr>
        <p:txBody>
          <a:bodyPr/>
          <a:lstStyle/>
          <a:p>
            <a:fld id="{FB1364CE-2E53-6541-B117-F55A8BEC508F}" type="slidenum">
              <a:rPr lang="en-US" smtClean="0"/>
              <a:pPr/>
              <a:t>64</a:t>
            </a:fld>
            <a:endParaRPr lang="en-US"/>
          </a:p>
        </p:txBody>
      </p:sp>
      <p:sp>
        <p:nvSpPr>
          <p:cNvPr id="610306" name="Rectangle 2"/>
          <p:cNvSpPr>
            <a:spLocks noGrp="1" noChangeArrowheads="1"/>
          </p:cNvSpPr>
          <p:nvPr>
            <p:ph type="title"/>
          </p:nvPr>
        </p:nvSpPr>
        <p:spPr/>
        <p:txBody>
          <a:bodyPr/>
          <a:lstStyle/>
          <a:p>
            <a:pPr eaLnBrk="1" hangingPunct="1">
              <a:defRPr/>
            </a:pPr>
            <a:r>
              <a:rPr lang="en-US">
                <a:ea typeface="+mj-ea"/>
                <a:cs typeface="+mj-cs"/>
              </a:rPr>
              <a:t>Solutions to Non-Homogeneous LTI RRs</a:t>
            </a:r>
          </a:p>
        </p:txBody>
      </p:sp>
      <p:sp>
        <p:nvSpPr>
          <p:cNvPr id="79877" name="Rectangle 3"/>
          <p:cNvSpPr>
            <a:spLocks noGrp="1" noChangeArrowheads="1"/>
          </p:cNvSpPr>
          <p:nvPr>
            <p:ph type="body" idx="1"/>
          </p:nvPr>
        </p:nvSpPr>
        <p:spPr/>
        <p:txBody>
          <a:bodyPr/>
          <a:lstStyle/>
          <a:p>
            <a:pPr eaLnBrk="1" hangingPunct="1"/>
            <a:r>
              <a:rPr lang="en-US" dirty="0"/>
              <a:t>General form - no general solution</a:t>
            </a:r>
          </a:p>
          <a:p>
            <a:pPr marL="457200" indent="-457200" algn="ctr" eaLnBrk="1" hangingPunct="1">
              <a:lnSpc>
                <a:spcPct val="90000"/>
              </a:lnSpc>
              <a:buFont typeface="Arial" charset="0"/>
              <a:buNone/>
            </a:pPr>
            <a:r>
              <a:rPr lang="en-US" i="1" dirty="0"/>
              <a:t>a</a:t>
            </a:r>
            <a:r>
              <a:rPr lang="en-US" baseline="-25000" dirty="0"/>
              <a:t>0</a:t>
            </a:r>
            <a:r>
              <a:rPr lang="en-US" i="1" dirty="0"/>
              <a:t>t</a:t>
            </a:r>
            <a:r>
              <a:rPr lang="en-US" dirty="0"/>
              <a:t>(</a:t>
            </a:r>
            <a:r>
              <a:rPr lang="en-US" i="1" dirty="0"/>
              <a:t>n</a:t>
            </a:r>
            <a:r>
              <a:rPr lang="en-US" dirty="0"/>
              <a:t>) + </a:t>
            </a:r>
            <a:r>
              <a:rPr lang="en-US" i="1" dirty="0"/>
              <a:t>a</a:t>
            </a:r>
            <a:r>
              <a:rPr lang="en-US" baseline="-25000" dirty="0"/>
              <a:t>1</a:t>
            </a:r>
            <a:r>
              <a:rPr lang="en-US" i="1" dirty="0"/>
              <a:t>t</a:t>
            </a:r>
            <a:r>
              <a:rPr lang="en-US" dirty="0"/>
              <a:t>(</a:t>
            </a:r>
            <a:r>
              <a:rPr lang="en-US" i="1" dirty="0"/>
              <a:t>n</a:t>
            </a:r>
            <a:r>
              <a:rPr lang="en-US" dirty="0"/>
              <a:t>-1) + ... + </a:t>
            </a:r>
            <a:r>
              <a:rPr lang="en-US" i="1" dirty="0" err="1"/>
              <a:t>a</a:t>
            </a:r>
            <a:r>
              <a:rPr lang="en-US" i="1" baseline="-25000" dirty="0" err="1"/>
              <a:t>k</a:t>
            </a:r>
            <a:r>
              <a:rPr lang="en-US" i="1" dirty="0" err="1"/>
              <a:t>t</a:t>
            </a:r>
            <a:r>
              <a:rPr lang="en-US" dirty="0" err="1"/>
              <a:t>(</a:t>
            </a:r>
            <a:r>
              <a:rPr lang="en-US" i="1" dirty="0" err="1"/>
              <a:t>n</a:t>
            </a:r>
            <a:r>
              <a:rPr lang="en-US" dirty="0" err="1"/>
              <a:t>-</a:t>
            </a:r>
            <a:r>
              <a:rPr lang="en-US" i="1" dirty="0" err="1"/>
              <a:t>k</a:t>
            </a:r>
            <a:r>
              <a:rPr lang="en-US" dirty="0"/>
              <a:t>) = </a:t>
            </a:r>
            <a:r>
              <a:rPr lang="en-US" i="1" dirty="0" err="1"/>
              <a:t>g</a:t>
            </a:r>
            <a:r>
              <a:rPr lang="en-US" dirty="0" err="1"/>
              <a:t>(</a:t>
            </a:r>
            <a:r>
              <a:rPr lang="en-US" i="1" dirty="0" err="1"/>
              <a:t>n</a:t>
            </a:r>
            <a:r>
              <a:rPr lang="en-US" dirty="0"/>
              <a:t>)</a:t>
            </a:r>
          </a:p>
          <a:p>
            <a:pPr eaLnBrk="1" hangingPunct="1"/>
            <a:r>
              <a:rPr lang="en-US" dirty="0"/>
              <a:t>We will solve a particular and common form with a geometric forcing function</a:t>
            </a:r>
          </a:p>
          <a:p>
            <a:pPr algn="ctr" eaLnBrk="1" hangingPunct="1">
              <a:buNone/>
            </a:pPr>
            <a:r>
              <a:rPr lang="en-US" i="1" dirty="0"/>
              <a:t>a</a:t>
            </a:r>
            <a:r>
              <a:rPr lang="en-US" baseline="-25000" dirty="0"/>
              <a:t>0</a:t>
            </a:r>
            <a:r>
              <a:rPr lang="en-US" i="1" dirty="0"/>
              <a:t>t</a:t>
            </a:r>
            <a:r>
              <a:rPr lang="en-US" dirty="0"/>
              <a:t>(</a:t>
            </a:r>
            <a:r>
              <a:rPr lang="en-US" i="1" dirty="0"/>
              <a:t>n</a:t>
            </a:r>
            <a:r>
              <a:rPr lang="en-US" dirty="0"/>
              <a:t>) + </a:t>
            </a:r>
            <a:r>
              <a:rPr lang="en-US" i="1" dirty="0"/>
              <a:t>a</a:t>
            </a:r>
            <a:r>
              <a:rPr lang="en-US" baseline="-25000" dirty="0"/>
              <a:t>1</a:t>
            </a:r>
            <a:r>
              <a:rPr lang="en-US" i="1" dirty="0"/>
              <a:t>t</a:t>
            </a:r>
            <a:r>
              <a:rPr lang="en-US" dirty="0"/>
              <a:t>(</a:t>
            </a:r>
            <a:r>
              <a:rPr lang="en-US" i="1" dirty="0"/>
              <a:t>n</a:t>
            </a:r>
            <a:r>
              <a:rPr lang="en-US" dirty="0"/>
              <a:t>-1) + ... + </a:t>
            </a:r>
            <a:r>
              <a:rPr lang="en-US" i="1" dirty="0" err="1"/>
              <a:t>a</a:t>
            </a:r>
            <a:r>
              <a:rPr lang="en-US" i="1" baseline="-25000" dirty="0" err="1"/>
              <a:t>k</a:t>
            </a:r>
            <a:r>
              <a:rPr lang="en-US" i="1" dirty="0" err="1"/>
              <a:t>t</a:t>
            </a:r>
            <a:r>
              <a:rPr lang="en-US" dirty="0" err="1"/>
              <a:t>(</a:t>
            </a:r>
            <a:r>
              <a:rPr lang="en-US" i="1" dirty="0" err="1"/>
              <a:t>n</a:t>
            </a:r>
            <a:r>
              <a:rPr lang="en-US" dirty="0" err="1"/>
              <a:t>-</a:t>
            </a:r>
            <a:r>
              <a:rPr lang="en-US" i="1"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a:t>
            </a:r>
          </a:p>
          <a:p>
            <a:pPr eaLnBrk="1" hangingPunct="1"/>
            <a:r>
              <a:rPr lang="en-US" dirty="0"/>
              <a:t>How to solve</a:t>
            </a:r>
          </a:p>
          <a:p>
            <a:pPr lvl="1" eaLnBrk="1" hangingPunct="1"/>
            <a:r>
              <a:rPr lang="en-US" dirty="0"/>
              <a:t>Brute force - manipulate it until it is a homogeneous recurrence relation and then solve for the roots as we have just discussed</a:t>
            </a:r>
          </a:p>
          <a:p>
            <a:pPr lvl="1" eaLnBrk="1" hangingPunct="1"/>
            <a:r>
              <a:rPr lang="en-US" dirty="0"/>
              <a:t>Use a convenient shortcut which we will introduce</a:t>
            </a:r>
          </a:p>
          <a:p>
            <a:pPr lvl="1" algn="ctr" eaLnBrk="1" hangingPunct="1">
              <a:buFontTx/>
              <a:buNone/>
            </a:pPr>
            <a:r>
              <a:rPr lang="en-US" dirty="0"/>
              <a:t>Example:  </a:t>
            </a:r>
            <a:r>
              <a:rPr lang="en-US" i="1" dirty="0" err="1"/>
              <a:t>t</a:t>
            </a:r>
            <a:r>
              <a:rPr lang="en-US" i="1" baseline="-25000" dirty="0" err="1"/>
              <a:t>n</a:t>
            </a:r>
            <a:r>
              <a:rPr lang="en-US" i="1" dirty="0"/>
              <a:t> </a:t>
            </a:r>
            <a:r>
              <a:rPr lang="en-US" dirty="0"/>
              <a:t>- 3</a:t>
            </a:r>
            <a:r>
              <a:rPr lang="en-US" i="1" dirty="0"/>
              <a:t>t</a:t>
            </a:r>
            <a:r>
              <a:rPr lang="en-US" i="1" baseline="-25000" dirty="0"/>
              <a:t>n</a:t>
            </a:r>
            <a:r>
              <a:rPr lang="en-US" baseline="-25000" dirty="0"/>
              <a:t>-1</a:t>
            </a:r>
            <a:r>
              <a:rPr lang="en-US" dirty="0"/>
              <a:t> = 4</a:t>
            </a:r>
            <a:r>
              <a:rPr lang="en-US" i="1" baseline="30000" dirty="0"/>
              <a:t>n</a:t>
            </a:r>
            <a:r>
              <a:rPr lang="en-US" dirty="0"/>
              <a:t>   (note </a:t>
            </a:r>
            <a:r>
              <a:rPr lang="en-US" i="1" dirty="0" err="1"/>
              <a:t>b</a:t>
            </a:r>
            <a:r>
              <a:rPr lang="en-US" dirty="0"/>
              <a:t> = 4 and  </a:t>
            </a:r>
            <a:r>
              <a:rPr lang="en-US" i="1" dirty="0" err="1"/>
              <a:t>p</a:t>
            </a:r>
            <a:r>
              <a:rPr lang="en-US" dirty="0" err="1"/>
              <a:t>(</a:t>
            </a:r>
            <a:r>
              <a:rPr lang="en-US" i="1" dirty="0" err="1"/>
              <a:t>n</a:t>
            </a:r>
            <a:r>
              <a:rPr lang="en-US" dirty="0"/>
              <a:t>) = 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p:spPr>
        <p:txBody>
          <a:bodyPr/>
          <a:lstStyle/>
          <a:p>
            <a:r>
              <a:rPr lang="en-US"/>
              <a:t>CS 312 - Divide and Conquer/Recurrence Relations</a:t>
            </a:r>
          </a:p>
        </p:txBody>
      </p:sp>
      <p:sp>
        <p:nvSpPr>
          <p:cNvPr id="81923" name="Slide Number Placeholder 5"/>
          <p:cNvSpPr>
            <a:spLocks noGrp="1"/>
          </p:cNvSpPr>
          <p:nvPr>
            <p:ph type="sldNum" sz="quarter" idx="12"/>
          </p:nvPr>
        </p:nvSpPr>
        <p:spPr>
          <a:noFill/>
        </p:spPr>
        <p:txBody>
          <a:bodyPr/>
          <a:lstStyle/>
          <a:p>
            <a:fld id="{9146F733-AFF1-5240-8F51-F92334B40DF6}" type="slidenum">
              <a:rPr lang="en-US" smtClean="0"/>
              <a:pPr/>
              <a:t>65</a:t>
            </a:fld>
            <a:endParaRPr lang="en-US"/>
          </a:p>
        </p:txBody>
      </p:sp>
      <p:sp>
        <p:nvSpPr>
          <p:cNvPr id="613378" name="Rectangle 2"/>
          <p:cNvSpPr>
            <a:spLocks noGrp="1" noChangeArrowheads="1"/>
          </p:cNvSpPr>
          <p:nvPr>
            <p:ph type="title"/>
          </p:nvPr>
        </p:nvSpPr>
        <p:spPr/>
        <p:txBody>
          <a:bodyPr/>
          <a:lstStyle/>
          <a:p>
            <a:pPr eaLnBrk="1" hangingPunct="1">
              <a:defRPr/>
            </a:pPr>
            <a:r>
              <a:rPr lang="en-US">
                <a:ea typeface="+mj-ea"/>
                <a:cs typeface="+mj-cs"/>
              </a:rPr>
              <a:t>Brute Force Example</a:t>
            </a:r>
          </a:p>
        </p:txBody>
      </p:sp>
      <p:sp>
        <p:nvSpPr>
          <p:cNvPr id="81925" name="Rectangle 3"/>
          <p:cNvSpPr>
            <a:spLocks noGrp="1" noChangeArrowheads="1"/>
          </p:cNvSpPr>
          <p:nvPr>
            <p:ph type="body" idx="1"/>
          </p:nvPr>
        </p:nvSpPr>
        <p:spPr/>
        <p:txBody>
          <a:bodyPr/>
          <a:lstStyle/>
          <a:p>
            <a:pPr algn="ctr" eaLnBrk="1" hangingPunct="1">
              <a:buFont typeface="Wingdings" charset="2"/>
              <a:buNone/>
            </a:pPr>
            <a:r>
              <a:rPr lang="en-US" sz="2000" i="1" dirty="0" err="1"/>
              <a:t>t</a:t>
            </a:r>
            <a:r>
              <a:rPr lang="en-US" sz="2000" i="1" baseline="-25000" dirty="0" err="1"/>
              <a:t>n</a:t>
            </a:r>
            <a:r>
              <a:rPr lang="en-US" sz="2000" i="1" dirty="0"/>
              <a:t> </a:t>
            </a:r>
            <a:r>
              <a:rPr lang="en-US" sz="2000" dirty="0"/>
              <a:t>- 3</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dirty="0"/>
              <a:t> </a:t>
            </a:r>
          </a:p>
          <a:p>
            <a:pPr algn="ctr" eaLnBrk="1" hangingPunct="1">
              <a:buFont typeface="Wingdings" charset="2"/>
              <a:buNone/>
            </a:pPr>
            <a:r>
              <a:rPr lang="en-US" sz="2000" dirty="0"/>
              <a:t>To become homogenous, all terms must be in terms of </a:t>
            </a:r>
            <a:r>
              <a:rPr lang="en-US" sz="2000" i="1" dirty="0" err="1"/>
              <a:t>t</a:t>
            </a:r>
            <a:r>
              <a:rPr lang="en-US" sz="2000" dirty="0"/>
              <a:t>.  Can get rid of 4</a:t>
            </a:r>
            <a:r>
              <a:rPr lang="en-US" sz="2000" i="1" baseline="30000" dirty="0"/>
              <a:t>n</a:t>
            </a:r>
            <a:r>
              <a:rPr lang="en-US" sz="2000" dirty="0"/>
              <a:t> term by finding two versions equal to 4</a:t>
            </a:r>
            <a:r>
              <a:rPr lang="en-US" sz="2000" i="1" baseline="30000" dirty="0"/>
              <a:t>n</a:t>
            </a:r>
            <a:r>
              <a:rPr lang="en-US" sz="2000" baseline="30000" dirty="0"/>
              <a:t>-1</a:t>
            </a:r>
            <a:endParaRPr lang="en-US" sz="2000" dirty="0"/>
          </a:p>
          <a:p>
            <a:pPr eaLnBrk="1" hangingPunct="1">
              <a:buFont typeface="Wingdings" charset="2"/>
              <a:buNone/>
            </a:pPr>
            <a:r>
              <a:rPr lang="en-US" sz="2000" i="1" dirty="0"/>
              <a:t>t</a:t>
            </a:r>
            <a:r>
              <a:rPr lang="en-US" sz="2000" i="1" baseline="-25000" dirty="0"/>
              <a:t>n</a:t>
            </a:r>
            <a:r>
              <a:rPr lang="en-US" sz="2000" baseline="-25000" dirty="0"/>
              <a:t>-1</a:t>
            </a:r>
            <a:r>
              <a:rPr lang="en-US" sz="2000" dirty="0"/>
              <a:t> - 3</a:t>
            </a:r>
            <a:r>
              <a:rPr lang="en-US" sz="2000" i="1" dirty="0"/>
              <a:t>t</a:t>
            </a:r>
            <a:r>
              <a:rPr lang="en-US" sz="2000" i="1" baseline="-25000" dirty="0"/>
              <a:t>n</a:t>
            </a:r>
            <a:r>
              <a:rPr lang="en-US" sz="2000" baseline="-25000" dirty="0"/>
              <a:t>-2</a:t>
            </a:r>
            <a:r>
              <a:rPr lang="en-US" sz="2000" dirty="0"/>
              <a:t> = 4</a:t>
            </a:r>
            <a:r>
              <a:rPr lang="en-US" sz="2000" i="1" baseline="30000" dirty="0"/>
              <a:t>n</a:t>
            </a:r>
            <a:r>
              <a:rPr lang="en-US" sz="2000" baseline="30000" dirty="0"/>
              <a:t>-1</a:t>
            </a:r>
            <a:r>
              <a:rPr lang="en-US" sz="2000" dirty="0"/>
              <a:t> 		(change of variable, replaced </a:t>
            </a:r>
            <a:r>
              <a:rPr lang="en-US" sz="2000" i="1" dirty="0" err="1"/>
              <a:t>n</a:t>
            </a:r>
            <a:r>
              <a:rPr lang="en-US" sz="2000" dirty="0"/>
              <a:t> with </a:t>
            </a:r>
            <a:r>
              <a:rPr lang="en-US" sz="2000" i="1" dirty="0"/>
              <a:t>n</a:t>
            </a:r>
            <a:r>
              <a:rPr lang="en-US" sz="2000" dirty="0"/>
              <a:t>-1)</a:t>
            </a:r>
          </a:p>
          <a:p>
            <a:pPr eaLnBrk="1" hangingPunct="1">
              <a:buFont typeface="Wingdings" charset="2"/>
              <a:buNone/>
            </a:pPr>
            <a:r>
              <a:rPr lang="en-US" sz="2000" i="1" dirty="0"/>
              <a:t>t</a:t>
            </a:r>
            <a:r>
              <a:rPr lang="en-US" sz="2000" i="1" baseline="-25000" dirty="0"/>
              <a:t>n</a:t>
            </a:r>
            <a:r>
              <a:rPr lang="en-US" sz="2000" dirty="0"/>
              <a:t>/4 - 3/4</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baseline="30000" dirty="0"/>
              <a:t>-1</a:t>
            </a:r>
            <a:r>
              <a:rPr lang="en-US" sz="2000" dirty="0"/>
              <a:t> 	(start from initial RR and divide by 4)</a:t>
            </a:r>
          </a:p>
          <a:p>
            <a:pPr eaLnBrk="1" hangingPunct="1">
              <a:buFont typeface="Wingdings" charset="2"/>
              <a:buNone/>
            </a:pPr>
            <a:r>
              <a:rPr lang="en-US" sz="2000" i="1" dirty="0"/>
              <a:t>t</a:t>
            </a:r>
            <a:r>
              <a:rPr lang="en-US" sz="2000" i="1" baseline="-25000" dirty="0"/>
              <a:t>n</a:t>
            </a:r>
            <a:r>
              <a:rPr lang="en-US" sz="2000" baseline="-25000" dirty="0"/>
              <a:t>-1</a:t>
            </a:r>
            <a:r>
              <a:rPr lang="en-US" sz="2000" dirty="0"/>
              <a:t> - 3</a:t>
            </a:r>
            <a:r>
              <a:rPr lang="en-US" sz="2000" i="1" dirty="0"/>
              <a:t>t</a:t>
            </a:r>
            <a:r>
              <a:rPr lang="en-US" sz="2000" i="1" baseline="-25000" dirty="0"/>
              <a:t>n</a:t>
            </a:r>
            <a:r>
              <a:rPr lang="en-US" sz="2000" baseline="-25000" dirty="0"/>
              <a:t>-2</a:t>
            </a:r>
            <a:r>
              <a:rPr lang="en-US" sz="2000" dirty="0"/>
              <a:t> = </a:t>
            </a:r>
            <a:r>
              <a:rPr lang="en-US" sz="2000" i="1" dirty="0"/>
              <a:t>t</a:t>
            </a:r>
            <a:r>
              <a:rPr lang="en-US" sz="2000" i="1" baseline="-25000" dirty="0"/>
              <a:t>n</a:t>
            </a:r>
            <a:r>
              <a:rPr lang="en-US" sz="2000" dirty="0"/>
              <a:t>/4 - 3/4</a:t>
            </a:r>
            <a:r>
              <a:rPr lang="en-US" sz="2000" i="1" dirty="0"/>
              <a:t>t</a:t>
            </a:r>
            <a:r>
              <a:rPr lang="en-US" sz="2000" i="1" baseline="-25000" dirty="0"/>
              <a:t>n</a:t>
            </a:r>
            <a:r>
              <a:rPr lang="en-US" sz="2000" baseline="-25000" dirty="0"/>
              <a:t>-1</a:t>
            </a:r>
            <a:r>
              <a:rPr lang="en-US" sz="2000" dirty="0"/>
              <a:t> 	(set them equal)</a:t>
            </a:r>
          </a:p>
          <a:p>
            <a:pPr eaLnBrk="1" hangingPunct="1">
              <a:buFont typeface="Wingdings" charset="2"/>
              <a:buNone/>
            </a:pPr>
            <a:r>
              <a:rPr lang="en-US" sz="2000" i="1" dirty="0"/>
              <a:t>t</a:t>
            </a:r>
            <a:r>
              <a:rPr lang="en-US" sz="2000" i="1" baseline="-25000" dirty="0"/>
              <a:t>n</a:t>
            </a:r>
            <a:r>
              <a:rPr lang="en-US" sz="2000" dirty="0"/>
              <a:t>/4 - 7/4</a:t>
            </a:r>
            <a:r>
              <a:rPr lang="en-US" sz="2000" i="1" dirty="0"/>
              <a:t>t</a:t>
            </a:r>
            <a:r>
              <a:rPr lang="en-US" sz="2000" i="1" baseline="-25000" dirty="0"/>
              <a:t>n</a:t>
            </a:r>
            <a:r>
              <a:rPr lang="en-US" sz="2000" baseline="-25000" dirty="0"/>
              <a:t>-1</a:t>
            </a:r>
            <a:r>
              <a:rPr lang="en-US" sz="2000" dirty="0"/>
              <a:t> + 3</a:t>
            </a:r>
            <a:r>
              <a:rPr lang="en-US" sz="2000" i="1" dirty="0"/>
              <a:t>t</a:t>
            </a:r>
            <a:r>
              <a:rPr lang="en-US" sz="2000" i="1" baseline="-25000" dirty="0"/>
              <a:t>n</a:t>
            </a:r>
            <a:r>
              <a:rPr lang="en-US" sz="2000" baseline="-25000" dirty="0"/>
              <a:t>-2</a:t>
            </a:r>
            <a:r>
              <a:rPr lang="en-US" sz="2000" dirty="0"/>
              <a:t> = 0 	(Homogeneous RR)</a:t>
            </a:r>
          </a:p>
          <a:p>
            <a:pPr eaLnBrk="1" hangingPunct="1">
              <a:buFont typeface="Wingdings" charset="2"/>
              <a:buNone/>
            </a:pPr>
            <a:r>
              <a:rPr lang="en-US" sz="2000" i="1" dirty="0"/>
              <a:t>r</a:t>
            </a:r>
            <a:r>
              <a:rPr lang="en-US" sz="2000" i="1" baseline="30000" dirty="0"/>
              <a:t>n</a:t>
            </a:r>
            <a:r>
              <a:rPr lang="en-US" sz="2000" dirty="0"/>
              <a:t>/4 - 7/4</a:t>
            </a:r>
            <a:r>
              <a:rPr lang="en-US" sz="2000" i="1" dirty="0"/>
              <a:t>r</a:t>
            </a:r>
            <a:r>
              <a:rPr lang="en-US" sz="2000" i="1" baseline="30000" dirty="0"/>
              <a:t>n</a:t>
            </a:r>
            <a:r>
              <a:rPr lang="en-US" sz="2000" baseline="30000" dirty="0"/>
              <a:t>-1</a:t>
            </a:r>
            <a:r>
              <a:rPr lang="en-US" sz="2000" dirty="0"/>
              <a:t> + 3</a:t>
            </a:r>
            <a:r>
              <a:rPr lang="en-US" sz="2000" i="1" dirty="0"/>
              <a:t>r</a:t>
            </a:r>
            <a:r>
              <a:rPr lang="en-US" sz="2000" i="1" baseline="30000" dirty="0"/>
              <a:t>n</a:t>
            </a:r>
            <a:r>
              <a:rPr lang="en-US" sz="2000" baseline="30000" dirty="0"/>
              <a:t>-2</a:t>
            </a:r>
            <a:r>
              <a:rPr lang="en-US" sz="2000" dirty="0"/>
              <a:t> = 0 	(Characteristic function)</a:t>
            </a:r>
          </a:p>
          <a:p>
            <a:pPr eaLnBrk="1" hangingPunct="1">
              <a:buFont typeface="Wingdings" charset="2"/>
              <a:buNone/>
            </a:pPr>
            <a:r>
              <a:rPr lang="en-US" sz="2000" i="1" dirty="0"/>
              <a:t>r</a:t>
            </a:r>
            <a:r>
              <a:rPr lang="en-US" sz="2000" baseline="30000" dirty="0"/>
              <a:t>2</a:t>
            </a:r>
            <a:r>
              <a:rPr lang="en-US" sz="2000" dirty="0"/>
              <a:t>/4 - 7/4</a:t>
            </a:r>
            <a:r>
              <a:rPr lang="en-US" sz="2000" i="1" dirty="0"/>
              <a:t>r</a:t>
            </a:r>
            <a:r>
              <a:rPr lang="en-US" sz="2000" dirty="0"/>
              <a:t> + 3 = 0 	(Divide by </a:t>
            </a:r>
            <a:r>
              <a:rPr lang="en-US" sz="2000" i="1" dirty="0"/>
              <a:t>r</a:t>
            </a:r>
            <a:r>
              <a:rPr lang="en-US" sz="2000" i="1" baseline="30000" dirty="0"/>
              <a:t>n</a:t>
            </a:r>
            <a:r>
              <a:rPr lang="en-US" sz="2000" baseline="30000" dirty="0"/>
              <a:t>-2</a:t>
            </a:r>
            <a:r>
              <a:rPr lang="en-US" sz="2000" dirty="0"/>
              <a:t>     - remember </a:t>
            </a:r>
            <a:r>
              <a:rPr lang="en-US" sz="2000" i="1" dirty="0" err="1"/>
              <a:t>r</a:t>
            </a:r>
            <a:r>
              <a:rPr lang="en-US" sz="2000" dirty="0"/>
              <a:t> ≠ 0)</a:t>
            </a:r>
          </a:p>
          <a:p>
            <a:pPr eaLnBrk="1" hangingPunct="1">
              <a:buFont typeface="Wingdings" charset="2"/>
              <a:buNone/>
            </a:pPr>
            <a:r>
              <a:rPr lang="en-US" sz="2000" i="1" dirty="0"/>
              <a:t>r</a:t>
            </a:r>
            <a:r>
              <a:rPr lang="en-US" sz="2000" baseline="30000" dirty="0"/>
              <a:t>2</a:t>
            </a:r>
            <a:r>
              <a:rPr lang="en-US" sz="2000" dirty="0"/>
              <a:t> - 7</a:t>
            </a:r>
            <a:r>
              <a:rPr lang="en-US" sz="2000" i="1" dirty="0"/>
              <a:t>r</a:t>
            </a:r>
            <a:r>
              <a:rPr lang="en-US" sz="2000" dirty="0"/>
              <a:t> + 12 = 0		(Multiply both sides by 4)</a:t>
            </a:r>
          </a:p>
          <a:p>
            <a:pPr eaLnBrk="1" hangingPunct="1">
              <a:buFont typeface="Wingdings" charset="2"/>
              <a:buNone/>
            </a:pPr>
            <a:r>
              <a:rPr lang="en-US" sz="2000" dirty="0"/>
              <a:t>(</a:t>
            </a:r>
            <a:r>
              <a:rPr lang="en-US" sz="2000" i="1" dirty="0" err="1"/>
              <a:t>r</a:t>
            </a:r>
            <a:r>
              <a:rPr lang="en-US" sz="2000" i="1" dirty="0"/>
              <a:t> </a:t>
            </a:r>
            <a:r>
              <a:rPr lang="en-US" sz="2000" dirty="0"/>
              <a:t>-3)(</a:t>
            </a:r>
            <a:r>
              <a:rPr lang="en-US" sz="2000" i="1" dirty="0"/>
              <a:t>r</a:t>
            </a:r>
            <a:r>
              <a:rPr lang="en-US" sz="2000" dirty="0"/>
              <a:t>-4) = 0</a:t>
            </a:r>
          </a:p>
          <a:p>
            <a:pPr eaLnBrk="1" hangingPunct="1">
              <a:buFont typeface="Wingdings" charset="2"/>
              <a:buNone/>
            </a:pPr>
            <a:r>
              <a:rPr lang="en-US" sz="2000" i="1" dirty="0" err="1"/>
              <a:t>t</a:t>
            </a:r>
            <a:r>
              <a:rPr lang="en-US" sz="2000" i="1" baseline="-25000" dirty="0" err="1"/>
              <a:t>n</a:t>
            </a:r>
            <a:r>
              <a:rPr lang="en-US" sz="2000" i="1" dirty="0"/>
              <a:t> </a:t>
            </a:r>
            <a:r>
              <a:rPr lang="en-US" sz="2000" dirty="0"/>
              <a:t>= </a:t>
            </a:r>
            <a:r>
              <a:rPr lang="en-US" sz="2000" i="1" dirty="0"/>
              <a:t>c</a:t>
            </a:r>
            <a:r>
              <a:rPr lang="en-US" sz="2000" baseline="-25000" dirty="0"/>
              <a:t>1</a:t>
            </a:r>
            <a:r>
              <a:rPr lang="en-US" sz="2000" dirty="0"/>
              <a:t>3</a:t>
            </a:r>
            <a:r>
              <a:rPr lang="en-US" sz="2000" i="1" baseline="30000" dirty="0"/>
              <a:t>n</a:t>
            </a:r>
            <a:r>
              <a:rPr lang="en-US" sz="2000" dirty="0"/>
              <a:t> + </a:t>
            </a:r>
            <a:r>
              <a:rPr lang="en-US" sz="2000" i="1" dirty="0"/>
              <a:t>c</a:t>
            </a:r>
            <a:r>
              <a:rPr lang="en-US" sz="2000" baseline="-25000" dirty="0"/>
              <a:t>2</a:t>
            </a:r>
            <a:r>
              <a:rPr lang="en-US" sz="2000" dirty="0"/>
              <a:t>4</a:t>
            </a:r>
            <a:r>
              <a:rPr lang="en-US" sz="2000" i="1" baseline="30000" dirty="0"/>
              <a:t>n</a:t>
            </a:r>
            <a:r>
              <a:rPr lang="en-US" sz="2000" dirty="0"/>
              <a:t>		(General solution to the recurrence)</a:t>
            </a:r>
            <a:endParaRPr lang="en-US" sz="2000" baseline="30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en-US"/>
              <a:t>CS 312 - Divide and Conquer/Recurrence Relations</a:t>
            </a:r>
          </a:p>
        </p:txBody>
      </p:sp>
      <p:sp>
        <p:nvSpPr>
          <p:cNvPr id="83971" name="Slide Number Placeholder 5"/>
          <p:cNvSpPr>
            <a:spLocks noGrp="1"/>
          </p:cNvSpPr>
          <p:nvPr>
            <p:ph type="sldNum" sz="quarter" idx="12"/>
          </p:nvPr>
        </p:nvSpPr>
        <p:spPr>
          <a:noFill/>
        </p:spPr>
        <p:txBody>
          <a:bodyPr/>
          <a:lstStyle/>
          <a:p>
            <a:fld id="{BCD235FC-D7FF-D04B-914F-7CBA4419948B}" type="slidenum">
              <a:rPr lang="en-US" smtClean="0"/>
              <a:pPr/>
              <a:t>66</a:t>
            </a:fld>
            <a:endParaRPr lang="en-US"/>
          </a:p>
        </p:txBody>
      </p:sp>
      <p:sp>
        <p:nvSpPr>
          <p:cNvPr id="614402" name="Rectangle 2"/>
          <p:cNvSpPr>
            <a:spLocks noGrp="1" noChangeArrowheads="1"/>
          </p:cNvSpPr>
          <p:nvPr>
            <p:ph type="title"/>
          </p:nvPr>
        </p:nvSpPr>
        <p:spPr/>
        <p:txBody>
          <a:bodyPr/>
          <a:lstStyle/>
          <a:p>
            <a:pPr eaLnBrk="1" hangingPunct="1">
              <a:defRPr/>
            </a:pPr>
            <a:r>
              <a:rPr lang="en-US" dirty="0">
                <a:ea typeface="+mj-ea"/>
                <a:cs typeface="+mj-cs"/>
              </a:rPr>
              <a:t>An Easier Way: Shortcut Rule</a:t>
            </a:r>
          </a:p>
        </p:txBody>
      </p:sp>
      <p:sp>
        <p:nvSpPr>
          <p:cNvPr id="83973" name="Rectangle 3"/>
          <p:cNvSpPr>
            <a:spLocks noGrp="1" noChangeArrowheads="1"/>
          </p:cNvSpPr>
          <p:nvPr>
            <p:ph type="body" idx="1"/>
          </p:nvPr>
        </p:nvSpPr>
        <p:spPr/>
        <p:txBody>
          <a:bodyPr/>
          <a:lstStyle/>
          <a:p>
            <a:pPr algn="ctr" eaLnBrk="1" hangingPunct="1">
              <a:buFont typeface="Wingdings" charset="2"/>
              <a:buNone/>
            </a:pPr>
            <a:r>
              <a:rPr lang="en-US" i="1" dirty="0"/>
              <a:t>a</a:t>
            </a:r>
            <a:r>
              <a:rPr lang="en-US" baseline="-25000" dirty="0"/>
              <a:t>0</a:t>
            </a:r>
            <a:r>
              <a:rPr lang="en-US" i="1" dirty="0"/>
              <a:t>t</a:t>
            </a:r>
            <a:r>
              <a:rPr lang="en-US" i="1" baseline="-25000" dirty="0"/>
              <a:t>n</a:t>
            </a:r>
            <a:r>
              <a:rPr lang="en-US" dirty="0"/>
              <a:t> + </a:t>
            </a:r>
            <a:r>
              <a:rPr lang="en-US" i="1" dirty="0"/>
              <a:t>a</a:t>
            </a:r>
            <a:r>
              <a:rPr lang="en-US" baseline="-25000" dirty="0"/>
              <a:t>1</a:t>
            </a:r>
            <a:r>
              <a:rPr lang="en-US" i="1" dirty="0"/>
              <a:t>t</a:t>
            </a:r>
            <a:r>
              <a:rPr lang="en-US" i="1" baseline="-25000" dirty="0"/>
              <a:t>n</a:t>
            </a:r>
            <a:r>
              <a:rPr lang="en-US" baseline="-25000" dirty="0"/>
              <a:t>-1</a:t>
            </a:r>
            <a:r>
              <a:rPr lang="en-US" dirty="0"/>
              <a:t> + ... + </a:t>
            </a:r>
            <a:r>
              <a:rPr lang="en-US" i="1" dirty="0" err="1"/>
              <a:t>a</a:t>
            </a:r>
            <a:r>
              <a:rPr lang="en-US" i="1" baseline="-25000" dirty="0" err="1"/>
              <a:t>k</a:t>
            </a:r>
            <a:r>
              <a:rPr lang="en-US" i="1" dirty="0" err="1"/>
              <a:t>t</a:t>
            </a:r>
            <a:r>
              <a:rPr lang="en-US" i="1" baseline="-25000" dirty="0" err="1"/>
              <a:t>n</a:t>
            </a:r>
            <a:r>
              <a:rPr lang="en-US" baseline="-25000" dirty="0" err="1"/>
              <a:t>-</a:t>
            </a:r>
            <a:r>
              <a:rPr lang="en-US" i="1" baseline="-25000"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a:t>
            </a:r>
          </a:p>
          <a:p>
            <a:pPr algn="ctr" eaLnBrk="1" hangingPunct="1">
              <a:buFont typeface="Wingdings" charset="2"/>
              <a:buNone/>
            </a:pPr>
            <a:r>
              <a:rPr lang="en-US" sz="2000" dirty="0"/>
              <a:t>can be transformed to </a:t>
            </a:r>
          </a:p>
          <a:p>
            <a:pPr algn="ctr" eaLnBrk="1" hangingPunct="1">
              <a:buFont typeface="Wingdings" charset="2"/>
              <a:buNone/>
            </a:pPr>
            <a:r>
              <a:rPr lang="en-US" dirty="0"/>
              <a:t>(</a:t>
            </a:r>
            <a:r>
              <a:rPr lang="en-US" i="1" dirty="0"/>
              <a:t>a</a:t>
            </a:r>
            <a:r>
              <a:rPr lang="en-US" baseline="-25000" dirty="0"/>
              <a:t>0</a:t>
            </a:r>
            <a:r>
              <a:rPr lang="en-US" i="1" dirty="0"/>
              <a:t>r</a:t>
            </a:r>
            <a:r>
              <a:rPr lang="en-US" i="1" baseline="30000" dirty="0"/>
              <a:t>k</a:t>
            </a:r>
            <a:r>
              <a:rPr lang="en-US" dirty="0"/>
              <a:t> + </a:t>
            </a:r>
            <a:r>
              <a:rPr lang="en-US" i="1" dirty="0"/>
              <a:t>a</a:t>
            </a:r>
            <a:r>
              <a:rPr lang="en-US" baseline="-25000" dirty="0"/>
              <a:t>1</a:t>
            </a:r>
            <a:r>
              <a:rPr lang="en-US" i="1" dirty="0"/>
              <a:t>r</a:t>
            </a:r>
            <a:r>
              <a:rPr lang="en-US" i="1" baseline="30000" dirty="0"/>
              <a:t>k</a:t>
            </a:r>
            <a:r>
              <a:rPr lang="en-US" baseline="30000" dirty="0"/>
              <a:t>-1</a:t>
            </a:r>
            <a:r>
              <a:rPr lang="en-US" dirty="0"/>
              <a:t> + ... + </a:t>
            </a:r>
            <a:r>
              <a:rPr lang="en-US" i="1" dirty="0" err="1"/>
              <a:t>a</a:t>
            </a:r>
            <a:r>
              <a:rPr lang="en-US" i="1" baseline="-25000" dirty="0" err="1"/>
              <a:t>k</a:t>
            </a:r>
            <a:r>
              <a:rPr lang="en-US" dirty="0" err="1"/>
              <a:t>)(</a:t>
            </a:r>
            <a:r>
              <a:rPr lang="en-US" i="1" dirty="0" err="1"/>
              <a:t>r</a:t>
            </a:r>
            <a:r>
              <a:rPr lang="en-US" i="1" dirty="0"/>
              <a:t> </a:t>
            </a:r>
            <a:r>
              <a:rPr lang="en-US" dirty="0"/>
              <a:t>- </a:t>
            </a:r>
            <a:r>
              <a:rPr lang="en-US" i="1" dirty="0"/>
              <a:t>b</a:t>
            </a:r>
            <a:r>
              <a:rPr lang="en-US" dirty="0"/>
              <a:t>)</a:t>
            </a:r>
            <a:r>
              <a:rPr lang="en-US" i="1" baseline="30000" dirty="0"/>
              <a:t>d</a:t>
            </a:r>
            <a:r>
              <a:rPr lang="en-US" baseline="30000" dirty="0"/>
              <a:t>+1</a:t>
            </a:r>
            <a:r>
              <a:rPr lang="en-US" dirty="0"/>
              <a:t> = 0 </a:t>
            </a:r>
          </a:p>
          <a:p>
            <a:pPr algn="ctr" eaLnBrk="1" hangingPunct="1">
              <a:buFont typeface="Wingdings" charset="2"/>
              <a:buNone/>
            </a:pPr>
            <a:r>
              <a:rPr lang="en-US" sz="2000" dirty="0"/>
              <a:t>which is a homogeneous RR where </a:t>
            </a:r>
            <a:r>
              <a:rPr lang="en-US" sz="2000" i="1" dirty="0" err="1"/>
              <a:t>d</a:t>
            </a:r>
            <a:r>
              <a:rPr lang="en-US" sz="2000" dirty="0"/>
              <a:t> is the order of polynomial </a:t>
            </a:r>
            <a:r>
              <a:rPr lang="en-US" sz="2000" i="1" dirty="0" err="1"/>
              <a:t>p</a:t>
            </a:r>
            <a:r>
              <a:rPr lang="en-US" sz="2000" dirty="0" err="1"/>
              <a:t>(</a:t>
            </a:r>
            <a:r>
              <a:rPr lang="en-US" sz="2000" i="1" dirty="0" err="1"/>
              <a:t>n</a:t>
            </a:r>
            <a:r>
              <a:rPr lang="en-US" sz="2000" dirty="0"/>
              <a:t>) and </a:t>
            </a:r>
            <a:r>
              <a:rPr lang="en-US" sz="2000" i="1" dirty="0" err="1"/>
              <a:t>k</a:t>
            </a:r>
            <a:r>
              <a:rPr lang="en-US" sz="2000" dirty="0"/>
              <a:t> is the order of the recurrence relation</a:t>
            </a:r>
            <a:endParaRPr lang="en-US" sz="1800" dirty="0"/>
          </a:p>
          <a:p>
            <a:pPr algn="ctr" eaLnBrk="1" hangingPunct="1">
              <a:buFont typeface="Wingdings" charset="2"/>
              <a:buNone/>
            </a:pPr>
            <a:endParaRPr lang="en-US" sz="2000" dirty="0"/>
          </a:p>
          <a:p>
            <a:pPr algn="ctr" eaLnBrk="1" hangingPunct="1">
              <a:buFont typeface="Wingdings" charset="2"/>
              <a:buNone/>
            </a:pPr>
            <a:r>
              <a:rPr lang="en-US" sz="2000" dirty="0"/>
              <a:t>Same example:  </a:t>
            </a:r>
            <a:r>
              <a:rPr lang="en-US" sz="2000" i="1" dirty="0" err="1"/>
              <a:t>t</a:t>
            </a:r>
            <a:r>
              <a:rPr lang="en-US" sz="2000" i="1" baseline="-25000" dirty="0" err="1"/>
              <a:t>n</a:t>
            </a:r>
            <a:r>
              <a:rPr lang="en-US" sz="2000" i="1" dirty="0"/>
              <a:t> </a:t>
            </a:r>
            <a:r>
              <a:rPr lang="en-US" sz="2000" dirty="0"/>
              <a:t>- 3</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dirty="0"/>
              <a:t> </a:t>
            </a:r>
          </a:p>
          <a:p>
            <a:pPr algn="ctr" eaLnBrk="1" hangingPunct="1">
              <a:buFont typeface="Wingdings" charset="2"/>
              <a:buNone/>
            </a:pPr>
            <a:r>
              <a:rPr lang="en-US" sz="2000" dirty="0"/>
              <a:t>using rule where </a:t>
            </a:r>
            <a:r>
              <a:rPr lang="en-US" sz="2000" i="1" dirty="0" err="1"/>
              <a:t>d</a:t>
            </a:r>
            <a:r>
              <a:rPr lang="en-US" sz="2000" dirty="0"/>
              <a:t> = 0 and </a:t>
            </a:r>
            <a:r>
              <a:rPr lang="en-US" sz="2000" dirty="0" err="1"/>
              <a:t>k</a:t>
            </a:r>
            <a:r>
              <a:rPr lang="en-US" sz="2000" dirty="0"/>
              <a:t> = 1, RR is transformed to</a:t>
            </a:r>
          </a:p>
          <a:p>
            <a:pPr algn="ctr" eaLnBrk="1" hangingPunct="1">
              <a:buFont typeface="Wingdings" charset="2"/>
              <a:buNone/>
            </a:pPr>
            <a:r>
              <a:rPr lang="en-US" sz="2000" dirty="0"/>
              <a:t>(</a:t>
            </a:r>
            <a:r>
              <a:rPr lang="en-US" sz="2000" i="1" dirty="0"/>
              <a:t>r</a:t>
            </a:r>
            <a:r>
              <a:rPr lang="en-US" sz="2000" baseline="30000" dirty="0"/>
              <a:t>1</a:t>
            </a:r>
            <a:r>
              <a:rPr lang="en-US" sz="2000" dirty="0"/>
              <a:t> - 3)(</a:t>
            </a:r>
            <a:r>
              <a:rPr lang="en-US" sz="2000" i="1" dirty="0"/>
              <a:t>r</a:t>
            </a:r>
            <a:r>
              <a:rPr lang="en-US" sz="2000" dirty="0"/>
              <a:t> - 4)</a:t>
            </a:r>
            <a:r>
              <a:rPr lang="en-US" sz="2000" baseline="30000" dirty="0"/>
              <a:t>1</a:t>
            </a:r>
            <a:r>
              <a:rPr lang="en-US" sz="2000" dirty="0"/>
              <a:t> = 0</a:t>
            </a:r>
          </a:p>
          <a:p>
            <a:pPr algn="ctr" eaLnBrk="1" hangingPunct="1">
              <a:buFont typeface="Wingdings" charset="2"/>
              <a:buNone/>
            </a:pPr>
            <a:endParaRPr lang="en-US" sz="1800" dirty="0"/>
          </a:p>
          <a:p>
            <a:pPr algn="ctr" eaLnBrk="1" hangingPunct="1">
              <a:buFont typeface="Wingdings" charset="2"/>
              <a:buNone/>
            </a:pPr>
            <a:r>
              <a:rPr lang="en-US" sz="2000" i="1" dirty="0" err="1"/>
              <a:t>t</a:t>
            </a:r>
            <a:r>
              <a:rPr lang="en-US" sz="2000" i="1" baseline="-25000" dirty="0" err="1"/>
              <a:t>n</a:t>
            </a:r>
            <a:r>
              <a:rPr lang="en-US" sz="2000" i="1" dirty="0"/>
              <a:t> </a:t>
            </a:r>
            <a:r>
              <a:rPr lang="en-US" sz="2000" dirty="0"/>
              <a:t>= </a:t>
            </a:r>
            <a:r>
              <a:rPr lang="en-US" sz="2000" i="1" dirty="0"/>
              <a:t>c</a:t>
            </a:r>
            <a:r>
              <a:rPr lang="en-US" sz="2000" baseline="-25000" dirty="0"/>
              <a:t>1</a:t>
            </a:r>
            <a:r>
              <a:rPr lang="en-US" sz="2000" dirty="0"/>
              <a:t>3</a:t>
            </a:r>
            <a:r>
              <a:rPr lang="en-US" sz="2000" i="1" baseline="30000" dirty="0"/>
              <a:t>n</a:t>
            </a:r>
            <a:r>
              <a:rPr lang="en-US" sz="2000" dirty="0"/>
              <a:t> + </a:t>
            </a:r>
            <a:r>
              <a:rPr lang="en-US" sz="2000" i="1" dirty="0"/>
              <a:t>c</a:t>
            </a:r>
            <a:r>
              <a:rPr lang="en-US" sz="2000" baseline="-25000" dirty="0"/>
              <a:t>2</a:t>
            </a:r>
            <a:r>
              <a:rPr lang="en-US" sz="2000" dirty="0"/>
              <a:t>4</a:t>
            </a:r>
            <a:r>
              <a:rPr lang="en-US" sz="2000" i="1" baseline="30000" dirty="0"/>
              <a:t>n</a:t>
            </a:r>
            <a:r>
              <a:rPr lang="en-US" sz="2000" dirty="0"/>
              <a:t>  (Same general solution to the recurrence)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a:t>CS 312 - Divide and Conquer/Recurrence Relations</a:t>
            </a:r>
          </a:p>
        </p:txBody>
      </p:sp>
      <p:sp>
        <p:nvSpPr>
          <p:cNvPr id="86019" name="Slide Number Placeholder 5"/>
          <p:cNvSpPr>
            <a:spLocks noGrp="1"/>
          </p:cNvSpPr>
          <p:nvPr>
            <p:ph type="sldNum" sz="quarter" idx="12"/>
          </p:nvPr>
        </p:nvSpPr>
        <p:spPr>
          <a:noFill/>
        </p:spPr>
        <p:txBody>
          <a:bodyPr/>
          <a:lstStyle/>
          <a:p>
            <a:fld id="{8CFB1E6C-CAC3-9B45-8E44-3869BD672D35}" type="slidenum">
              <a:rPr lang="en-US" smtClean="0"/>
              <a:pPr/>
              <a:t>67</a:t>
            </a:fld>
            <a:endParaRPr lang="en-US"/>
          </a:p>
        </p:txBody>
      </p:sp>
      <p:sp>
        <p:nvSpPr>
          <p:cNvPr id="615426" name="Rectangle 2"/>
          <p:cNvSpPr>
            <a:spLocks noGrp="1" noChangeArrowheads="1"/>
          </p:cNvSpPr>
          <p:nvPr>
            <p:ph type="title"/>
          </p:nvPr>
        </p:nvSpPr>
        <p:spPr/>
        <p:txBody>
          <a:bodyPr/>
          <a:lstStyle/>
          <a:p>
            <a:pPr eaLnBrk="1" hangingPunct="1">
              <a:defRPr/>
            </a:pPr>
            <a:r>
              <a:rPr lang="en-US" dirty="0"/>
              <a:t>Example using Shortcut Rule</a:t>
            </a:r>
          </a:p>
        </p:txBody>
      </p:sp>
      <p:sp>
        <p:nvSpPr>
          <p:cNvPr id="86021" name="Rectangle 3"/>
          <p:cNvSpPr>
            <a:spLocks noGrp="1" noChangeArrowheads="1"/>
          </p:cNvSpPr>
          <p:nvPr>
            <p:ph type="body" idx="1"/>
          </p:nvPr>
        </p:nvSpPr>
        <p:spPr/>
        <p:txBody>
          <a:bodyPr/>
          <a:lstStyle/>
          <a:p>
            <a:pPr algn="ctr" eaLnBrk="1" hangingPunct="1">
              <a:lnSpc>
                <a:spcPct val="90000"/>
              </a:lnSpc>
              <a:buFont typeface="Wingdings" charset="2"/>
              <a:buNone/>
            </a:pPr>
            <a:r>
              <a:rPr lang="en-US" i="1" dirty="0"/>
              <a:t>a</a:t>
            </a:r>
            <a:r>
              <a:rPr lang="en-US" baseline="-25000" dirty="0"/>
              <a:t>0</a:t>
            </a:r>
            <a:r>
              <a:rPr lang="en-US" i="1" dirty="0"/>
              <a:t>t</a:t>
            </a:r>
            <a:r>
              <a:rPr lang="en-US" i="1" baseline="-25000" dirty="0"/>
              <a:t>n</a:t>
            </a:r>
            <a:r>
              <a:rPr lang="en-US" dirty="0"/>
              <a:t> + </a:t>
            </a:r>
            <a:r>
              <a:rPr lang="en-US" i="1" dirty="0"/>
              <a:t>a</a:t>
            </a:r>
            <a:r>
              <a:rPr lang="en-US" baseline="-25000" dirty="0"/>
              <a:t>1</a:t>
            </a:r>
            <a:r>
              <a:rPr lang="en-US" i="1" dirty="0"/>
              <a:t>t</a:t>
            </a:r>
            <a:r>
              <a:rPr lang="en-US" i="1" baseline="-25000" dirty="0"/>
              <a:t>n</a:t>
            </a:r>
            <a:r>
              <a:rPr lang="en-US" baseline="-25000" dirty="0"/>
              <a:t>-1</a:t>
            </a:r>
            <a:r>
              <a:rPr lang="en-US" dirty="0"/>
              <a:t> + ... + </a:t>
            </a:r>
            <a:r>
              <a:rPr lang="en-US" i="1" dirty="0" err="1"/>
              <a:t>a</a:t>
            </a:r>
            <a:r>
              <a:rPr lang="en-US" i="1" baseline="-25000" dirty="0" err="1"/>
              <a:t>k</a:t>
            </a:r>
            <a:r>
              <a:rPr lang="en-US" i="1" dirty="0" err="1"/>
              <a:t>t</a:t>
            </a:r>
            <a:r>
              <a:rPr lang="en-US" i="1" baseline="-25000" dirty="0" err="1"/>
              <a:t>n</a:t>
            </a:r>
            <a:r>
              <a:rPr lang="en-US" baseline="-25000" dirty="0" err="1"/>
              <a:t>-</a:t>
            </a:r>
            <a:r>
              <a:rPr lang="en-US" i="1" baseline="-25000"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 </a:t>
            </a:r>
            <a:r>
              <a:rPr lang="en-US" sz="2000" dirty="0"/>
              <a:t>can be transformed to </a:t>
            </a:r>
          </a:p>
          <a:p>
            <a:pPr algn="ctr" eaLnBrk="1" hangingPunct="1">
              <a:lnSpc>
                <a:spcPct val="90000"/>
              </a:lnSpc>
              <a:buFont typeface="Wingdings" charset="2"/>
              <a:buNone/>
            </a:pPr>
            <a:r>
              <a:rPr lang="en-US" dirty="0"/>
              <a:t>(</a:t>
            </a:r>
            <a:r>
              <a:rPr lang="en-US" i="1" dirty="0"/>
              <a:t>a</a:t>
            </a:r>
            <a:r>
              <a:rPr lang="en-US" baseline="-25000" dirty="0"/>
              <a:t>0</a:t>
            </a:r>
            <a:r>
              <a:rPr lang="en-US" i="1" dirty="0"/>
              <a:t>r</a:t>
            </a:r>
            <a:r>
              <a:rPr lang="en-US" i="1" baseline="30000" dirty="0"/>
              <a:t>k</a:t>
            </a:r>
            <a:r>
              <a:rPr lang="en-US" dirty="0"/>
              <a:t> + </a:t>
            </a:r>
            <a:r>
              <a:rPr lang="en-US" i="1" dirty="0"/>
              <a:t>a</a:t>
            </a:r>
            <a:r>
              <a:rPr lang="en-US" baseline="-25000" dirty="0"/>
              <a:t>1</a:t>
            </a:r>
            <a:r>
              <a:rPr lang="en-US" i="1" dirty="0"/>
              <a:t>r</a:t>
            </a:r>
            <a:r>
              <a:rPr lang="en-US" i="1" baseline="30000" dirty="0"/>
              <a:t>k</a:t>
            </a:r>
            <a:r>
              <a:rPr lang="en-US" baseline="30000" dirty="0"/>
              <a:t>-1</a:t>
            </a:r>
            <a:r>
              <a:rPr lang="en-US" dirty="0"/>
              <a:t> + ... + </a:t>
            </a:r>
            <a:r>
              <a:rPr lang="en-US" i="1" dirty="0" err="1"/>
              <a:t>a</a:t>
            </a:r>
            <a:r>
              <a:rPr lang="en-US" i="1" baseline="-25000" dirty="0" err="1"/>
              <a:t>k</a:t>
            </a:r>
            <a:r>
              <a:rPr lang="en-US" dirty="0" err="1"/>
              <a:t>)(</a:t>
            </a:r>
            <a:r>
              <a:rPr lang="en-US" i="1" dirty="0" err="1"/>
              <a:t>r</a:t>
            </a:r>
            <a:r>
              <a:rPr lang="en-US" i="1" dirty="0"/>
              <a:t> </a:t>
            </a:r>
            <a:r>
              <a:rPr lang="en-US" dirty="0"/>
              <a:t>- </a:t>
            </a:r>
            <a:r>
              <a:rPr lang="en-US" i="1" dirty="0"/>
              <a:t>b</a:t>
            </a:r>
            <a:r>
              <a:rPr lang="en-US" dirty="0"/>
              <a:t>)</a:t>
            </a:r>
            <a:r>
              <a:rPr lang="en-US" i="1" baseline="30000" dirty="0"/>
              <a:t>d</a:t>
            </a:r>
            <a:r>
              <a:rPr lang="en-US" baseline="30000" dirty="0"/>
              <a:t>+1</a:t>
            </a:r>
            <a:r>
              <a:rPr lang="en-US" dirty="0"/>
              <a:t> = 0 </a:t>
            </a:r>
          </a:p>
          <a:p>
            <a:pPr algn="ctr" eaLnBrk="1" hangingPunct="1">
              <a:lnSpc>
                <a:spcPct val="90000"/>
              </a:lnSpc>
              <a:buNone/>
            </a:pPr>
            <a:r>
              <a:rPr lang="en-US" sz="2000" dirty="0"/>
              <a:t>where </a:t>
            </a:r>
            <a:r>
              <a:rPr lang="en-US" sz="2000" i="1" dirty="0" err="1"/>
              <a:t>d</a:t>
            </a:r>
            <a:r>
              <a:rPr lang="en-US" sz="2000" dirty="0"/>
              <a:t> is the order of polynomial </a:t>
            </a:r>
            <a:r>
              <a:rPr lang="en-US" sz="2000" i="1" dirty="0" err="1"/>
              <a:t>p</a:t>
            </a:r>
            <a:r>
              <a:rPr lang="en-US" sz="2000" dirty="0" err="1"/>
              <a:t>(</a:t>
            </a:r>
            <a:r>
              <a:rPr lang="en-US" sz="2000" i="1" dirty="0" err="1"/>
              <a:t>n</a:t>
            </a:r>
            <a:r>
              <a:rPr lang="en-US" sz="2000" dirty="0"/>
              <a:t>)</a:t>
            </a:r>
          </a:p>
          <a:p>
            <a:pPr algn="ctr" eaLnBrk="1" hangingPunct="1">
              <a:lnSpc>
                <a:spcPct val="90000"/>
              </a:lnSpc>
              <a:buFont typeface="Wingdings" charset="2"/>
              <a:buNone/>
            </a:pPr>
            <a:r>
              <a:rPr lang="en-US" sz="2000" dirty="0"/>
              <a:t>Another example:  </a:t>
            </a:r>
            <a:r>
              <a:rPr lang="en-US" sz="2000" i="1" dirty="0" err="1"/>
              <a:t>t</a:t>
            </a:r>
            <a:r>
              <a:rPr lang="en-US" sz="2000" i="1" baseline="-25000" dirty="0" err="1"/>
              <a:t>n</a:t>
            </a:r>
            <a:r>
              <a:rPr lang="en-US" sz="2000" i="1" dirty="0"/>
              <a:t> </a:t>
            </a:r>
            <a:r>
              <a:rPr lang="en-US" sz="2000" dirty="0"/>
              <a:t>- 3</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dirty="0"/>
              <a:t>(2</a:t>
            </a:r>
            <a:r>
              <a:rPr lang="en-US" sz="2000" i="1" dirty="0"/>
              <a:t>n</a:t>
            </a:r>
            <a:r>
              <a:rPr lang="en-US" sz="2000" dirty="0"/>
              <a:t> + 1) </a:t>
            </a:r>
          </a:p>
          <a:p>
            <a:pPr algn="ctr" eaLnBrk="1" hangingPunct="1">
              <a:lnSpc>
                <a:spcPct val="90000"/>
              </a:lnSpc>
              <a:buFont typeface="Wingdings" charset="2"/>
              <a:buNone/>
            </a:pP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a:t>CS 312 - Divide and Conquer/Recurrence Relations</a:t>
            </a:r>
          </a:p>
        </p:txBody>
      </p:sp>
      <p:sp>
        <p:nvSpPr>
          <p:cNvPr id="86019" name="Slide Number Placeholder 5"/>
          <p:cNvSpPr>
            <a:spLocks noGrp="1"/>
          </p:cNvSpPr>
          <p:nvPr>
            <p:ph type="sldNum" sz="quarter" idx="12"/>
          </p:nvPr>
        </p:nvSpPr>
        <p:spPr>
          <a:noFill/>
        </p:spPr>
        <p:txBody>
          <a:bodyPr/>
          <a:lstStyle/>
          <a:p>
            <a:fld id="{8CFB1E6C-CAC3-9B45-8E44-3869BD672D35}" type="slidenum">
              <a:rPr lang="en-US" smtClean="0"/>
              <a:pPr/>
              <a:t>68</a:t>
            </a:fld>
            <a:endParaRPr lang="en-US"/>
          </a:p>
        </p:txBody>
      </p:sp>
      <p:sp>
        <p:nvSpPr>
          <p:cNvPr id="615426" name="Rectangle 2"/>
          <p:cNvSpPr>
            <a:spLocks noGrp="1" noChangeArrowheads="1"/>
          </p:cNvSpPr>
          <p:nvPr>
            <p:ph type="title"/>
          </p:nvPr>
        </p:nvSpPr>
        <p:spPr/>
        <p:txBody>
          <a:bodyPr/>
          <a:lstStyle/>
          <a:p>
            <a:pPr eaLnBrk="1" hangingPunct="1">
              <a:defRPr/>
            </a:pPr>
            <a:r>
              <a:rPr lang="en-US"/>
              <a:t>More on Shortcut Rule</a:t>
            </a:r>
          </a:p>
        </p:txBody>
      </p:sp>
      <p:sp>
        <p:nvSpPr>
          <p:cNvPr id="86021" name="Rectangle 3"/>
          <p:cNvSpPr>
            <a:spLocks noGrp="1" noChangeArrowheads="1"/>
          </p:cNvSpPr>
          <p:nvPr>
            <p:ph type="body" idx="1"/>
          </p:nvPr>
        </p:nvSpPr>
        <p:spPr/>
        <p:txBody>
          <a:bodyPr/>
          <a:lstStyle/>
          <a:p>
            <a:pPr algn="ctr" eaLnBrk="1" hangingPunct="1">
              <a:lnSpc>
                <a:spcPct val="90000"/>
              </a:lnSpc>
              <a:buFont typeface="Wingdings" charset="2"/>
              <a:buNone/>
            </a:pPr>
            <a:r>
              <a:rPr lang="en-US" i="1" dirty="0"/>
              <a:t>a</a:t>
            </a:r>
            <a:r>
              <a:rPr lang="en-US" baseline="-25000" dirty="0"/>
              <a:t>0</a:t>
            </a:r>
            <a:r>
              <a:rPr lang="en-US" i="1" dirty="0"/>
              <a:t>t</a:t>
            </a:r>
            <a:r>
              <a:rPr lang="en-US" i="1" baseline="-25000" dirty="0"/>
              <a:t>n</a:t>
            </a:r>
            <a:r>
              <a:rPr lang="en-US" dirty="0"/>
              <a:t> + </a:t>
            </a:r>
            <a:r>
              <a:rPr lang="en-US" i="1" dirty="0"/>
              <a:t>a</a:t>
            </a:r>
            <a:r>
              <a:rPr lang="en-US" baseline="-25000" dirty="0"/>
              <a:t>1</a:t>
            </a:r>
            <a:r>
              <a:rPr lang="en-US" i="1" dirty="0"/>
              <a:t>t</a:t>
            </a:r>
            <a:r>
              <a:rPr lang="en-US" i="1" baseline="-25000" dirty="0"/>
              <a:t>n</a:t>
            </a:r>
            <a:r>
              <a:rPr lang="en-US" baseline="-25000" dirty="0"/>
              <a:t>-1</a:t>
            </a:r>
            <a:r>
              <a:rPr lang="en-US" dirty="0"/>
              <a:t> + ... + </a:t>
            </a:r>
            <a:r>
              <a:rPr lang="en-US" i="1" dirty="0" err="1"/>
              <a:t>a</a:t>
            </a:r>
            <a:r>
              <a:rPr lang="en-US" i="1" baseline="-25000" dirty="0" err="1"/>
              <a:t>k</a:t>
            </a:r>
            <a:r>
              <a:rPr lang="en-US" i="1" dirty="0" err="1"/>
              <a:t>t</a:t>
            </a:r>
            <a:r>
              <a:rPr lang="en-US" i="1" baseline="-25000" dirty="0" err="1"/>
              <a:t>n</a:t>
            </a:r>
            <a:r>
              <a:rPr lang="en-US" baseline="-25000" dirty="0" err="1"/>
              <a:t>-</a:t>
            </a:r>
            <a:r>
              <a:rPr lang="en-US" i="1" baseline="-25000"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 </a:t>
            </a:r>
            <a:r>
              <a:rPr lang="en-US" sz="2000" dirty="0"/>
              <a:t>can be transformed to </a:t>
            </a:r>
          </a:p>
          <a:p>
            <a:pPr algn="ctr" eaLnBrk="1" hangingPunct="1">
              <a:lnSpc>
                <a:spcPct val="90000"/>
              </a:lnSpc>
              <a:buFont typeface="Wingdings" charset="2"/>
              <a:buNone/>
            </a:pPr>
            <a:r>
              <a:rPr lang="en-US" dirty="0"/>
              <a:t>(</a:t>
            </a:r>
            <a:r>
              <a:rPr lang="en-US" i="1" dirty="0"/>
              <a:t>a</a:t>
            </a:r>
            <a:r>
              <a:rPr lang="en-US" baseline="-25000" dirty="0"/>
              <a:t>0</a:t>
            </a:r>
            <a:r>
              <a:rPr lang="en-US" i="1" dirty="0"/>
              <a:t>r</a:t>
            </a:r>
            <a:r>
              <a:rPr lang="en-US" i="1" baseline="30000" dirty="0"/>
              <a:t>k</a:t>
            </a:r>
            <a:r>
              <a:rPr lang="en-US" dirty="0"/>
              <a:t> + </a:t>
            </a:r>
            <a:r>
              <a:rPr lang="en-US" i="1" dirty="0"/>
              <a:t>a</a:t>
            </a:r>
            <a:r>
              <a:rPr lang="en-US" baseline="-25000" dirty="0"/>
              <a:t>1</a:t>
            </a:r>
            <a:r>
              <a:rPr lang="en-US" i="1" dirty="0"/>
              <a:t>r</a:t>
            </a:r>
            <a:r>
              <a:rPr lang="en-US" i="1" baseline="30000" dirty="0"/>
              <a:t>k</a:t>
            </a:r>
            <a:r>
              <a:rPr lang="en-US" baseline="30000" dirty="0"/>
              <a:t>-1</a:t>
            </a:r>
            <a:r>
              <a:rPr lang="en-US" dirty="0"/>
              <a:t> + ... + </a:t>
            </a:r>
            <a:r>
              <a:rPr lang="en-US" i="1" dirty="0" err="1"/>
              <a:t>a</a:t>
            </a:r>
            <a:r>
              <a:rPr lang="en-US" i="1" baseline="-25000" dirty="0" err="1"/>
              <a:t>k</a:t>
            </a:r>
            <a:r>
              <a:rPr lang="en-US" dirty="0" err="1"/>
              <a:t>)(</a:t>
            </a:r>
            <a:r>
              <a:rPr lang="en-US" i="1" dirty="0" err="1"/>
              <a:t>r</a:t>
            </a:r>
            <a:r>
              <a:rPr lang="en-US" i="1" dirty="0"/>
              <a:t> </a:t>
            </a:r>
            <a:r>
              <a:rPr lang="en-US" dirty="0"/>
              <a:t>- </a:t>
            </a:r>
            <a:r>
              <a:rPr lang="en-US" i="1" dirty="0"/>
              <a:t>b</a:t>
            </a:r>
            <a:r>
              <a:rPr lang="en-US" dirty="0"/>
              <a:t>)</a:t>
            </a:r>
            <a:r>
              <a:rPr lang="en-US" i="1" baseline="30000" dirty="0"/>
              <a:t>d</a:t>
            </a:r>
            <a:r>
              <a:rPr lang="en-US" baseline="30000" dirty="0"/>
              <a:t>+1</a:t>
            </a:r>
            <a:r>
              <a:rPr lang="en-US" dirty="0"/>
              <a:t> = 0 </a:t>
            </a:r>
          </a:p>
          <a:p>
            <a:pPr algn="ctr" eaLnBrk="1" hangingPunct="1">
              <a:lnSpc>
                <a:spcPct val="90000"/>
              </a:lnSpc>
              <a:buFont typeface="Wingdings" charset="2"/>
              <a:buNone/>
            </a:pPr>
            <a:r>
              <a:rPr lang="en-US" sz="2000" dirty="0"/>
              <a:t>Another example:  </a:t>
            </a:r>
            <a:r>
              <a:rPr lang="en-US" sz="2000" i="1" dirty="0" err="1"/>
              <a:t>t</a:t>
            </a:r>
            <a:r>
              <a:rPr lang="en-US" sz="2000" i="1" baseline="-25000" dirty="0" err="1"/>
              <a:t>n</a:t>
            </a:r>
            <a:r>
              <a:rPr lang="en-US" sz="2000" i="1" dirty="0"/>
              <a:t> </a:t>
            </a:r>
            <a:r>
              <a:rPr lang="en-US" sz="2000" dirty="0"/>
              <a:t>- 3</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dirty="0"/>
              <a:t>(2</a:t>
            </a:r>
            <a:r>
              <a:rPr lang="en-US" sz="2000" i="1" dirty="0"/>
              <a:t>n</a:t>
            </a:r>
            <a:r>
              <a:rPr lang="en-US" sz="2000" dirty="0"/>
              <a:t> + 1) </a:t>
            </a:r>
          </a:p>
          <a:p>
            <a:pPr algn="ctr" eaLnBrk="1" hangingPunct="1">
              <a:lnSpc>
                <a:spcPct val="90000"/>
              </a:lnSpc>
              <a:buFont typeface="Wingdings" charset="2"/>
              <a:buNone/>
            </a:pPr>
            <a:r>
              <a:rPr lang="en-US" sz="2000" dirty="0"/>
              <a:t>using rule where </a:t>
            </a:r>
            <a:r>
              <a:rPr lang="en-US" sz="2000" i="1" dirty="0" err="1"/>
              <a:t>d</a:t>
            </a:r>
            <a:r>
              <a:rPr lang="en-US" sz="2000" dirty="0"/>
              <a:t> = 1 and </a:t>
            </a:r>
            <a:r>
              <a:rPr lang="en-US" sz="2000" i="1" dirty="0" err="1"/>
              <a:t>k</a:t>
            </a:r>
            <a:r>
              <a:rPr lang="en-US" sz="2000" dirty="0"/>
              <a:t> = 1, RR is transformed to</a:t>
            </a:r>
          </a:p>
          <a:p>
            <a:pPr algn="ctr" eaLnBrk="1" hangingPunct="1">
              <a:lnSpc>
                <a:spcPct val="90000"/>
              </a:lnSpc>
              <a:buFont typeface="Wingdings" charset="2"/>
              <a:buNone/>
            </a:pPr>
            <a:r>
              <a:rPr lang="en-US" sz="2000" dirty="0"/>
              <a:t>(</a:t>
            </a:r>
            <a:r>
              <a:rPr lang="en-US" sz="2000" i="1" dirty="0"/>
              <a:t>r</a:t>
            </a:r>
            <a:r>
              <a:rPr lang="en-US" sz="2000" baseline="30000" dirty="0"/>
              <a:t>1</a:t>
            </a:r>
            <a:r>
              <a:rPr lang="en-US" sz="2000" dirty="0"/>
              <a:t> - 3)(</a:t>
            </a:r>
            <a:r>
              <a:rPr lang="en-US" sz="2000" i="1" dirty="0"/>
              <a:t>r</a:t>
            </a:r>
            <a:r>
              <a:rPr lang="en-US" sz="2000" dirty="0"/>
              <a:t> - 4)</a:t>
            </a:r>
            <a:r>
              <a:rPr lang="en-US" sz="2000" baseline="30000" dirty="0"/>
              <a:t>2</a:t>
            </a:r>
            <a:r>
              <a:rPr lang="en-US" sz="2000" dirty="0"/>
              <a:t> = 0</a:t>
            </a:r>
          </a:p>
          <a:p>
            <a:pPr algn="ctr" eaLnBrk="1" hangingPunct="1">
              <a:lnSpc>
                <a:spcPct val="90000"/>
              </a:lnSpc>
              <a:buFont typeface="Wingdings" charset="2"/>
              <a:buNone/>
            </a:pPr>
            <a:r>
              <a:rPr lang="en-US" sz="2000" dirty="0"/>
              <a:t>4 is a root of multiplicity 2</a:t>
            </a:r>
          </a:p>
          <a:p>
            <a:pPr algn="ctr" eaLnBrk="1" hangingPunct="1">
              <a:lnSpc>
                <a:spcPct val="90000"/>
              </a:lnSpc>
              <a:buFont typeface="Wingdings" charset="2"/>
              <a:buNone/>
            </a:pPr>
            <a:r>
              <a:rPr lang="en-US" sz="2000" i="1" dirty="0" err="1"/>
              <a:t>t</a:t>
            </a:r>
            <a:r>
              <a:rPr lang="en-US" sz="2000" i="1" baseline="-25000" dirty="0" err="1"/>
              <a:t>n</a:t>
            </a:r>
            <a:r>
              <a:rPr lang="en-US" sz="2000" i="1" dirty="0"/>
              <a:t> </a:t>
            </a:r>
            <a:r>
              <a:rPr lang="en-US" sz="2000" dirty="0"/>
              <a:t>= </a:t>
            </a:r>
            <a:r>
              <a:rPr lang="en-US" sz="2000" i="1" dirty="0"/>
              <a:t>c</a:t>
            </a:r>
            <a:r>
              <a:rPr lang="en-US" sz="2000" baseline="-25000" dirty="0"/>
              <a:t>1</a:t>
            </a:r>
            <a:r>
              <a:rPr lang="en-US" sz="2000" dirty="0"/>
              <a:t>3</a:t>
            </a:r>
            <a:r>
              <a:rPr lang="en-US" sz="2000" i="1" baseline="30000" dirty="0"/>
              <a:t>n</a:t>
            </a:r>
            <a:r>
              <a:rPr lang="en-US" sz="2000" dirty="0"/>
              <a:t> + </a:t>
            </a:r>
            <a:r>
              <a:rPr lang="en-US" sz="2000" i="1" dirty="0"/>
              <a:t>c</a:t>
            </a:r>
            <a:r>
              <a:rPr lang="en-US" sz="2000" baseline="-25000" dirty="0"/>
              <a:t>2</a:t>
            </a:r>
            <a:r>
              <a:rPr lang="en-US" sz="2000" dirty="0"/>
              <a:t>4</a:t>
            </a:r>
            <a:r>
              <a:rPr lang="en-US" sz="2000" i="1" baseline="30000" dirty="0"/>
              <a:t>n</a:t>
            </a:r>
            <a:r>
              <a:rPr lang="en-US" sz="2000" dirty="0"/>
              <a:t> + </a:t>
            </a:r>
            <a:r>
              <a:rPr lang="en-US" sz="2000" i="1" dirty="0"/>
              <a:t>c</a:t>
            </a:r>
            <a:r>
              <a:rPr lang="en-US" sz="2000" baseline="-25000" dirty="0"/>
              <a:t>3</a:t>
            </a:r>
            <a:r>
              <a:rPr lang="en-US" sz="2000" i="1" dirty="0"/>
              <a:t>n</a:t>
            </a:r>
            <a:r>
              <a:rPr lang="en-US" sz="2000" dirty="0"/>
              <a:t>4</a:t>
            </a:r>
            <a:r>
              <a:rPr lang="en-US" sz="2000" i="1" baseline="30000" dirty="0"/>
              <a:t>n</a:t>
            </a:r>
            <a:r>
              <a:rPr lang="en-US" sz="2000" dirty="0"/>
              <a:t> (general solution to the recurrence)</a:t>
            </a:r>
          </a:p>
          <a:p>
            <a:pPr eaLnBrk="1" hangingPunct="1">
              <a:lnSpc>
                <a:spcPct val="90000"/>
              </a:lnSpc>
            </a:pPr>
            <a:r>
              <a:rPr lang="en-US" sz="2000" dirty="0"/>
              <a:t>Need three initial values to find a specific solution - why?</a:t>
            </a:r>
          </a:p>
          <a:p>
            <a:pPr eaLnBrk="1" hangingPunct="1">
              <a:lnSpc>
                <a:spcPct val="90000"/>
              </a:lnSpc>
            </a:pPr>
            <a:r>
              <a:rPr lang="en-US" sz="2000" dirty="0"/>
              <a:t>Would if we're only given one initial value (i.e. </a:t>
            </a:r>
            <a:r>
              <a:rPr lang="en-US" sz="2000" i="1" dirty="0"/>
              <a:t>t</a:t>
            </a:r>
            <a:r>
              <a:rPr lang="en-US" sz="2000" baseline="-25000" dirty="0"/>
              <a:t>0</a:t>
            </a:r>
            <a:r>
              <a:rPr lang="en-US" sz="2000" dirty="0"/>
              <a:t> = 0), which is probable since the original RR is order 1</a:t>
            </a:r>
          </a:p>
          <a:p>
            <a:pPr eaLnBrk="1" hangingPunct="1">
              <a:lnSpc>
                <a:spcPct val="90000"/>
              </a:lnSpc>
            </a:pPr>
            <a:r>
              <a:rPr lang="en-US" sz="2000" dirty="0"/>
              <a:t>Can pump RR for as many subsequent initial values as we need:</a:t>
            </a:r>
          </a:p>
          <a:p>
            <a:pPr lvl="1" eaLnBrk="1" hangingPunct="1">
              <a:lnSpc>
                <a:spcPct val="90000"/>
              </a:lnSpc>
            </a:pPr>
            <a:r>
              <a:rPr lang="en-US" sz="1800" i="1" dirty="0"/>
              <a:t>t</a:t>
            </a:r>
            <a:r>
              <a:rPr lang="en-US" sz="1800" baseline="-25000" dirty="0"/>
              <a:t>1</a:t>
            </a:r>
            <a:r>
              <a:rPr lang="en-US" sz="1800" dirty="0"/>
              <a:t> = ?, </a:t>
            </a:r>
            <a:r>
              <a:rPr lang="en-US" sz="1800" i="1" dirty="0"/>
              <a:t>t</a:t>
            </a:r>
            <a:r>
              <a:rPr lang="en-US" sz="1800" baseline="-25000" dirty="0"/>
              <a:t>2</a:t>
            </a:r>
            <a:r>
              <a:rPr lang="en-US" sz="1800" dirty="0"/>
              <a:t> =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p:spPr>
        <p:txBody>
          <a:bodyPr/>
          <a:lstStyle/>
          <a:p>
            <a:r>
              <a:rPr lang="en-US"/>
              <a:t>CS 312 - Divide and Conquer/Recurrence Relations</a:t>
            </a:r>
          </a:p>
        </p:txBody>
      </p:sp>
      <p:sp>
        <p:nvSpPr>
          <p:cNvPr id="86019" name="Slide Number Placeholder 5"/>
          <p:cNvSpPr>
            <a:spLocks noGrp="1"/>
          </p:cNvSpPr>
          <p:nvPr>
            <p:ph type="sldNum" sz="quarter" idx="12"/>
          </p:nvPr>
        </p:nvSpPr>
        <p:spPr>
          <a:noFill/>
        </p:spPr>
        <p:txBody>
          <a:bodyPr/>
          <a:lstStyle/>
          <a:p>
            <a:fld id="{8CFB1E6C-CAC3-9B45-8E44-3869BD672D35}" type="slidenum">
              <a:rPr lang="en-US" smtClean="0"/>
              <a:pPr/>
              <a:t>69</a:t>
            </a:fld>
            <a:endParaRPr lang="en-US"/>
          </a:p>
        </p:txBody>
      </p:sp>
      <p:sp>
        <p:nvSpPr>
          <p:cNvPr id="615426" name="Rectangle 2"/>
          <p:cNvSpPr>
            <a:spLocks noGrp="1" noChangeArrowheads="1"/>
          </p:cNvSpPr>
          <p:nvPr>
            <p:ph type="title"/>
          </p:nvPr>
        </p:nvSpPr>
        <p:spPr/>
        <p:txBody>
          <a:bodyPr/>
          <a:lstStyle/>
          <a:p>
            <a:pPr eaLnBrk="1" hangingPunct="1">
              <a:defRPr/>
            </a:pPr>
            <a:r>
              <a:rPr lang="en-US"/>
              <a:t>More on Shortcut Rule</a:t>
            </a:r>
          </a:p>
        </p:txBody>
      </p:sp>
      <p:sp>
        <p:nvSpPr>
          <p:cNvPr id="86021" name="Rectangle 3"/>
          <p:cNvSpPr>
            <a:spLocks noGrp="1" noChangeArrowheads="1"/>
          </p:cNvSpPr>
          <p:nvPr>
            <p:ph type="body" idx="1"/>
          </p:nvPr>
        </p:nvSpPr>
        <p:spPr/>
        <p:txBody>
          <a:bodyPr/>
          <a:lstStyle/>
          <a:p>
            <a:pPr algn="ctr" eaLnBrk="1" hangingPunct="1">
              <a:lnSpc>
                <a:spcPct val="90000"/>
              </a:lnSpc>
              <a:buFont typeface="Wingdings" charset="2"/>
              <a:buNone/>
            </a:pPr>
            <a:r>
              <a:rPr lang="en-US" i="1" dirty="0"/>
              <a:t>a</a:t>
            </a:r>
            <a:r>
              <a:rPr lang="en-US" baseline="-25000" dirty="0"/>
              <a:t>0</a:t>
            </a:r>
            <a:r>
              <a:rPr lang="en-US" i="1" dirty="0"/>
              <a:t>t</a:t>
            </a:r>
            <a:r>
              <a:rPr lang="en-US" i="1" baseline="-25000" dirty="0"/>
              <a:t>n</a:t>
            </a:r>
            <a:r>
              <a:rPr lang="en-US" dirty="0"/>
              <a:t> + </a:t>
            </a:r>
            <a:r>
              <a:rPr lang="en-US" i="1" dirty="0"/>
              <a:t>a</a:t>
            </a:r>
            <a:r>
              <a:rPr lang="en-US" baseline="-25000" dirty="0"/>
              <a:t>1</a:t>
            </a:r>
            <a:r>
              <a:rPr lang="en-US" i="1" dirty="0"/>
              <a:t>t</a:t>
            </a:r>
            <a:r>
              <a:rPr lang="en-US" i="1" baseline="-25000" dirty="0"/>
              <a:t>n</a:t>
            </a:r>
            <a:r>
              <a:rPr lang="en-US" baseline="-25000" dirty="0"/>
              <a:t>-1</a:t>
            </a:r>
            <a:r>
              <a:rPr lang="en-US" dirty="0"/>
              <a:t> + ... + </a:t>
            </a:r>
            <a:r>
              <a:rPr lang="en-US" i="1" dirty="0" err="1"/>
              <a:t>a</a:t>
            </a:r>
            <a:r>
              <a:rPr lang="en-US" i="1" baseline="-25000" dirty="0" err="1"/>
              <a:t>k</a:t>
            </a:r>
            <a:r>
              <a:rPr lang="en-US" i="1" dirty="0" err="1"/>
              <a:t>t</a:t>
            </a:r>
            <a:r>
              <a:rPr lang="en-US" i="1" baseline="-25000" dirty="0" err="1"/>
              <a:t>n</a:t>
            </a:r>
            <a:r>
              <a:rPr lang="en-US" baseline="-25000" dirty="0" err="1"/>
              <a:t>-</a:t>
            </a:r>
            <a:r>
              <a:rPr lang="en-US" i="1" baseline="-25000"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 </a:t>
            </a:r>
            <a:r>
              <a:rPr lang="en-US" sz="2000" dirty="0"/>
              <a:t>can be transformed to </a:t>
            </a:r>
          </a:p>
          <a:p>
            <a:pPr algn="ctr" eaLnBrk="1" hangingPunct="1">
              <a:lnSpc>
                <a:spcPct val="90000"/>
              </a:lnSpc>
              <a:buFont typeface="Wingdings" charset="2"/>
              <a:buNone/>
            </a:pPr>
            <a:r>
              <a:rPr lang="en-US" dirty="0"/>
              <a:t>(</a:t>
            </a:r>
            <a:r>
              <a:rPr lang="en-US" i="1" dirty="0"/>
              <a:t>a</a:t>
            </a:r>
            <a:r>
              <a:rPr lang="en-US" baseline="-25000" dirty="0"/>
              <a:t>0</a:t>
            </a:r>
            <a:r>
              <a:rPr lang="en-US" i="1" dirty="0"/>
              <a:t>r</a:t>
            </a:r>
            <a:r>
              <a:rPr lang="en-US" i="1" baseline="30000" dirty="0"/>
              <a:t>k</a:t>
            </a:r>
            <a:r>
              <a:rPr lang="en-US" dirty="0"/>
              <a:t> + </a:t>
            </a:r>
            <a:r>
              <a:rPr lang="en-US" i="1" dirty="0"/>
              <a:t>a</a:t>
            </a:r>
            <a:r>
              <a:rPr lang="en-US" baseline="-25000" dirty="0"/>
              <a:t>1</a:t>
            </a:r>
            <a:r>
              <a:rPr lang="en-US" i="1" dirty="0"/>
              <a:t>r</a:t>
            </a:r>
            <a:r>
              <a:rPr lang="en-US" i="1" baseline="30000" dirty="0"/>
              <a:t>k</a:t>
            </a:r>
            <a:r>
              <a:rPr lang="en-US" baseline="30000" dirty="0"/>
              <a:t>-1</a:t>
            </a:r>
            <a:r>
              <a:rPr lang="en-US" dirty="0"/>
              <a:t> + ... + </a:t>
            </a:r>
            <a:r>
              <a:rPr lang="en-US" i="1" dirty="0" err="1"/>
              <a:t>a</a:t>
            </a:r>
            <a:r>
              <a:rPr lang="en-US" i="1" baseline="-25000" dirty="0" err="1"/>
              <a:t>k</a:t>
            </a:r>
            <a:r>
              <a:rPr lang="en-US" dirty="0" err="1"/>
              <a:t>)(</a:t>
            </a:r>
            <a:r>
              <a:rPr lang="en-US" i="1" dirty="0" err="1"/>
              <a:t>r</a:t>
            </a:r>
            <a:r>
              <a:rPr lang="en-US" i="1" dirty="0"/>
              <a:t> </a:t>
            </a:r>
            <a:r>
              <a:rPr lang="en-US" dirty="0"/>
              <a:t>- </a:t>
            </a:r>
            <a:r>
              <a:rPr lang="en-US" i="1" dirty="0"/>
              <a:t>b</a:t>
            </a:r>
            <a:r>
              <a:rPr lang="en-US" dirty="0"/>
              <a:t>)</a:t>
            </a:r>
            <a:r>
              <a:rPr lang="en-US" i="1" baseline="30000" dirty="0"/>
              <a:t>d</a:t>
            </a:r>
            <a:r>
              <a:rPr lang="en-US" baseline="30000" dirty="0"/>
              <a:t>+1</a:t>
            </a:r>
            <a:r>
              <a:rPr lang="en-US" dirty="0"/>
              <a:t> = 0 </a:t>
            </a:r>
          </a:p>
          <a:p>
            <a:pPr algn="ctr" eaLnBrk="1" hangingPunct="1">
              <a:lnSpc>
                <a:spcPct val="90000"/>
              </a:lnSpc>
              <a:buFont typeface="Wingdings" charset="2"/>
              <a:buNone/>
            </a:pPr>
            <a:r>
              <a:rPr lang="en-US" sz="2000" dirty="0"/>
              <a:t>Another example:  </a:t>
            </a:r>
            <a:r>
              <a:rPr lang="en-US" sz="2000" i="1" dirty="0" err="1"/>
              <a:t>t</a:t>
            </a:r>
            <a:r>
              <a:rPr lang="en-US" sz="2000" i="1" baseline="-25000" dirty="0" err="1"/>
              <a:t>n</a:t>
            </a:r>
            <a:r>
              <a:rPr lang="en-US" sz="2000" i="1" dirty="0"/>
              <a:t> </a:t>
            </a:r>
            <a:r>
              <a:rPr lang="en-US" sz="2000" dirty="0"/>
              <a:t>- 3</a:t>
            </a:r>
            <a:r>
              <a:rPr lang="en-US" sz="2000" i="1" dirty="0"/>
              <a:t>t</a:t>
            </a:r>
            <a:r>
              <a:rPr lang="en-US" sz="2000" i="1" baseline="-25000" dirty="0"/>
              <a:t>n</a:t>
            </a:r>
            <a:r>
              <a:rPr lang="en-US" sz="2000" baseline="-25000" dirty="0"/>
              <a:t>-1</a:t>
            </a:r>
            <a:r>
              <a:rPr lang="en-US" sz="2000" dirty="0"/>
              <a:t> = 4</a:t>
            </a:r>
            <a:r>
              <a:rPr lang="en-US" sz="2000" i="1" baseline="30000" dirty="0"/>
              <a:t>n</a:t>
            </a:r>
            <a:r>
              <a:rPr lang="en-US" sz="2000" dirty="0"/>
              <a:t>(2</a:t>
            </a:r>
            <a:r>
              <a:rPr lang="en-US" sz="2000" i="1" dirty="0"/>
              <a:t>n</a:t>
            </a:r>
            <a:r>
              <a:rPr lang="en-US" sz="2000" dirty="0"/>
              <a:t> + 1) </a:t>
            </a:r>
          </a:p>
          <a:p>
            <a:pPr algn="ctr" eaLnBrk="1" hangingPunct="1">
              <a:lnSpc>
                <a:spcPct val="90000"/>
              </a:lnSpc>
              <a:buFont typeface="Wingdings" charset="2"/>
              <a:buNone/>
            </a:pPr>
            <a:r>
              <a:rPr lang="en-US" sz="2000" dirty="0"/>
              <a:t>using rule where </a:t>
            </a:r>
            <a:r>
              <a:rPr lang="en-US" sz="2000" i="1" dirty="0" err="1"/>
              <a:t>d</a:t>
            </a:r>
            <a:r>
              <a:rPr lang="en-US" sz="2000" dirty="0"/>
              <a:t> = 1 and </a:t>
            </a:r>
            <a:r>
              <a:rPr lang="en-US" sz="2000" i="1" dirty="0" err="1"/>
              <a:t>k</a:t>
            </a:r>
            <a:r>
              <a:rPr lang="en-US" sz="2000" dirty="0"/>
              <a:t> = 1, RR is transformed to</a:t>
            </a:r>
          </a:p>
          <a:p>
            <a:pPr algn="ctr" eaLnBrk="1" hangingPunct="1">
              <a:lnSpc>
                <a:spcPct val="90000"/>
              </a:lnSpc>
              <a:buFont typeface="Wingdings" charset="2"/>
              <a:buNone/>
            </a:pPr>
            <a:r>
              <a:rPr lang="en-US" sz="2000" dirty="0"/>
              <a:t>(</a:t>
            </a:r>
            <a:r>
              <a:rPr lang="en-US" sz="2000" i="1" dirty="0"/>
              <a:t>r</a:t>
            </a:r>
            <a:r>
              <a:rPr lang="en-US" sz="2000" baseline="30000" dirty="0"/>
              <a:t>1</a:t>
            </a:r>
            <a:r>
              <a:rPr lang="en-US" sz="2000" dirty="0"/>
              <a:t> - 3)(</a:t>
            </a:r>
            <a:r>
              <a:rPr lang="en-US" sz="2000" i="1" dirty="0"/>
              <a:t>r</a:t>
            </a:r>
            <a:r>
              <a:rPr lang="en-US" sz="2000" dirty="0"/>
              <a:t> - 4)</a:t>
            </a:r>
            <a:r>
              <a:rPr lang="en-US" sz="2000" baseline="30000" dirty="0"/>
              <a:t>2</a:t>
            </a:r>
            <a:r>
              <a:rPr lang="en-US" sz="2000" dirty="0"/>
              <a:t> = 0</a:t>
            </a:r>
          </a:p>
          <a:p>
            <a:pPr algn="ctr" eaLnBrk="1" hangingPunct="1">
              <a:lnSpc>
                <a:spcPct val="90000"/>
              </a:lnSpc>
              <a:buFont typeface="Wingdings" charset="2"/>
              <a:buNone/>
            </a:pPr>
            <a:r>
              <a:rPr lang="en-US" sz="2000" dirty="0"/>
              <a:t>4 is a root of multiplicity 2</a:t>
            </a:r>
          </a:p>
          <a:p>
            <a:pPr algn="ctr" eaLnBrk="1" hangingPunct="1">
              <a:lnSpc>
                <a:spcPct val="90000"/>
              </a:lnSpc>
              <a:buFont typeface="Wingdings" charset="2"/>
              <a:buNone/>
            </a:pPr>
            <a:r>
              <a:rPr lang="en-US" sz="2000" i="1" dirty="0" err="1"/>
              <a:t>t</a:t>
            </a:r>
            <a:r>
              <a:rPr lang="en-US" sz="2000" i="1" baseline="-25000" dirty="0" err="1"/>
              <a:t>n</a:t>
            </a:r>
            <a:r>
              <a:rPr lang="en-US" sz="2000" i="1" dirty="0"/>
              <a:t> </a:t>
            </a:r>
            <a:r>
              <a:rPr lang="en-US" sz="2000" dirty="0"/>
              <a:t>= </a:t>
            </a:r>
            <a:r>
              <a:rPr lang="en-US" sz="2000" i="1" dirty="0"/>
              <a:t>c</a:t>
            </a:r>
            <a:r>
              <a:rPr lang="en-US" sz="2000" baseline="-25000" dirty="0"/>
              <a:t>1</a:t>
            </a:r>
            <a:r>
              <a:rPr lang="en-US" sz="2000" dirty="0"/>
              <a:t>3</a:t>
            </a:r>
            <a:r>
              <a:rPr lang="en-US" sz="2000" i="1" baseline="30000" dirty="0"/>
              <a:t>n</a:t>
            </a:r>
            <a:r>
              <a:rPr lang="en-US" sz="2000" dirty="0"/>
              <a:t> + </a:t>
            </a:r>
            <a:r>
              <a:rPr lang="en-US" sz="2000" i="1" dirty="0"/>
              <a:t>c</a:t>
            </a:r>
            <a:r>
              <a:rPr lang="en-US" sz="2000" baseline="-25000" dirty="0"/>
              <a:t>2</a:t>
            </a:r>
            <a:r>
              <a:rPr lang="en-US" sz="2000" dirty="0"/>
              <a:t>4</a:t>
            </a:r>
            <a:r>
              <a:rPr lang="en-US" sz="2000" i="1" baseline="30000" dirty="0"/>
              <a:t>n</a:t>
            </a:r>
            <a:r>
              <a:rPr lang="en-US" sz="2000" dirty="0"/>
              <a:t> + </a:t>
            </a:r>
            <a:r>
              <a:rPr lang="en-US" sz="2000" i="1" dirty="0"/>
              <a:t>c</a:t>
            </a:r>
            <a:r>
              <a:rPr lang="en-US" sz="2000" baseline="-25000" dirty="0"/>
              <a:t>3</a:t>
            </a:r>
            <a:r>
              <a:rPr lang="en-US" sz="2000" i="1" dirty="0"/>
              <a:t>n</a:t>
            </a:r>
            <a:r>
              <a:rPr lang="en-US" sz="2000" dirty="0"/>
              <a:t>4</a:t>
            </a:r>
            <a:r>
              <a:rPr lang="en-US" sz="2000" i="1" baseline="30000" dirty="0"/>
              <a:t>n</a:t>
            </a:r>
            <a:r>
              <a:rPr lang="en-US" sz="2000" dirty="0"/>
              <a:t> (general solution to the recurrence)</a:t>
            </a:r>
          </a:p>
          <a:p>
            <a:pPr eaLnBrk="1" hangingPunct="1">
              <a:lnSpc>
                <a:spcPct val="90000"/>
              </a:lnSpc>
            </a:pPr>
            <a:r>
              <a:rPr lang="en-US" sz="2000" dirty="0"/>
              <a:t>Need three initial values to find a specific solution - why?</a:t>
            </a:r>
          </a:p>
          <a:p>
            <a:pPr eaLnBrk="1" hangingPunct="1">
              <a:lnSpc>
                <a:spcPct val="90000"/>
              </a:lnSpc>
            </a:pPr>
            <a:r>
              <a:rPr lang="en-US" sz="2000" dirty="0"/>
              <a:t>Would if we're only given one initial value (i.e. </a:t>
            </a:r>
            <a:r>
              <a:rPr lang="en-US" sz="2000" i="1" dirty="0"/>
              <a:t>t</a:t>
            </a:r>
            <a:r>
              <a:rPr lang="en-US" sz="2000" baseline="-25000" dirty="0"/>
              <a:t>0</a:t>
            </a:r>
            <a:r>
              <a:rPr lang="en-US" sz="2000" dirty="0"/>
              <a:t> = 0), which is probable since the original RR is order 1</a:t>
            </a:r>
          </a:p>
          <a:p>
            <a:pPr eaLnBrk="1" hangingPunct="1">
              <a:lnSpc>
                <a:spcPct val="90000"/>
              </a:lnSpc>
            </a:pPr>
            <a:r>
              <a:rPr lang="en-US" sz="2000" dirty="0"/>
              <a:t>Can pump RR for as many subsequent initial values as we need:</a:t>
            </a:r>
          </a:p>
          <a:p>
            <a:pPr lvl="1" eaLnBrk="1" hangingPunct="1">
              <a:lnSpc>
                <a:spcPct val="90000"/>
              </a:lnSpc>
            </a:pPr>
            <a:r>
              <a:rPr lang="en-US" sz="1800" i="1" dirty="0"/>
              <a:t>t</a:t>
            </a:r>
            <a:r>
              <a:rPr lang="en-US" sz="1800" baseline="-25000" dirty="0"/>
              <a:t>1</a:t>
            </a:r>
            <a:r>
              <a:rPr lang="en-US" sz="1800" dirty="0"/>
              <a:t> = 12, </a:t>
            </a:r>
            <a:r>
              <a:rPr lang="en-US" sz="1800" i="1" dirty="0"/>
              <a:t>t</a:t>
            </a:r>
            <a:r>
              <a:rPr lang="en-US" sz="1800" baseline="-25000" dirty="0"/>
              <a:t>2</a:t>
            </a:r>
            <a:r>
              <a:rPr lang="en-US" sz="1800" dirty="0"/>
              <a:t> = 116 </a:t>
            </a:r>
          </a:p>
          <a:p>
            <a:pPr eaLnBrk="1" hangingPunct="1">
              <a:lnSpc>
                <a:spcPct val="90000"/>
              </a:lnSpc>
            </a:pPr>
            <a:r>
              <a:rPr lang="en-US" sz="2200" dirty="0"/>
              <a:t>Another example:  2</a:t>
            </a:r>
            <a:r>
              <a:rPr lang="en-US" sz="2200" i="1" dirty="0"/>
              <a:t>t</a:t>
            </a:r>
            <a:r>
              <a:rPr lang="en-US" sz="2200" i="1" baseline="-25000" dirty="0"/>
              <a:t>n</a:t>
            </a:r>
            <a:r>
              <a:rPr lang="en-US" sz="2200" i="1" dirty="0"/>
              <a:t> </a:t>
            </a:r>
            <a:r>
              <a:rPr lang="en-US" sz="2200" dirty="0"/>
              <a:t>- 3</a:t>
            </a:r>
            <a:r>
              <a:rPr lang="en-US" sz="2200" i="1" dirty="0"/>
              <a:t>t</a:t>
            </a:r>
            <a:r>
              <a:rPr lang="en-US" sz="2200" i="1" baseline="-25000" dirty="0"/>
              <a:t>n</a:t>
            </a:r>
            <a:r>
              <a:rPr lang="en-US" sz="2200" baseline="-25000" dirty="0"/>
              <a:t>-1</a:t>
            </a:r>
            <a:r>
              <a:rPr lang="en-US" sz="2200" dirty="0"/>
              <a:t> + </a:t>
            </a:r>
            <a:r>
              <a:rPr lang="en-US" sz="2200" i="1" dirty="0"/>
              <a:t>t</a:t>
            </a:r>
            <a:r>
              <a:rPr lang="en-US" sz="2200" i="1" baseline="-25000" dirty="0"/>
              <a:t>n</a:t>
            </a:r>
            <a:r>
              <a:rPr lang="en-US" sz="2200" baseline="-25000" dirty="0"/>
              <a:t>-2</a:t>
            </a:r>
            <a:r>
              <a:rPr lang="en-US" sz="2200" dirty="0"/>
              <a:t> = </a:t>
            </a:r>
            <a:r>
              <a:rPr lang="en-US" sz="2200" i="1" dirty="0"/>
              <a:t>n</a:t>
            </a:r>
            <a:r>
              <a:rPr lang="en-US" sz="2200" baseline="30000" dirty="0"/>
              <a:t>2 </a:t>
            </a:r>
            <a:r>
              <a:rPr lang="en-US" sz="2200" dirty="0"/>
              <a:t>+ 1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37892" name="Slide Number Placeholder 5"/>
          <p:cNvSpPr>
            <a:spLocks noGrp="1"/>
          </p:cNvSpPr>
          <p:nvPr>
            <p:ph type="sldNum" sz="quarter" idx="12"/>
          </p:nvPr>
        </p:nvSpPr>
        <p:spPr>
          <a:noFill/>
        </p:spPr>
        <p:txBody>
          <a:bodyPr/>
          <a:lstStyle/>
          <a:p>
            <a:fld id="{202356F6-9C5B-EF42-9BCB-E1DFB77B4064}" type="slidenum">
              <a:rPr lang="en-US" smtClean="0">
                <a:latin typeface="Times New Roman" charset="0"/>
              </a:rPr>
              <a:pPr/>
              <a:t>7</a:t>
            </a:fld>
            <a:endParaRPr lang="en-US">
              <a:latin typeface="Times New Roman" charset="0"/>
            </a:endParaRPr>
          </a:p>
        </p:txBody>
      </p:sp>
      <p:sp>
        <p:nvSpPr>
          <p:cNvPr id="644098" name="Rectangle 2"/>
          <p:cNvSpPr>
            <a:spLocks noGrp="1" noChangeArrowheads="1"/>
          </p:cNvSpPr>
          <p:nvPr>
            <p:ph type="title"/>
          </p:nvPr>
        </p:nvSpPr>
        <p:spPr/>
        <p:txBody>
          <a:bodyPr/>
          <a:lstStyle/>
          <a:p>
            <a:pPr eaLnBrk="1" hangingPunct="1">
              <a:defRPr/>
            </a:pPr>
            <a:r>
              <a:rPr lang="en-US">
                <a:ea typeface="+mj-ea"/>
                <a:cs typeface="+mj-cs"/>
              </a:rPr>
              <a:t>Selection Algorithm</a:t>
            </a:r>
          </a:p>
        </p:txBody>
      </p:sp>
      <p:sp>
        <p:nvSpPr>
          <p:cNvPr id="37894" name="Rectangle 3"/>
          <p:cNvSpPr>
            <a:spLocks noGrp="1" noChangeArrowheads="1"/>
          </p:cNvSpPr>
          <p:nvPr>
            <p:ph type="body" idx="1"/>
          </p:nvPr>
        </p:nvSpPr>
        <p:spPr>
          <a:xfrm>
            <a:off x="685800" y="1447800"/>
            <a:ext cx="8001000" cy="3124200"/>
          </a:xfrm>
        </p:spPr>
        <p:txBody>
          <a:bodyPr/>
          <a:lstStyle/>
          <a:p>
            <a:pPr eaLnBrk="1" hangingPunct="1">
              <a:lnSpc>
                <a:spcPct val="90000"/>
              </a:lnSpc>
              <a:spcBef>
                <a:spcPct val="0"/>
              </a:spcBef>
              <a:buClrTx/>
              <a:buSzTx/>
              <a:buFontTx/>
              <a:buNone/>
            </a:pPr>
            <a:r>
              <a:rPr lang="en-US" sz="2000" i="1" dirty="0">
                <a:ea typeface="Arial" charset="0"/>
                <a:cs typeface="Arial" charset="0"/>
              </a:rPr>
              <a:t>S</a:t>
            </a:r>
            <a:r>
              <a:rPr lang="en-US" sz="2000" dirty="0">
                <a:ea typeface="Arial" charset="0"/>
                <a:cs typeface="Arial" charset="0"/>
              </a:rPr>
              <a:t> = {2, 36, 5, 21, 8, 13, 15, 11, 20, 5, 4, 1}</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To find Median call Selection(</a:t>
            </a:r>
            <a:r>
              <a:rPr lang="en-US" sz="2000" i="1" dirty="0">
                <a:ea typeface="Arial" charset="0"/>
                <a:cs typeface="Arial" charset="0"/>
              </a:rPr>
              <a:t>S</a:t>
            </a:r>
            <a:r>
              <a:rPr lang="en-US" sz="2000" dirty="0">
                <a:ea typeface="Arial" charset="0"/>
                <a:cs typeface="Arial" charset="0"/>
              </a:rPr>
              <a:t>,floor(|</a:t>
            </a:r>
            <a:r>
              <a:rPr lang="en-US" sz="2000" i="1" dirty="0">
                <a:ea typeface="Arial" charset="0"/>
                <a:cs typeface="Arial" charset="0"/>
              </a:rPr>
              <a:t>S</a:t>
            </a:r>
            <a:r>
              <a:rPr lang="en-US" sz="2000" dirty="0">
                <a:ea typeface="Arial" charset="0"/>
                <a:cs typeface="Arial" charset="0"/>
              </a:rPr>
              <a:t>|/2)) = Selection(</a:t>
            </a:r>
            <a:r>
              <a:rPr lang="en-US" sz="2000" i="1" dirty="0">
                <a:ea typeface="Arial" charset="0"/>
                <a:cs typeface="Arial" charset="0"/>
              </a:rPr>
              <a:t>S</a:t>
            </a:r>
            <a:r>
              <a:rPr lang="en-US" sz="2000" dirty="0">
                <a:ea typeface="Arial" charset="0"/>
                <a:cs typeface="Arial" charset="0"/>
              </a:rPr>
              <a:t>,6)</a:t>
            </a:r>
          </a:p>
          <a:p>
            <a:pPr eaLnBrk="1" hangingPunct="1">
              <a:lnSpc>
                <a:spcPct val="90000"/>
              </a:lnSpc>
              <a:spcBef>
                <a:spcPct val="0"/>
              </a:spcBef>
              <a:buClrTx/>
              <a:buSzTx/>
              <a:buFontTx/>
              <a:buNone/>
            </a:pPr>
            <a:r>
              <a:rPr lang="en-US" sz="2000" dirty="0">
                <a:ea typeface="Arial" charset="0"/>
                <a:cs typeface="Arial" charset="0"/>
              </a:rPr>
              <a:t>Let initial random pivot be </a:t>
            </a:r>
            <a:r>
              <a:rPr lang="en-US" sz="2000" i="1" dirty="0" err="1">
                <a:ea typeface="Arial" charset="0"/>
                <a:cs typeface="Arial" charset="0"/>
              </a:rPr>
              <a:t>v</a:t>
            </a:r>
            <a:r>
              <a:rPr lang="en-US" sz="2000" i="1" dirty="0">
                <a:ea typeface="Arial" charset="0"/>
                <a:cs typeface="Arial" charset="0"/>
              </a:rPr>
              <a:t> </a:t>
            </a:r>
            <a:r>
              <a:rPr lang="en-US" sz="2000" dirty="0">
                <a:ea typeface="Arial" charset="0"/>
                <a:cs typeface="Arial" charset="0"/>
              </a:rPr>
              <a:t>= 5</a:t>
            </a:r>
          </a:p>
          <a:p>
            <a:pPr eaLnBrk="1" hangingPunct="1">
              <a:lnSpc>
                <a:spcPct val="90000"/>
              </a:lnSpc>
              <a:spcBef>
                <a:spcPct val="0"/>
              </a:spcBef>
              <a:buClrTx/>
              <a:buSzTx/>
              <a:buFontTx/>
              <a:buNone/>
            </a:pPr>
            <a:r>
              <a:rPr lang="en-US" sz="2000" dirty="0">
                <a:ea typeface="Arial" charset="0"/>
                <a:cs typeface="Arial" charset="0"/>
              </a:rPr>
              <a:t>How do we pick the pivot? - more on that in a minute</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Compute 3-way split which is O(</a:t>
            </a:r>
            <a:r>
              <a:rPr lang="en-US" sz="2000" i="1" dirty="0">
                <a:ea typeface="Arial" charset="0"/>
                <a:cs typeface="Arial" charset="0"/>
              </a:rPr>
              <a:t>n</a:t>
            </a:r>
            <a:r>
              <a:rPr lang="en-US" sz="2000" dirty="0">
                <a:ea typeface="Arial" charset="0"/>
                <a:cs typeface="Arial" charset="0"/>
              </a:rPr>
              <a:t>) (like a pivot in Quicksort):</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L</a:t>
            </a:r>
            <a:r>
              <a:rPr lang="en-US" sz="2000" i="1" dirty="0">
                <a:ea typeface="Arial" charset="0"/>
                <a:cs typeface="Arial" charset="0"/>
              </a:rPr>
              <a:t> </a:t>
            </a:r>
            <a:r>
              <a:rPr lang="en-US" sz="2000" dirty="0">
                <a:ea typeface="Arial" charset="0"/>
                <a:cs typeface="Arial" charset="0"/>
              </a:rPr>
              <a:t>= {2, 4, 1}</a:t>
            </a:r>
          </a:p>
          <a:p>
            <a:pPr eaLnBrk="1" hangingPunct="1">
              <a:lnSpc>
                <a:spcPct val="90000"/>
              </a:lnSpc>
              <a:spcBef>
                <a:spcPct val="0"/>
              </a:spcBef>
              <a:buClrTx/>
              <a:buSzTx/>
              <a:buFontTx/>
              <a:buChar char="•"/>
            </a:pPr>
            <a:r>
              <a:rPr lang="en-US" sz="2000" dirty="0">
                <a:ea typeface="Arial" charset="0"/>
                <a:cs typeface="Arial" charset="0"/>
              </a:rPr>
              <a:t> </a:t>
            </a:r>
            <a:r>
              <a:rPr lang="en-US" sz="2000" i="1" dirty="0" err="1">
                <a:ea typeface="Arial" charset="0"/>
                <a:cs typeface="Arial" charset="0"/>
              </a:rPr>
              <a:t>S</a:t>
            </a:r>
            <a:r>
              <a:rPr lang="en-US" sz="2000" i="1" baseline="-25000" dirty="0" err="1">
                <a:ea typeface="Arial" charset="0"/>
                <a:cs typeface="Arial" charset="0"/>
              </a:rPr>
              <a:t>v</a:t>
            </a:r>
            <a:r>
              <a:rPr lang="en-US" sz="2000" i="1" dirty="0">
                <a:ea typeface="Arial" charset="0"/>
                <a:cs typeface="Arial" charset="0"/>
              </a:rPr>
              <a:t> </a:t>
            </a:r>
            <a:r>
              <a:rPr lang="en-US" sz="2000" dirty="0">
                <a:ea typeface="Arial" charset="0"/>
                <a:cs typeface="Arial" charset="0"/>
              </a:rPr>
              <a:t>= {5, 5}</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R</a:t>
            </a:r>
            <a:r>
              <a:rPr lang="en-US" sz="2000" i="1" dirty="0">
                <a:ea typeface="Arial" charset="0"/>
                <a:cs typeface="Arial" charset="0"/>
              </a:rPr>
              <a:t> </a:t>
            </a:r>
            <a:r>
              <a:rPr lang="en-US" sz="2000" dirty="0">
                <a:ea typeface="Arial" charset="0"/>
                <a:cs typeface="Arial" charset="0"/>
              </a:rPr>
              <a:t>= {36, 21, 8, 13, 15, 11, 20}</a:t>
            </a:r>
          </a:p>
          <a:p>
            <a:pPr eaLnBrk="1" hangingPunct="1">
              <a:lnSpc>
                <a:spcPct val="90000"/>
              </a:lnSpc>
              <a:spcBef>
                <a:spcPct val="0"/>
              </a:spcBef>
              <a:buClrTx/>
              <a:buSzTx/>
              <a:buFontTx/>
              <a:buChar char="•"/>
            </a:pPr>
            <a:endParaRPr lang="en-US" sz="2000" dirty="0">
              <a:ea typeface="Arial" charset="0"/>
              <a:cs typeface="Arial" charset="0"/>
            </a:endParaRPr>
          </a:p>
          <a:p>
            <a:pPr marL="0" indent="0" eaLnBrk="1" hangingPunct="1">
              <a:lnSpc>
                <a:spcPct val="90000"/>
              </a:lnSpc>
              <a:spcBef>
                <a:spcPct val="0"/>
              </a:spcBef>
              <a:buClrTx/>
              <a:buSzTx/>
              <a:buNone/>
            </a:pPr>
            <a:endParaRPr lang="en-US" sz="2000" dirty="0">
              <a:ea typeface="Arial" charset="0"/>
              <a:cs typeface="Arial" charset="0"/>
            </a:endParaRPr>
          </a:p>
        </p:txBody>
      </p:sp>
      <p:graphicFrame>
        <p:nvGraphicFramePr>
          <p:cNvPr id="87044" name="Object 4"/>
          <p:cNvGraphicFramePr>
            <a:graphicFrameLocks noChangeAspect="1"/>
          </p:cNvGraphicFramePr>
          <p:nvPr/>
        </p:nvGraphicFramePr>
        <p:xfrm>
          <a:off x="685800" y="4391025"/>
          <a:ext cx="7424738" cy="1277938"/>
        </p:xfrm>
        <a:graphic>
          <a:graphicData uri="http://schemas.openxmlformats.org/presentationml/2006/ole">
            <mc:AlternateContent xmlns:mc="http://schemas.openxmlformats.org/markup-compatibility/2006">
              <mc:Choice xmlns:v="urn:schemas-microsoft-com:vml" Requires="v">
                <p:oleObj spid="_x0000_s165917" name="Equation" r:id="rId4" imgW="4280297" imgH="736997" progId="">
                  <p:embed/>
                </p:oleObj>
              </mc:Choice>
              <mc:Fallback>
                <p:oleObj name="Equation" r:id="rId4" imgW="4280297" imgH="736997" progId="">
                  <p:embed/>
                  <p:pic>
                    <p:nvPicPr>
                      <p:cNvPr id="870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91025"/>
                        <a:ext cx="7424738" cy="1277938"/>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914317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en-US"/>
              <a:t>CS 312 - Divide and Conquer/Recurrence Relations</a:t>
            </a:r>
          </a:p>
        </p:txBody>
      </p:sp>
      <p:sp>
        <p:nvSpPr>
          <p:cNvPr id="88067" name="Slide Number Placeholder 5"/>
          <p:cNvSpPr>
            <a:spLocks noGrp="1"/>
          </p:cNvSpPr>
          <p:nvPr>
            <p:ph type="sldNum" sz="quarter" idx="12"/>
          </p:nvPr>
        </p:nvSpPr>
        <p:spPr>
          <a:noFill/>
        </p:spPr>
        <p:txBody>
          <a:bodyPr/>
          <a:lstStyle/>
          <a:p>
            <a:fld id="{5C0BC607-7C89-7D45-8DA4-51297B623A20}" type="slidenum">
              <a:rPr lang="en-US" smtClean="0"/>
              <a:pPr/>
              <a:t>70</a:t>
            </a:fld>
            <a:endParaRPr lang="en-US"/>
          </a:p>
        </p:txBody>
      </p:sp>
      <p:sp>
        <p:nvSpPr>
          <p:cNvPr id="616450" name="Rectangle 2"/>
          <p:cNvSpPr>
            <a:spLocks noGrp="1" noChangeArrowheads="1"/>
          </p:cNvSpPr>
          <p:nvPr>
            <p:ph type="title"/>
          </p:nvPr>
        </p:nvSpPr>
        <p:spPr/>
        <p:txBody>
          <a:bodyPr/>
          <a:lstStyle/>
          <a:p>
            <a:pPr eaLnBrk="1" hangingPunct="1">
              <a:defRPr/>
            </a:pPr>
            <a:r>
              <a:rPr lang="en-US">
                <a:ea typeface="+mj-ea"/>
                <a:cs typeface="+mj-cs"/>
              </a:rPr>
              <a:t>Tower of Hanoi Revisited</a:t>
            </a:r>
          </a:p>
        </p:txBody>
      </p:sp>
      <p:sp>
        <p:nvSpPr>
          <p:cNvPr id="88069" name="Rectangle 3"/>
          <p:cNvSpPr>
            <a:spLocks noGrp="1" noChangeArrowheads="1"/>
          </p:cNvSpPr>
          <p:nvPr>
            <p:ph type="body" idx="1"/>
          </p:nvPr>
        </p:nvSpPr>
        <p:spPr/>
        <p:txBody>
          <a:bodyPr/>
          <a:lstStyle/>
          <a:p>
            <a:pPr algn="ctr" eaLnBrk="1" hangingPunct="1">
              <a:buFont typeface="Wingdings" charset="2"/>
              <a:buNone/>
            </a:pPr>
            <a:r>
              <a:rPr lang="en-US" i="1" dirty="0" err="1"/>
              <a:t>t</a:t>
            </a:r>
            <a:r>
              <a:rPr lang="en-US" dirty="0" err="1"/>
              <a:t>(</a:t>
            </a:r>
            <a:r>
              <a:rPr lang="en-US" i="1" dirty="0" err="1"/>
              <a:t>n</a:t>
            </a:r>
            <a:r>
              <a:rPr lang="en-US" dirty="0"/>
              <a:t>) = 2</a:t>
            </a:r>
            <a:r>
              <a:rPr lang="en-US" i="1" dirty="0"/>
              <a:t>t</a:t>
            </a:r>
            <a:r>
              <a:rPr lang="en-US" dirty="0"/>
              <a:t>(</a:t>
            </a:r>
            <a:r>
              <a:rPr lang="en-US" i="1" dirty="0"/>
              <a:t>n</a:t>
            </a:r>
            <a:r>
              <a:rPr lang="en-US" dirty="0"/>
              <a:t>-1) + 1</a:t>
            </a:r>
          </a:p>
          <a:p>
            <a:pPr algn="ctr" eaLnBrk="1" hangingPunct="1">
              <a:buFont typeface="Wingdings" charset="2"/>
              <a:buNone/>
            </a:pPr>
            <a:r>
              <a:rPr lang="en-US" i="1" dirty="0"/>
              <a:t>t</a:t>
            </a:r>
            <a:r>
              <a:rPr lang="en-US" dirty="0"/>
              <a:t>(1) = 1</a:t>
            </a:r>
          </a:p>
          <a:p>
            <a:pPr algn="ctr" eaLnBrk="1" hangingPunct="1">
              <a:buFont typeface="Wingdings" charset="2"/>
              <a:buNone/>
            </a:pPr>
            <a:endParaRPr lang="en-US" dirty="0"/>
          </a:p>
          <a:p>
            <a:pPr algn="ctr" eaLnBrk="1" hangingPunct="1">
              <a:buFont typeface="Wingdings" charset="2"/>
              <a:buNone/>
            </a:pPr>
            <a:r>
              <a:rPr lang="en-US" dirty="0"/>
              <a:t>Solve the Recurrence Relation</a:t>
            </a:r>
          </a:p>
          <a:p>
            <a:pPr algn="ctr" eaLnBrk="1" hangingPunct="1">
              <a:buFont typeface="Wingdings" charset="2"/>
              <a:buNone/>
            </a:pPr>
            <a:endParaRPr lang="en-US" dirty="0"/>
          </a:p>
          <a:p>
            <a:pPr algn="ctr" eaLnBrk="1" hangingPunct="1">
              <a:buFont typeface="Wingdings" charset="2"/>
              <a:buNone/>
            </a:pPr>
            <a:r>
              <a:rPr lang="en-US" dirty="0"/>
              <a:t>What kind of RR is it?</a:t>
            </a:r>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en-US"/>
              <a:t>CS 312 - Divide and Conquer/Recurrence Relations</a:t>
            </a:r>
          </a:p>
        </p:txBody>
      </p:sp>
      <p:sp>
        <p:nvSpPr>
          <p:cNvPr id="88067" name="Slide Number Placeholder 5"/>
          <p:cNvSpPr>
            <a:spLocks noGrp="1"/>
          </p:cNvSpPr>
          <p:nvPr>
            <p:ph type="sldNum" sz="quarter" idx="12"/>
          </p:nvPr>
        </p:nvSpPr>
        <p:spPr>
          <a:noFill/>
        </p:spPr>
        <p:txBody>
          <a:bodyPr/>
          <a:lstStyle/>
          <a:p>
            <a:fld id="{5C0BC607-7C89-7D45-8DA4-51297B623A20}" type="slidenum">
              <a:rPr lang="en-US" smtClean="0"/>
              <a:pPr/>
              <a:t>71</a:t>
            </a:fld>
            <a:endParaRPr lang="en-US"/>
          </a:p>
        </p:txBody>
      </p:sp>
      <p:sp>
        <p:nvSpPr>
          <p:cNvPr id="616450" name="Rectangle 2"/>
          <p:cNvSpPr>
            <a:spLocks noGrp="1" noChangeArrowheads="1"/>
          </p:cNvSpPr>
          <p:nvPr>
            <p:ph type="title"/>
          </p:nvPr>
        </p:nvSpPr>
        <p:spPr/>
        <p:txBody>
          <a:bodyPr/>
          <a:lstStyle/>
          <a:p>
            <a:pPr eaLnBrk="1" hangingPunct="1">
              <a:defRPr/>
            </a:pPr>
            <a:r>
              <a:rPr lang="en-US">
                <a:ea typeface="+mj-ea"/>
                <a:cs typeface="+mj-cs"/>
              </a:rPr>
              <a:t>Tower of Hanoi Revisited</a:t>
            </a:r>
          </a:p>
        </p:txBody>
      </p:sp>
      <p:sp>
        <p:nvSpPr>
          <p:cNvPr id="88069" name="Rectangle 3"/>
          <p:cNvSpPr>
            <a:spLocks noGrp="1" noChangeArrowheads="1"/>
          </p:cNvSpPr>
          <p:nvPr>
            <p:ph type="body" idx="1"/>
          </p:nvPr>
        </p:nvSpPr>
        <p:spPr/>
        <p:txBody>
          <a:bodyPr/>
          <a:lstStyle/>
          <a:p>
            <a:pPr algn="ctr" eaLnBrk="1" hangingPunct="1">
              <a:buFont typeface="Wingdings" charset="2"/>
              <a:buNone/>
            </a:pPr>
            <a:r>
              <a:rPr lang="en-US" i="1" dirty="0" err="1"/>
              <a:t>t</a:t>
            </a:r>
            <a:r>
              <a:rPr lang="en-US" dirty="0" err="1"/>
              <a:t>(</a:t>
            </a:r>
            <a:r>
              <a:rPr lang="en-US" i="1" dirty="0" err="1"/>
              <a:t>n</a:t>
            </a:r>
            <a:r>
              <a:rPr lang="en-US" dirty="0"/>
              <a:t>) = 2</a:t>
            </a:r>
            <a:r>
              <a:rPr lang="en-US" i="1" dirty="0"/>
              <a:t>t</a:t>
            </a:r>
            <a:r>
              <a:rPr lang="en-US" dirty="0"/>
              <a:t>(</a:t>
            </a:r>
            <a:r>
              <a:rPr lang="en-US" i="1" dirty="0"/>
              <a:t>n</a:t>
            </a:r>
            <a:r>
              <a:rPr lang="en-US" dirty="0"/>
              <a:t>-1) + 1</a:t>
            </a:r>
          </a:p>
          <a:p>
            <a:pPr algn="ctr" eaLnBrk="1" hangingPunct="1">
              <a:buFont typeface="Wingdings" charset="2"/>
              <a:buNone/>
            </a:pPr>
            <a:r>
              <a:rPr lang="en-US" i="1" dirty="0"/>
              <a:t>t</a:t>
            </a:r>
            <a:r>
              <a:rPr lang="en-US" dirty="0"/>
              <a:t>(1) = 1</a:t>
            </a:r>
          </a:p>
          <a:p>
            <a:pPr algn="ctr" eaLnBrk="1" hangingPunct="1">
              <a:buFont typeface="Wingdings" charset="2"/>
              <a:buNone/>
            </a:pPr>
            <a:endParaRPr lang="en-US" dirty="0"/>
          </a:p>
          <a:p>
            <a:pPr algn="ctr" eaLnBrk="1" hangingPunct="1">
              <a:buFont typeface="Wingdings" charset="2"/>
              <a:buNone/>
            </a:pPr>
            <a:r>
              <a:rPr lang="en-US" dirty="0"/>
              <a:t>Solve the Recurrence Relation</a:t>
            </a:r>
          </a:p>
          <a:p>
            <a:pPr algn="ctr" eaLnBrk="1" hangingPunct="1">
              <a:buFont typeface="Wingdings" charset="2"/>
              <a:buNone/>
            </a:pPr>
            <a:endParaRPr lang="en-US" dirty="0"/>
          </a:p>
          <a:p>
            <a:pPr algn="ctr" eaLnBrk="1" hangingPunct="1">
              <a:buFont typeface="Wingdings" charset="2"/>
              <a:buNone/>
            </a:pPr>
            <a:r>
              <a:rPr lang="en-US" i="1" dirty="0"/>
              <a:t>a</a:t>
            </a:r>
            <a:r>
              <a:rPr lang="en-US" baseline="-25000" dirty="0"/>
              <a:t>0</a:t>
            </a:r>
            <a:r>
              <a:rPr lang="en-US" i="1" dirty="0"/>
              <a:t>t</a:t>
            </a:r>
            <a:r>
              <a:rPr lang="en-US" i="1" baseline="-25000" dirty="0"/>
              <a:t>n</a:t>
            </a:r>
            <a:r>
              <a:rPr lang="en-US" dirty="0"/>
              <a:t> + </a:t>
            </a:r>
            <a:r>
              <a:rPr lang="en-US" i="1" dirty="0"/>
              <a:t>a</a:t>
            </a:r>
            <a:r>
              <a:rPr lang="en-US" baseline="-25000" dirty="0"/>
              <a:t>1</a:t>
            </a:r>
            <a:r>
              <a:rPr lang="en-US" i="1" dirty="0"/>
              <a:t>t</a:t>
            </a:r>
            <a:r>
              <a:rPr lang="en-US" i="1" baseline="-25000" dirty="0"/>
              <a:t>n</a:t>
            </a:r>
            <a:r>
              <a:rPr lang="en-US" baseline="-25000" dirty="0"/>
              <a:t>-1</a:t>
            </a:r>
            <a:r>
              <a:rPr lang="en-US" dirty="0"/>
              <a:t> + ... + </a:t>
            </a:r>
            <a:r>
              <a:rPr lang="en-US" i="1" dirty="0" err="1"/>
              <a:t>a</a:t>
            </a:r>
            <a:r>
              <a:rPr lang="en-US" i="1" baseline="-25000" dirty="0" err="1"/>
              <a:t>k</a:t>
            </a:r>
            <a:r>
              <a:rPr lang="en-US" i="1" dirty="0" err="1"/>
              <a:t>t</a:t>
            </a:r>
            <a:r>
              <a:rPr lang="en-US" i="1" baseline="-25000" dirty="0" err="1"/>
              <a:t>n</a:t>
            </a:r>
            <a:r>
              <a:rPr lang="en-US" baseline="-25000" dirty="0" err="1"/>
              <a:t>-</a:t>
            </a:r>
            <a:r>
              <a:rPr lang="en-US" i="1" baseline="-25000" dirty="0" err="1"/>
              <a:t>k</a:t>
            </a:r>
            <a:r>
              <a:rPr lang="en-US" dirty="0"/>
              <a:t> = </a:t>
            </a:r>
            <a:r>
              <a:rPr lang="en-US" i="1" dirty="0" err="1"/>
              <a:t>b</a:t>
            </a:r>
            <a:r>
              <a:rPr lang="en-US" i="1" baseline="30000" dirty="0" err="1"/>
              <a:t>n</a:t>
            </a:r>
            <a:r>
              <a:rPr lang="en-US" i="1" dirty="0" err="1"/>
              <a:t>p</a:t>
            </a:r>
            <a:r>
              <a:rPr lang="en-US" dirty="0" err="1"/>
              <a:t>(</a:t>
            </a:r>
            <a:r>
              <a:rPr lang="en-US" i="1" dirty="0" err="1"/>
              <a:t>n</a:t>
            </a:r>
            <a:r>
              <a:rPr lang="en-US" dirty="0"/>
              <a:t>)</a:t>
            </a:r>
          </a:p>
          <a:p>
            <a:pPr algn="ctr" eaLnBrk="1" hangingPunct="1">
              <a:buFont typeface="Wingdings" charset="2"/>
              <a:buNone/>
            </a:pPr>
            <a:r>
              <a:rPr lang="en-US" sz="2000" dirty="0"/>
              <a:t>can be transformed to </a:t>
            </a:r>
          </a:p>
          <a:p>
            <a:pPr algn="ctr" eaLnBrk="1" hangingPunct="1">
              <a:buFont typeface="Wingdings" charset="2"/>
              <a:buNone/>
            </a:pPr>
            <a:r>
              <a:rPr lang="en-US" dirty="0"/>
              <a:t>(</a:t>
            </a:r>
            <a:r>
              <a:rPr lang="en-US" i="1" dirty="0"/>
              <a:t>a</a:t>
            </a:r>
            <a:r>
              <a:rPr lang="en-US" baseline="-25000" dirty="0"/>
              <a:t>0</a:t>
            </a:r>
            <a:r>
              <a:rPr lang="en-US" i="1" dirty="0"/>
              <a:t>r</a:t>
            </a:r>
            <a:r>
              <a:rPr lang="en-US" i="1" baseline="30000" dirty="0"/>
              <a:t>k</a:t>
            </a:r>
            <a:r>
              <a:rPr lang="en-US" dirty="0"/>
              <a:t> + </a:t>
            </a:r>
            <a:r>
              <a:rPr lang="en-US" i="1" dirty="0"/>
              <a:t>a</a:t>
            </a:r>
            <a:r>
              <a:rPr lang="en-US" baseline="-25000" dirty="0"/>
              <a:t>1</a:t>
            </a:r>
            <a:r>
              <a:rPr lang="en-US" i="1" dirty="0"/>
              <a:t>r</a:t>
            </a:r>
            <a:r>
              <a:rPr lang="en-US" i="1" baseline="30000" dirty="0"/>
              <a:t>k</a:t>
            </a:r>
            <a:r>
              <a:rPr lang="en-US" baseline="30000" dirty="0"/>
              <a:t>-1</a:t>
            </a:r>
            <a:r>
              <a:rPr lang="en-US" dirty="0"/>
              <a:t> + ... + </a:t>
            </a:r>
            <a:r>
              <a:rPr lang="en-US" i="1" dirty="0" err="1"/>
              <a:t>a</a:t>
            </a:r>
            <a:r>
              <a:rPr lang="en-US" i="1" baseline="-25000" dirty="0" err="1"/>
              <a:t>k</a:t>
            </a:r>
            <a:r>
              <a:rPr lang="en-US" dirty="0" err="1"/>
              <a:t>)(</a:t>
            </a:r>
            <a:r>
              <a:rPr lang="en-US" i="1" dirty="0" err="1"/>
              <a:t>r</a:t>
            </a:r>
            <a:r>
              <a:rPr lang="en-US" i="1" dirty="0"/>
              <a:t> </a:t>
            </a:r>
            <a:r>
              <a:rPr lang="en-US" dirty="0"/>
              <a:t>- </a:t>
            </a:r>
            <a:r>
              <a:rPr lang="en-US" i="1" dirty="0"/>
              <a:t>b</a:t>
            </a:r>
            <a:r>
              <a:rPr lang="en-US" dirty="0"/>
              <a:t>)</a:t>
            </a:r>
            <a:r>
              <a:rPr lang="en-US" i="1" baseline="30000" dirty="0"/>
              <a:t>d</a:t>
            </a:r>
            <a:r>
              <a:rPr lang="en-US" baseline="30000" dirty="0"/>
              <a:t>+1</a:t>
            </a:r>
            <a:r>
              <a:rPr lang="en-US" dirty="0"/>
              <a:t> = 0 </a:t>
            </a:r>
          </a:p>
          <a:p>
            <a:pPr algn="ctr" eaLnBrk="1" hangingPunct="1">
              <a:buFont typeface="Wingdings" charset="2"/>
              <a:buNone/>
            </a:pPr>
            <a:r>
              <a:rPr lang="en-US" sz="2000" dirty="0"/>
              <a:t>which is a homogeneous RR where </a:t>
            </a:r>
            <a:r>
              <a:rPr lang="en-US" sz="2000" i="1" dirty="0" err="1"/>
              <a:t>d</a:t>
            </a:r>
            <a:r>
              <a:rPr lang="en-US" sz="2000" dirty="0"/>
              <a:t> is the order of polynomial </a:t>
            </a:r>
            <a:r>
              <a:rPr lang="en-US" sz="2000" i="1" dirty="0" err="1"/>
              <a:t>p</a:t>
            </a:r>
            <a:r>
              <a:rPr lang="en-US" sz="2000" dirty="0" err="1"/>
              <a:t>(</a:t>
            </a:r>
            <a:r>
              <a:rPr lang="en-US" sz="2000" i="1" dirty="0" err="1"/>
              <a:t>n</a:t>
            </a:r>
            <a:r>
              <a:rPr lang="en-US" sz="2000" dirty="0"/>
              <a:t>) and </a:t>
            </a:r>
            <a:r>
              <a:rPr lang="en-US" sz="2000" i="1" dirty="0" err="1"/>
              <a:t>k</a:t>
            </a:r>
            <a:r>
              <a:rPr lang="en-US" sz="2000" dirty="0"/>
              <a:t> is the order of the recurrence relation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en-US"/>
              <a:t>CS 312 - Divide and Conquer/Recurrence Relations</a:t>
            </a:r>
          </a:p>
        </p:txBody>
      </p:sp>
      <p:sp>
        <p:nvSpPr>
          <p:cNvPr id="90115" name="Slide Number Placeholder 5"/>
          <p:cNvSpPr>
            <a:spLocks noGrp="1"/>
          </p:cNvSpPr>
          <p:nvPr>
            <p:ph type="sldNum" sz="quarter" idx="12"/>
          </p:nvPr>
        </p:nvSpPr>
        <p:spPr>
          <a:noFill/>
        </p:spPr>
        <p:txBody>
          <a:bodyPr/>
          <a:lstStyle/>
          <a:p>
            <a:fld id="{EB949D72-ADE6-BA46-8E04-4B50E7838944}" type="slidenum">
              <a:rPr lang="en-US" smtClean="0"/>
              <a:pPr/>
              <a:t>72</a:t>
            </a:fld>
            <a:endParaRPr lang="en-US"/>
          </a:p>
        </p:txBody>
      </p:sp>
      <p:sp>
        <p:nvSpPr>
          <p:cNvPr id="618498" name="Rectangle 2"/>
          <p:cNvSpPr>
            <a:spLocks noGrp="1" noChangeArrowheads="1"/>
          </p:cNvSpPr>
          <p:nvPr>
            <p:ph type="title"/>
          </p:nvPr>
        </p:nvSpPr>
        <p:spPr/>
        <p:txBody>
          <a:bodyPr/>
          <a:lstStyle/>
          <a:p>
            <a:pPr eaLnBrk="1" hangingPunct="1">
              <a:defRPr/>
            </a:pPr>
            <a:r>
              <a:rPr lang="en-US">
                <a:ea typeface="+mj-ea"/>
                <a:cs typeface="+mj-cs"/>
              </a:rPr>
              <a:t>Divide and Conquer Recurrence Relations and Change of Variables</a:t>
            </a:r>
          </a:p>
        </p:txBody>
      </p:sp>
      <p:sp>
        <p:nvSpPr>
          <p:cNvPr id="90117" name="Rectangle 3"/>
          <p:cNvSpPr>
            <a:spLocks noGrp="1" noChangeArrowheads="1"/>
          </p:cNvSpPr>
          <p:nvPr>
            <p:ph type="body" idx="1"/>
          </p:nvPr>
        </p:nvSpPr>
        <p:spPr/>
        <p:txBody>
          <a:bodyPr/>
          <a:lstStyle/>
          <a:p>
            <a:pPr eaLnBrk="1" hangingPunct="1"/>
            <a:r>
              <a:rPr lang="en-US" dirty="0"/>
              <a:t>Most divide and conquer recurrence relations are of the form </a:t>
            </a:r>
            <a:r>
              <a:rPr lang="en-US" i="1" dirty="0"/>
              <a:t>t</a:t>
            </a:r>
            <a:r>
              <a:rPr lang="en-US" dirty="0"/>
              <a:t>(</a:t>
            </a:r>
            <a:r>
              <a:rPr lang="en-US" i="1" dirty="0"/>
              <a:t>n</a:t>
            </a:r>
            <a:r>
              <a:rPr lang="en-US" dirty="0"/>
              <a:t>) = </a:t>
            </a:r>
            <a:r>
              <a:rPr lang="en-US" i="1" dirty="0" err="1"/>
              <a:t>a·t</a:t>
            </a:r>
            <a:r>
              <a:rPr lang="en-US" dirty="0"/>
              <a:t>(</a:t>
            </a:r>
            <a:r>
              <a:rPr lang="en-US" i="1" dirty="0"/>
              <a:t>n</a:t>
            </a:r>
            <a:r>
              <a:rPr lang="en-US" dirty="0"/>
              <a:t>/</a:t>
            </a:r>
            <a:r>
              <a:rPr lang="en-US" i="1" dirty="0"/>
              <a:t>b</a:t>
            </a:r>
            <a:r>
              <a:rPr lang="en-US" dirty="0"/>
              <a:t>) + </a:t>
            </a:r>
            <a:r>
              <a:rPr lang="en-US" i="1" dirty="0"/>
              <a:t>g</a:t>
            </a:r>
            <a:r>
              <a:rPr lang="en-US" dirty="0"/>
              <a:t>(</a:t>
            </a:r>
            <a:r>
              <a:rPr lang="en-US" i="1" dirty="0"/>
              <a:t>n</a:t>
            </a:r>
            <a:r>
              <a:rPr lang="en-US" dirty="0"/>
              <a:t>)</a:t>
            </a:r>
          </a:p>
          <a:p>
            <a:pPr lvl="1" eaLnBrk="1" hangingPunct="1"/>
            <a:r>
              <a:rPr lang="en-US" dirty="0"/>
              <a:t>These are not recurrence relations like we have been solving because they are not of finite order</a:t>
            </a:r>
          </a:p>
          <a:p>
            <a:pPr lvl="1" eaLnBrk="1" hangingPunct="1"/>
            <a:r>
              <a:rPr lang="en-US" dirty="0"/>
              <a:t>Not just dependent on a predictable set of </a:t>
            </a:r>
            <a:r>
              <a:rPr lang="en-US" i="1" dirty="0"/>
              <a:t>t</a:t>
            </a:r>
            <a:r>
              <a:rPr lang="en-US" dirty="0"/>
              <a:t>(</a:t>
            </a:r>
            <a:r>
              <a:rPr lang="en-US" i="1" dirty="0"/>
              <a:t>n</a:t>
            </a:r>
            <a:r>
              <a:rPr lang="en-US" dirty="0"/>
              <a:t>-1) ... </a:t>
            </a:r>
            <a:r>
              <a:rPr lang="en-US" i="1" dirty="0" err="1"/>
              <a:t>t</a:t>
            </a:r>
            <a:r>
              <a:rPr lang="en-US" dirty="0" err="1"/>
              <a:t>(</a:t>
            </a:r>
            <a:r>
              <a:rPr lang="en-US" i="1" dirty="0" err="1"/>
              <a:t>n</a:t>
            </a:r>
            <a:r>
              <a:rPr lang="en-US" dirty="0" err="1"/>
              <a:t>-</a:t>
            </a:r>
            <a:r>
              <a:rPr lang="en-US" i="1" dirty="0" err="1"/>
              <a:t>k</a:t>
            </a:r>
            <a:r>
              <a:rPr lang="en-US" dirty="0"/>
              <a:t>), but the arbitrarily large difference </a:t>
            </a:r>
            <a:r>
              <a:rPr lang="en-US" i="1" dirty="0" err="1"/>
              <a:t>t</a:t>
            </a:r>
            <a:r>
              <a:rPr lang="en-US" dirty="0" err="1"/>
              <a:t>(</a:t>
            </a:r>
            <a:r>
              <a:rPr lang="en-US" i="1" dirty="0" err="1"/>
              <a:t>n</a:t>
            </a:r>
            <a:r>
              <a:rPr lang="en-US" dirty="0" err="1"/>
              <a:t>/</a:t>
            </a:r>
            <a:r>
              <a:rPr lang="en-US" i="1" dirty="0" err="1"/>
              <a:t>b</a:t>
            </a:r>
            <a:r>
              <a:rPr lang="en-US" dirty="0"/>
              <a:t>) with a variable degree </a:t>
            </a:r>
            <a:r>
              <a:rPr lang="en-US" dirty="0" err="1"/>
              <a:t>log</a:t>
            </a:r>
            <a:r>
              <a:rPr lang="en-US" i="1" baseline="-25000" dirty="0" err="1"/>
              <a:t>b</a:t>
            </a:r>
            <a:r>
              <a:rPr lang="en-US" i="1" dirty="0" err="1"/>
              <a:t>n</a:t>
            </a:r>
            <a:endParaRPr lang="en-US" i="1" dirty="0"/>
          </a:p>
          <a:p>
            <a:pPr lvl="1" eaLnBrk="1" hangingPunct="1"/>
            <a:r>
              <a:rPr lang="en-US" dirty="0"/>
              <a:t>We can often use a change of variables to translate these into the finite order form which we know how to deal with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p:spPr>
        <p:txBody>
          <a:bodyPr/>
          <a:lstStyle/>
          <a:p>
            <a:r>
              <a:rPr lang="en-US"/>
              <a:t>CS 312 - Divide and Conquer/Recurrence Relations</a:t>
            </a:r>
          </a:p>
        </p:txBody>
      </p:sp>
      <p:sp>
        <p:nvSpPr>
          <p:cNvPr id="92163" name="Slide Number Placeholder 5"/>
          <p:cNvSpPr>
            <a:spLocks noGrp="1"/>
          </p:cNvSpPr>
          <p:nvPr>
            <p:ph type="sldNum" sz="quarter" idx="12"/>
          </p:nvPr>
        </p:nvSpPr>
        <p:spPr>
          <a:noFill/>
        </p:spPr>
        <p:txBody>
          <a:bodyPr/>
          <a:lstStyle/>
          <a:p>
            <a:fld id="{A0AB6823-814E-5148-A0AB-DEA1B001E225}" type="slidenum">
              <a:rPr lang="en-US" smtClean="0"/>
              <a:pPr/>
              <a:t>73</a:t>
            </a:fld>
            <a:endParaRPr lang="en-US"/>
          </a:p>
        </p:txBody>
      </p:sp>
      <p:sp>
        <p:nvSpPr>
          <p:cNvPr id="619522" name="Rectangle 2"/>
          <p:cNvSpPr>
            <a:spLocks noGrp="1" noChangeArrowheads="1"/>
          </p:cNvSpPr>
          <p:nvPr>
            <p:ph type="title"/>
          </p:nvPr>
        </p:nvSpPr>
        <p:spPr/>
        <p:txBody>
          <a:bodyPr/>
          <a:lstStyle/>
          <a:p>
            <a:pPr eaLnBrk="1" hangingPunct="1">
              <a:defRPr/>
            </a:pPr>
            <a:r>
              <a:rPr lang="en-US" dirty="0">
                <a:ea typeface="+mj-ea"/>
                <a:cs typeface="+mj-cs"/>
              </a:rPr>
              <a:t>Change of Variables - Binary Search Example</a:t>
            </a:r>
          </a:p>
        </p:txBody>
      </p:sp>
      <p:sp>
        <p:nvSpPr>
          <p:cNvPr id="92165" name="Rectangle 3"/>
          <p:cNvSpPr>
            <a:spLocks noGrp="1" noChangeArrowheads="1"/>
          </p:cNvSpPr>
          <p:nvPr>
            <p:ph type="body" idx="1"/>
          </p:nvPr>
        </p:nvSpPr>
        <p:spPr/>
        <p:txBody>
          <a:bodyPr/>
          <a:lstStyle/>
          <a:p>
            <a:pPr eaLnBrk="1" hangingPunct="1"/>
            <a:r>
              <a:rPr lang="en-US" dirty="0"/>
              <a:t>Example (binary search): </a:t>
            </a:r>
            <a:r>
              <a:rPr lang="en-US" i="1" dirty="0" err="1"/>
              <a:t>T</a:t>
            </a:r>
            <a:r>
              <a:rPr lang="en-US" dirty="0" err="1"/>
              <a:t>(</a:t>
            </a:r>
            <a:r>
              <a:rPr lang="en-US" i="1" dirty="0" err="1"/>
              <a:t>n</a:t>
            </a:r>
            <a:r>
              <a:rPr lang="en-US" dirty="0"/>
              <a:t>) = </a:t>
            </a:r>
            <a:r>
              <a:rPr lang="en-US" i="1" dirty="0"/>
              <a:t>T</a:t>
            </a:r>
            <a:r>
              <a:rPr lang="en-US" dirty="0"/>
              <a:t>(</a:t>
            </a:r>
            <a:r>
              <a:rPr lang="en-US" i="1" dirty="0"/>
              <a:t>n</a:t>
            </a:r>
            <a:r>
              <a:rPr lang="en-US" dirty="0"/>
              <a:t>/2) + 1 and </a:t>
            </a:r>
            <a:r>
              <a:rPr lang="en-US" i="1" dirty="0"/>
              <a:t>T</a:t>
            </a:r>
            <a:r>
              <a:rPr lang="en-US" dirty="0"/>
              <a:t>(1) = 1</a:t>
            </a:r>
          </a:p>
          <a:p>
            <a:pPr eaLnBrk="1" hangingPunct="1"/>
            <a:r>
              <a:rPr lang="en-US" dirty="0"/>
              <a:t>Replace </a:t>
            </a:r>
            <a:r>
              <a:rPr lang="en-US" i="1" dirty="0" err="1"/>
              <a:t>n</a:t>
            </a:r>
            <a:r>
              <a:rPr lang="en-US" dirty="0"/>
              <a:t> with 2</a:t>
            </a:r>
            <a:r>
              <a:rPr lang="en-US" i="1" baseline="30000" dirty="0"/>
              <a:t>k</a:t>
            </a:r>
            <a:r>
              <a:rPr lang="en-US" baseline="30000" dirty="0"/>
              <a:t>  </a:t>
            </a:r>
            <a:r>
              <a:rPr lang="en-US" dirty="0"/>
              <a:t>(i.e. Set 2</a:t>
            </a:r>
            <a:r>
              <a:rPr lang="en-US" i="1" baseline="30000" dirty="0"/>
              <a:t>k</a:t>
            </a:r>
            <a:r>
              <a:rPr lang="en-US" dirty="0"/>
              <a:t> = </a:t>
            </a:r>
            <a:r>
              <a:rPr lang="en-US" i="1" dirty="0" err="1"/>
              <a:t>n</a:t>
            </a:r>
            <a:r>
              <a:rPr lang="en-US" dirty="0"/>
              <a:t>)</a:t>
            </a:r>
            <a:endParaRPr lang="en-US" baseline="30000" dirty="0"/>
          </a:p>
          <a:p>
            <a:pPr lvl="1" eaLnBrk="1" hangingPunct="1"/>
            <a:r>
              <a:rPr lang="en-US" dirty="0"/>
              <a:t>Can do this since we assume </a:t>
            </a:r>
            <a:r>
              <a:rPr lang="en-US" i="1" dirty="0" err="1"/>
              <a:t>n</a:t>
            </a:r>
            <a:r>
              <a:rPr lang="en-US" dirty="0"/>
              <a:t> is a power of 2</a:t>
            </a:r>
          </a:p>
          <a:p>
            <a:pPr lvl="1" eaLnBrk="1" hangingPunct="1"/>
            <a:r>
              <a:rPr lang="en-US" dirty="0"/>
              <a:t>Thus </a:t>
            </a:r>
            <a:r>
              <a:rPr lang="en-US" i="1" dirty="0" err="1"/>
              <a:t>k</a:t>
            </a:r>
            <a:r>
              <a:rPr lang="en-US" dirty="0"/>
              <a:t> = log</a:t>
            </a:r>
            <a:r>
              <a:rPr lang="en-US" baseline="-25000" dirty="0"/>
              <a:t>2</a:t>
            </a:r>
            <a:r>
              <a:rPr lang="en-US" i="1" dirty="0"/>
              <a:t>n</a:t>
            </a:r>
          </a:p>
          <a:p>
            <a:pPr lvl="1" eaLnBrk="1" hangingPunct="1"/>
            <a:r>
              <a:rPr lang="en-US" dirty="0"/>
              <a:t>In general replace </a:t>
            </a:r>
            <a:r>
              <a:rPr lang="en-US" i="1" dirty="0" err="1"/>
              <a:t>n</a:t>
            </a:r>
            <a:r>
              <a:rPr lang="en-US" dirty="0"/>
              <a:t> with </a:t>
            </a:r>
            <a:r>
              <a:rPr lang="en-US" i="1" dirty="0" err="1"/>
              <a:t>b</a:t>
            </a:r>
            <a:r>
              <a:rPr lang="en-US" i="1" baseline="30000" dirty="0" err="1"/>
              <a:t>k</a:t>
            </a:r>
            <a:r>
              <a:rPr lang="en-US" i="1" dirty="0"/>
              <a:t> </a:t>
            </a:r>
            <a:r>
              <a:rPr lang="en-US" dirty="0"/>
              <a:t>assuming </a:t>
            </a:r>
            <a:r>
              <a:rPr lang="en-US" i="1" dirty="0" err="1"/>
              <a:t>n</a:t>
            </a:r>
            <a:r>
              <a:rPr lang="en-US" dirty="0"/>
              <a:t> is a power of </a:t>
            </a:r>
            <a:r>
              <a:rPr lang="en-US" i="1" dirty="0" err="1"/>
              <a:t>b</a:t>
            </a:r>
            <a:r>
              <a:rPr lang="en-US" dirty="0"/>
              <a:t> and thus </a:t>
            </a:r>
            <a:r>
              <a:rPr lang="en-US" i="1" dirty="0" err="1"/>
              <a:t>k</a:t>
            </a:r>
            <a:r>
              <a:rPr lang="en-US" dirty="0"/>
              <a:t> = </a:t>
            </a:r>
            <a:r>
              <a:rPr lang="en-US" dirty="0" err="1"/>
              <a:t>log</a:t>
            </a:r>
            <a:r>
              <a:rPr lang="en-US" i="1" baseline="-25000" dirty="0" err="1"/>
              <a:t>b</a:t>
            </a:r>
            <a:r>
              <a:rPr lang="en-US" i="1" dirty="0" err="1"/>
              <a:t>n</a:t>
            </a:r>
            <a:endParaRPr lang="en-US" i="1" dirty="0"/>
          </a:p>
          <a:p>
            <a:pPr eaLnBrk="1" hangingPunct="1"/>
            <a:r>
              <a:rPr lang="en-US" dirty="0"/>
              <a:t>With change of variable: </a:t>
            </a:r>
            <a:r>
              <a:rPr lang="en-US" i="1" dirty="0"/>
              <a:t>T</a:t>
            </a:r>
            <a:r>
              <a:rPr lang="en-US" dirty="0"/>
              <a:t>(2</a:t>
            </a:r>
            <a:r>
              <a:rPr lang="en-US" i="1" baseline="30000" dirty="0"/>
              <a:t>k</a:t>
            </a:r>
            <a:r>
              <a:rPr lang="en-US" dirty="0"/>
              <a:t>) = </a:t>
            </a:r>
            <a:r>
              <a:rPr lang="en-US" i="1" dirty="0"/>
              <a:t>T</a:t>
            </a:r>
            <a:r>
              <a:rPr lang="en-US" dirty="0"/>
              <a:t>(2</a:t>
            </a:r>
            <a:r>
              <a:rPr lang="en-US" i="1" baseline="30000" dirty="0"/>
              <a:t>k</a:t>
            </a:r>
            <a:r>
              <a:rPr lang="en-US" dirty="0"/>
              <a:t>/2) + 1 = </a:t>
            </a:r>
            <a:r>
              <a:rPr lang="en-US" i="1" dirty="0"/>
              <a:t>T</a:t>
            </a:r>
            <a:r>
              <a:rPr lang="en-US" dirty="0"/>
              <a:t>(2</a:t>
            </a:r>
            <a:r>
              <a:rPr lang="en-US" i="1" baseline="30000" dirty="0"/>
              <a:t>k</a:t>
            </a:r>
            <a:r>
              <a:rPr lang="en-US" baseline="30000" dirty="0"/>
              <a:t>-1</a:t>
            </a:r>
            <a:r>
              <a:rPr lang="en-US" dirty="0"/>
              <a:t>) + 1</a:t>
            </a:r>
          </a:p>
          <a:p>
            <a:pPr eaLnBrk="1" hangingPunct="1"/>
            <a:r>
              <a:rPr lang="en-US" dirty="0"/>
              <a:t>One more change of variable: Replace </a:t>
            </a:r>
            <a:r>
              <a:rPr lang="en-US" i="1" dirty="0" err="1"/>
              <a:t>T</a:t>
            </a:r>
            <a:r>
              <a:rPr lang="en-US" dirty="0" err="1"/>
              <a:t>(</a:t>
            </a:r>
            <a:r>
              <a:rPr lang="en-US" i="1" dirty="0" err="1"/>
              <a:t>b</a:t>
            </a:r>
            <a:r>
              <a:rPr lang="en-US" i="1" baseline="30000" dirty="0" err="1"/>
              <a:t>k</a:t>
            </a:r>
            <a:r>
              <a:rPr lang="en-US" dirty="0"/>
              <a:t>) with </a:t>
            </a:r>
            <a:r>
              <a:rPr lang="en-US" i="1" dirty="0" err="1"/>
              <a:t>t</a:t>
            </a:r>
            <a:r>
              <a:rPr lang="en-US" i="1" baseline="-25000" dirty="0" err="1"/>
              <a:t>k</a:t>
            </a:r>
            <a:endParaRPr lang="en-US" i="1" dirty="0"/>
          </a:p>
          <a:p>
            <a:pPr eaLnBrk="1" hangingPunct="1"/>
            <a:r>
              <a:rPr lang="en-US" dirty="0"/>
              <a:t>Then: </a:t>
            </a:r>
            <a:r>
              <a:rPr lang="en-US" i="1" dirty="0"/>
              <a:t>T</a:t>
            </a:r>
            <a:r>
              <a:rPr lang="en-US" dirty="0"/>
              <a:t>(2</a:t>
            </a:r>
            <a:r>
              <a:rPr lang="en-US" i="1" baseline="30000" dirty="0"/>
              <a:t>k</a:t>
            </a:r>
            <a:r>
              <a:rPr lang="en-US" dirty="0"/>
              <a:t>) = </a:t>
            </a:r>
            <a:r>
              <a:rPr lang="en-US" i="1" dirty="0"/>
              <a:t>T</a:t>
            </a:r>
            <a:r>
              <a:rPr lang="en-US" dirty="0"/>
              <a:t>(2</a:t>
            </a:r>
            <a:r>
              <a:rPr lang="en-US" i="1" baseline="30000" dirty="0"/>
              <a:t>k</a:t>
            </a:r>
            <a:r>
              <a:rPr lang="en-US" baseline="30000" dirty="0"/>
              <a:t>-1</a:t>
            </a:r>
            <a:r>
              <a:rPr lang="en-US" dirty="0"/>
              <a:t>) + 1  becomes </a:t>
            </a:r>
            <a:r>
              <a:rPr lang="en-US" i="1" dirty="0" err="1"/>
              <a:t>t</a:t>
            </a:r>
            <a:r>
              <a:rPr lang="en-US" i="1" baseline="-25000" dirty="0" err="1"/>
              <a:t>k</a:t>
            </a:r>
            <a:r>
              <a:rPr lang="en-US" i="1" dirty="0"/>
              <a:t> </a:t>
            </a:r>
            <a:r>
              <a:rPr lang="en-US" dirty="0"/>
              <a:t>= </a:t>
            </a:r>
            <a:r>
              <a:rPr lang="en-US" i="1" dirty="0"/>
              <a:t>t</a:t>
            </a:r>
            <a:r>
              <a:rPr lang="en-US" i="1" baseline="-25000" dirty="0"/>
              <a:t>k</a:t>
            </a:r>
            <a:r>
              <a:rPr lang="en-US" baseline="-25000" dirty="0"/>
              <a:t>-1</a:t>
            </a:r>
            <a:r>
              <a:rPr lang="en-US" dirty="0"/>
              <a:t> + 1</a:t>
            </a:r>
          </a:p>
          <a:p>
            <a:pPr eaLnBrk="1" hangingPunct="1"/>
            <a:r>
              <a:rPr lang="en-US" dirty="0"/>
              <a:t>Now we have a non-homogeneous linear recurrence which we know how to solve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p:spPr>
        <p:txBody>
          <a:bodyPr/>
          <a:lstStyle/>
          <a:p>
            <a:r>
              <a:rPr lang="en-US"/>
              <a:t>CS 312 - Divide and Conquer/Recurrence Relations</a:t>
            </a:r>
          </a:p>
        </p:txBody>
      </p:sp>
      <p:sp>
        <p:nvSpPr>
          <p:cNvPr id="94211" name="Slide Number Placeholder 5"/>
          <p:cNvSpPr>
            <a:spLocks noGrp="1"/>
          </p:cNvSpPr>
          <p:nvPr>
            <p:ph type="sldNum" sz="quarter" idx="12"/>
          </p:nvPr>
        </p:nvSpPr>
        <p:spPr>
          <a:noFill/>
        </p:spPr>
        <p:txBody>
          <a:bodyPr/>
          <a:lstStyle/>
          <a:p>
            <a:fld id="{B57766BB-EE2F-8841-84B4-FBC2319A71FE}" type="slidenum">
              <a:rPr lang="en-US" smtClean="0"/>
              <a:pPr/>
              <a:t>74</a:t>
            </a:fld>
            <a:endParaRPr lang="en-US"/>
          </a:p>
        </p:txBody>
      </p:sp>
      <p:sp>
        <p:nvSpPr>
          <p:cNvPr id="620546" name="Rectangle 2"/>
          <p:cNvSpPr>
            <a:spLocks noGrp="1" noChangeArrowheads="1"/>
          </p:cNvSpPr>
          <p:nvPr>
            <p:ph type="title"/>
          </p:nvPr>
        </p:nvSpPr>
        <p:spPr/>
        <p:txBody>
          <a:bodyPr/>
          <a:lstStyle/>
          <a:p>
            <a:pPr eaLnBrk="1" hangingPunct="1">
              <a:defRPr/>
            </a:pPr>
            <a:r>
              <a:rPr lang="en-US">
                <a:ea typeface="+mj-ea"/>
                <a:cs typeface="+mj-cs"/>
              </a:rPr>
              <a:t>Change of Variables Continued</a:t>
            </a:r>
          </a:p>
        </p:txBody>
      </p:sp>
      <p:sp>
        <p:nvSpPr>
          <p:cNvPr id="94213" name="Rectangle 3"/>
          <p:cNvSpPr>
            <a:spLocks noGrp="1" noChangeArrowheads="1"/>
          </p:cNvSpPr>
          <p:nvPr>
            <p:ph type="body" idx="1"/>
          </p:nvPr>
        </p:nvSpPr>
        <p:spPr/>
        <p:txBody>
          <a:bodyPr/>
          <a:lstStyle/>
          <a:p>
            <a:pPr eaLnBrk="1" hangingPunct="1">
              <a:lnSpc>
                <a:spcPct val="90000"/>
              </a:lnSpc>
            </a:pPr>
            <a:r>
              <a:rPr lang="en-US" i="1" dirty="0" err="1"/>
              <a:t>t</a:t>
            </a:r>
            <a:r>
              <a:rPr lang="en-US" i="1" baseline="-25000" dirty="0" err="1"/>
              <a:t>k</a:t>
            </a:r>
            <a:r>
              <a:rPr lang="en-US" i="1" dirty="0"/>
              <a:t> </a:t>
            </a:r>
            <a:r>
              <a:rPr lang="en-US" dirty="0"/>
              <a:t>= </a:t>
            </a:r>
            <a:r>
              <a:rPr lang="en-US" i="1" dirty="0"/>
              <a:t>t</a:t>
            </a:r>
            <a:r>
              <a:rPr lang="en-US" i="1" baseline="-25000" dirty="0"/>
              <a:t>k</a:t>
            </a:r>
            <a:r>
              <a:rPr lang="en-US" baseline="-25000" dirty="0"/>
              <a:t>-1</a:t>
            </a:r>
            <a:r>
              <a:rPr lang="en-US" dirty="0"/>
              <a:t> + 1 transforms to </a:t>
            </a:r>
            <a:r>
              <a:rPr lang="en-US" i="1" dirty="0" err="1"/>
              <a:t>t</a:t>
            </a:r>
            <a:r>
              <a:rPr lang="en-US" i="1" baseline="-25000" dirty="0" err="1"/>
              <a:t>k</a:t>
            </a:r>
            <a:r>
              <a:rPr lang="en-US" i="1" dirty="0"/>
              <a:t> </a:t>
            </a:r>
            <a:r>
              <a:rPr lang="en-US" dirty="0"/>
              <a:t>- </a:t>
            </a:r>
            <a:r>
              <a:rPr lang="en-US" i="1" dirty="0"/>
              <a:t>t</a:t>
            </a:r>
            <a:r>
              <a:rPr lang="en-US" i="1" baseline="-25000" dirty="0"/>
              <a:t>k</a:t>
            </a:r>
            <a:r>
              <a:rPr lang="en-US" baseline="-25000" dirty="0"/>
              <a:t>-1</a:t>
            </a:r>
            <a:r>
              <a:rPr lang="en-US" dirty="0"/>
              <a:t> = 1</a:t>
            </a:r>
            <a:r>
              <a:rPr lang="en-US" i="1" baseline="30000" dirty="0"/>
              <a:t>k</a:t>
            </a:r>
            <a:r>
              <a:rPr lang="en-US" dirty="0"/>
              <a:t>·</a:t>
            </a:r>
            <a:r>
              <a:rPr lang="en-US" i="1" dirty="0"/>
              <a:t>k</a:t>
            </a:r>
            <a:r>
              <a:rPr lang="en-US" baseline="30000" dirty="0"/>
              <a:t>0</a:t>
            </a:r>
            <a:r>
              <a:rPr lang="en-US" dirty="0"/>
              <a:t> </a:t>
            </a:r>
          </a:p>
          <a:p>
            <a:pPr lvl="1" eaLnBrk="1" hangingPunct="1">
              <a:lnSpc>
                <a:spcPct val="90000"/>
              </a:lnSpc>
            </a:pPr>
            <a:r>
              <a:rPr lang="en-US" dirty="0"/>
              <a:t>by non-homogeneous formula (with </a:t>
            </a:r>
            <a:r>
              <a:rPr lang="en-US" i="1" dirty="0" err="1"/>
              <a:t>b</a:t>
            </a:r>
            <a:r>
              <a:rPr lang="en-US" dirty="0"/>
              <a:t>=1 and </a:t>
            </a:r>
            <a:r>
              <a:rPr lang="en-US" i="1" dirty="0" err="1"/>
              <a:t>d</a:t>
            </a:r>
            <a:r>
              <a:rPr lang="en-US" dirty="0"/>
              <a:t>=0) transforms to</a:t>
            </a:r>
          </a:p>
          <a:p>
            <a:pPr eaLnBrk="1" hangingPunct="1">
              <a:lnSpc>
                <a:spcPct val="90000"/>
              </a:lnSpc>
            </a:pPr>
            <a:r>
              <a:rPr lang="en-US" dirty="0"/>
              <a:t>(</a:t>
            </a:r>
            <a:r>
              <a:rPr lang="en-US" i="1" dirty="0"/>
              <a:t>r</a:t>
            </a:r>
            <a:r>
              <a:rPr lang="en-US" dirty="0"/>
              <a:t>-1)(</a:t>
            </a:r>
            <a:r>
              <a:rPr lang="en-US" i="1" dirty="0"/>
              <a:t>r</a:t>
            </a:r>
            <a:r>
              <a:rPr lang="en-US" dirty="0"/>
              <a:t>-1)</a:t>
            </a:r>
          </a:p>
          <a:p>
            <a:pPr lvl="1" eaLnBrk="1" hangingPunct="1">
              <a:lnSpc>
                <a:spcPct val="90000"/>
              </a:lnSpc>
            </a:pPr>
            <a:r>
              <a:rPr lang="en-US" dirty="0"/>
              <a:t>root 1 of multiplicity 2</a:t>
            </a:r>
          </a:p>
          <a:p>
            <a:pPr eaLnBrk="1" hangingPunct="1">
              <a:lnSpc>
                <a:spcPct val="90000"/>
              </a:lnSpc>
            </a:pPr>
            <a:r>
              <a:rPr lang="en-US" i="1" dirty="0" err="1"/>
              <a:t>t</a:t>
            </a:r>
            <a:r>
              <a:rPr lang="en-US" i="1" baseline="-25000" dirty="0" err="1"/>
              <a:t>k</a:t>
            </a:r>
            <a:r>
              <a:rPr lang="en-US" i="1" dirty="0"/>
              <a:t> </a:t>
            </a:r>
            <a:r>
              <a:rPr lang="en-US" dirty="0"/>
              <a:t>= </a:t>
            </a:r>
            <a:r>
              <a:rPr lang="en-US" i="1" dirty="0"/>
              <a:t>c</a:t>
            </a:r>
            <a:r>
              <a:rPr lang="en-US" baseline="-25000" dirty="0"/>
              <a:t>1</a:t>
            </a:r>
            <a:r>
              <a:rPr lang="en-US" dirty="0"/>
              <a:t>1</a:t>
            </a:r>
            <a:r>
              <a:rPr lang="en-US" i="1" baseline="30000" dirty="0"/>
              <a:t>k</a:t>
            </a:r>
            <a:r>
              <a:rPr lang="en-US" dirty="0"/>
              <a:t> + </a:t>
            </a:r>
            <a:r>
              <a:rPr lang="en-US" i="1" dirty="0"/>
              <a:t>k·c</a:t>
            </a:r>
            <a:r>
              <a:rPr lang="en-US" baseline="-25000" dirty="0"/>
              <a:t>2</a:t>
            </a:r>
            <a:r>
              <a:rPr lang="en-US" dirty="0"/>
              <a:t>1</a:t>
            </a:r>
            <a:r>
              <a:rPr lang="en-US" i="1" baseline="30000" dirty="0"/>
              <a:t>k</a:t>
            </a:r>
            <a:r>
              <a:rPr lang="en-US" dirty="0"/>
              <a:t> = </a:t>
            </a:r>
            <a:r>
              <a:rPr lang="en-US" i="1" dirty="0"/>
              <a:t>c</a:t>
            </a:r>
            <a:r>
              <a:rPr lang="en-US" baseline="-25000" dirty="0"/>
              <a:t>1</a:t>
            </a:r>
            <a:r>
              <a:rPr lang="en-US" dirty="0"/>
              <a:t> + </a:t>
            </a:r>
            <a:r>
              <a:rPr lang="en-US" i="1" dirty="0"/>
              <a:t>c</a:t>
            </a:r>
            <a:r>
              <a:rPr lang="en-US" baseline="-25000" dirty="0"/>
              <a:t>2</a:t>
            </a:r>
            <a:r>
              <a:rPr lang="en-US" i="1" dirty="0"/>
              <a:t>k</a:t>
            </a:r>
            <a:r>
              <a:rPr lang="en-US" dirty="0"/>
              <a:t> </a:t>
            </a:r>
          </a:p>
          <a:p>
            <a:pPr lvl="1" eaLnBrk="1" hangingPunct="1">
              <a:lnSpc>
                <a:spcPct val="90000"/>
              </a:lnSpc>
            </a:pPr>
            <a:r>
              <a:rPr lang="en-US" dirty="0"/>
              <a:t>General solution under change of variables</a:t>
            </a:r>
          </a:p>
          <a:p>
            <a:pPr eaLnBrk="1" hangingPunct="1">
              <a:lnSpc>
                <a:spcPct val="90000"/>
              </a:lnSpc>
            </a:pPr>
            <a:r>
              <a:rPr lang="en-US" dirty="0"/>
              <a:t>First, re-substitute </a:t>
            </a:r>
            <a:r>
              <a:rPr lang="en-US" i="1" dirty="0" err="1"/>
              <a:t>T</a:t>
            </a:r>
            <a:r>
              <a:rPr lang="en-US" dirty="0" err="1"/>
              <a:t>(</a:t>
            </a:r>
            <a:r>
              <a:rPr lang="en-US" i="1" dirty="0" err="1"/>
              <a:t>b</a:t>
            </a:r>
            <a:r>
              <a:rPr lang="en-US" i="1" baseline="30000" dirty="0" err="1"/>
              <a:t>k</a:t>
            </a:r>
            <a:r>
              <a:rPr lang="en-US" dirty="0"/>
              <a:t>) for </a:t>
            </a:r>
            <a:r>
              <a:rPr lang="en-US" i="1" dirty="0" err="1"/>
              <a:t>t</a:t>
            </a:r>
            <a:r>
              <a:rPr lang="en-US" i="1" baseline="-25000" dirty="0" err="1"/>
              <a:t>k</a:t>
            </a:r>
            <a:endParaRPr lang="en-US" i="1" dirty="0"/>
          </a:p>
          <a:p>
            <a:pPr lvl="1" eaLnBrk="1" hangingPunct="1">
              <a:lnSpc>
                <a:spcPct val="90000"/>
              </a:lnSpc>
            </a:pPr>
            <a:r>
              <a:rPr lang="en-US" i="1" dirty="0"/>
              <a:t>T</a:t>
            </a:r>
            <a:r>
              <a:rPr lang="en-US" dirty="0"/>
              <a:t>(2</a:t>
            </a:r>
            <a:r>
              <a:rPr lang="en-US" i="1" baseline="30000" dirty="0"/>
              <a:t>k</a:t>
            </a:r>
            <a:r>
              <a:rPr lang="en-US" dirty="0"/>
              <a:t>) = </a:t>
            </a:r>
            <a:r>
              <a:rPr lang="en-US" i="1" dirty="0"/>
              <a:t>c</a:t>
            </a:r>
            <a:r>
              <a:rPr lang="en-US" baseline="-25000" dirty="0"/>
              <a:t>1</a:t>
            </a:r>
            <a:r>
              <a:rPr lang="en-US" dirty="0"/>
              <a:t> + </a:t>
            </a:r>
            <a:r>
              <a:rPr lang="en-US" i="1" dirty="0"/>
              <a:t>c</a:t>
            </a:r>
            <a:r>
              <a:rPr lang="en-US" baseline="-25000" dirty="0"/>
              <a:t>2</a:t>
            </a:r>
            <a:r>
              <a:rPr lang="en-US" i="1" dirty="0"/>
              <a:t>k</a:t>
            </a:r>
          </a:p>
          <a:p>
            <a:pPr eaLnBrk="1" hangingPunct="1">
              <a:lnSpc>
                <a:spcPct val="90000"/>
              </a:lnSpc>
            </a:pPr>
            <a:r>
              <a:rPr lang="en-US" dirty="0"/>
              <a:t>Second, re-substitute </a:t>
            </a:r>
            <a:r>
              <a:rPr lang="en-US" i="1" dirty="0" err="1"/>
              <a:t>n</a:t>
            </a:r>
            <a:r>
              <a:rPr lang="en-US" dirty="0"/>
              <a:t> for </a:t>
            </a:r>
            <a:r>
              <a:rPr lang="en-US" i="1" dirty="0" err="1"/>
              <a:t>b</a:t>
            </a:r>
            <a:r>
              <a:rPr lang="en-US" i="1" baseline="30000" dirty="0" err="1"/>
              <a:t>k</a:t>
            </a:r>
            <a:r>
              <a:rPr lang="en-US" i="1" dirty="0"/>
              <a:t> </a:t>
            </a:r>
            <a:r>
              <a:rPr lang="en-US" dirty="0"/>
              <a:t>and </a:t>
            </a:r>
            <a:r>
              <a:rPr lang="en-US" dirty="0" err="1"/>
              <a:t>log</a:t>
            </a:r>
            <a:r>
              <a:rPr lang="en-US" i="1" baseline="-25000" dirty="0" err="1"/>
              <a:t>b</a:t>
            </a:r>
            <a:r>
              <a:rPr lang="en-US" i="1" dirty="0" err="1"/>
              <a:t>n</a:t>
            </a:r>
            <a:r>
              <a:rPr lang="en-US" dirty="0"/>
              <a:t> for </a:t>
            </a:r>
            <a:r>
              <a:rPr lang="en-US" i="1" dirty="0" err="1"/>
              <a:t>k</a:t>
            </a:r>
            <a:endParaRPr lang="en-US" i="1" dirty="0"/>
          </a:p>
          <a:p>
            <a:pPr eaLnBrk="1" hangingPunct="1">
              <a:lnSpc>
                <a:spcPct val="90000"/>
              </a:lnSpc>
            </a:pPr>
            <a:r>
              <a:rPr lang="en-US" i="1" dirty="0" err="1"/>
              <a:t>T</a:t>
            </a:r>
            <a:r>
              <a:rPr lang="en-US" dirty="0" err="1"/>
              <a:t>(</a:t>
            </a:r>
            <a:r>
              <a:rPr lang="en-US" i="1" dirty="0" err="1"/>
              <a:t>n</a:t>
            </a:r>
            <a:r>
              <a:rPr lang="en-US" dirty="0"/>
              <a:t>) = </a:t>
            </a:r>
            <a:r>
              <a:rPr lang="en-US" i="1" dirty="0"/>
              <a:t>c</a:t>
            </a:r>
            <a:r>
              <a:rPr lang="en-US" baseline="-25000" dirty="0"/>
              <a:t>1</a:t>
            </a:r>
            <a:r>
              <a:rPr lang="en-US" dirty="0"/>
              <a:t> + </a:t>
            </a:r>
            <a:r>
              <a:rPr lang="en-US" i="1" dirty="0"/>
              <a:t>c</a:t>
            </a:r>
            <a:r>
              <a:rPr lang="en-US" baseline="-25000" dirty="0"/>
              <a:t>2</a:t>
            </a:r>
            <a:r>
              <a:rPr lang="en-US" dirty="0"/>
              <a:t>log</a:t>
            </a:r>
            <a:r>
              <a:rPr lang="en-US" baseline="-25000" dirty="0"/>
              <a:t>2</a:t>
            </a:r>
            <a:r>
              <a:rPr lang="en-US" i="1" dirty="0"/>
              <a:t>n</a:t>
            </a:r>
          </a:p>
          <a:p>
            <a:pPr lvl="1" eaLnBrk="1" hangingPunct="1">
              <a:lnSpc>
                <a:spcPct val="90000"/>
              </a:lnSpc>
            </a:pPr>
            <a:r>
              <a:rPr lang="en-US" dirty="0"/>
              <a:t>General solution under original variables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p:spPr>
        <p:txBody>
          <a:bodyPr/>
          <a:lstStyle/>
          <a:p>
            <a:r>
              <a:rPr lang="en-US"/>
              <a:t>CS 312 - Divide and Conquer/Recurrence Relations</a:t>
            </a:r>
          </a:p>
        </p:txBody>
      </p:sp>
      <p:sp>
        <p:nvSpPr>
          <p:cNvPr id="96259" name="Slide Number Placeholder 5"/>
          <p:cNvSpPr>
            <a:spLocks noGrp="1"/>
          </p:cNvSpPr>
          <p:nvPr>
            <p:ph type="sldNum" sz="quarter" idx="12"/>
          </p:nvPr>
        </p:nvSpPr>
        <p:spPr>
          <a:noFill/>
        </p:spPr>
        <p:txBody>
          <a:bodyPr/>
          <a:lstStyle/>
          <a:p>
            <a:fld id="{23BA4F53-4742-BF43-A2A1-F99070B338B0}" type="slidenum">
              <a:rPr lang="en-US" smtClean="0"/>
              <a:pPr/>
              <a:t>75</a:t>
            </a:fld>
            <a:endParaRPr lang="en-US"/>
          </a:p>
        </p:txBody>
      </p:sp>
      <p:sp>
        <p:nvSpPr>
          <p:cNvPr id="621570" name="Rectangle 2"/>
          <p:cNvSpPr>
            <a:spLocks noGrp="1" noChangeArrowheads="1"/>
          </p:cNvSpPr>
          <p:nvPr>
            <p:ph type="title"/>
          </p:nvPr>
        </p:nvSpPr>
        <p:spPr/>
        <p:txBody>
          <a:bodyPr/>
          <a:lstStyle/>
          <a:p>
            <a:pPr eaLnBrk="1" hangingPunct="1">
              <a:defRPr/>
            </a:pPr>
            <a:r>
              <a:rPr lang="en-US">
                <a:ea typeface="+mj-ea"/>
                <a:cs typeface="+mj-cs"/>
              </a:rPr>
              <a:t>Change of Variables Completed</a:t>
            </a:r>
          </a:p>
        </p:txBody>
      </p:sp>
      <p:sp>
        <p:nvSpPr>
          <p:cNvPr id="96261" name="Rectangle 3"/>
          <p:cNvSpPr>
            <a:spLocks noGrp="1" noChangeArrowheads="1"/>
          </p:cNvSpPr>
          <p:nvPr>
            <p:ph type="body" idx="1"/>
          </p:nvPr>
        </p:nvSpPr>
        <p:spPr>
          <a:xfrm>
            <a:off x="685800" y="1676400"/>
            <a:ext cx="7772400" cy="4572000"/>
          </a:xfrm>
        </p:spPr>
        <p:txBody>
          <a:bodyPr>
            <a:normAutofit/>
          </a:bodyPr>
          <a:lstStyle/>
          <a:p>
            <a:pPr eaLnBrk="1" hangingPunct="1"/>
            <a:r>
              <a:rPr lang="en-US" i="1" dirty="0" err="1"/>
              <a:t>T</a:t>
            </a:r>
            <a:r>
              <a:rPr lang="en-US" dirty="0" err="1"/>
              <a:t>(</a:t>
            </a:r>
            <a:r>
              <a:rPr lang="en-US" i="1" dirty="0" err="1"/>
              <a:t>n</a:t>
            </a:r>
            <a:r>
              <a:rPr lang="en-US" dirty="0"/>
              <a:t>) = </a:t>
            </a:r>
            <a:r>
              <a:rPr lang="en-US" i="1" dirty="0"/>
              <a:t>c</a:t>
            </a:r>
            <a:r>
              <a:rPr lang="en-US" baseline="-25000" dirty="0"/>
              <a:t>1</a:t>
            </a:r>
            <a:r>
              <a:rPr lang="en-US" dirty="0"/>
              <a:t> + </a:t>
            </a:r>
            <a:r>
              <a:rPr lang="en-US" i="1" dirty="0"/>
              <a:t>c</a:t>
            </a:r>
            <a:r>
              <a:rPr lang="en-US" baseline="-25000" dirty="0"/>
              <a:t>2</a:t>
            </a:r>
            <a:r>
              <a:rPr lang="en-US" dirty="0"/>
              <a:t>log</a:t>
            </a:r>
            <a:r>
              <a:rPr lang="en-US" baseline="-25000" dirty="0"/>
              <a:t>2</a:t>
            </a:r>
            <a:r>
              <a:rPr lang="en-US" i="1" dirty="0"/>
              <a:t>n</a:t>
            </a:r>
          </a:p>
          <a:p>
            <a:pPr lvl="1" eaLnBrk="1" hangingPunct="1"/>
            <a:r>
              <a:rPr lang="en-US" dirty="0"/>
              <a:t>Need specific solution with </a:t>
            </a:r>
            <a:r>
              <a:rPr lang="en-US" i="1" dirty="0"/>
              <a:t>T</a:t>
            </a:r>
            <a:r>
              <a:rPr lang="en-US" dirty="0"/>
              <a:t>(1) = 1 a given</a:t>
            </a:r>
          </a:p>
          <a:p>
            <a:pPr lvl="1" eaLnBrk="1" hangingPunct="1"/>
            <a:r>
              <a:rPr lang="en-US" dirty="0"/>
              <a:t>Pump another initial condition from original recurrence relation  </a:t>
            </a:r>
            <a:r>
              <a:rPr lang="en-US" i="1" dirty="0" err="1"/>
              <a:t>T</a:t>
            </a:r>
            <a:r>
              <a:rPr lang="en-US" dirty="0" err="1"/>
              <a:t>(</a:t>
            </a:r>
            <a:r>
              <a:rPr lang="en-US" i="1" dirty="0" err="1"/>
              <a:t>n</a:t>
            </a:r>
            <a:r>
              <a:rPr lang="en-US" dirty="0"/>
              <a:t>) = </a:t>
            </a:r>
            <a:r>
              <a:rPr lang="en-US" i="1" dirty="0"/>
              <a:t>T</a:t>
            </a:r>
            <a:r>
              <a:rPr lang="en-US" dirty="0"/>
              <a:t>(</a:t>
            </a:r>
            <a:r>
              <a:rPr lang="en-US" i="1" dirty="0"/>
              <a:t>n</a:t>
            </a:r>
            <a:r>
              <a:rPr lang="en-US" dirty="0"/>
              <a:t>/2) + 1 which is </a:t>
            </a:r>
            <a:r>
              <a:rPr lang="en-US" i="1" dirty="0"/>
              <a:t>T</a:t>
            </a:r>
            <a:r>
              <a:rPr lang="en-US" dirty="0"/>
              <a:t>(2) = </a:t>
            </a:r>
            <a:r>
              <a:rPr lang="en-US" i="1" dirty="0"/>
              <a:t>T</a:t>
            </a:r>
            <a:r>
              <a:rPr lang="en-US" dirty="0"/>
              <a:t>(2/2) + 1 = 2</a:t>
            </a:r>
          </a:p>
          <a:p>
            <a:pPr algn="ctr" eaLnBrk="1" hangingPunct="1">
              <a:buFont typeface="Wingdings" charset="2"/>
              <a:buNone/>
            </a:pPr>
            <a:r>
              <a:rPr lang="en-US" dirty="0"/>
              <a:t>1 = </a:t>
            </a:r>
            <a:r>
              <a:rPr lang="en-US" i="1" dirty="0"/>
              <a:t>c</a:t>
            </a:r>
            <a:r>
              <a:rPr lang="en-US" baseline="-25000" dirty="0"/>
              <a:t>1</a:t>
            </a:r>
            <a:r>
              <a:rPr lang="en-US" dirty="0"/>
              <a:t> + </a:t>
            </a:r>
            <a:r>
              <a:rPr lang="en-US" i="1" dirty="0"/>
              <a:t>c</a:t>
            </a:r>
            <a:r>
              <a:rPr lang="en-US" baseline="-25000" dirty="0"/>
              <a:t>2</a:t>
            </a:r>
            <a:r>
              <a:rPr lang="en-US" dirty="0"/>
              <a:t>log</a:t>
            </a:r>
            <a:r>
              <a:rPr lang="en-US" baseline="-25000" dirty="0"/>
              <a:t>2</a:t>
            </a:r>
            <a:r>
              <a:rPr lang="en-US" dirty="0"/>
              <a:t>1 = </a:t>
            </a:r>
            <a:r>
              <a:rPr lang="en-US" i="1" dirty="0"/>
              <a:t>c</a:t>
            </a:r>
            <a:r>
              <a:rPr lang="en-US" baseline="-25000" dirty="0"/>
              <a:t>1</a:t>
            </a:r>
            <a:r>
              <a:rPr lang="en-US" dirty="0"/>
              <a:t> + </a:t>
            </a:r>
            <a:r>
              <a:rPr lang="en-US" i="1" dirty="0"/>
              <a:t>c</a:t>
            </a:r>
            <a:r>
              <a:rPr lang="en-US" baseline="-25000" dirty="0"/>
              <a:t>2</a:t>
            </a:r>
            <a:r>
              <a:rPr lang="en-US" dirty="0"/>
              <a:t>·0</a:t>
            </a:r>
          </a:p>
          <a:p>
            <a:pPr algn="ctr" eaLnBrk="1" hangingPunct="1">
              <a:buFont typeface="Wingdings" charset="2"/>
              <a:buNone/>
            </a:pPr>
            <a:r>
              <a:rPr lang="en-US" dirty="0"/>
              <a:t>2 = </a:t>
            </a:r>
            <a:r>
              <a:rPr lang="en-US" i="1" dirty="0"/>
              <a:t>c</a:t>
            </a:r>
            <a:r>
              <a:rPr lang="en-US" baseline="-25000" dirty="0"/>
              <a:t>1</a:t>
            </a:r>
            <a:r>
              <a:rPr lang="en-US" dirty="0"/>
              <a:t> + </a:t>
            </a:r>
            <a:r>
              <a:rPr lang="en-US" i="1" dirty="0"/>
              <a:t>c</a:t>
            </a:r>
            <a:r>
              <a:rPr lang="en-US" baseline="-25000" dirty="0"/>
              <a:t>2</a:t>
            </a:r>
            <a:r>
              <a:rPr lang="en-US" dirty="0"/>
              <a:t>log</a:t>
            </a:r>
            <a:r>
              <a:rPr lang="en-US" baseline="-25000" dirty="0"/>
              <a:t>2</a:t>
            </a:r>
            <a:r>
              <a:rPr lang="en-US" dirty="0"/>
              <a:t>2 = </a:t>
            </a:r>
            <a:r>
              <a:rPr lang="en-US" i="1" dirty="0"/>
              <a:t>c</a:t>
            </a:r>
            <a:r>
              <a:rPr lang="en-US" baseline="-25000" dirty="0"/>
              <a:t>1</a:t>
            </a:r>
            <a:r>
              <a:rPr lang="en-US" dirty="0"/>
              <a:t> + </a:t>
            </a:r>
            <a:r>
              <a:rPr lang="en-US" i="1" dirty="0"/>
              <a:t>c</a:t>
            </a:r>
            <a:r>
              <a:rPr lang="en-US" baseline="-25000" dirty="0"/>
              <a:t>2</a:t>
            </a:r>
            <a:r>
              <a:rPr lang="en-US" dirty="0"/>
              <a:t>·1</a:t>
            </a:r>
          </a:p>
          <a:p>
            <a:pPr algn="ctr" eaLnBrk="1" hangingPunct="1">
              <a:buFont typeface="Wingdings" charset="2"/>
              <a:buNone/>
            </a:pPr>
            <a:r>
              <a:rPr lang="en-US" i="1" dirty="0"/>
              <a:t>c</a:t>
            </a:r>
            <a:r>
              <a:rPr lang="en-US" baseline="-25000" dirty="0"/>
              <a:t>1</a:t>
            </a:r>
            <a:r>
              <a:rPr lang="en-US" dirty="0"/>
              <a:t> = </a:t>
            </a:r>
            <a:r>
              <a:rPr lang="en-US" i="1" dirty="0"/>
              <a:t>c</a:t>
            </a:r>
            <a:r>
              <a:rPr lang="en-US" baseline="-25000" dirty="0"/>
              <a:t>2</a:t>
            </a:r>
            <a:r>
              <a:rPr lang="en-US" dirty="0"/>
              <a:t> = 1</a:t>
            </a:r>
          </a:p>
          <a:p>
            <a:pPr eaLnBrk="1" hangingPunct="1"/>
            <a:r>
              <a:rPr lang="en-US" i="1" dirty="0" err="1"/>
              <a:t>T</a:t>
            </a:r>
            <a:r>
              <a:rPr lang="en-US" dirty="0" err="1"/>
              <a:t>(</a:t>
            </a:r>
            <a:r>
              <a:rPr lang="en-US" i="1" dirty="0" err="1"/>
              <a:t>n</a:t>
            </a:r>
            <a:r>
              <a:rPr lang="en-US" dirty="0"/>
              <a:t>) = log</a:t>
            </a:r>
            <a:r>
              <a:rPr lang="en-US" baseline="-25000" dirty="0"/>
              <a:t>2</a:t>
            </a:r>
            <a:r>
              <a:rPr lang="en-US" i="1" dirty="0"/>
              <a:t>n</a:t>
            </a:r>
            <a:r>
              <a:rPr lang="en-US" dirty="0"/>
              <a:t> + 1</a:t>
            </a:r>
          </a:p>
          <a:p>
            <a:pPr lvl="1" eaLnBrk="1" hangingPunct="1"/>
            <a:r>
              <a:rPr lang="en-US" dirty="0"/>
              <a:t>Specific solution</a:t>
            </a:r>
          </a:p>
          <a:p>
            <a:pPr lvl="1" eaLnBrk="1" hangingPunct="1"/>
            <a:r>
              <a:rPr lang="en-US" i="1" dirty="0" err="1"/>
              <a:t>T</a:t>
            </a:r>
            <a:r>
              <a:rPr lang="en-US" dirty="0" err="1"/>
              <a:t>(</a:t>
            </a:r>
            <a:r>
              <a:rPr lang="en-US" i="1" dirty="0" err="1"/>
              <a:t>n</a:t>
            </a:r>
            <a:r>
              <a:rPr lang="en-US" dirty="0"/>
              <a:t>) = </a:t>
            </a:r>
            <a:r>
              <a:rPr lang="en-US" dirty="0">
                <a:sym typeface="Symbol" charset="2"/>
              </a:rPr>
              <a:t>O</a:t>
            </a:r>
            <a:r>
              <a:rPr lang="en-US" dirty="0"/>
              <a:t>(log</a:t>
            </a:r>
            <a:r>
              <a:rPr lang="en-US" baseline="-25000" dirty="0"/>
              <a:t>2</a:t>
            </a:r>
            <a:r>
              <a:rPr lang="en-US" i="1" dirty="0"/>
              <a:t>n</a:t>
            </a:r>
            <a:r>
              <a:rPr lang="en-US" dirty="0"/>
              <a:t>) = </a:t>
            </a:r>
            <a:r>
              <a:rPr lang="en-US" dirty="0" err="1">
                <a:sym typeface="Symbol" charset="2"/>
              </a:rPr>
              <a:t>O</a:t>
            </a:r>
            <a:r>
              <a:rPr lang="en-US" dirty="0" err="1"/>
              <a:t>(log</a:t>
            </a:r>
            <a:r>
              <a:rPr lang="en-US" i="1" dirty="0" err="1"/>
              <a:t>n</a:t>
            </a:r>
            <a:r>
              <a:rPr lang="en-US"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p:spPr>
        <p:txBody>
          <a:bodyPr/>
          <a:lstStyle/>
          <a:p>
            <a:r>
              <a:rPr lang="en-US"/>
              <a:t>CS 312 - Divide and Conquer/Recurrence Relations</a:t>
            </a:r>
          </a:p>
        </p:txBody>
      </p:sp>
      <p:sp>
        <p:nvSpPr>
          <p:cNvPr id="96259" name="Slide Number Placeholder 5"/>
          <p:cNvSpPr>
            <a:spLocks noGrp="1"/>
          </p:cNvSpPr>
          <p:nvPr>
            <p:ph type="sldNum" sz="quarter" idx="12"/>
          </p:nvPr>
        </p:nvSpPr>
        <p:spPr>
          <a:noFill/>
        </p:spPr>
        <p:txBody>
          <a:bodyPr/>
          <a:lstStyle/>
          <a:p>
            <a:fld id="{23BA4F53-4742-BF43-A2A1-F99070B338B0}" type="slidenum">
              <a:rPr lang="en-US" smtClean="0"/>
              <a:pPr/>
              <a:t>76</a:t>
            </a:fld>
            <a:endParaRPr lang="en-US"/>
          </a:p>
        </p:txBody>
      </p:sp>
      <p:sp>
        <p:nvSpPr>
          <p:cNvPr id="621570" name="Rectangle 2"/>
          <p:cNvSpPr>
            <a:spLocks noGrp="1" noChangeArrowheads="1"/>
          </p:cNvSpPr>
          <p:nvPr>
            <p:ph type="title"/>
          </p:nvPr>
        </p:nvSpPr>
        <p:spPr/>
        <p:txBody>
          <a:bodyPr/>
          <a:lstStyle/>
          <a:p>
            <a:pPr eaLnBrk="1" hangingPunct="1">
              <a:defRPr/>
            </a:pPr>
            <a:r>
              <a:rPr lang="en-US" dirty="0">
                <a:ea typeface="+mj-ea"/>
                <a:cs typeface="+mj-cs"/>
              </a:rPr>
              <a:t>Change of Variables Summary</a:t>
            </a:r>
          </a:p>
        </p:txBody>
      </p:sp>
      <p:sp>
        <p:nvSpPr>
          <p:cNvPr id="96261" name="Rectangle 3"/>
          <p:cNvSpPr>
            <a:spLocks noGrp="1" noChangeArrowheads="1"/>
          </p:cNvSpPr>
          <p:nvPr>
            <p:ph type="body" idx="1"/>
          </p:nvPr>
        </p:nvSpPr>
        <p:spPr>
          <a:xfrm>
            <a:off x="685800" y="1447800"/>
            <a:ext cx="7772400" cy="4953000"/>
          </a:xfrm>
        </p:spPr>
        <p:txBody>
          <a:bodyPr>
            <a:normAutofit/>
          </a:bodyPr>
          <a:lstStyle/>
          <a:p>
            <a:pPr eaLnBrk="1" hangingPunct="1"/>
            <a:r>
              <a:rPr lang="en-US" dirty="0"/>
              <a:t>To solve recurrences of the form </a:t>
            </a:r>
            <a:r>
              <a:rPr lang="en-US" i="1" dirty="0" err="1"/>
              <a:t>T</a:t>
            </a:r>
            <a:r>
              <a:rPr lang="en-US" dirty="0" err="1"/>
              <a:t>(</a:t>
            </a:r>
            <a:r>
              <a:rPr lang="en-US" i="1" dirty="0" err="1"/>
              <a:t>n</a:t>
            </a:r>
            <a:r>
              <a:rPr lang="en-US" dirty="0"/>
              <a:t>) = </a:t>
            </a:r>
            <a:r>
              <a:rPr lang="en-US" i="1" dirty="0" err="1"/>
              <a:t>T</a:t>
            </a:r>
            <a:r>
              <a:rPr lang="en-US" dirty="0" err="1"/>
              <a:t>(</a:t>
            </a:r>
            <a:r>
              <a:rPr lang="en-US" i="1" dirty="0" err="1"/>
              <a:t>n</a:t>
            </a:r>
            <a:r>
              <a:rPr lang="en-US" dirty="0" err="1"/>
              <a:t>/</a:t>
            </a:r>
            <a:r>
              <a:rPr lang="en-US" i="1" dirty="0" err="1"/>
              <a:t>b</a:t>
            </a:r>
            <a:r>
              <a:rPr lang="en-US" dirty="0"/>
              <a:t>) + </a:t>
            </a:r>
            <a:r>
              <a:rPr lang="en-US" i="1" dirty="0" err="1"/>
              <a:t>g</a:t>
            </a:r>
            <a:r>
              <a:rPr lang="en-US" dirty="0" err="1"/>
              <a:t>(</a:t>
            </a:r>
            <a:r>
              <a:rPr lang="en-US" i="1" dirty="0" err="1"/>
              <a:t>n</a:t>
            </a:r>
            <a:r>
              <a:rPr lang="en-US" dirty="0"/>
              <a:t>) </a:t>
            </a:r>
            <a:endParaRPr lang="en-US" i="1" dirty="0"/>
          </a:p>
          <a:p>
            <a:pPr marL="914400" lvl="1" indent="-457200" eaLnBrk="1" hangingPunct="1">
              <a:buFont typeface="+mj-lt"/>
              <a:buAutoNum type="arabicPeriod"/>
            </a:pPr>
            <a:r>
              <a:rPr lang="en-US" dirty="0"/>
              <a:t>Replace </a:t>
            </a:r>
            <a:r>
              <a:rPr lang="en-US" i="1" dirty="0" err="1"/>
              <a:t>n</a:t>
            </a:r>
            <a:r>
              <a:rPr lang="en-US" dirty="0"/>
              <a:t> with </a:t>
            </a:r>
            <a:r>
              <a:rPr lang="en-US" i="1" dirty="0" err="1"/>
              <a:t>b</a:t>
            </a:r>
            <a:r>
              <a:rPr lang="en-US" i="1" baseline="30000" dirty="0" err="1"/>
              <a:t>k</a:t>
            </a:r>
            <a:r>
              <a:rPr lang="en-US" dirty="0"/>
              <a:t> (assuming </a:t>
            </a:r>
            <a:r>
              <a:rPr lang="en-US" i="1" dirty="0" err="1"/>
              <a:t>n</a:t>
            </a:r>
            <a:r>
              <a:rPr lang="en-US" dirty="0"/>
              <a:t> is a power of </a:t>
            </a:r>
            <a:r>
              <a:rPr lang="en-US" i="1" dirty="0" err="1"/>
              <a:t>b</a:t>
            </a:r>
            <a:r>
              <a:rPr lang="en-US" dirty="0"/>
              <a:t>)</a:t>
            </a:r>
          </a:p>
          <a:p>
            <a:pPr marL="914400" lvl="1" indent="-457200" eaLnBrk="1" hangingPunct="1">
              <a:buFont typeface="+mj-lt"/>
              <a:buAutoNum type="arabicPeriod"/>
            </a:pPr>
            <a:r>
              <a:rPr lang="en-US" dirty="0"/>
              <a:t>Replace </a:t>
            </a:r>
            <a:r>
              <a:rPr lang="en-US" i="1" dirty="0" err="1"/>
              <a:t>T</a:t>
            </a:r>
            <a:r>
              <a:rPr lang="en-US" dirty="0" err="1"/>
              <a:t>(</a:t>
            </a:r>
            <a:r>
              <a:rPr lang="en-US" i="1" dirty="0" err="1"/>
              <a:t>b</a:t>
            </a:r>
            <a:r>
              <a:rPr lang="en-US" i="1" baseline="30000" dirty="0" err="1"/>
              <a:t>k</a:t>
            </a:r>
            <a:r>
              <a:rPr lang="en-US" dirty="0"/>
              <a:t>) with </a:t>
            </a:r>
            <a:r>
              <a:rPr lang="en-US" i="1" dirty="0" err="1"/>
              <a:t>t</a:t>
            </a:r>
            <a:r>
              <a:rPr lang="en-US" i="1" baseline="-25000" dirty="0" err="1"/>
              <a:t>k</a:t>
            </a:r>
            <a:r>
              <a:rPr lang="en-US" dirty="0"/>
              <a:t> </a:t>
            </a:r>
          </a:p>
          <a:p>
            <a:pPr marL="914400" lvl="1" indent="-457200" eaLnBrk="1" hangingPunct="1">
              <a:buFont typeface="+mj-lt"/>
              <a:buAutoNum type="arabicPeriod"/>
            </a:pPr>
            <a:r>
              <a:rPr lang="en-US" dirty="0"/>
              <a:t>Solve as a non-homogenous recurrence (e.g. shortcut rule)</a:t>
            </a:r>
          </a:p>
          <a:p>
            <a:pPr marL="914400" lvl="1" indent="-457200" eaLnBrk="1" hangingPunct="1">
              <a:buFont typeface="+mj-lt"/>
              <a:buAutoNum type="arabicPeriod"/>
            </a:pPr>
            <a:r>
              <a:rPr lang="en-US" dirty="0"/>
              <a:t>In the resulting general solution change the variables back </a:t>
            </a:r>
          </a:p>
          <a:p>
            <a:pPr marL="1314450" lvl="2" indent="-457200" eaLnBrk="1" hangingPunct="1">
              <a:buFont typeface="+mj-lt"/>
              <a:buAutoNum type="alphaLcParenR"/>
            </a:pPr>
            <a:r>
              <a:rPr lang="en-US" dirty="0"/>
              <a:t>Replace </a:t>
            </a:r>
            <a:r>
              <a:rPr lang="en-US" i="1" dirty="0" err="1"/>
              <a:t>t</a:t>
            </a:r>
            <a:r>
              <a:rPr lang="en-US" i="1" baseline="-25000" dirty="0" err="1"/>
              <a:t>k</a:t>
            </a:r>
            <a:r>
              <a:rPr lang="en-US" dirty="0"/>
              <a:t> with </a:t>
            </a:r>
            <a:r>
              <a:rPr lang="en-US" i="1" dirty="0" err="1"/>
              <a:t>T</a:t>
            </a:r>
            <a:r>
              <a:rPr lang="en-US" dirty="0" err="1"/>
              <a:t>(</a:t>
            </a:r>
            <a:r>
              <a:rPr lang="en-US" i="1" dirty="0" err="1"/>
              <a:t>b</a:t>
            </a:r>
            <a:r>
              <a:rPr lang="en-US" i="1" baseline="30000" dirty="0" err="1"/>
              <a:t>k</a:t>
            </a:r>
            <a:r>
              <a:rPr lang="en-US" dirty="0"/>
              <a:t>) </a:t>
            </a:r>
          </a:p>
          <a:p>
            <a:pPr marL="1314450" lvl="2" indent="-457200" eaLnBrk="1" hangingPunct="1">
              <a:buFont typeface="+mj-lt"/>
              <a:buAutoNum type="alphaLcParenR"/>
            </a:pPr>
            <a:r>
              <a:rPr lang="en-US" dirty="0"/>
              <a:t>Replace </a:t>
            </a:r>
            <a:r>
              <a:rPr lang="en-US" i="1" dirty="0" err="1"/>
              <a:t>b</a:t>
            </a:r>
            <a:r>
              <a:rPr lang="en-US" i="1" baseline="30000" dirty="0" err="1"/>
              <a:t>k</a:t>
            </a:r>
            <a:r>
              <a:rPr lang="en-US" i="1" baseline="30000" dirty="0"/>
              <a:t> </a:t>
            </a:r>
            <a:r>
              <a:rPr lang="en-US" dirty="0"/>
              <a:t>with </a:t>
            </a:r>
            <a:r>
              <a:rPr lang="en-US" i="1" dirty="0" err="1"/>
              <a:t>n</a:t>
            </a:r>
            <a:r>
              <a:rPr lang="en-US" dirty="0"/>
              <a:t> and replace </a:t>
            </a:r>
            <a:r>
              <a:rPr lang="en-US" i="1" dirty="0" err="1"/>
              <a:t>k</a:t>
            </a:r>
            <a:r>
              <a:rPr lang="en-US" dirty="0"/>
              <a:t> with </a:t>
            </a:r>
            <a:r>
              <a:rPr lang="en-US" dirty="0" err="1"/>
              <a:t>log</a:t>
            </a:r>
            <a:r>
              <a:rPr lang="en-US" i="1" baseline="-25000" dirty="0" err="1"/>
              <a:t>b</a:t>
            </a:r>
            <a:r>
              <a:rPr lang="en-US" i="1" dirty="0" err="1"/>
              <a:t>n</a:t>
            </a:r>
            <a:r>
              <a:rPr lang="en-US" dirty="0"/>
              <a:t> </a:t>
            </a:r>
          </a:p>
          <a:p>
            <a:pPr marL="914400" lvl="1" indent="-457200" eaLnBrk="1" hangingPunct="1">
              <a:buFont typeface="+mj-lt"/>
              <a:buAutoNum type="arabicPeriod"/>
            </a:pPr>
            <a:r>
              <a:rPr lang="en-US" dirty="0"/>
              <a:t>Using this finalized general solution, use the initial values to solve for constants to obtain specific solution</a:t>
            </a:r>
          </a:p>
          <a:p>
            <a:pPr marL="1314450" lvl="2" indent="-457200" eaLnBrk="1" hangingPunct="1"/>
            <a:r>
              <a:rPr lang="en-US" dirty="0"/>
              <a:t>Remember values of </a:t>
            </a:r>
            <a:r>
              <a:rPr lang="en-US" i="1" dirty="0" err="1"/>
              <a:t>n</a:t>
            </a:r>
            <a:r>
              <a:rPr lang="en-US" dirty="0"/>
              <a:t> must be powers of </a:t>
            </a:r>
            <a:r>
              <a:rPr lang="en-US" i="1" dirty="0" err="1"/>
              <a:t>b</a:t>
            </a:r>
            <a:r>
              <a:rPr lang="en-US" dirty="0"/>
              <a:t> </a:t>
            </a:r>
          </a:p>
          <a:p>
            <a:pPr eaLnBrk="1" hangingPunct="1"/>
            <a:r>
              <a:rPr lang="en-US" sz="2000" dirty="0"/>
              <a:t>Note unfortunate overloaded use of </a:t>
            </a:r>
            <a:r>
              <a:rPr lang="en-US" sz="2000" i="1" dirty="0" err="1"/>
              <a:t>b</a:t>
            </a:r>
            <a:r>
              <a:rPr lang="en-US" sz="2000" i="1" dirty="0"/>
              <a:t> </a:t>
            </a:r>
            <a:r>
              <a:rPr lang="en-US" sz="2000" dirty="0"/>
              <a:t>and </a:t>
            </a:r>
            <a:r>
              <a:rPr lang="en-US" sz="2000" i="1" dirty="0" err="1"/>
              <a:t>k</a:t>
            </a:r>
            <a:r>
              <a:rPr lang="en-US" sz="2000" i="1" dirty="0"/>
              <a:t> </a:t>
            </a:r>
            <a:r>
              <a:rPr lang="en-US" sz="2000" dirty="0"/>
              <a:t>in the shortcut</a:t>
            </a:r>
          </a:p>
          <a:p>
            <a:pPr lvl="1" eaLnBrk="1" hangingPunct="1"/>
            <a:r>
              <a:rPr lang="en-US" sz="1800" dirty="0"/>
              <a:t>In initial recurrence, </a:t>
            </a:r>
            <a:r>
              <a:rPr lang="en-US" sz="1800" i="1" dirty="0" err="1"/>
              <a:t>b</a:t>
            </a:r>
            <a:r>
              <a:rPr lang="en-US" sz="1800" dirty="0"/>
              <a:t> is task size divider, and </a:t>
            </a:r>
            <a:r>
              <a:rPr lang="en-US" sz="1800" i="1" dirty="0" err="1"/>
              <a:t>k</a:t>
            </a:r>
            <a:r>
              <a:rPr lang="en-US" sz="1800" i="1" dirty="0"/>
              <a:t> </a:t>
            </a:r>
            <a:r>
              <a:rPr lang="en-US" sz="1800" dirty="0"/>
              <a:t>is the order index</a:t>
            </a:r>
          </a:p>
          <a:p>
            <a:pPr lvl="1" eaLnBrk="1" hangingPunct="1"/>
            <a:r>
              <a:rPr lang="en-US" sz="1800" dirty="0"/>
              <a:t>In shortcut, </a:t>
            </a:r>
            <a:r>
              <a:rPr lang="en-US" sz="1800" i="1" dirty="0" err="1"/>
              <a:t>b</a:t>
            </a:r>
            <a:r>
              <a:rPr lang="en-US" sz="1800" i="1" dirty="0"/>
              <a:t> </a:t>
            </a:r>
            <a:r>
              <a:rPr lang="en-US" sz="1800" dirty="0"/>
              <a:t>is the base of the forcing function, and </a:t>
            </a:r>
            <a:r>
              <a:rPr lang="en-US" sz="1800" i="1" dirty="0" err="1"/>
              <a:t>k</a:t>
            </a:r>
            <a:r>
              <a:rPr lang="en-US" sz="1800" i="1" dirty="0"/>
              <a:t> </a:t>
            </a:r>
            <a:r>
              <a:rPr lang="en-US" sz="1800" dirty="0"/>
              <a:t>is the order of the transformed recurrence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p:spPr>
        <p:txBody>
          <a:bodyPr/>
          <a:lstStyle/>
          <a:p>
            <a:r>
              <a:rPr lang="en-US"/>
              <a:t>CS 312 - Divide and Conquer/Recurrence Relations</a:t>
            </a:r>
          </a:p>
        </p:txBody>
      </p:sp>
      <p:sp>
        <p:nvSpPr>
          <p:cNvPr id="96259" name="Slide Number Placeholder 5"/>
          <p:cNvSpPr>
            <a:spLocks noGrp="1"/>
          </p:cNvSpPr>
          <p:nvPr>
            <p:ph type="sldNum" sz="quarter" idx="12"/>
          </p:nvPr>
        </p:nvSpPr>
        <p:spPr>
          <a:noFill/>
        </p:spPr>
        <p:txBody>
          <a:bodyPr/>
          <a:lstStyle/>
          <a:p>
            <a:fld id="{23BA4F53-4742-BF43-A2A1-F99070B338B0}" type="slidenum">
              <a:rPr lang="en-US" smtClean="0"/>
              <a:pPr/>
              <a:t>77</a:t>
            </a:fld>
            <a:endParaRPr lang="en-US"/>
          </a:p>
        </p:txBody>
      </p:sp>
      <p:sp>
        <p:nvSpPr>
          <p:cNvPr id="621570" name="Rectangle 2"/>
          <p:cNvSpPr>
            <a:spLocks noGrp="1" noChangeArrowheads="1"/>
          </p:cNvSpPr>
          <p:nvPr>
            <p:ph type="title"/>
          </p:nvPr>
        </p:nvSpPr>
        <p:spPr/>
        <p:txBody>
          <a:bodyPr/>
          <a:lstStyle/>
          <a:p>
            <a:pPr eaLnBrk="1" hangingPunct="1">
              <a:defRPr/>
            </a:pPr>
            <a:r>
              <a:rPr lang="en-US" dirty="0">
                <a:ea typeface="+mj-ea"/>
                <a:cs typeface="+mj-cs"/>
              </a:rPr>
              <a:t>Change of Variables Summary</a:t>
            </a:r>
          </a:p>
        </p:txBody>
      </p:sp>
      <p:sp>
        <p:nvSpPr>
          <p:cNvPr id="96261" name="Rectangle 3"/>
          <p:cNvSpPr>
            <a:spLocks noGrp="1" noChangeArrowheads="1"/>
          </p:cNvSpPr>
          <p:nvPr>
            <p:ph type="body" idx="1"/>
          </p:nvPr>
        </p:nvSpPr>
        <p:spPr>
          <a:xfrm>
            <a:off x="685800" y="1447800"/>
            <a:ext cx="7772400" cy="4800600"/>
          </a:xfrm>
        </p:spPr>
        <p:txBody>
          <a:bodyPr>
            <a:normAutofit/>
          </a:bodyPr>
          <a:lstStyle/>
          <a:p>
            <a:pPr eaLnBrk="1" hangingPunct="1"/>
            <a:r>
              <a:rPr lang="en-US" dirty="0"/>
              <a:t>To solve recurrences of the form </a:t>
            </a:r>
            <a:r>
              <a:rPr lang="en-US" i="1" dirty="0" err="1"/>
              <a:t>T</a:t>
            </a:r>
            <a:r>
              <a:rPr lang="en-US" dirty="0" err="1"/>
              <a:t>(</a:t>
            </a:r>
            <a:r>
              <a:rPr lang="en-US" i="1" dirty="0" err="1"/>
              <a:t>n</a:t>
            </a:r>
            <a:r>
              <a:rPr lang="en-US" dirty="0"/>
              <a:t>) = </a:t>
            </a:r>
            <a:r>
              <a:rPr lang="en-US" i="1" dirty="0" err="1"/>
              <a:t>T</a:t>
            </a:r>
            <a:r>
              <a:rPr lang="en-US" dirty="0" err="1"/>
              <a:t>(</a:t>
            </a:r>
            <a:r>
              <a:rPr lang="en-US" i="1" dirty="0" err="1"/>
              <a:t>n</a:t>
            </a:r>
            <a:r>
              <a:rPr lang="en-US" dirty="0" err="1"/>
              <a:t>/</a:t>
            </a:r>
            <a:r>
              <a:rPr lang="en-US" i="1" dirty="0" err="1"/>
              <a:t>b</a:t>
            </a:r>
            <a:r>
              <a:rPr lang="en-US" dirty="0"/>
              <a:t>) + </a:t>
            </a:r>
            <a:r>
              <a:rPr lang="en-US" i="1" dirty="0" err="1"/>
              <a:t>g</a:t>
            </a:r>
            <a:r>
              <a:rPr lang="en-US" dirty="0" err="1"/>
              <a:t>(</a:t>
            </a:r>
            <a:r>
              <a:rPr lang="en-US" i="1" dirty="0" err="1"/>
              <a:t>n</a:t>
            </a:r>
            <a:r>
              <a:rPr lang="en-US" dirty="0"/>
              <a:t>) </a:t>
            </a:r>
            <a:endParaRPr lang="en-US" i="1" dirty="0"/>
          </a:p>
          <a:p>
            <a:pPr marL="914400" lvl="1" indent="-457200" eaLnBrk="1" hangingPunct="1">
              <a:buFont typeface="+mj-lt"/>
              <a:buAutoNum type="arabicPeriod"/>
            </a:pPr>
            <a:r>
              <a:rPr lang="en-US" dirty="0"/>
              <a:t>Replace </a:t>
            </a:r>
            <a:r>
              <a:rPr lang="en-US" i="1" dirty="0" err="1"/>
              <a:t>n</a:t>
            </a:r>
            <a:r>
              <a:rPr lang="en-US" dirty="0"/>
              <a:t> with </a:t>
            </a:r>
            <a:r>
              <a:rPr lang="en-US" i="1" dirty="0" err="1"/>
              <a:t>b</a:t>
            </a:r>
            <a:r>
              <a:rPr lang="en-US" i="1" baseline="30000" dirty="0" err="1"/>
              <a:t>k</a:t>
            </a:r>
            <a:r>
              <a:rPr lang="en-US" dirty="0"/>
              <a:t> (assuming </a:t>
            </a:r>
            <a:r>
              <a:rPr lang="en-US" i="1" dirty="0" err="1"/>
              <a:t>n</a:t>
            </a:r>
            <a:r>
              <a:rPr lang="en-US" dirty="0"/>
              <a:t> is a power of </a:t>
            </a:r>
            <a:r>
              <a:rPr lang="en-US" i="1" dirty="0" err="1"/>
              <a:t>b</a:t>
            </a:r>
            <a:r>
              <a:rPr lang="en-US" dirty="0"/>
              <a:t>)</a:t>
            </a:r>
          </a:p>
          <a:p>
            <a:pPr marL="914400" lvl="1" indent="-457200" eaLnBrk="1" hangingPunct="1">
              <a:buFont typeface="+mj-lt"/>
              <a:buAutoNum type="arabicPeriod"/>
            </a:pPr>
            <a:r>
              <a:rPr lang="en-US" dirty="0"/>
              <a:t>Replace </a:t>
            </a:r>
            <a:r>
              <a:rPr lang="en-US" i="1" dirty="0" err="1"/>
              <a:t>T</a:t>
            </a:r>
            <a:r>
              <a:rPr lang="en-US" dirty="0" err="1"/>
              <a:t>(</a:t>
            </a:r>
            <a:r>
              <a:rPr lang="en-US" i="1" dirty="0" err="1"/>
              <a:t>b</a:t>
            </a:r>
            <a:r>
              <a:rPr lang="en-US" i="1" baseline="30000" dirty="0" err="1"/>
              <a:t>k</a:t>
            </a:r>
            <a:r>
              <a:rPr lang="en-US" dirty="0"/>
              <a:t>) with </a:t>
            </a:r>
            <a:r>
              <a:rPr lang="en-US" i="1" dirty="0" err="1"/>
              <a:t>t</a:t>
            </a:r>
            <a:r>
              <a:rPr lang="en-US" i="1" baseline="-25000" dirty="0" err="1"/>
              <a:t>k</a:t>
            </a:r>
            <a:r>
              <a:rPr lang="en-US" dirty="0"/>
              <a:t> </a:t>
            </a:r>
          </a:p>
          <a:p>
            <a:pPr marL="914400" lvl="1" indent="-457200" eaLnBrk="1" hangingPunct="1">
              <a:buFont typeface="+mj-lt"/>
              <a:buAutoNum type="arabicPeriod"/>
            </a:pPr>
            <a:r>
              <a:rPr lang="en-US" dirty="0"/>
              <a:t>Solve as a non-homogenous recurrence (e.g. shortcut rule)</a:t>
            </a:r>
          </a:p>
          <a:p>
            <a:pPr marL="914400" lvl="1" indent="-457200" eaLnBrk="1" hangingPunct="1">
              <a:buFont typeface="+mj-lt"/>
              <a:buAutoNum type="arabicPeriod"/>
            </a:pPr>
            <a:r>
              <a:rPr lang="en-US" dirty="0"/>
              <a:t>In the resulting general solution change the variables back </a:t>
            </a:r>
          </a:p>
          <a:p>
            <a:pPr marL="1314450" lvl="2" indent="-457200" eaLnBrk="1" hangingPunct="1">
              <a:buFont typeface="+mj-lt"/>
              <a:buAutoNum type="alphaLcParenR"/>
            </a:pPr>
            <a:r>
              <a:rPr lang="en-US" dirty="0"/>
              <a:t>Replace </a:t>
            </a:r>
            <a:r>
              <a:rPr lang="en-US" i="1" dirty="0" err="1"/>
              <a:t>t</a:t>
            </a:r>
            <a:r>
              <a:rPr lang="en-US" i="1" baseline="-25000" dirty="0" err="1"/>
              <a:t>k</a:t>
            </a:r>
            <a:r>
              <a:rPr lang="en-US" dirty="0"/>
              <a:t> with </a:t>
            </a:r>
            <a:r>
              <a:rPr lang="en-US" i="1" dirty="0" err="1"/>
              <a:t>T</a:t>
            </a:r>
            <a:r>
              <a:rPr lang="en-US" dirty="0" err="1"/>
              <a:t>(</a:t>
            </a:r>
            <a:r>
              <a:rPr lang="en-US" i="1" dirty="0" err="1"/>
              <a:t>b</a:t>
            </a:r>
            <a:r>
              <a:rPr lang="en-US" i="1" baseline="30000" dirty="0" err="1"/>
              <a:t>k</a:t>
            </a:r>
            <a:r>
              <a:rPr lang="en-US" dirty="0"/>
              <a:t>) </a:t>
            </a:r>
          </a:p>
          <a:p>
            <a:pPr marL="1314450" lvl="2" indent="-457200" eaLnBrk="1" hangingPunct="1">
              <a:buFont typeface="+mj-lt"/>
              <a:buAutoNum type="alphaLcParenR"/>
            </a:pPr>
            <a:r>
              <a:rPr lang="en-US" dirty="0"/>
              <a:t>Replace </a:t>
            </a:r>
            <a:r>
              <a:rPr lang="en-US" i="1" dirty="0" err="1"/>
              <a:t>b</a:t>
            </a:r>
            <a:r>
              <a:rPr lang="en-US" i="1" baseline="30000" dirty="0" err="1"/>
              <a:t>k</a:t>
            </a:r>
            <a:r>
              <a:rPr lang="en-US" i="1" baseline="30000" dirty="0"/>
              <a:t> </a:t>
            </a:r>
            <a:r>
              <a:rPr lang="en-US" dirty="0"/>
              <a:t>with </a:t>
            </a:r>
            <a:r>
              <a:rPr lang="en-US" i="1" dirty="0" err="1"/>
              <a:t>n</a:t>
            </a:r>
            <a:r>
              <a:rPr lang="en-US" dirty="0"/>
              <a:t> and replace </a:t>
            </a:r>
            <a:r>
              <a:rPr lang="en-US" i="1" dirty="0" err="1"/>
              <a:t>k</a:t>
            </a:r>
            <a:r>
              <a:rPr lang="en-US" dirty="0"/>
              <a:t> with </a:t>
            </a:r>
            <a:r>
              <a:rPr lang="en-US" dirty="0" err="1"/>
              <a:t>log</a:t>
            </a:r>
            <a:r>
              <a:rPr lang="en-US" i="1" baseline="-25000" dirty="0" err="1"/>
              <a:t>b</a:t>
            </a:r>
            <a:r>
              <a:rPr lang="en-US" i="1" dirty="0" err="1"/>
              <a:t>n</a:t>
            </a:r>
            <a:r>
              <a:rPr lang="en-US" dirty="0"/>
              <a:t> </a:t>
            </a:r>
          </a:p>
          <a:p>
            <a:pPr marL="914400" lvl="1" indent="-457200" eaLnBrk="1" hangingPunct="1">
              <a:buFont typeface="+mj-lt"/>
              <a:buAutoNum type="arabicPeriod"/>
            </a:pPr>
            <a:r>
              <a:rPr lang="en-US" dirty="0"/>
              <a:t>Using this finalized general solution, use the initial values to solve for constants to obtain specific solution</a:t>
            </a:r>
          </a:p>
          <a:p>
            <a:pPr marL="1314450" lvl="2" indent="-457200" eaLnBrk="1" hangingPunct="1"/>
            <a:r>
              <a:rPr lang="en-US" dirty="0"/>
              <a:t>Remember values of </a:t>
            </a:r>
            <a:r>
              <a:rPr lang="en-US" i="1" dirty="0" err="1"/>
              <a:t>n</a:t>
            </a:r>
            <a:r>
              <a:rPr lang="en-US" dirty="0"/>
              <a:t> must be powers of </a:t>
            </a:r>
            <a:r>
              <a:rPr lang="en-US" i="1" dirty="0" err="1"/>
              <a:t>b</a:t>
            </a:r>
            <a:r>
              <a:rPr lang="en-US" dirty="0"/>
              <a:t> </a:t>
            </a:r>
          </a:p>
          <a:p>
            <a:pPr eaLnBrk="1" hangingPunct="1"/>
            <a:r>
              <a:rPr lang="en-US" dirty="0"/>
              <a:t>Do example</a:t>
            </a:r>
            <a:r>
              <a:rPr lang="en-US" i="1" dirty="0"/>
              <a:t>: </a:t>
            </a:r>
            <a:r>
              <a:rPr lang="en-US" i="1" dirty="0" err="1"/>
              <a:t>T</a:t>
            </a:r>
            <a:r>
              <a:rPr lang="en-US" dirty="0" err="1"/>
              <a:t>(</a:t>
            </a:r>
            <a:r>
              <a:rPr lang="en-US" i="1" dirty="0" err="1"/>
              <a:t>n</a:t>
            </a:r>
            <a:r>
              <a:rPr lang="en-US" dirty="0"/>
              <a:t>) = 10</a:t>
            </a:r>
            <a:r>
              <a:rPr lang="en-US" i="1" dirty="0"/>
              <a:t>T</a:t>
            </a:r>
            <a:r>
              <a:rPr lang="en-US" dirty="0"/>
              <a:t>(</a:t>
            </a:r>
            <a:r>
              <a:rPr lang="en-US" i="1" dirty="0"/>
              <a:t>n</a:t>
            </a:r>
            <a:r>
              <a:rPr lang="en-US" dirty="0"/>
              <a:t>/5) + </a:t>
            </a:r>
            <a:r>
              <a:rPr lang="en-US" i="1" dirty="0"/>
              <a:t>n</a:t>
            </a:r>
            <a:r>
              <a:rPr lang="en-US" baseline="30000" dirty="0"/>
              <a:t>2</a:t>
            </a:r>
            <a:r>
              <a:rPr lang="en-US" dirty="0"/>
              <a:t> with </a:t>
            </a:r>
            <a:r>
              <a:rPr lang="en-US" i="1" dirty="0"/>
              <a:t>T</a:t>
            </a:r>
            <a:r>
              <a:rPr lang="en-US" dirty="0"/>
              <a:t>(1) = 0</a:t>
            </a:r>
          </a:p>
          <a:p>
            <a:pPr lvl="1" eaLnBrk="1" hangingPunct="1"/>
            <a:r>
              <a:rPr lang="en-US" dirty="0"/>
              <a:t>where </a:t>
            </a:r>
            <a:r>
              <a:rPr lang="en-US" i="1" dirty="0" err="1"/>
              <a:t>n</a:t>
            </a:r>
            <a:r>
              <a:rPr lang="en-US" dirty="0"/>
              <a:t> is a power of 5  (1, 5, 25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762000" y="76200"/>
            <a:ext cx="7620000" cy="5943600"/>
          </a:xfrm>
          <a:prstGeom prst="rect">
            <a:avLst/>
          </a:prstGeom>
          <a:solidFill>
            <a:schemeClr val="accent5"/>
          </a:solidFill>
          <a:ln w="9525">
            <a:noFill/>
            <a:miter lim="800000"/>
            <a:headEnd/>
            <a:tailEnd/>
          </a:ln>
        </p:spPr>
      </p:pic>
      <p:sp>
        <p:nvSpPr>
          <p:cNvPr id="7" name="TextBox 6"/>
          <p:cNvSpPr txBox="1"/>
          <p:nvPr/>
        </p:nvSpPr>
        <p:spPr>
          <a:xfrm>
            <a:off x="609600" y="6106180"/>
            <a:ext cx="7869950" cy="523220"/>
          </a:xfrm>
          <a:prstGeom prst="rect">
            <a:avLst/>
          </a:prstGeom>
          <a:noFill/>
        </p:spPr>
        <p:txBody>
          <a:bodyPr wrap="none" rtlCol="0">
            <a:spAutoFit/>
          </a:bodyPr>
          <a:lstStyle/>
          <a:p>
            <a:r>
              <a:rPr lang="en-US" sz="1400" b="0" dirty="0"/>
              <a:t>Note that is not necessary to “Rewrite the logs for convenience.”  It is just as easy (perhaps easier) to leave </a:t>
            </a:r>
          </a:p>
          <a:p>
            <a:r>
              <a:rPr lang="en-US" sz="1400" b="0" dirty="0"/>
              <a:t>them as they are in doing the steps, leading to an equivalent final solution of –(5/3)10</a:t>
            </a:r>
            <a:r>
              <a:rPr lang="en-US" sz="1400" b="0" baseline="30000" dirty="0"/>
              <a:t>log</a:t>
            </a:r>
            <a:r>
              <a:rPr lang="en-US" sz="1000" b="0" dirty="0"/>
              <a:t>5</a:t>
            </a:r>
            <a:r>
              <a:rPr lang="en-US" sz="1400" b="0" baseline="30000" dirty="0"/>
              <a:t>n</a:t>
            </a:r>
            <a:r>
              <a:rPr lang="en-US" sz="1400" b="0" dirty="0"/>
              <a:t> + (5/3)25</a:t>
            </a:r>
            <a:r>
              <a:rPr lang="en-US" sz="1400" b="0" baseline="30000" dirty="0"/>
              <a:t>log</a:t>
            </a:r>
            <a:r>
              <a:rPr lang="en-US" sz="1000" b="0" dirty="0"/>
              <a:t>5</a:t>
            </a:r>
            <a:r>
              <a:rPr lang="en-US" sz="1400" b="0" baseline="30000" dirty="0"/>
              <a:t>n</a:t>
            </a:r>
            <a:r>
              <a:rPr lang="en-US" sz="1400" b="0" dirty="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p:spPr>
        <p:txBody>
          <a:bodyPr/>
          <a:lstStyle/>
          <a:p>
            <a:r>
              <a:rPr lang="en-US"/>
              <a:t>CS 312 - Divide and Conquer/Recurrence Relations</a:t>
            </a:r>
          </a:p>
        </p:txBody>
      </p:sp>
      <p:sp>
        <p:nvSpPr>
          <p:cNvPr id="98307" name="Slide Number Placeholder 5"/>
          <p:cNvSpPr>
            <a:spLocks noGrp="1"/>
          </p:cNvSpPr>
          <p:nvPr>
            <p:ph type="sldNum" sz="quarter" idx="12"/>
          </p:nvPr>
        </p:nvSpPr>
        <p:spPr>
          <a:noFill/>
        </p:spPr>
        <p:txBody>
          <a:bodyPr/>
          <a:lstStyle/>
          <a:p>
            <a:fld id="{EF0625CB-C3F7-5040-80DB-4A0BCABC09CC}" type="slidenum">
              <a:rPr lang="en-US" smtClean="0"/>
              <a:pPr/>
              <a:t>79</a:t>
            </a:fld>
            <a:endParaRPr lang="en-US"/>
          </a:p>
        </p:txBody>
      </p:sp>
      <p:sp>
        <p:nvSpPr>
          <p:cNvPr id="640002" name="Rectangle 2"/>
          <p:cNvSpPr>
            <a:spLocks noGrp="1" noChangeArrowheads="1"/>
          </p:cNvSpPr>
          <p:nvPr>
            <p:ph type="title"/>
          </p:nvPr>
        </p:nvSpPr>
        <p:spPr/>
        <p:txBody>
          <a:bodyPr/>
          <a:lstStyle/>
          <a:p>
            <a:pPr eaLnBrk="1" hangingPunct="1">
              <a:defRPr/>
            </a:pPr>
            <a:r>
              <a:rPr lang="en-US" dirty="0">
                <a:ea typeface="+mj-ea"/>
                <a:cs typeface="+mj-cs"/>
              </a:rPr>
              <a:t>More Change of Variables</a:t>
            </a:r>
          </a:p>
        </p:txBody>
      </p:sp>
      <p:sp>
        <p:nvSpPr>
          <p:cNvPr id="98309" name="Rectangle 3"/>
          <p:cNvSpPr>
            <a:spLocks noGrp="1" noChangeArrowheads="1"/>
          </p:cNvSpPr>
          <p:nvPr>
            <p:ph type="body" idx="1"/>
          </p:nvPr>
        </p:nvSpPr>
        <p:spPr/>
        <p:txBody>
          <a:bodyPr/>
          <a:lstStyle/>
          <a:p>
            <a:pPr eaLnBrk="1" hangingPunct="1"/>
            <a:r>
              <a:rPr lang="en-US" dirty="0"/>
              <a:t>Change of variables can be used in other contexts to transform a recurrence</a:t>
            </a:r>
          </a:p>
          <a:p>
            <a:pPr eaLnBrk="1" hangingPunct="1"/>
            <a:r>
              <a:rPr lang="en-US" i="1" dirty="0" err="1"/>
              <a:t>nT</a:t>
            </a:r>
            <a:r>
              <a:rPr lang="en-US" dirty="0" err="1"/>
              <a:t>(</a:t>
            </a:r>
            <a:r>
              <a:rPr lang="en-US" i="1" dirty="0" err="1"/>
              <a:t>n</a:t>
            </a:r>
            <a:r>
              <a:rPr lang="en-US" dirty="0"/>
              <a:t>) = (</a:t>
            </a:r>
            <a:r>
              <a:rPr lang="en-US" i="1" dirty="0"/>
              <a:t>n</a:t>
            </a:r>
            <a:r>
              <a:rPr lang="en-US" dirty="0"/>
              <a:t>-1)</a:t>
            </a:r>
            <a:r>
              <a:rPr lang="en-US" i="1" dirty="0"/>
              <a:t>T</a:t>
            </a:r>
            <a:r>
              <a:rPr lang="en-US" dirty="0"/>
              <a:t>(</a:t>
            </a:r>
            <a:r>
              <a:rPr lang="en-US" i="1" dirty="0"/>
              <a:t>n</a:t>
            </a:r>
            <a:r>
              <a:rPr lang="en-US" dirty="0"/>
              <a:t>-1) + 3   for </a:t>
            </a:r>
            <a:r>
              <a:rPr lang="en-US" i="1" dirty="0" err="1"/>
              <a:t>n</a:t>
            </a:r>
            <a:r>
              <a:rPr lang="en-US" dirty="0"/>
              <a:t> &gt; 0</a:t>
            </a:r>
          </a:p>
          <a:p>
            <a:pPr eaLnBrk="1" hangingPunct="1"/>
            <a:r>
              <a:rPr lang="en-US" dirty="0"/>
              <a:t>Not time invariant since after dividing by </a:t>
            </a:r>
            <a:r>
              <a:rPr lang="en-US" i="1" dirty="0" err="1"/>
              <a:t>n</a:t>
            </a:r>
            <a:r>
              <a:rPr lang="en-US" dirty="0"/>
              <a:t> the second coefficient is (</a:t>
            </a:r>
            <a:r>
              <a:rPr lang="en-US" i="1" dirty="0"/>
              <a:t>n</a:t>
            </a:r>
            <a:r>
              <a:rPr lang="en-US" dirty="0"/>
              <a:t>-1)/</a:t>
            </a:r>
            <a:r>
              <a:rPr lang="en-US" i="1" dirty="0"/>
              <a:t>n</a:t>
            </a:r>
          </a:p>
          <a:p>
            <a:pPr eaLnBrk="1" hangingPunct="1"/>
            <a:r>
              <a:rPr lang="en-US" dirty="0"/>
              <a:t>Can do a change of variables and replace </a:t>
            </a:r>
            <a:r>
              <a:rPr lang="en-US" i="1" dirty="0" err="1"/>
              <a:t>nT</a:t>
            </a:r>
            <a:r>
              <a:rPr lang="en-US" dirty="0" err="1"/>
              <a:t>(</a:t>
            </a:r>
            <a:r>
              <a:rPr lang="en-US" i="1" dirty="0" err="1"/>
              <a:t>n</a:t>
            </a:r>
            <a:r>
              <a:rPr lang="en-US" dirty="0"/>
              <a:t>) with </a:t>
            </a:r>
            <a:r>
              <a:rPr lang="en-US" i="1" dirty="0" err="1"/>
              <a:t>t</a:t>
            </a:r>
            <a:r>
              <a:rPr lang="en-US" i="1" baseline="-25000" dirty="0" err="1"/>
              <a:t>n</a:t>
            </a:r>
            <a:endParaRPr lang="en-US" i="1" dirty="0"/>
          </a:p>
          <a:p>
            <a:pPr eaLnBrk="1" hangingPunct="1"/>
            <a:r>
              <a:rPr lang="en-US" dirty="0"/>
              <a:t>Get </a:t>
            </a:r>
            <a:r>
              <a:rPr lang="en-US" i="1" dirty="0" err="1"/>
              <a:t>t</a:t>
            </a:r>
            <a:r>
              <a:rPr lang="en-US" i="1" baseline="-25000" dirty="0" err="1"/>
              <a:t>n</a:t>
            </a:r>
            <a:r>
              <a:rPr lang="en-US" i="1" dirty="0"/>
              <a:t> </a:t>
            </a:r>
            <a:r>
              <a:rPr lang="en-US" dirty="0"/>
              <a:t>= </a:t>
            </a:r>
            <a:r>
              <a:rPr lang="en-US" i="1" dirty="0"/>
              <a:t>t</a:t>
            </a:r>
            <a:r>
              <a:rPr lang="en-US" i="1" baseline="-25000" dirty="0"/>
              <a:t>n</a:t>
            </a:r>
            <a:r>
              <a:rPr lang="en-US" baseline="-25000" dirty="0"/>
              <a:t>-1</a:t>
            </a:r>
            <a:r>
              <a:rPr lang="en-US" dirty="0"/>
              <a:t> + 3</a:t>
            </a:r>
          </a:p>
          <a:p>
            <a:pPr eaLnBrk="1" hangingPunct="1"/>
            <a:r>
              <a:rPr lang="en-US" dirty="0"/>
              <a:t>Now it is a simple non-homogenous RR which we can solve and then change back the variables</a:t>
            </a:r>
          </a:p>
          <a:p>
            <a:pPr lvl="1" eaLnBrk="1" hangingPunct="1"/>
            <a:r>
              <a:rPr lang="en-US" dirty="0"/>
              <a:t>You get to do one like this for your homework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37892" name="Slide Number Placeholder 5"/>
          <p:cNvSpPr>
            <a:spLocks noGrp="1"/>
          </p:cNvSpPr>
          <p:nvPr>
            <p:ph type="sldNum" sz="quarter" idx="12"/>
          </p:nvPr>
        </p:nvSpPr>
        <p:spPr>
          <a:noFill/>
        </p:spPr>
        <p:txBody>
          <a:bodyPr/>
          <a:lstStyle/>
          <a:p>
            <a:fld id="{202356F6-9C5B-EF42-9BCB-E1DFB77B4064}" type="slidenum">
              <a:rPr lang="en-US" smtClean="0">
                <a:latin typeface="Times New Roman" charset="0"/>
              </a:rPr>
              <a:pPr/>
              <a:t>8</a:t>
            </a:fld>
            <a:endParaRPr lang="en-US">
              <a:latin typeface="Times New Roman" charset="0"/>
            </a:endParaRPr>
          </a:p>
        </p:txBody>
      </p:sp>
      <p:sp>
        <p:nvSpPr>
          <p:cNvPr id="644098" name="Rectangle 2"/>
          <p:cNvSpPr>
            <a:spLocks noGrp="1" noChangeArrowheads="1"/>
          </p:cNvSpPr>
          <p:nvPr>
            <p:ph type="title"/>
          </p:nvPr>
        </p:nvSpPr>
        <p:spPr/>
        <p:txBody>
          <a:bodyPr/>
          <a:lstStyle/>
          <a:p>
            <a:pPr eaLnBrk="1" hangingPunct="1">
              <a:defRPr/>
            </a:pPr>
            <a:r>
              <a:rPr lang="en-US" dirty="0">
                <a:ea typeface="+mj-ea"/>
                <a:cs typeface="+mj-cs"/>
              </a:rPr>
              <a:t>**Challenge Question** Selection Algorithm (Median)</a:t>
            </a:r>
          </a:p>
        </p:txBody>
      </p:sp>
      <p:sp>
        <p:nvSpPr>
          <p:cNvPr id="37894" name="Rectangle 3"/>
          <p:cNvSpPr>
            <a:spLocks noGrp="1" noChangeArrowheads="1"/>
          </p:cNvSpPr>
          <p:nvPr>
            <p:ph type="body" idx="1"/>
          </p:nvPr>
        </p:nvSpPr>
        <p:spPr>
          <a:xfrm>
            <a:off x="685800" y="1676400"/>
            <a:ext cx="8001000" cy="2438400"/>
          </a:xfrm>
        </p:spPr>
        <p:txBody>
          <a:bodyPr/>
          <a:lstStyle/>
          <a:p>
            <a:pPr eaLnBrk="1" hangingPunct="1">
              <a:lnSpc>
                <a:spcPct val="90000"/>
              </a:lnSpc>
              <a:spcBef>
                <a:spcPct val="0"/>
              </a:spcBef>
              <a:buClrTx/>
              <a:buSzTx/>
              <a:buFontTx/>
              <a:buNone/>
            </a:pPr>
            <a:r>
              <a:rPr lang="en-US" sz="2000" dirty="0">
                <a:ea typeface="Arial" charset="0"/>
                <a:cs typeface="Arial" charset="0"/>
              </a:rPr>
              <a:t>Same</a:t>
            </a:r>
            <a:r>
              <a:rPr lang="en-US" sz="2000" i="1" dirty="0">
                <a:ea typeface="Arial" charset="0"/>
                <a:cs typeface="Arial" charset="0"/>
              </a:rPr>
              <a:t> S</a:t>
            </a:r>
            <a:r>
              <a:rPr lang="en-US" sz="2000" dirty="0">
                <a:ea typeface="Arial" charset="0"/>
                <a:cs typeface="Arial" charset="0"/>
              </a:rPr>
              <a:t> = {2, 36, 5, 21, 8, 13, 15, 11, 20, 5, 4, 1}</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To find Median call Selection(</a:t>
            </a:r>
            <a:r>
              <a:rPr lang="en-US" sz="2000" i="1" dirty="0">
                <a:ea typeface="Arial" charset="0"/>
                <a:cs typeface="Arial" charset="0"/>
              </a:rPr>
              <a:t>S</a:t>
            </a:r>
            <a:r>
              <a:rPr lang="en-US" sz="2000" dirty="0">
                <a:ea typeface="Arial" charset="0"/>
                <a:cs typeface="Arial" charset="0"/>
              </a:rPr>
              <a:t>,floor(|</a:t>
            </a:r>
            <a:r>
              <a:rPr lang="en-US" sz="2000" i="1" dirty="0">
                <a:ea typeface="Arial" charset="0"/>
                <a:cs typeface="Arial" charset="0"/>
              </a:rPr>
              <a:t>S</a:t>
            </a:r>
            <a:r>
              <a:rPr lang="en-US" sz="2000" dirty="0">
                <a:ea typeface="Arial" charset="0"/>
                <a:cs typeface="Arial" charset="0"/>
              </a:rPr>
              <a:t>|/2)) = Selection(</a:t>
            </a:r>
            <a:r>
              <a:rPr lang="en-US" sz="2000" i="1" dirty="0">
                <a:ea typeface="Arial" charset="0"/>
                <a:cs typeface="Arial" charset="0"/>
              </a:rPr>
              <a:t>S</a:t>
            </a:r>
            <a:r>
              <a:rPr lang="en-US" sz="2000" dirty="0">
                <a:ea typeface="Arial" charset="0"/>
                <a:cs typeface="Arial" charset="0"/>
              </a:rPr>
              <a:t>,6)</a:t>
            </a:r>
          </a:p>
          <a:p>
            <a:pPr eaLnBrk="1" hangingPunct="1">
              <a:lnSpc>
                <a:spcPct val="90000"/>
              </a:lnSpc>
              <a:spcBef>
                <a:spcPct val="0"/>
              </a:spcBef>
              <a:buClrTx/>
              <a:buSzTx/>
              <a:buFontTx/>
              <a:buNone/>
            </a:pPr>
            <a:r>
              <a:rPr lang="en-US" sz="2000" dirty="0">
                <a:ea typeface="Arial" charset="0"/>
                <a:cs typeface="Arial" charset="0"/>
              </a:rPr>
              <a:t>This time, Let the initial random pivot be </a:t>
            </a:r>
            <a:r>
              <a:rPr lang="en-US" sz="2000" i="1" dirty="0">
                <a:ea typeface="Arial" charset="0"/>
                <a:cs typeface="Arial" charset="0"/>
              </a:rPr>
              <a:t>v </a:t>
            </a:r>
            <a:r>
              <a:rPr lang="en-US" sz="2000" dirty="0">
                <a:ea typeface="Arial" charset="0"/>
                <a:cs typeface="Arial" charset="0"/>
              </a:rPr>
              <a:t>= 13. At the next level use the most appropriate of 8 or 20 as the pivot, and you choose for any later levels.  Go through each recursion of the algorithm, until it returns the median.</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None/>
            </a:pPr>
            <a:r>
              <a:rPr lang="en-US" sz="2000" dirty="0">
                <a:ea typeface="Arial" charset="0"/>
                <a:cs typeface="Arial" charset="0"/>
              </a:rPr>
              <a:t>What is the trick which gives us the speed-up?</a:t>
            </a:r>
          </a:p>
          <a:p>
            <a:pPr eaLnBrk="1" hangingPunct="1">
              <a:lnSpc>
                <a:spcPct val="90000"/>
              </a:lnSpc>
              <a:spcBef>
                <a:spcPct val="0"/>
              </a:spcBef>
              <a:buClrTx/>
              <a:buSzTx/>
              <a:buNone/>
            </a:pPr>
            <a:r>
              <a:rPr lang="en-US" sz="2000" dirty="0">
                <a:ea typeface="Arial" charset="0"/>
                <a:cs typeface="Arial" charset="0"/>
              </a:rPr>
              <a:t>What is the complexity of the algorithm?</a:t>
            </a:r>
          </a:p>
          <a:p>
            <a:pPr eaLnBrk="1" hangingPunct="1">
              <a:lnSpc>
                <a:spcPct val="90000"/>
              </a:lnSpc>
              <a:spcBef>
                <a:spcPct val="0"/>
              </a:spcBef>
              <a:buClrTx/>
              <a:buSzTx/>
              <a:buNone/>
            </a:pPr>
            <a:r>
              <a:rPr lang="en-US" sz="2000" dirty="0">
                <a:ea typeface="Arial" charset="0"/>
                <a:cs typeface="Arial" charset="0"/>
              </a:rPr>
              <a:t>What would you do if you wanted an in-place algorithm?</a:t>
            </a:r>
          </a:p>
          <a:p>
            <a:pPr eaLnBrk="1" hangingPunct="1">
              <a:lnSpc>
                <a:spcPct val="90000"/>
              </a:lnSpc>
              <a:spcBef>
                <a:spcPct val="0"/>
              </a:spcBef>
              <a:buClrTx/>
              <a:buSzTx/>
              <a:buFontTx/>
              <a:buNone/>
            </a:pPr>
            <a:endParaRPr lang="en-US" sz="2000" dirty="0">
              <a:ea typeface="Arial" charset="0"/>
              <a:cs typeface="Arial" charset="0"/>
            </a:endParaRPr>
          </a:p>
          <a:p>
            <a:pPr eaLnBrk="1" hangingPunct="1">
              <a:lnSpc>
                <a:spcPct val="90000"/>
              </a:lnSpc>
              <a:spcBef>
                <a:spcPct val="0"/>
              </a:spcBef>
              <a:buClrTx/>
              <a:buSzTx/>
              <a:buFontTx/>
              <a:buChar char="•"/>
            </a:pPr>
            <a:endParaRPr lang="en-US" sz="2000" dirty="0">
              <a:ea typeface="Arial" charset="0"/>
              <a:cs typeface="Arial" charset="0"/>
            </a:endParaRPr>
          </a:p>
          <a:p>
            <a:pPr eaLnBrk="1" hangingPunct="1">
              <a:lnSpc>
                <a:spcPct val="90000"/>
              </a:lnSpc>
              <a:spcBef>
                <a:spcPct val="0"/>
              </a:spcBef>
              <a:buClrTx/>
              <a:buSzTx/>
              <a:buFontTx/>
              <a:buChar char="•"/>
            </a:pPr>
            <a:endParaRPr lang="en-US" sz="2000" dirty="0">
              <a:ea typeface="Arial" charset="0"/>
              <a:cs typeface="Arial" charset="0"/>
            </a:endParaRPr>
          </a:p>
          <a:p>
            <a:pPr eaLnBrk="1" hangingPunct="1">
              <a:lnSpc>
                <a:spcPct val="90000"/>
              </a:lnSpc>
              <a:spcBef>
                <a:spcPct val="0"/>
              </a:spcBef>
              <a:buClrTx/>
              <a:buSzTx/>
              <a:buFontTx/>
              <a:buChar char="•"/>
            </a:pPr>
            <a:endParaRPr lang="en-US" sz="2000" dirty="0">
              <a:ea typeface="Arial" charset="0"/>
              <a:cs typeface="Arial" charset="0"/>
            </a:endParaRPr>
          </a:p>
          <a:p>
            <a:pPr marL="0" indent="0" eaLnBrk="1" hangingPunct="1">
              <a:lnSpc>
                <a:spcPct val="90000"/>
              </a:lnSpc>
              <a:spcBef>
                <a:spcPct val="0"/>
              </a:spcBef>
              <a:buClrTx/>
              <a:buSzTx/>
              <a:buNone/>
            </a:pPr>
            <a:endParaRPr lang="en-US" sz="2000" dirty="0">
              <a:ea typeface="Arial" charset="0"/>
              <a:cs typeface="Arial" charset="0"/>
            </a:endParaRPr>
          </a:p>
        </p:txBody>
      </p:sp>
      <p:graphicFrame>
        <p:nvGraphicFramePr>
          <p:cNvPr id="87044" name="Object 4"/>
          <p:cNvGraphicFramePr>
            <a:graphicFrameLocks noChangeAspect="1"/>
          </p:cNvGraphicFramePr>
          <p:nvPr>
            <p:extLst>
              <p:ext uri="{D42A27DB-BD31-4B8C-83A1-F6EECF244321}">
                <p14:modId xmlns:p14="http://schemas.microsoft.com/office/powerpoint/2010/main" val="2049830375"/>
              </p:ext>
            </p:extLst>
          </p:nvPr>
        </p:nvGraphicFramePr>
        <p:xfrm>
          <a:off x="783431" y="3810000"/>
          <a:ext cx="7424738" cy="1277938"/>
        </p:xfrm>
        <a:graphic>
          <a:graphicData uri="http://schemas.openxmlformats.org/presentationml/2006/ole">
            <mc:AlternateContent xmlns:mc="http://schemas.openxmlformats.org/markup-compatibility/2006">
              <mc:Choice xmlns:v="urn:schemas-microsoft-com:vml" Requires="v">
                <p:oleObj spid="_x0000_s156708" name="Equation" r:id="rId4" imgW="4280297" imgH="736997" progId="">
                  <p:embed/>
                </p:oleObj>
              </mc:Choice>
              <mc:Fallback>
                <p:oleObj name="Equation" r:id="rId4" imgW="4280297" imgH="736997" progId="">
                  <p:embed/>
                  <p:pic>
                    <p:nvPicPr>
                      <p:cNvPr id="870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31" y="3810000"/>
                        <a:ext cx="7424738" cy="1277938"/>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75982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a:noFill/>
        </p:spPr>
        <p:txBody>
          <a:bodyPr/>
          <a:lstStyle/>
          <a:p>
            <a:r>
              <a:rPr lang="en-US">
                <a:latin typeface="Times New Roman" charset="0"/>
              </a:rPr>
              <a:t>CS 312 - Divide and Conquer Applications</a:t>
            </a:r>
          </a:p>
        </p:txBody>
      </p:sp>
      <p:sp>
        <p:nvSpPr>
          <p:cNvPr id="37892" name="Slide Number Placeholder 5"/>
          <p:cNvSpPr>
            <a:spLocks noGrp="1"/>
          </p:cNvSpPr>
          <p:nvPr>
            <p:ph type="sldNum" sz="quarter" idx="12"/>
          </p:nvPr>
        </p:nvSpPr>
        <p:spPr>
          <a:noFill/>
        </p:spPr>
        <p:txBody>
          <a:bodyPr/>
          <a:lstStyle/>
          <a:p>
            <a:fld id="{202356F6-9C5B-EF42-9BCB-E1DFB77B4064}" type="slidenum">
              <a:rPr lang="en-US" smtClean="0">
                <a:latin typeface="Times New Roman" charset="0"/>
              </a:rPr>
              <a:pPr/>
              <a:t>9</a:t>
            </a:fld>
            <a:endParaRPr lang="en-US">
              <a:latin typeface="Times New Roman" charset="0"/>
            </a:endParaRPr>
          </a:p>
        </p:txBody>
      </p:sp>
      <p:sp>
        <p:nvSpPr>
          <p:cNvPr id="644098" name="Rectangle 2"/>
          <p:cNvSpPr>
            <a:spLocks noGrp="1" noChangeArrowheads="1"/>
          </p:cNvSpPr>
          <p:nvPr>
            <p:ph type="title"/>
          </p:nvPr>
        </p:nvSpPr>
        <p:spPr>
          <a:xfrm>
            <a:off x="654518" y="195313"/>
            <a:ext cx="7772400" cy="838200"/>
          </a:xfrm>
        </p:spPr>
        <p:txBody>
          <a:bodyPr/>
          <a:lstStyle/>
          <a:p>
            <a:pPr eaLnBrk="1" hangingPunct="1">
              <a:defRPr/>
            </a:pPr>
            <a:r>
              <a:rPr lang="en-US" dirty="0">
                <a:ea typeface="+mj-ea"/>
                <a:cs typeface="+mj-cs"/>
              </a:rPr>
              <a:t>Selection Algorithm</a:t>
            </a:r>
          </a:p>
        </p:txBody>
      </p:sp>
      <p:sp>
        <p:nvSpPr>
          <p:cNvPr id="37894" name="Rectangle 3"/>
          <p:cNvSpPr>
            <a:spLocks noGrp="1" noChangeArrowheads="1"/>
          </p:cNvSpPr>
          <p:nvPr>
            <p:ph type="body" idx="1"/>
          </p:nvPr>
        </p:nvSpPr>
        <p:spPr>
          <a:xfrm>
            <a:off x="654518" y="1600201"/>
            <a:ext cx="8001000" cy="4419600"/>
          </a:xfrm>
        </p:spPr>
        <p:txBody>
          <a:bodyPr/>
          <a:lstStyle/>
          <a:p>
            <a:pPr eaLnBrk="1" hangingPunct="1">
              <a:lnSpc>
                <a:spcPct val="90000"/>
              </a:lnSpc>
              <a:spcBef>
                <a:spcPct val="0"/>
              </a:spcBef>
              <a:buClrTx/>
              <a:buSzTx/>
              <a:buFontTx/>
              <a:buNone/>
            </a:pPr>
            <a:r>
              <a:rPr lang="en-US" sz="2000" i="1" dirty="0">
                <a:ea typeface="Arial" charset="0"/>
                <a:cs typeface="Arial" charset="0"/>
              </a:rPr>
              <a:t>S</a:t>
            </a:r>
            <a:r>
              <a:rPr lang="en-US" sz="2000" dirty="0">
                <a:ea typeface="Arial" charset="0"/>
                <a:cs typeface="Arial" charset="0"/>
              </a:rPr>
              <a:t> = {2, 36, 5, 21, 8, 13, 15, 11, 20, 5, 4, 1}, </a:t>
            </a:r>
            <a:r>
              <a:rPr lang="en-US" sz="2000" i="1" dirty="0">
                <a:ea typeface="Arial" charset="0"/>
                <a:cs typeface="Arial" charset="0"/>
              </a:rPr>
              <a:t>k</a:t>
            </a:r>
            <a:r>
              <a:rPr lang="en-US" sz="2000" dirty="0">
                <a:ea typeface="Arial" charset="0"/>
                <a:cs typeface="Arial" charset="0"/>
              </a:rPr>
              <a:t>=6, </a:t>
            </a:r>
            <a:r>
              <a:rPr lang="en-US" sz="2000" i="1" dirty="0">
                <a:ea typeface="Arial" charset="0"/>
                <a:cs typeface="Arial" charset="0"/>
              </a:rPr>
              <a:t>v</a:t>
            </a:r>
            <a:r>
              <a:rPr lang="en-US" sz="2000" dirty="0">
                <a:ea typeface="Arial" charset="0"/>
                <a:cs typeface="Arial" charset="0"/>
              </a:rPr>
              <a:t>=13</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L</a:t>
            </a:r>
            <a:r>
              <a:rPr lang="en-US" sz="2000" i="1" dirty="0">
                <a:ea typeface="Arial" charset="0"/>
                <a:cs typeface="Arial" charset="0"/>
              </a:rPr>
              <a:t> </a:t>
            </a:r>
            <a:r>
              <a:rPr lang="en-US" sz="2000" dirty="0">
                <a:ea typeface="Arial" charset="0"/>
                <a:cs typeface="Arial" charset="0"/>
              </a:rPr>
              <a:t>= {2, 5, 8, 11, 5, 4, 1}</a:t>
            </a:r>
          </a:p>
          <a:p>
            <a:pPr eaLnBrk="1" hangingPunct="1">
              <a:lnSpc>
                <a:spcPct val="90000"/>
              </a:lnSpc>
              <a:spcBef>
                <a:spcPct val="0"/>
              </a:spcBef>
              <a:buClrTx/>
              <a:buSzTx/>
              <a:buFontTx/>
              <a:buChar char="•"/>
            </a:pPr>
            <a:r>
              <a:rPr lang="en-US" sz="2000" dirty="0">
                <a:ea typeface="Arial" charset="0"/>
                <a:cs typeface="Arial" charset="0"/>
              </a:rPr>
              <a:t> </a:t>
            </a:r>
            <a:r>
              <a:rPr lang="en-US" sz="2000" i="1" dirty="0" err="1">
                <a:ea typeface="Arial" charset="0"/>
                <a:cs typeface="Arial" charset="0"/>
              </a:rPr>
              <a:t>S</a:t>
            </a:r>
            <a:r>
              <a:rPr lang="en-US" sz="2000" i="1" baseline="-25000" dirty="0" err="1">
                <a:ea typeface="Arial" charset="0"/>
                <a:cs typeface="Arial" charset="0"/>
              </a:rPr>
              <a:t>v</a:t>
            </a:r>
            <a:r>
              <a:rPr lang="en-US" sz="2000" i="1" dirty="0">
                <a:ea typeface="Arial" charset="0"/>
                <a:cs typeface="Arial" charset="0"/>
              </a:rPr>
              <a:t> </a:t>
            </a:r>
            <a:r>
              <a:rPr lang="en-US" sz="2000" dirty="0">
                <a:ea typeface="Arial" charset="0"/>
                <a:cs typeface="Arial" charset="0"/>
              </a:rPr>
              <a:t>= {13}</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R</a:t>
            </a:r>
            <a:r>
              <a:rPr lang="en-US" sz="2000" i="1" dirty="0">
                <a:ea typeface="Arial" charset="0"/>
                <a:cs typeface="Arial" charset="0"/>
              </a:rPr>
              <a:t> </a:t>
            </a:r>
            <a:r>
              <a:rPr lang="en-US" sz="2000" dirty="0">
                <a:ea typeface="Arial" charset="0"/>
                <a:cs typeface="Arial" charset="0"/>
              </a:rPr>
              <a:t>= {36, 21, 15, 20}</a:t>
            </a:r>
          </a:p>
          <a:p>
            <a:pPr eaLnBrk="1" hangingPunct="1">
              <a:lnSpc>
                <a:spcPct val="90000"/>
              </a:lnSpc>
              <a:spcBef>
                <a:spcPct val="0"/>
              </a:spcBef>
              <a:buClrTx/>
              <a:buSzTx/>
              <a:buFontTx/>
              <a:buChar char="•"/>
            </a:pPr>
            <a:endParaRPr lang="en-US" sz="2000" dirty="0">
              <a:ea typeface="Arial" charset="0"/>
              <a:cs typeface="Arial" charset="0"/>
            </a:endParaRPr>
          </a:p>
          <a:p>
            <a:pPr marL="0" indent="0" eaLnBrk="1" hangingPunct="1">
              <a:lnSpc>
                <a:spcPct val="90000"/>
              </a:lnSpc>
              <a:spcBef>
                <a:spcPct val="0"/>
              </a:spcBef>
              <a:buClrTx/>
              <a:buSzTx/>
              <a:buNone/>
            </a:pPr>
            <a:r>
              <a:rPr lang="en-US" sz="2000" i="1" dirty="0">
                <a:ea typeface="Arial" charset="0"/>
                <a:cs typeface="Arial" charset="0"/>
              </a:rPr>
              <a:t>S</a:t>
            </a:r>
            <a:r>
              <a:rPr lang="en-US" sz="2000" dirty="0">
                <a:ea typeface="Arial" charset="0"/>
                <a:cs typeface="Arial" charset="0"/>
              </a:rPr>
              <a:t> = {2, 5, 8, 11, 5, 4, 1}, </a:t>
            </a:r>
            <a:r>
              <a:rPr lang="en-US" sz="2000" i="1" dirty="0">
                <a:ea typeface="Arial" charset="0"/>
                <a:cs typeface="Arial" charset="0"/>
              </a:rPr>
              <a:t>k</a:t>
            </a:r>
            <a:r>
              <a:rPr lang="en-US" sz="2000" dirty="0">
                <a:ea typeface="Arial" charset="0"/>
                <a:cs typeface="Arial" charset="0"/>
              </a:rPr>
              <a:t>=6, </a:t>
            </a:r>
            <a:r>
              <a:rPr lang="en-US" sz="2000" i="1" dirty="0">
                <a:ea typeface="Arial" charset="0"/>
                <a:cs typeface="Arial" charset="0"/>
              </a:rPr>
              <a:t>v</a:t>
            </a:r>
            <a:r>
              <a:rPr lang="en-US" sz="2000" dirty="0">
                <a:ea typeface="Arial" charset="0"/>
                <a:cs typeface="Arial" charset="0"/>
              </a:rPr>
              <a:t>=8</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L</a:t>
            </a:r>
            <a:r>
              <a:rPr lang="en-US" sz="2000" i="1" dirty="0">
                <a:ea typeface="Arial" charset="0"/>
                <a:cs typeface="Arial" charset="0"/>
              </a:rPr>
              <a:t> </a:t>
            </a:r>
            <a:r>
              <a:rPr lang="en-US" sz="2000" dirty="0">
                <a:ea typeface="Arial" charset="0"/>
                <a:cs typeface="Arial" charset="0"/>
              </a:rPr>
              <a:t>= {2, 5, 5, 4, 1}</a:t>
            </a:r>
          </a:p>
          <a:p>
            <a:pPr eaLnBrk="1" hangingPunct="1">
              <a:lnSpc>
                <a:spcPct val="90000"/>
              </a:lnSpc>
              <a:spcBef>
                <a:spcPct val="0"/>
              </a:spcBef>
              <a:buClrTx/>
              <a:buSzTx/>
              <a:buFontTx/>
              <a:buChar char="•"/>
            </a:pPr>
            <a:r>
              <a:rPr lang="en-US" sz="2000" dirty="0">
                <a:ea typeface="Arial" charset="0"/>
                <a:cs typeface="Arial" charset="0"/>
              </a:rPr>
              <a:t> </a:t>
            </a:r>
            <a:r>
              <a:rPr lang="en-US" sz="2000" i="1" dirty="0" err="1">
                <a:ea typeface="Arial" charset="0"/>
                <a:cs typeface="Arial" charset="0"/>
              </a:rPr>
              <a:t>S</a:t>
            </a:r>
            <a:r>
              <a:rPr lang="en-US" sz="2000" i="1" baseline="-25000" dirty="0" err="1">
                <a:ea typeface="Arial" charset="0"/>
                <a:cs typeface="Arial" charset="0"/>
              </a:rPr>
              <a:t>v</a:t>
            </a:r>
            <a:r>
              <a:rPr lang="en-US" sz="2000" i="1" dirty="0">
                <a:ea typeface="Arial" charset="0"/>
                <a:cs typeface="Arial" charset="0"/>
              </a:rPr>
              <a:t> </a:t>
            </a:r>
            <a:r>
              <a:rPr lang="en-US" sz="2000" dirty="0">
                <a:ea typeface="Arial" charset="0"/>
                <a:cs typeface="Arial" charset="0"/>
              </a:rPr>
              <a:t>= {8} - Done</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R</a:t>
            </a:r>
            <a:r>
              <a:rPr lang="en-US" sz="2000" i="1" dirty="0">
                <a:ea typeface="Arial" charset="0"/>
                <a:cs typeface="Arial" charset="0"/>
              </a:rPr>
              <a:t> </a:t>
            </a:r>
            <a:r>
              <a:rPr lang="en-US" sz="2000" dirty="0">
                <a:ea typeface="Arial" charset="0"/>
                <a:cs typeface="Arial" charset="0"/>
              </a:rPr>
              <a:t>= {11}</a:t>
            </a:r>
          </a:p>
          <a:p>
            <a:pPr eaLnBrk="1" hangingPunct="1">
              <a:lnSpc>
                <a:spcPct val="90000"/>
              </a:lnSpc>
              <a:spcBef>
                <a:spcPct val="0"/>
              </a:spcBef>
              <a:buClrTx/>
              <a:buSzTx/>
              <a:buFontTx/>
              <a:buChar char="•"/>
            </a:pPr>
            <a:endParaRPr lang="en-US" sz="2000" dirty="0">
              <a:ea typeface="Arial" charset="0"/>
              <a:cs typeface="Arial" charset="0"/>
            </a:endParaRPr>
          </a:p>
          <a:p>
            <a:pPr marL="0" indent="0" eaLnBrk="1" hangingPunct="1">
              <a:lnSpc>
                <a:spcPct val="90000"/>
              </a:lnSpc>
              <a:spcBef>
                <a:spcPct val="0"/>
              </a:spcBef>
              <a:buClrTx/>
              <a:buSzTx/>
              <a:buNone/>
            </a:pPr>
            <a:r>
              <a:rPr lang="en-US" sz="2000" i="1" dirty="0">
                <a:ea typeface="Arial" charset="0"/>
                <a:cs typeface="Arial" charset="0"/>
              </a:rPr>
              <a:t>S</a:t>
            </a:r>
            <a:r>
              <a:rPr lang="en-US" sz="2000" dirty="0">
                <a:ea typeface="Arial" charset="0"/>
                <a:cs typeface="Arial" charset="0"/>
              </a:rPr>
              <a:t> = {2, 5, 8, 11, 5, 4, 1}, </a:t>
            </a:r>
            <a:r>
              <a:rPr lang="en-US" sz="2000" i="1" dirty="0">
                <a:ea typeface="Arial" charset="0"/>
                <a:cs typeface="Arial" charset="0"/>
              </a:rPr>
              <a:t>k</a:t>
            </a:r>
            <a:r>
              <a:rPr lang="en-US" sz="2000" dirty="0">
                <a:ea typeface="Arial" charset="0"/>
                <a:cs typeface="Arial" charset="0"/>
              </a:rPr>
              <a:t>=6, If </a:t>
            </a:r>
            <a:r>
              <a:rPr lang="en-US" sz="2000" i="1" dirty="0">
                <a:ea typeface="Arial" charset="0"/>
                <a:cs typeface="Arial" charset="0"/>
              </a:rPr>
              <a:t>v</a:t>
            </a:r>
            <a:r>
              <a:rPr lang="en-US" sz="2000" dirty="0">
                <a:ea typeface="Arial" charset="0"/>
                <a:cs typeface="Arial" charset="0"/>
              </a:rPr>
              <a:t> had been 5</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L</a:t>
            </a:r>
            <a:r>
              <a:rPr lang="en-US" sz="2000" i="1" dirty="0">
                <a:ea typeface="Arial" charset="0"/>
                <a:cs typeface="Arial" charset="0"/>
              </a:rPr>
              <a:t> </a:t>
            </a:r>
            <a:r>
              <a:rPr lang="en-US" sz="2000" dirty="0">
                <a:ea typeface="Arial" charset="0"/>
                <a:cs typeface="Arial" charset="0"/>
              </a:rPr>
              <a:t>= {2, 4, 1}</a:t>
            </a:r>
          </a:p>
          <a:p>
            <a:pPr eaLnBrk="1" hangingPunct="1">
              <a:lnSpc>
                <a:spcPct val="90000"/>
              </a:lnSpc>
              <a:spcBef>
                <a:spcPct val="0"/>
              </a:spcBef>
              <a:buClrTx/>
              <a:buSzTx/>
              <a:buFontTx/>
              <a:buChar char="•"/>
            </a:pPr>
            <a:r>
              <a:rPr lang="en-US" sz="2000" dirty="0">
                <a:ea typeface="Arial" charset="0"/>
                <a:cs typeface="Arial" charset="0"/>
              </a:rPr>
              <a:t> </a:t>
            </a:r>
            <a:r>
              <a:rPr lang="en-US" sz="2000" i="1" dirty="0" err="1">
                <a:ea typeface="Arial" charset="0"/>
                <a:cs typeface="Arial" charset="0"/>
              </a:rPr>
              <a:t>S</a:t>
            </a:r>
            <a:r>
              <a:rPr lang="en-US" sz="2000" i="1" baseline="-25000" dirty="0" err="1">
                <a:ea typeface="Arial" charset="0"/>
                <a:cs typeface="Arial" charset="0"/>
              </a:rPr>
              <a:t>v</a:t>
            </a:r>
            <a:r>
              <a:rPr lang="en-US" sz="2000" i="1" dirty="0">
                <a:ea typeface="Arial" charset="0"/>
                <a:cs typeface="Arial" charset="0"/>
              </a:rPr>
              <a:t> </a:t>
            </a:r>
            <a:r>
              <a:rPr lang="en-US" sz="2000" dirty="0">
                <a:ea typeface="Arial" charset="0"/>
                <a:cs typeface="Arial" charset="0"/>
              </a:rPr>
              <a:t>= {5, 5}</a:t>
            </a:r>
          </a:p>
          <a:p>
            <a:pPr eaLnBrk="1" hangingPunct="1">
              <a:lnSpc>
                <a:spcPct val="90000"/>
              </a:lnSpc>
              <a:spcBef>
                <a:spcPct val="0"/>
              </a:spcBef>
              <a:buClrTx/>
              <a:buSzTx/>
              <a:buFontTx/>
              <a:buChar char="•"/>
            </a:pPr>
            <a:r>
              <a:rPr lang="en-US" sz="2000" dirty="0">
                <a:ea typeface="Arial" charset="0"/>
                <a:cs typeface="Arial" charset="0"/>
              </a:rPr>
              <a:t> </a:t>
            </a:r>
            <a:r>
              <a:rPr lang="en-US" sz="2000" i="1" dirty="0">
                <a:ea typeface="Arial" charset="0"/>
                <a:cs typeface="Arial" charset="0"/>
              </a:rPr>
              <a:t>S</a:t>
            </a:r>
            <a:r>
              <a:rPr lang="en-US" sz="2000" i="1" baseline="-25000" dirty="0">
                <a:ea typeface="Arial" charset="0"/>
                <a:cs typeface="Arial" charset="0"/>
              </a:rPr>
              <a:t>R</a:t>
            </a:r>
            <a:r>
              <a:rPr lang="en-US" sz="2000" i="1" dirty="0">
                <a:ea typeface="Arial" charset="0"/>
                <a:cs typeface="Arial" charset="0"/>
              </a:rPr>
              <a:t> </a:t>
            </a:r>
            <a:r>
              <a:rPr lang="en-US" sz="2000" dirty="0">
                <a:ea typeface="Arial" charset="0"/>
                <a:cs typeface="Arial" charset="0"/>
              </a:rPr>
              <a:t>= {8, 11} Next call would be S({8, 11},1) with </a:t>
            </a:r>
            <a:r>
              <a:rPr lang="en-US" sz="2000" i="1" dirty="0">
                <a:ea typeface="Arial" charset="0"/>
                <a:cs typeface="Arial" charset="0"/>
              </a:rPr>
              <a:t>v</a:t>
            </a:r>
            <a:r>
              <a:rPr lang="en-US" sz="2000" dirty="0">
                <a:ea typeface="Arial" charset="0"/>
                <a:cs typeface="Arial" charset="0"/>
              </a:rPr>
              <a:t>=8 or 11, both returning to 8, with an additional call required if </a:t>
            </a:r>
            <a:r>
              <a:rPr lang="en-US" sz="2000" i="1" dirty="0">
                <a:ea typeface="Arial" charset="0"/>
                <a:cs typeface="Arial" charset="0"/>
              </a:rPr>
              <a:t>v</a:t>
            </a:r>
            <a:r>
              <a:rPr lang="en-US" sz="2000" dirty="0">
                <a:ea typeface="Arial" charset="0"/>
                <a:cs typeface="Arial" charset="0"/>
              </a:rPr>
              <a:t>=11</a:t>
            </a:r>
          </a:p>
          <a:p>
            <a:pPr marL="0" indent="0" eaLnBrk="1" hangingPunct="1">
              <a:lnSpc>
                <a:spcPct val="90000"/>
              </a:lnSpc>
              <a:spcBef>
                <a:spcPct val="0"/>
              </a:spcBef>
              <a:buClrTx/>
              <a:buSzTx/>
              <a:buNone/>
            </a:pPr>
            <a:endParaRPr lang="en-US" sz="2000" dirty="0">
              <a:ea typeface="Arial" charset="0"/>
              <a:cs typeface="Arial" charset="0"/>
            </a:endParaRPr>
          </a:p>
        </p:txBody>
      </p:sp>
      <p:graphicFrame>
        <p:nvGraphicFramePr>
          <p:cNvPr id="87044" name="Object 4"/>
          <p:cNvGraphicFramePr>
            <a:graphicFrameLocks noChangeAspect="1"/>
          </p:cNvGraphicFramePr>
          <p:nvPr>
            <p:extLst>
              <p:ext uri="{D42A27DB-BD31-4B8C-83A1-F6EECF244321}">
                <p14:modId xmlns:p14="http://schemas.microsoft.com/office/powerpoint/2010/main" val="725648484"/>
              </p:ext>
            </p:extLst>
          </p:nvPr>
        </p:nvGraphicFramePr>
        <p:xfrm>
          <a:off x="702644" y="146385"/>
          <a:ext cx="7424738" cy="1277938"/>
        </p:xfrm>
        <a:graphic>
          <a:graphicData uri="http://schemas.openxmlformats.org/presentationml/2006/ole">
            <mc:AlternateContent xmlns:mc="http://schemas.openxmlformats.org/markup-compatibility/2006">
              <mc:Choice xmlns:v="urn:schemas-microsoft-com:vml" Requires="v">
                <p:oleObj spid="_x0000_s176143" name="Equation" r:id="rId4" imgW="4280297" imgH="736997" progId="">
                  <p:embed/>
                </p:oleObj>
              </mc:Choice>
              <mc:Fallback>
                <p:oleObj name="Equation" r:id="rId4" imgW="4280297" imgH="736997" progId="">
                  <p:embed/>
                  <p:pic>
                    <p:nvPicPr>
                      <p:cNvPr id="870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644" y="146385"/>
                        <a:ext cx="7424738" cy="1277938"/>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421380957"/>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a:ln>
              <a:noFill/>
            </a:ln>
            <a:solidFill>
              <a:schemeClr val="tx1"/>
            </a:solidFill>
            <a:effectLst/>
            <a:latin typeface="Times New Roman"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a:ln>
              <a:noFill/>
            </a:ln>
            <a:solidFill>
              <a:schemeClr val="tx1"/>
            </a:solidFill>
            <a:effectLst/>
            <a:latin typeface="Times New Roman" pitchFamily="-107"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42770</TotalTime>
  <Words>10873</Words>
  <Application>Microsoft Macintosh PowerPoint</Application>
  <PresentationFormat>On-screen Show (4:3)</PresentationFormat>
  <Paragraphs>1132</Paragraphs>
  <Slides>79</Slides>
  <Notes>78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5" baseType="lpstr">
      <vt:lpstr>Arial</vt:lpstr>
      <vt:lpstr>Symbol</vt:lpstr>
      <vt:lpstr>Times New Roman</vt:lpstr>
      <vt:lpstr>Wingdings</vt:lpstr>
      <vt:lpstr>Soaring</vt:lpstr>
      <vt:lpstr>Equation</vt:lpstr>
      <vt:lpstr>Quicksort</vt:lpstr>
      <vt:lpstr>Quicksort</vt:lpstr>
      <vt:lpstr>Quicksort</vt:lpstr>
      <vt:lpstr>Selection and Finding the Median</vt:lpstr>
      <vt:lpstr>Selection and Finding the Median</vt:lpstr>
      <vt:lpstr>Selection Algorithm</vt:lpstr>
      <vt:lpstr>Selection Algorithm</vt:lpstr>
      <vt:lpstr>**Challenge Question** Selection Algorithm (Median)</vt:lpstr>
      <vt:lpstr>Selection Algorithm</vt:lpstr>
      <vt:lpstr>Best Case Selection Complexity</vt:lpstr>
      <vt:lpstr>Master Theorem</vt:lpstr>
      <vt:lpstr>Average/Worst Case Complexity</vt:lpstr>
      <vt:lpstr>Average Case Complexity</vt:lpstr>
      <vt:lpstr>Average Case Complexity</vt:lpstr>
      <vt:lpstr>Matrix Multiplication</vt:lpstr>
      <vt:lpstr>Matrix Multiplication</vt:lpstr>
      <vt:lpstr>Divide and Conquer Matrix Multiplication</vt:lpstr>
      <vt:lpstr>Divide and Conquer Matrix Multiplication</vt:lpstr>
      <vt:lpstr>Strassen's Algorithm</vt:lpstr>
      <vt:lpstr>Divide and Conquer Applications</vt:lpstr>
      <vt:lpstr>Divide and Conquer Speed-up</vt:lpstr>
      <vt:lpstr>Multiplication of Polynomials</vt:lpstr>
      <vt:lpstr>Multiplication of Polynomials</vt:lpstr>
      <vt:lpstr>Convolution</vt:lpstr>
      <vt:lpstr>PowerPoint Presentation</vt:lpstr>
      <vt:lpstr>PowerPoint Presentation</vt:lpstr>
      <vt:lpstr>Faster Multiplication of Polynomials</vt:lpstr>
      <vt:lpstr>Changing Representations</vt:lpstr>
      <vt:lpstr>An Algorithm</vt:lpstr>
      <vt:lpstr>Divide and Conquer Evaluation</vt:lpstr>
      <vt:lpstr>Worked out Example</vt:lpstr>
      <vt:lpstr>Divide and Conquer Approach</vt:lpstr>
      <vt:lpstr>Complex nth Roots of Unity</vt:lpstr>
      <vt:lpstr>8th Roots of Unity</vt:lpstr>
      <vt:lpstr>Complex Numbers Review</vt:lpstr>
      <vt:lpstr>Complex Numbers Review</vt:lpstr>
      <vt:lpstr>PowerPoint Presentation</vt:lpstr>
      <vt:lpstr>PowerPoint Presentation</vt:lpstr>
      <vt:lpstr>FFT Algorithm</vt:lpstr>
      <vt:lpstr>PowerPoint Presentation</vt:lpstr>
      <vt:lpstr>PowerPoint Presentation</vt:lpstr>
      <vt:lpstr>Review</vt:lpstr>
      <vt:lpstr>PowerPoint Presentation</vt:lpstr>
      <vt:lpstr>Fast Fourier Transform</vt:lpstr>
      <vt:lpstr>Recurrence Relations</vt:lpstr>
      <vt:lpstr>Factorial Example</vt:lpstr>
      <vt:lpstr>Towers of Hanoi Example</vt:lpstr>
      <vt:lpstr>Towers of Hanoi Example</vt:lpstr>
      <vt:lpstr>Towers of Hanoi Example</vt:lpstr>
      <vt:lpstr>Towers of Hanoi Example</vt:lpstr>
      <vt:lpstr>Towers of Hanoi Example</vt:lpstr>
      <vt:lpstr>Tower of Hanoi Example</vt:lpstr>
      <vt:lpstr>Recurrence Relations</vt:lpstr>
      <vt:lpstr>Recurrence Relations</vt:lpstr>
      <vt:lpstr>Recurrence Order</vt:lpstr>
      <vt:lpstr>Homogeneous Linear Recurrence Relations with Constant Coefficients</vt:lpstr>
      <vt:lpstr>Fundamental Theorem of Algebra</vt:lpstr>
      <vt:lpstr>Solving Homogenous LTI RRs</vt:lpstr>
      <vt:lpstr>Solving Homogenous LTI RRs</vt:lpstr>
      <vt:lpstr>Specific Solutions</vt:lpstr>
      <vt:lpstr>Roots of Multiplicity</vt:lpstr>
      <vt:lpstr>Solving Homogenous LTI RRs</vt:lpstr>
      <vt:lpstr>Solving Homogenous LTI RRs</vt:lpstr>
      <vt:lpstr>Solutions to Non-Homogeneous LTI RRs</vt:lpstr>
      <vt:lpstr>Brute Force Example</vt:lpstr>
      <vt:lpstr>An Easier Way: Shortcut Rule</vt:lpstr>
      <vt:lpstr>Example using Shortcut Rule</vt:lpstr>
      <vt:lpstr>More on Shortcut Rule</vt:lpstr>
      <vt:lpstr>More on Shortcut Rule</vt:lpstr>
      <vt:lpstr>Tower of Hanoi Revisited</vt:lpstr>
      <vt:lpstr>Tower of Hanoi Revisited</vt:lpstr>
      <vt:lpstr>Divide and Conquer Recurrence Relations and Change of Variables</vt:lpstr>
      <vt:lpstr>Change of Variables - Binary Search Example</vt:lpstr>
      <vt:lpstr>Change of Variables Continued</vt:lpstr>
      <vt:lpstr>Change of Variables Completed</vt:lpstr>
      <vt:lpstr>Change of Variables Summary</vt:lpstr>
      <vt:lpstr>Change of Variables Summary</vt:lpstr>
      <vt:lpstr>PowerPoint Presentation</vt:lpstr>
      <vt:lpstr>More Change of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360</cp:revision>
  <cp:lastPrinted>2009-09-04T22:48:50Z</cp:lastPrinted>
  <dcterms:created xsi:type="dcterms:W3CDTF">2014-09-30T14:47:00Z</dcterms:created>
  <dcterms:modified xsi:type="dcterms:W3CDTF">2021-02-02T18:41:03Z</dcterms:modified>
</cp:coreProperties>
</file>