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349" r:id="rId2"/>
    <p:sldId id="394" r:id="rId3"/>
    <p:sldId id="351" r:id="rId4"/>
    <p:sldId id="352" r:id="rId5"/>
    <p:sldId id="382" r:id="rId6"/>
    <p:sldId id="353" r:id="rId7"/>
    <p:sldId id="350" r:id="rId8"/>
    <p:sldId id="383" r:id="rId9"/>
    <p:sldId id="396" r:id="rId10"/>
    <p:sldId id="355" r:id="rId11"/>
    <p:sldId id="356" r:id="rId12"/>
    <p:sldId id="357" r:id="rId13"/>
    <p:sldId id="389" r:id="rId14"/>
    <p:sldId id="359" r:id="rId15"/>
    <p:sldId id="360" r:id="rId16"/>
    <p:sldId id="362" r:id="rId17"/>
    <p:sldId id="361" r:id="rId18"/>
    <p:sldId id="384" r:id="rId19"/>
    <p:sldId id="385" r:id="rId20"/>
    <p:sldId id="363" r:id="rId21"/>
    <p:sldId id="388" r:id="rId22"/>
    <p:sldId id="392" r:id="rId23"/>
    <p:sldId id="390" r:id="rId24"/>
    <p:sldId id="364" r:id="rId25"/>
    <p:sldId id="365" r:id="rId26"/>
    <p:sldId id="366" r:id="rId27"/>
    <p:sldId id="386" r:id="rId28"/>
    <p:sldId id="381" r:id="rId29"/>
    <p:sldId id="391" r:id="rId30"/>
    <p:sldId id="395" r:id="rId31"/>
    <p:sldId id="39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3"/>
    <p:restoredTop sz="85944" autoAdjust="0"/>
  </p:normalViewPr>
  <p:slideViewPr>
    <p:cSldViewPr snapToObjects="1">
      <p:cViewPr varScale="1">
        <p:scale>
          <a:sx n="151" d="100"/>
          <a:sy n="151" d="100"/>
        </p:scale>
        <p:origin x="280" y="1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26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fld id="{F7F2F879-4C8B-D447-AF60-CBDD60A48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81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fld id="{E523715F-F8D9-524F-9824-E3C04B550D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07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187C18-6B54-1B47-BDC8-7F4D819806B5}" type="slidenum">
              <a:rPr lang="en-US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Put up example on board and use it for representations in next slides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Can use these numbers to detect properties of graphs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For example: Cycles  - Is there a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backedge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– How do you tell?  Anytime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reach a visited node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Would if explored in a different order, F first then J – Just start it but don't walk through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all of it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0C500F-33A8-144E-B01E-E5D3CDA7DEB9}" type="slidenum">
              <a:rPr lang="en-US" smtClean="0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Account for all edges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- 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 the orderings for this graph (dash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edge for edges checked but to nodes already visited)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As part of the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previsit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call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How would we store the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previsit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and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postvisit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event number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Would if we changed node order, different tree, but SAME relative results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Each node have a number for its unique component?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In DFS inc global counter just before explore call after the successful if.  Set id in either pre or post visit.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78391-F436-A54A-A4C9-A86EDD845589}" type="slidenum">
              <a:rPr lang="en-US" smtClean="0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414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 the DFS tree including the tree, back, forward, and cross edges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Ancestor relationships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not part of original graph, </a:t>
            </a:r>
            <a:r>
              <a:rPr lang="en-US" b="1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just DFS tree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,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Don't do connected components here as it is not the same directed graphs.  Save that for SCC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840685-3474-504D-B679-5F2DB3E8C8C9}" type="slidenum">
              <a:rPr lang="en-US" smtClean="0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child, ancestor terminology is for the DFS tree, not the original graph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DON’T do the DFS example  from arbitrary node here, wait until DAG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DON’T discuss post-ordering effect here, since it is best for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DAGs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Remember, directed graphs do not necessarily have sources or sinks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B61A1A-762F-744F-B562-9108C2BA435C}" type="slidenum">
              <a:rPr lang="en-US" smtClean="0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Look at edge examples in the right graph,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pick one of each type form tree and show the orderings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DON’T do the DFS example  from arbitrary node here, wait until DAG Note that post numbers suggest sequence in DAG  - highest first, lowest last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DON’T discuss post-ordering effect here, since it is best for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DAGs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Would if we had explored G first, still get same back edge relative values, post value ordering, etc. – go back 2 slides of the graph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Cross and Forward edges could be used to test robustness of a network in terms of bottlenecks, or how may ways to get </a:t>
            </a:r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between points, etc.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BA689-6CE6-A744-9631-7BC873C25C8F}" type="slidenum">
              <a:rPr lang="en-US" smtClean="0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3715F-F8D9-524F-9824-E3C04B550D4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3715F-F8D9-524F-9824-E3C04B550D4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just return as soon as find </a:t>
            </a:r>
            <a:r>
              <a:rPr lang="en-US" dirty="0" err="1"/>
              <a:t>backedge</a:t>
            </a:r>
            <a:r>
              <a:rPr lang="en-US" dirty="0"/>
              <a:t> if all you care about is if it is a DAG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3715F-F8D9-524F-9824-E3C04B550D4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Post orderings – look back 3 slides at the example G and DFS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 some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linearizations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 DFS? With what initial node.  Do A, (show all links accounted for, including cross links), then Try F first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What are sources and sinks?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DAG never a 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connected graph, would require cycles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DFS does both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DAG test and linearization at the same time.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36374-FFA5-214D-8758-58C91F76E22E}" type="slidenum">
              <a:rPr lang="en-US" smtClean="0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Post orderings – look back 3 slides at the example G and DFS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 some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linearizations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Don’t sort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postorders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after as that would be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nlogn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.  Just add into a linear list each time you do a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postvisit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.  Then you have your linearization in linear time all done when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dfs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finishes. Or just output linearization as you go if that is all you want.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 DFS With what initial node.  Do A, (show all links accounted for, including cross links) and create list of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postorders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as we go!, then Try F (reverse alphabetical)first and see what linearization we get.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DFS does both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DAG test and linearization at the same time.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What are sources and sinks?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DAG never a 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connected graph, would require cycles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36374-FFA5-214D-8758-58C91F76E22E}" type="slidenum">
              <a:rPr lang="en-US" smtClean="0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Put up a sample graph and show it in both representations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1F6502-7036-2F41-9ABC-F5BCD049CF65}" type="slidenum">
              <a:rPr lang="en-US" smtClean="0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Post orderings – look back 3 slides at the example G and DFS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 some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linearizations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 DFS? With what initial node.  Do A, (show all links accounted for, including cross links), then Try F first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DFS does both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DAG test and linearization at the same time.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What are sources and sinks?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DAG never a 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connected graph, would require cycles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Don’t sort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postorders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after as that would be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nlogn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.  Just add into a linear list each time you do a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postvisit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.  Then you have your linearization in linear time all done when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dfs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finishes.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digraph (directed graph) is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strongly connected</a:t>
            </a:r>
            <a:r>
              <a:rPr lang="en-US" dirty="0"/>
              <a:t> if every vertex is reachable from every other following the directions of the arcs. I.e., for every pair of distinct vertices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𝑢u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𝑣v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 there exists a 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directed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 path from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𝑢u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 to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𝑣v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A digraph is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weakly connected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 if when considering it as an undirected graph it is connected. I.e., for every pair of distinct vertices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𝑢u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𝑣v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 there exists an 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undirected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 path (potentially running opposite the direction on an edge) from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𝑢u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 to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𝑣v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36374-FFA5-214D-8758-58C91F76E22E}" type="slidenum">
              <a:rPr lang="en-US" smtClean="0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4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Post orderings – look back 3 slides at the example G and DFS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 some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linearizations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 DFS? With what initial node.  Do A, (show all links accounted for, including cross links), then Try F first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DFS does both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DAG test and linearization at the same time.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What are sources and sinks?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DAG never a 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connected graph, would require cycles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Don’t sort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postorders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after as that would be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nlogn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.  Just add into a linear list each time you do a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postvisit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.  Then you have your linearization in linear time all done when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dfs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finishes.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Better to say DAG is never strong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connecgted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graph, strongly connect graph only when all needs can get to all other nodes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36374-FFA5-214D-8758-58C91F76E22E}" type="slidenum">
              <a:rPr lang="en-US" smtClean="0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258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Can a DAG have a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non-singleton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SCC?  No!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 Requires a cycle.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How could we make the whole graph strongly connected?  Connect from any node in each sink SCC to any node in each source SCC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7F0D0-F4DC-744F-B5B6-F36EE81C5DC0}" type="slidenum">
              <a:rPr lang="en-US" smtClean="0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23715F-F8D9-524F-9824-E3C04B550D4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9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Note that B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could have a lower post order than c even though it is not a sink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Used highest post in DAG to detect source node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Note we are looking for a post-visit value on a particular node of the original graph, not a meta-node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6DD2DE-9D43-EE41-A9C5-2A4E99EE28CF}" type="slidenum">
              <a:rPr lang="en-US" smtClean="0">
                <a:latin typeface="Times New Roman" charset="0"/>
              </a:rPr>
              <a:pPr/>
              <a:t>26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initial algorithm (without reversal) at a high level with top DAG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But how can we now if a node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is in a sink SCC – can't directly, but can know a node in a source SCC.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Every node in bottom two sources has a post higher than all remaining nodes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Example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next slide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6DD2DE-9D43-EE41-A9C5-2A4E99EE28CF}" type="slidenum">
              <a:rPr lang="en-US" smtClean="0">
                <a:latin typeface="Times New Roman" charset="0"/>
              </a:rPr>
              <a:pPr/>
              <a:t>27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First could start with D or any element of bottom SCC.  After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pruning MUST do the next in line.  Assume big bottom prunes first.  Next must be either D or top right SCC.  Then deterministic after that.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All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components of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alg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are O(|E|) or O(|V|+|E|) –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3715F-F8D9-524F-9824-E3C04B550D4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First could start with D or an element of bottom SCC.  After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pruning MUST do the next in line.  Assume big bottom prunes first.  Next must be either D or top right SCC.  Then deterministic after that.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All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components of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alg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are O(|E|) or O(|V|+|E|) –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How do you make sure Picking highest remaining node is O(|E|)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Created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postorder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ranked list as you do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dfs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just like for linearization.  Then just keep scanning down the O(V) list to the next unvisited/undeleted node to start with.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Creating adjacency list GR is O(|V|+|E|) from the initial adjacency list: For each edge (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x,y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) in G adjacency list, </a:t>
            </a:r>
            <a:r>
              <a:rPr lang="en-US" b="1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append x to end 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of GR y list (to avoid traversing y list each time keep a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ptr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to current end of each y list)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Could do it even easier for matrix. Might postulate to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ust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set every A[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i,j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] in GR with A[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j,i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] in G matrix, but that is n^2 time.  Just use original matrix and whenever we would look up a(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i,j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), look up a(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j,i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) instead.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3715F-F8D9-524F-9824-E3C04B550D4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15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First could start with D or an element of bottom SCC.  After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pruning MUST do the next in line.  Assume big bottom prunes first.  Next must be either D or top right SCC.  Then deterministic after that.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All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components of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alg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are O(|E|) or O(|V|+|E|) –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How do you make sure Picking highest remaining node is O(|E|)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Created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postorder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ranked list as you do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dfs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just like for linearization.  Then just keep scanning down the O(V) list to the next unvisited/undeleted node to start with.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Creating adjacency list GR is O(|V|+|E|) from the initial adjacency list: For each edge (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x,y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) in G adjacency list, </a:t>
            </a:r>
            <a:r>
              <a:rPr lang="en-US" b="1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append x to end 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of GR y list (to avoid traversing y list each time keep a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ptr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to current end of each y list)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Could do it even easier for matrix. Might postulate to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ust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set every A[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i,j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] in GR with A[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j,i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] in G matrix, but that is n^2 time.  Just use original matrix and whenever we would look up a(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i,j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), look up a(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j,i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) instead.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3715F-F8D9-524F-9824-E3C04B550D4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30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out degree is guaranteed small (common)</a:t>
            </a:r>
            <a:r>
              <a:rPr lang="en-US" baseline="0" dirty="0"/>
              <a:t> then could consider it constant time look-up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3715F-F8D9-524F-9824-E3C04B550D4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57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With cave example: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Draw a starting node (and neighbors) on the board.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Draw a final node (and neighbors) on the board.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What Algorithm would we use to find if we can get to  final node?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Could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just use left-most with no chalk if a tree, but  if there are cycles you would loop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Breadth first more memory (especially tough in a cave), but can give shortest path  (next chapter) – you getting out once, vs finding best path for future travellers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2CC8-8A95-D749-8EAC-F6867A7070B8}" type="slidenum">
              <a:rPr lang="en-US" smtClean="0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a depth first search algorithm. </a:t>
            </a:r>
            <a:r>
              <a:rPr lang="en-US" dirty="0" err="1"/>
              <a:t>Alg</a:t>
            </a:r>
            <a:r>
              <a:rPr lang="en-US" dirty="0"/>
              <a:t> doesn't show initializing visited to false – must do to be useful, but saving that for DFS, else would redo each time in explore.</a:t>
            </a:r>
          </a:p>
          <a:p>
            <a:r>
              <a:rPr lang="en-US" dirty="0"/>
              <a:t>If want to know which are reachable and which are not, must initialize visited to false for all V nodes,</a:t>
            </a:r>
            <a:r>
              <a:rPr lang="en-US" baseline="0" dirty="0"/>
              <a:t> thus at least O(V)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3715F-F8D9-524F-9824-E3C04B550D4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87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3715F-F8D9-524F-9824-E3C04B550D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edge (</a:t>
            </a:r>
            <a:r>
              <a:rPr lang="en-US" dirty="0" err="1"/>
              <a:t>v,u</a:t>
            </a:r>
            <a:r>
              <a:rPr lang="en-US" dirty="0"/>
              <a:t>)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23715F-F8D9-524F-9824-E3C04B550D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18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This time they initialize (probably didn't want to do it twice or drop from explore which never stated that others would be false!?)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Don't do DFS tree yet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Because |E| could be small if very disconnected graph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What have we accomplished?  Not much (all nodes have visited flag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now as true) 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- Pre and post visit orderings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272F-C915-1B48-91DB-5518B7AC5203}" type="slidenum">
              <a:rPr lang="en-US" smtClean="0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Account for all edges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– </a:t>
            </a:r>
            <a:r>
              <a:rPr lang="en-US" b="1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Tree edges solid, </a:t>
            </a:r>
            <a:r>
              <a:rPr lang="en-US" b="1" dirty="0">
                <a:latin typeface="Times New Roman" charset="0"/>
                <a:ea typeface="ＭＳ Ｐゴシック" charset="-128"/>
                <a:cs typeface="ＭＳ Ｐゴシック" charset="-128"/>
              </a:rPr>
              <a:t>Do the orderings for this graph (dash</a:t>
            </a:r>
            <a:r>
              <a:rPr lang="en-US" b="1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edge for edges checked but to nodes already visited)</a:t>
            </a:r>
            <a:endParaRPr lang="en-US" b="1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As part of the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previsit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call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Also, show a connected component id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How would we store the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previsit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and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postvisit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event number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Would if we changed node order, different tree, but SAME relative results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Each node have a number for its unique component?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In DFS inc global counter just before explore call after the successful if.  Set id in either pre or post visit.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78391-F436-A54A-A4C9-A86EDD845589}" type="slidenum">
              <a:rPr lang="en-US" smtClean="0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imes New Roman" pitchFamily="-107" charset="0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imes New Roman" pitchFamily="-107" charset="0"/>
              </a:endParaRPr>
            </a:p>
          </p:txBody>
        </p:sp>
      </p:grpSp>
      <p:sp>
        <p:nvSpPr>
          <p:cNvPr id="717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-107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CS 312 – Graph Algorithms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CC446A6B-AC2D-BA4D-A087-A355CBBF7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C8FAC-2559-5E4A-9660-962DC39B3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96215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573405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89EC3-D994-F240-AD23-2032A63AD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Graph Algorithms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65F0E-9EB2-4F41-BF0F-B25BEC26B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Graph Algorithms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A9B42-90A0-4345-ADCB-A6AC09B9D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Graph Algorithms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1B594-27E6-2A44-81FD-33FA97958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7C8ED-4405-0245-89E0-C06A06A5D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1FD2D-7CE0-0847-94BE-E13EB270E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FF94C-6846-3048-9E47-8E6D550BB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4CF5B-0D04-8842-B862-3D8D5659A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D7EE6-6B30-F244-B849-01CEABAA0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614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imes New Roman" pitchFamily="-107" charset="0"/>
              </a:endParaRPr>
            </a:p>
          </p:txBody>
        </p:sp>
        <p:sp>
          <p:nvSpPr>
            <p:cNvPr id="6148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imes New Roman" pitchFamily="-107" charset="0"/>
              </a:endParaRPr>
            </a:p>
          </p:txBody>
        </p:sp>
      </p:grp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r>
              <a:rPr lang="en-US"/>
              <a:t>CS 312 – Graph Algorithms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fld id="{FCF807A6-0744-4847-B6FA-8F46F1614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69" r:id="rId1"/>
    <p:sldLayoutId id="2147483966" r:id="rId2"/>
    <p:sldLayoutId id="2147483967" r:id="rId3"/>
    <p:sldLayoutId id="2147483968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D3EFA3-C8E1-7D44-984F-09CF5AC482BE}" type="slidenum">
              <a:rPr lang="en-US" smtClean="0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Graph Algorithms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-128"/>
                <a:cs typeface="ＭＳ Ｐゴシック" charset="-128"/>
              </a:rPr>
              <a:t>Many problems are naturally represented as graphs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-128"/>
                <a:cs typeface="ＭＳ Ｐゴシック" charset="-128"/>
              </a:rPr>
              <a:t>Networks, Maps, Possible paths, Resource Flow, etc.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-128"/>
                <a:cs typeface="ＭＳ Ｐゴシック" charset="-128"/>
              </a:rPr>
              <a:t>Ch. 3 focuses on algorithms to find connectivity in graphs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-128"/>
                <a:cs typeface="ＭＳ Ｐゴシック" charset="-128"/>
              </a:rPr>
              <a:t>Ch. 4 focuses on algorithms to find shortest paths within graphs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>
                <a:ea typeface="ＭＳ Ｐゴシック" charset="-128"/>
                <a:cs typeface="ＭＳ Ｐゴシック" charset="-128"/>
              </a:rPr>
              <a:t>G</a:t>
            </a:r>
            <a:r>
              <a:rPr lang="en-US" dirty="0">
                <a:ea typeface="ＭＳ Ｐゴシック" charset="-128"/>
                <a:cs typeface="ＭＳ Ｐゴシック" charset="-128"/>
              </a:rPr>
              <a:t> = (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V </a:t>
            </a:r>
            <a:r>
              <a:rPr lang="en-US" dirty="0"/>
              <a:t>is a set of vertices (nodes)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E </a:t>
            </a:r>
            <a:r>
              <a:rPr lang="en-US" dirty="0"/>
              <a:t>is a set of edges between vertices, can be directed or undirected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charset="-128"/>
              </a:rPr>
              <a:t>Undirected:  </a:t>
            </a:r>
            <a:r>
              <a:rPr lang="en-US" i="1" dirty="0">
                <a:ea typeface="ＭＳ Ｐゴシック" charset="-128"/>
              </a:rPr>
              <a:t>e </a:t>
            </a:r>
            <a:r>
              <a:rPr lang="en-US" dirty="0">
                <a:ea typeface="ＭＳ Ｐゴシック" charset="-128"/>
              </a:rPr>
              <a:t>= {</a:t>
            </a:r>
            <a:r>
              <a:rPr lang="en-US" i="1" dirty="0" err="1">
                <a:ea typeface="ＭＳ Ｐゴシック" charset="-128"/>
              </a:rPr>
              <a:t>x</a:t>
            </a:r>
            <a:r>
              <a:rPr lang="en-US" dirty="0" err="1">
                <a:ea typeface="ＭＳ Ｐゴシック" charset="-128"/>
              </a:rPr>
              <a:t>,</a:t>
            </a:r>
            <a:r>
              <a:rPr lang="en-US" i="1" dirty="0" err="1">
                <a:ea typeface="ＭＳ Ｐゴシック" charset="-128"/>
              </a:rPr>
              <a:t>y</a:t>
            </a:r>
            <a:r>
              <a:rPr lang="en-US" dirty="0">
                <a:ea typeface="ＭＳ Ｐゴシック" charset="-128"/>
              </a:rPr>
              <a:t>}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charset="-128"/>
              </a:rPr>
              <a:t>Directed:  </a:t>
            </a:r>
            <a:r>
              <a:rPr lang="en-US" i="1" dirty="0">
                <a:ea typeface="ＭＳ Ｐゴシック" charset="-128"/>
              </a:rPr>
              <a:t>e </a:t>
            </a:r>
            <a:r>
              <a:rPr lang="en-US" dirty="0">
                <a:ea typeface="ＭＳ Ｐゴシック" charset="-128"/>
              </a:rPr>
              <a:t>= (</a:t>
            </a:r>
            <a:r>
              <a:rPr lang="en-US" i="1" dirty="0" err="1">
                <a:ea typeface="ＭＳ Ｐゴシック" charset="-128"/>
              </a:rPr>
              <a:t>x</a:t>
            </a:r>
            <a:r>
              <a:rPr lang="en-US" dirty="0" err="1">
                <a:ea typeface="ＭＳ Ｐゴシック" charset="-128"/>
              </a:rPr>
              <a:t>,</a:t>
            </a:r>
            <a:r>
              <a:rPr lang="en-US" i="1" dirty="0" err="1">
                <a:ea typeface="ＭＳ Ｐゴシック" charset="-128"/>
              </a:rPr>
              <a:t>y</a:t>
            </a:r>
            <a:r>
              <a:rPr lang="en-US" dirty="0">
                <a:ea typeface="ＭＳ Ｐゴシック" charset="-128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Degree of a node is the number of impinging edges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charset="-128"/>
              </a:rPr>
              <a:t>Nodes in a directed graph have an in-degree and an out-degree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-128"/>
                <a:cs typeface="ＭＳ Ｐゴシック" charset="-128"/>
              </a:rPr>
              <a:t>WWW is a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Directed or undirected?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Visiting Entire Graph -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62400"/>
            <a:ext cx="7772400" cy="21336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An undirected graph is </a:t>
            </a:r>
            <a:r>
              <a:rPr lang="en-US" i="1" dirty="0"/>
              <a:t>connected </a:t>
            </a:r>
            <a:r>
              <a:rPr lang="en-US" dirty="0"/>
              <a:t>if there is a path between any pair of nodes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Otherwise the graph is made up of disjoint </a:t>
            </a:r>
            <a:r>
              <a:rPr lang="en-US" i="1" dirty="0"/>
              <a:t>connected components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Visiting entire graph is O(|</a:t>
            </a:r>
            <a:r>
              <a:rPr lang="en-US" i="1" dirty="0"/>
              <a:t>V</a:t>
            </a:r>
            <a:r>
              <a:rPr lang="en-US" dirty="0"/>
              <a:t>| + |</a:t>
            </a:r>
            <a:r>
              <a:rPr lang="en-US" i="1" dirty="0"/>
              <a:t>E</a:t>
            </a:r>
            <a:r>
              <a:rPr lang="en-US" dirty="0"/>
              <a:t>|) – Note this is the amount of time it would take just to scan through the adjacency list</a:t>
            </a:r>
          </a:p>
          <a:p>
            <a:pPr lvl="1">
              <a:buFont typeface="Wingdings" pitchFamily="-107" charset="2"/>
              <a:buChar char="l"/>
              <a:defRPr/>
            </a:pPr>
            <a:r>
              <a:rPr lang="en-US" dirty="0"/>
              <a:t>Why not just say O(|</a:t>
            </a:r>
            <a:r>
              <a:rPr lang="en-US" i="1" dirty="0"/>
              <a:t>E</a:t>
            </a:r>
            <a:r>
              <a:rPr lang="en-US" dirty="0"/>
              <a:t>|) since |</a:t>
            </a:r>
            <a:r>
              <a:rPr lang="en-US" i="1" dirty="0"/>
              <a:t>V</a:t>
            </a:r>
            <a:r>
              <a:rPr lang="en-US" dirty="0"/>
              <a:t>| is usually smaller than |</a:t>
            </a:r>
            <a:r>
              <a:rPr lang="en-US" i="1" dirty="0"/>
              <a:t>E</a:t>
            </a:r>
            <a:r>
              <a:rPr lang="en-US" dirty="0"/>
              <a:t>|?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What do we accomplish by visiting entire graph?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63A375-75D4-FF44-8239-3881013D0BD9}" type="slidenum">
              <a:rPr lang="en-US" smtClean="0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401763"/>
            <a:ext cx="3352800" cy="225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6975" y="1401763"/>
            <a:ext cx="3108325" cy="225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348"/>
            <a:ext cx="77724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Previsit</a:t>
            </a:r>
            <a:r>
              <a:rPr lang="en-US" dirty="0"/>
              <a:t> and </a:t>
            </a:r>
            <a:r>
              <a:rPr lang="en-US" dirty="0" err="1"/>
              <a:t>Postvisit</a:t>
            </a:r>
            <a:r>
              <a:rPr lang="en-US" dirty="0"/>
              <a:t> Orderings – Each pre and post visit is an ordered event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84D05A-8CAA-8741-9684-B7367E423DE9}" type="slidenum">
              <a:rPr lang="en-US" smtClean="0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056312"/>
            <a:ext cx="6477000" cy="250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2675" y="3657600"/>
            <a:ext cx="3108325" cy="225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3657600"/>
            <a:ext cx="3352800" cy="225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5976695"/>
            <a:ext cx="7931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Account for all edges – Tree edges (solid: actually traversed with explore)</a:t>
            </a:r>
          </a:p>
          <a:p>
            <a:r>
              <a:rPr lang="en-US" sz="2000" b="0" dirty="0"/>
              <a:t>and Back edges (dashed: looking down edge reveals a node already visited)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Previsit</a:t>
            </a:r>
            <a:r>
              <a:rPr lang="en-US" dirty="0"/>
              <a:t> and </a:t>
            </a:r>
            <a:r>
              <a:rPr lang="en-US" dirty="0" err="1"/>
              <a:t>Postvisit</a:t>
            </a:r>
            <a:r>
              <a:rPr lang="en-US" dirty="0"/>
              <a:t> Orders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139D14-F433-2440-A2CB-EE17F6B21F27}" type="slidenum">
              <a:rPr lang="en-US" smtClean="0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2912" y="3162300"/>
            <a:ext cx="46005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382963"/>
            <a:ext cx="3108325" cy="225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304800" y="1066800"/>
            <a:ext cx="885370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b="0" dirty="0"/>
              <a:t> DFS yields a forest (disjoint trees) when there are disjoint components in the graph</a:t>
            </a:r>
          </a:p>
          <a:p>
            <a:pPr>
              <a:buFont typeface="Arial" charset="0"/>
              <a:buChar char="•"/>
            </a:pPr>
            <a:r>
              <a:rPr lang="en-US" sz="2000" b="0" dirty="0"/>
              <a:t> Can use pre/post visit numbers to detect properties of graphs</a:t>
            </a:r>
          </a:p>
          <a:p>
            <a:pPr lvl="1">
              <a:buFont typeface="Arial" charset="0"/>
              <a:buChar char="•"/>
            </a:pPr>
            <a:r>
              <a:rPr lang="en-US" sz="2000" b="0" dirty="0"/>
              <a:t> Account for all edges: Tree edges (solid) and back edges (dashed)</a:t>
            </a:r>
          </a:p>
          <a:p>
            <a:pPr lvl="1">
              <a:buFont typeface="Arial" charset="0"/>
              <a:buChar char="•"/>
            </a:pPr>
            <a:r>
              <a:rPr lang="en-US" sz="2000" b="0" dirty="0"/>
              <a:t> Back edges detect cycles</a:t>
            </a:r>
          </a:p>
          <a:p>
            <a:pPr lvl="1">
              <a:buFont typeface="Arial" charset="0"/>
              <a:buChar char="•"/>
            </a:pPr>
            <a:r>
              <a:rPr lang="en-US" sz="2000" b="0" dirty="0"/>
              <a:t> Uniquely label each connected component</a:t>
            </a:r>
          </a:p>
          <a:p>
            <a:pPr>
              <a:buFont typeface="Arial" charset="0"/>
              <a:buChar char="•"/>
            </a:pPr>
            <a:r>
              <a:rPr lang="en-US" sz="2000" b="0" dirty="0"/>
              <a:t> Properties still there even if explored in a different order (i.e. start with F, then J)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153400" cy="838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**Challenge Question** </a:t>
            </a:r>
            <a:r>
              <a:rPr lang="en-US" sz="2400" dirty="0" err="1"/>
              <a:t>Previsit</a:t>
            </a:r>
            <a:r>
              <a:rPr lang="en-US" sz="2400" dirty="0"/>
              <a:t> and </a:t>
            </a:r>
            <a:r>
              <a:rPr lang="en-US" sz="2400" dirty="0" err="1"/>
              <a:t>Postvisit</a:t>
            </a:r>
            <a:r>
              <a:rPr lang="en-US" sz="2400" dirty="0"/>
              <a:t> Orderings – This time decide amongst options reverse alphabetically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84D05A-8CAA-8741-9684-B7367E423DE9}" type="slidenum">
              <a:rPr lang="en-US" smtClean="0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382713"/>
            <a:ext cx="6477000" cy="250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2675" y="3992563"/>
            <a:ext cx="3108325" cy="225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3992563"/>
            <a:ext cx="3352800" cy="225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95603" y="6348749"/>
            <a:ext cx="5419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Account for all edges – Tree edges and Back edges</a:t>
            </a:r>
          </a:p>
        </p:txBody>
      </p:sp>
    </p:spTree>
    <p:extLst>
      <p:ext uri="{BB962C8B-B14F-4D97-AF65-F5344CB8AC3E}">
        <p14:creationId xmlns:p14="http://schemas.microsoft.com/office/powerpoint/2010/main" val="50502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Depth-First Search in Directed Graphs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Can use the same DFS algorithm as before, but only traverse edges in the prescribed direction</a:t>
            </a:r>
          </a:p>
          <a:p>
            <a:pPr lvl="1"/>
            <a:r>
              <a:rPr lang="en-US" dirty="0"/>
              <a:t>Thus, each edge just considered once (not twice like undirected)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Ancestor relationships in DFS tree, not used for original graph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-128"/>
              </a:rPr>
              <a:t>I</a:t>
            </a:r>
            <a:r>
              <a:rPr lang="en-US" dirty="0"/>
              <a:t>ntroduce two new types of dashed edges</a:t>
            </a:r>
          </a:p>
          <a:p>
            <a:pPr lvl="2"/>
            <a:r>
              <a:rPr lang="en-US" dirty="0"/>
              <a:t>Cross edges lead to neither descendant nor ancestor in DFS tree</a:t>
            </a:r>
          </a:p>
          <a:p>
            <a:pPr lvl="2"/>
            <a:r>
              <a:rPr lang="en-US" dirty="0"/>
              <a:t>Forward edges lead from a node to a nonchild descendant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2105FF-AF2F-2146-9C5A-9DCF6717656C}" type="slidenum">
              <a:rPr lang="en-US" smtClean="0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8450" y="3505200"/>
            <a:ext cx="23939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Depth-First Search in 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2209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Tree edges and back edges (2 below) the same as before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Added terminology for </a:t>
            </a:r>
            <a:r>
              <a:rPr lang="en-US" u="sng" dirty="0"/>
              <a:t>DFS Tree</a:t>
            </a:r>
            <a:r>
              <a:rPr lang="en-US" dirty="0"/>
              <a:t> of a directed graph</a:t>
            </a:r>
          </a:p>
          <a:p>
            <a:pPr lvl="1">
              <a:defRPr/>
            </a:pPr>
            <a:r>
              <a:rPr lang="en-US" dirty="0"/>
              <a:t>Forward edges lead from a node to a </a:t>
            </a:r>
            <a:r>
              <a:rPr lang="en-US" dirty="0" err="1"/>
              <a:t>nonchild</a:t>
            </a:r>
            <a:r>
              <a:rPr lang="en-US" dirty="0"/>
              <a:t> descendant (2 below)</a:t>
            </a:r>
          </a:p>
          <a:p>
            <a:pPr lvl="1">
              <a:defRPr/>
            </a:pPr>
            <a:r>
              <a:rPr lang="en-US" dirty="0"/>
              <a:t>Cross edges lead to neither descendant or ancestor, lead to a node which has already had its </a:t>
            </a:r>
            <a:r>
              <a:rPr lang="en-US" dirty="0" err="1"/>
              <a:t>postvisit</a:t>
            </a:r>
            <a:r>
              <a:rPr lang="en-US" dirty="0"/>
              <a:t> (2 below)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6A2B91-FC02-CF45-B92A-2093C65886BF}" type="slidenum">
              <a:rPr lang="en-US" smtClean="0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8450" y="3505200"/>
            <a:ext cx="23939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3505200"/>
            <a:ext cx="227806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Back Edge Detection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Edge types can be read off directly from pre and post numbers of the DFS tree – just check nodes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u</a:t>
            </a:r>
            <a:r>
              <a:rPr lang="en-US" dirty="0">
                <a:ea typeface="ＭＳ Ｐゴシック" charset="-128"/>
                <a:cs typeface="ＭＳ Ｐゴシック" charset="-128"/>
              </a:rPr>
              <a:t> (tail) and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 (head) connected by each edge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Initial node of edge is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dirty="0">
                <a:ea typeface="ＭＳ Ｐゴシック" charset="-128"/>
                <a:cs typeface="ＭＳ Ｐゴシック" charset="-128"/>
              </a:rPr>
              <a:t> and final node is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endParaRPr lang="en-US" i="1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Tree/forward reads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pre(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dirty="0">
                <a:ea typeface="ＭＳ Ｐゴシック" charset="-128"/>
                <a:cs typeface="ＭＳ Ｐゴシック" charset="-128"/>
              </a:rPr>
              <a:t>) &lt;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pre(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) &lt;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post(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) &lt;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post(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dirty="0">
                <a:ea typeface="ＭＳ Ｐゴシック" charset="-128"/>
                <a:cs typeface="ＭＳ Ｐゴシック" charset="-128"/>
              </a:rPr>
              <a:t>)</a:t>
            </a: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7D5063-39C9-C941-BD6C-D45B257B1192}" type="slidenum">
              <a:rPr lang="en-US" smtClean="0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505200"/>
            <a:ext cx="496093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3352800"/>
            <a:ext cx="227806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8" name="TextBox 7"/>
          <p:cNvSpPr txBox="1">
            <a:spLocks noChangeArrowheads="1"/>
          </p:cNvSpPr>
          <p:nvPr/>
        </p:nvSpPr>
        <p:spPr bwMode="auto">
          <a:xfrm>
            <a:off x="957263" y="6248400"/>
            <a:ext cx="13901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b="0" dirty="0"/>
              <a:t> If G First?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381000"/>
            <a:ext cx="59817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DAG – Directed Acyclic Graph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48768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DAG – a directed graph with no cycles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Very common in applications</a:t>
            </a:r>
          </a:p>
          <a:p>
            <a:pPr lvl="1"/>
            <a:r>
              <a:rPr lang="en-US" dirty="0"/>
              <a:t>Ordering of a set of tasks.  Must finish pre-tasks before another task can be done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How do we test if a directed graph is acyclic in linear time?</a:t>
            </a: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9661C8-D437-B748-AC6F-75EAEE423791}" type="slidenum">
              <a:rPr lang="en-US" smtClean="0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88BB698-C5B5-D04E-917F-6343918C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34100" y="308768"/>
            <a:ext cx="289560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48768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DAG – a directed graph with no cycles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Very common in applications</a:t>
            </a:r>
          </a:p>
          <a:p>
            <a:pPr lvl="1"/>
            <a:r>
              <a:rPr lang="en-US" dirty="0"/>
              <a:t>Ordering of a set of tasks.  Must finish pre-tasks before another task can be done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How do we test if a directed graph is acyclic in linear time?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Property:  A directed graph has a cycle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iff</a:t>
            </a:r>
            <a:r>
              <a:rPr lang="en-US" dirty="0">
                <a:ea typeface="ＭＳ Ｐゴシック" charset="-128"/>
                <a:cs typeface="ＭＳ Ｐゴシック" charset="-128"/>
              </a:rPr>
              <a:t> DFS reveals a back edge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Just do DFS and see if there are any back edges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How do we check DFS for back edges and what is complexity?</a:t>
            </a: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CS 312 – Graph Algorithms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9661C8-D437-B748-AC6F-75EAEE423791}" type="slidenum">
              <a:rPr lang="en-US" smtClean="0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5C7A56D-6B78-3140-B646-E479BB831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34100" y="308768"/>
            <a:ext cx="289560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6CDE8E0-2114-2749-B943-CBE56CA1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81000"/>
            <a:ext cx="59817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DAG – Directed Acyclic Graph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48768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DAG – a directed graph with no cycles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Very common in applications</a:t>
            </a:r>
          </a:p>
          <a:p>
            <a:pPr lvl="1"/>
            <a:r>
              <a:rPr lang="en-US" dirty="0"/>
              <a:t>Ordering of a set of tasks.  Must finish pre-tasks before another task can be done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How do we test if a directed graph is acyclic in linear time?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Property:  A directed graph has a cycle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iff</a:t>
            </a:r>
            <a:r>
              <a:rPr lang="en-US" dirty="0">
                <a:ea typeface="ＭＳ Ｐゴシック" charset="-128"/>
                <a:cs typeface="ＭＳ Ｐゴシック" charset="-128"/>
              </a:rPr>
              <a:t> DFS reveals a back edge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Just do DFS and see if there are any back edges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How do we check DFS for back edges and what is complexity?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O(</a:t>
            </a:r>
            <a:r>
              <a:rPr lang="en-US" dirty="0"/>
              <a:t>|</a:t>
            </a:r>
            <a:r>
              <a:rPr lang="en-US" i="1" dirty="0"/>
              <a:t>E</a:t>
            </a:r>
            <a:r>
              <a:rPr lang="en-US" dirty="0"/>
              <a:t>|) – for edge check pre/post values of nodes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Could test while building the DFS tree and stop early</a:t>
            </a: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CS 312 – Graph Algorithms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9661C8-D437-B748-AC6F-75EAEE423791}" type="slidenum">
              <a:rPr lang="en-US" smtClean="0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9A7A219-4778-7E4D-B7BE-AE9C55BC9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34100" y="308768"/>
            <a:ext cx="289560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4ACC74F-227C-3946-9748-F121E318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81000"/>
            <a:ext cx="59817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DAG – Directed Acyclic Graph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1336-D8D3-244F-AF09-1942534F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vs Adjacency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90F1-B439-C446-8280-68F7B000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886200"/>
            <a:ext cx="7772400" cy="2209800"/>
          </a:xfrm>
        </p:spPr>
        <p:txBody>
          <a:bodyPr/>
          <a:lstStyle/>
          <a:p>
            <a:r>
              <a:rPr lang="en-US" dirty="0"/>
              <a:t>Two common ways to represent graphs</a:t>
            </a:r>
          </a:p>
          <a:p>
            <a:r>
              <a:rPr lang="en-US" dirty="0"/>
              <a:t>Space complexity?</a:t>
            </a:r>
          </a:p>
          <a:p>
            <a:r>
              <a:rPr lang="en-US" dirty="0"/>
              <a:t>Time complexity to know if two nodes are directly connected?</a:t>
            </a:r>
          </a:p>
          <a:p>
            <a:r>
              <a:rPr lang="en-US" dirty="0"/>
              <a:t>Which is Best?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75D2E-27DB-094E-B618-5B2F8EFB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Graph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4006-A5E6-1F42-BFD1-BA48D3A9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65F0E-9EB2-4F41-BF0F-B25BEC26B9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6667B6-2328-C449-B7F5-0DC10C4D7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5" y="1213104"/>
            <a:ext cx="9038397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2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381000"/>
            <a:ext cx="41910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DAG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77200" cy="685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Every DAG can be </a:t>
            </a:r>
            <a:r>
              <a:rPr lang="en-US" dirty="0" err="1"/>
              <a:t>linearized</a:t>
            </a:r>
            <a:endParaRPr lang="en-US" dirty="0"/>
          </a:p>
          <a:p>
            <a:pPr lvl="1">
              <a:defRPr/>
            </a:pPr>
            <a:r>
              <a:rPr lang="en-US" dirty="0"/>
              <a:t>More than one linearization usually possible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DC48BA-03C9-F241-A00C-5B00C770BF16}" type="slidenum">
              <a:rPr lang="en-US" smtClean="0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2400"/>
            <a:ext cx="289560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381000"/>
            <a:ext cx="41910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DAG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77200" cy="2590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Every DAG can be </a:t>
            </a:r>
            <a:r>
              <a:rPr lang="en-US" dirty="0" err="1"/>
              <a:t>linearized</a:t>
            </a:r>
            <a:endParaRPr lang="en-US" dirty="0"/>
          </a:p>
          <a:p>
            <a:pPr lvl="1">
              <a:defRPr/>
            </a:pPr>
            <a:r>
              <a:rPr lang="en-US" dirty="0"/>
              <a:t>More than one linearization usually possible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Algorithm to linearize</a:t>
            </a:r>
          </a:p>
          <a:p>
            <a:pPr lvl="1">
              <a:defRPr/>
            </a:pPr>
            <a:r>
              <a:rPr lang="en-US" dirty="0"/>
              <a:t>Property: In a DAG, every edge leads to a node with lower post number</a:t>
            </a:r>
          </a:p>
          <a:p>
            <a:pPr lvl="1">
              <a:defRPr/>
            </a:pPr>
            <a:r>
              <a:rPr lang="en-US" dirty="0"/>
              <a:t>Do DFS, then linearize by choosing nodes by decreasing post number</a:t>
            </a:r>
          </a:p>
          <a:p>
            <a:pPr lvl="1">
              <a:defRPr/>
            </a:pPr>
            <a:r>
              <a:rPr lang="en-US" dirty="0"/>
              <a:t>Other </a:t>
            </a:r>
            <a:r>
              <a:rPr lang="en-US" dirty="0" err="1"/>
              <a:t>linearizations</a:t>
            </a:r>
            <a:r>
              <a:rPr lang="en-US" dirty="0"/>
              <a:t> usually possible – Sort by posts after?</a:t>
            </a:r>
          </a:p>
          <a:p>
            <a:pPr lvl="1">
              <a:defRPr/>
            </a:pPr>
            <a:r>
              <a:rPr lang="en-US" dirty="0"/>
              <a:t>Which node do we start DFS at?  Makes no difference, B will always have largest post (Try A and F)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DC48BA-03C9-F241-A00C-5B00C770BF16}" type="slidenum">
              <a:rPr lang="en-US" smtClean="0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2400"/>
            <a:ext cx="289560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1234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381000"/>
            <a:ext cx="41910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DAG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77200" cy="4419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Every DAG can be </a:t>
            </a:r>
            <a:r>
              <a:rPr lang="en-US" dirty="0" err="1"/>
              <a:t>linearized</a:t>
            </a:r>
            <a:endParaRPr lang="en-US" dirty="0"/>
          </a:p>
          <a:p>
            <a:pPr lvl="1">
              <a:defRPr/>
            </a:pPr>
            <a:r>
              <a:rPr lang="en-US" dirty="0"/>
              <a:t>More than one linearization usually possible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Algorithm to linearize</a:t>
            </a:r>
          </a:p>
          <a:p>
            <a:pPr lvl="1">
              <a:defRPr/>
            </a:pPr>
            <a:r>
              <a:rPr lang="en-US" dirty="0"/>
              <a:t>Property: In a DAG, every edge leads to a node with lower post number</a:t>
            </a:r>
          </a:p>
          <a:p>
            <a:pPr lvl="1">
              <a:defRPr/>
            </a:pPr>
            <a:r>
              <a:rPr lang="en-US" dirty="0"/>
              <a:t>Do DFS, then linearize by choosing nodes by decreasing post number</a:t>
            </a:r>
          </a:p>
          <a:p>
            <a:pPr lvl="1">
              <a:defRPr/>
            </a:pPr>
            <a:r>
              <a:rPr lang="en-US" dirty="0"/>
              <a:t>Other </a:t>
            </a:r>
            <a:r>
              <a:rPr lang="en-US" dirty="0" err="1"/>
              <a:t>linearizations</a:t>
            </a:r>
            <a:r>
              <a:rPr lang="en-US" dirty="0"/>
              <a:t> usually possible – Sort posts after?</a:t>
            </a:r>
          </a:p>
          <a:p>
            <a:pPr lvl="1">
              <a:defRPr/>
            </a:pPr>
            <a:r>
              <a:rPr lang="en-US" dirty="0"/>
              <a:t>Which node do we start DFS at?  Makes no difference, B will always have largest post (Try A and F)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Another property: Every DAG has at least one source and at least one sink</a:t>
            </a:r>
          </a:p>
          <a:p>
            <a:pPr lvl="1">
              <a:defRPr/>
            </a:pPr>
            <a:r>
              <a:rPr lang="en-US" dirty="0"/>
              <a:t>Source has no input edges – If multiple sources, linearization can start with any of them</a:t>
            </a:r>
          </a:p>
          <a:p>
            <a:pPr lvl="1">
              <a:defRPr/>
            </a:pPr>
            <a:r>
              <a:rPr lang="en-US" dirty="0"/>
              <a:t>Sink has no output edges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Is the above directed graph connected?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DC48BA-03C9-F241-A00C-5B00C770BF16}" type="slidenum">
              <a:rPr lang="en-US" smtClean="0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2400"/>
            <a:ext cx="289560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5419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381000"/>
            <a:ext cx="41910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DAG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77200" cy="45720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Every DAG can be </a:t>
            </a:r>
            <a:r>
              <a:rPr lang="en-US" dirty="0" err="1"/>
              <a:t>linearized</a:t>
            </a:r>
            <a:endParaRPr lang="en-US" dirty="0"/>
          </a:p>
          <a:p>
            <a:pPr lvl="1">
              <a:defRPr/>
            </a:pPr>
            <a:r>
              <a:rPr lang="en-US" dirty="0"/>
              <a:t>More than one linearization usually possible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Algorithm to linearize</a:t>
            </a:r>
          </a:p>
          <a:p>
            <a:pPr lvl="1">
              <a:defRPr/>
            </a:pPr>
            <a:r>
              <a:rPr lang="en-US" dirty="0"/>
              <a:t>Property: In a DAG, every edge leads to a node with lower post number</a:t>
            </a:r>
          </a:p>
          <a:p>
            <a:pPr lvl="1">
              <a:defRPr/>
            </a:pPr>
            <a:r>
              <a:rPr lang="en-US" dirty="0"/>
              <a:t>Do DFS, then linearize by choosing nodes by decreasing post number</a:t>
            </a:r>
          </a:p>
          <a:p>
            <a:pPr lvl="1">
              <a:defRPr/>
            </a:pPr>
            <a:r>
              <a:rPr lang="en-US" dirty="0"/>
              <a:t>Other </a:t>
            </a:r>
            <a:r>
              <a:rPr lang="en-US" dirty="0" err="1"/>
              <a:t>linearizations</a:t>
            </a:r>
            <a:r>
              <a:rPr lang="en-US" dirty="0"/>
              <a:t> usually possible – Sort posts after?</a:t>
            </a:r>
          </a:p>
          <a:p>
            <a:pPr lvl="1">
              <a:defRPr/>
            </a:pPr>
            <a:r>
              <a:rPr lang="en-US" dirty="0"/>
              <a:t>Which node do we start DFS at?  Makes no difference, B will always have largest post (Try A and F)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Another property: Every DAG has at least one source and at least one sink</a:t>
            </a:r>
          </a:p>
          <a:p>
            <a:pPr lvl="1">
              <a:defRPr/>
            </a:pPr>
            <a:r>
              <a:rPr lang="en-US" dirty="0"/>
              <a:t>Source has no input edges – If multiple sources, linearization can start with any of them</a:t>
            </a:r>
          </a:p>
          <a:p>
            <a:pPr lvl="1">
              <a:defRPr/>
            </a:pPr>
            <a:r>
              <a:rPr lang="en-US" dirty="0"/>
              <a:t>Sink has no output edges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Is the above directed graph connected – looks like it if it were undirected (i.e. weakly connected), a DAG is never a strongly connected graph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DC48BA-03C9-F241-A00C-5B00C770BF16}" type="slidenum">
              <a:rPr lang="en-US" smtClean="0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2400"/>
            <a:ext cx="289560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5816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Strongly 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562600"/>
          </a:xfrm>
        </p:spPr>
        <p:txBody>
          <a:bodyPr>
            <a:normAutofit lnSpcReduction="1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sz="2000" dirty="0"/>
              <a:t>Two nodes </a:t>
            </a:r>
            <a:r>
              <a:rPr lang="en-US" sz="2000" i="1" dirty="0"/>
              <a:t>u</a:t>
            </a:r>
            <a:r>
              <a:rPr lang="en-US" sz="2000" dirty="0"/>
              <a:t> and </a:t>
            </a:r>
            <a:r>
              <a:rPr lang="en-US" sz="2000" i="1" dirty="0"/>
              <a:t>v</a:t>
            </a:r>
            <a:r>
              <a:rPr lang="en-US" sz="2000" dirty="0"/>
              <a:t> in a directed graph (digraph) are connected if there is a path from </a:t>
            </a:r>
            <a:r>
              <a:rPr lang="en-US" sz="2000" i="1" dirty="0"/>
              <a:t>u</a:t>
            </a:r>
            <a:r>
              <a:rPr lang="en-US" sz="2000" dirty="0"/>
              <a:t> to </a:t>
            </a:r>
            <a:r>
              <a:rPr lang="en-US" sz="2000" i="1" dirty="0"/>
              <a:t>v</a:t>
            </a:r>
            <a:r>
              <a:rPr lang="en-US" sz="2000" dirty="0"/>
              <a:t> and a path from </a:t>
            </a:r>
            <a:r>
              <a:rPr lang="en-US" sz="2000" i="1" dirty="0"/>
              <a:t>v</a:t>
            </a:r>
            <a:r>
              <a:rPr lang="en-US" sz="2000" dirty="0"/>
              <a:t> to </a:t>
            </a:r>
            <a:r>
              <a:rPr lang="en-US" sz="2000" i="1" dirty="0"/>
              <a:t>u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sz="2000" dirty="0"/>
              <a:t>The disjoint subsets of a directed graph which are connected are called </a:t>
            </a:r>
            <a:r>
              <a:rPr lang="en-US" sz="2000" i="1" dirty="0"/>
              <a:t>strongly connected components</a:t>
            </a:r>
          </a:p>
          <a:p>
            <a:pPr>
              <a:buFont typeface="Wingdings" pitchFamily="-107" charset="2"/>
              <a:buChar char="l"/>
              <a:defRPr/>
            </a:pPr>
            <a:endParaRPr lang="en-US" sz="2000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>
              <a:buFont typeface="Wingdings" pitchFamily="-107" charset="2"/>
              <a:buChar char="l"/>
              <a:defRPr/>
            </a:pPr>
            <a:endParaRPr lang="en-US" sz="2000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>
              <a:buFont typeface="Wingdings" pitchFamily="-107" charset="2"/>
              <a:buChar char="l"/>
              <a:defRPr/>
            </a:pPr>
            <a:endParaRPr lang="en-US" sz="2000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>
              <a:buFont typeface="Wingdings" pitchFamily="-107" charset="2"/>
              <a:buChar char="l"/>
              <a:defRPr/>
            </a:pPr>
            <a:endParaRPr lang="en-US" sz="2000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>
              <a:buNone/>
              <a:defRPr/>
            </a:pPr>
            <a:endParaRPr lang="en-US" sz="2000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>
              <a:buFont typeface="Wingdings" pitchFamily="-107" charset="2"/>
              <a:buChar char="l"/>
              <a:defRPr/>
            </a:pPr>
            <a:endParaRPr lang="en-US" sz="2000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>
              <a:buFont typeface="Wingdings" pitchFamily="-107" charset="2"/>
              <a:buChar char="l"/>
              <a:defRPr/>
            </a:pPr>
            <a:endParaRPr lang="en-US" sz="2000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>
              <a:buFont typeface="Wingdings" pitchFamily="-107" charset="2"/>
              <a:buChar char="l"/>
              <a:defRPr/>
            </a:pPr>
            <a:endParaRPr lang="en-US" sz="2000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>
              <a:buFont typeface="Wingdings" pitchFamily="-107" charset="2"/>
              <a:buChar char="l"/>
              <a:defRPr/>
            </a:pPr>
            <a:endParaRPr lang="en-US" sz="2000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>
              <a:buFont typeface="Wingdings" pitchFamily="-107" charset="2"/>
              <a:buChar char="l"/>
              <a:defRPr/>
            </a:pPr>
            <a:endParaRPr lang="en-US" sz="2000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>
              <a:buFont typeface="Wingdings" pitchFamily="-107" charset="2"/>
              <a:buChar char="l"/>
              <a:defRPr/>
            </a:pPr>
            <a:endParaRPr lang="en-US" sz="2000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>
              <a:buFont typeface="Wingdings" pitchFamily="-107" charset="2"/>
              <a:buChar char="l"/>
              <a:defRPr/>
            </a:pPr>
            <a:r>
              <a:rPr lang="en-US" sz="2000" dirty="0">
                <a:latin typeface="Times New Roman" charset="0"/>
                <a:ea typeface="ＭＳ Ｐゴシック" charset="-128"/>
                <a:cs typeface="ＭＳ Ｐゴシック" charset="-128"/>
              </a:rPr>
              <a:t>How could we make the entire graph strongly connected?</a:t>
            </a:r>
            <a:endParaRPr lang="en-US" sz="2000" dirty="0"/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CS 312 – Graph Algorithms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79C73A-18A5-E84F-A6D0-816D5C829CA1}" type="slidenum">
              <a:rPr lang="en-US" smtClean="0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  <p:pic>
        <p:nvPicPr>
          <p:cNvPr id="430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1500" y="2209800"/>
            <a:ext cx="28448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Meta-Graphs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0668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EVERY directed graph is a DAG of its strongly connected components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BE7E24-39BD-024E-9031-4630E03D4803}" type="slidenum">
              <a:rPr lang="en-US" smtClean="0">
                <a:latin typeface="Times New Roman" charset="0"/>
              </a:rPr>
              <a:pPr/>
              <a:t>25</a:t>
            </a:fld>
            <a:endParaRPr lang="en-US">
              <a:latin typeface="Times New Roman" charset="0"/>
            </a:endParaRPr>
          </a:p>
        </p:txBody>
      </p:sp>
      <p:pic>
        <p:nvPicPr>
          <p:cNvPr id="450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514600"/>
            <a:ext cx="28448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2514600"/>
            <a:ext cx="36623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4" name="TextBox 8"/>
          <p:cNvSpPr txBox="1">
            <a:spLocks noChangeArrowheads="1"/>
          </p:cNvSpPr>
          <p:nvPr/>
        </p:nvSpPr>
        <p:spPr bwMode="auto">
          <a:xfrm>
            <a:off x="4419600" y="4876800"/>
            <a:ext cx="42291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/>
              <a:t>This meta-graph decomposition is</a:t>
            </a:r>
          </a:p>
          <a:p>
            <a:r>
              <a:rPr lang="en-US" sz="2000" b="0" dirty="0"/>
              <a:t>very useful in many applications </a:t>
            </a:r>
          </a:p>
          <a:p>
            <a:r>
              <a:rPr lang="en-US" sz="2000" b="0" dirty="0"/>
              <a:t>(e.g. a high level flow of the task with</a:t>
            </a:r>
          </a:p>
          <a:p>
            <a:r>
              <a:rPr lang="en-US" sz="2000" b="0" dirty="0"/>
              <a:t>subtasks abstracted)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Algorithm to Decompose a Directed Graph into its Strongly 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explore(</a:t>
            </a:r>
            <a:r>
              <a:rPr lang="en-US" i="1" dirty="0" err="1"/>
              <a:t>G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 terminates precisely when all nodes reachable from </a:t>
            </a:r>
            <a:r>
              <a:rPr lang="en-US" i="1" dirty="0"/>
              <a:t>v</a:t>
            </a:r>
            <a:r>
              <a:rPr lang="en-US" dirty="0"/>
              <a:t> have been visited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If we could pick any </a:t>
            </a:r>
            <a:r>
              <a:rPr lang="en-US" i="1" dirty="0"/>
              <a:t>v</a:t>
            </a:r>
            <a:r>
              <a:rPr lang="en-US" dirty="0"/>
              <a:t> from any sink meta-node, then call explore. It would explore that complete SCC, marking all nodes in it as a SCC, and not reach any other nodes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Then remove SCC from the graph (or just use visited flags), and repeat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BF3083-2A0F-3B40-A5EA-51D4D7E073D3}" type="slidenum">
              <a:rPr lang="en-US" smtClean="0">
                <a:latin typeface="Times New Roman" charset="0"/>
              </a:rPr>
              <a:pPr/>
              <a:t>26</a:t>
            </a:fld>
            <a:endParaRPr lang="en-US">
              <a:latin typeface="Times New Roman" charset="0"/>
            </a:endParaRPr>
          </a:p>
        </p:txBody>
      </p:sp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048000"/>
            <a:ext cx="2819400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7" name="Content Placeholder 2"/>
          <p:cNvSpPr txBox="1">
            <a:spLocks/>
          </p:cNvSpPr>
          <p:nvPr/>
        </p:nvSpPr>
        <p:spPr bwMode="auto">
          <a:xfrm>
            <a:off x="685800" y="2895600"/>
            <a:ext cx="5029200" cy="179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l"/>
            </a:pPr>
            <a:r>
              <a:rPr lang="en-US" sz="2000" b="0" dirty="0">
                <a:ea typeface="ＭＳ Ｐゴシック" charset="-128"/>
                <a:cs typeface="ＭＳ Ｐゴシック" charset="-128"/>
              </a:rPr>
              <a:t>How do we detect if a node is in a meta-sink SCC?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l"/>
            </a:pPr>
            <a:r>
              <a:rPr lang="en-US" sz="2000" b="0" dirty="0">
                <a:ea typeface="ＭＳ Ｐゴシック" charset="-128"/>
                <a:cs typeface="ＭＳ Ｐゴシック" charset="-128"/>
              </a:rPr>
              <a:t>How about starting from the node with the </a:t>
            </a:r>
            <a:r>
              <a:rPr lang="en-US" sz="2000" b="0" i="1" dirty="0">
                <a:ea typeface="ＭＳ Ｐゴシック" charset="-128"/>
                <a:cs typeface="ＭＳ Ｐゴシック" charset="-128"/>
              </a:rPr>
              <a:t>lowest</a:t>
            </a:r>
            <a:r>
              <a:rPr lang="en-US" sz="2000" b="0" dirty="0">
                <a:ea typeface="ＭＳ Ｐゴシック" charset="-128"/>
                <a:cs typeface="ＭＳ Ｐゴシック" charset="-128"/>
              </a:rPr>
              <a:t> post-visit value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l"/>
            </a:pPr>
            <a:r>
              <a:rPr lang="en-US" sz="2000" b="0" dirty="0">
                <a:ea typeface="ＭＳ Ｐゴシック" charset="-128"/>
                <a:cs typeface="ＭＳ Ｐゴシック" charset="-128"/>
              </a:rPr>
              <a:t>Doesn't work with arbitrary graphs (with cycles) which are what we are dealing with. </a:t>
            </a:r>
            <a:r>
              <a:rPr lang="en-US" sz="2000" b="0" i="1" dirty="0">
                <a:ea typeface="ＭＳ Ｐゴシック" charset="-128"/>
                <a:cs typeface="ＭＳ Ｐゴシック" charset="-128"/>
              </a:rPr>
              <a:t>B</a:t>
            </a:r>
            <a:r>
              <a:rPr lang="en-US" sz="2000" b="0" dirty="0">
                <a:ea typeface="ＭＳ Ｐゴシック" charset="-128"/>
                <a:cs typeface="ＭＳ Ｐゴシック" charset="-128"/>
              </a:rPr>
              <a:t> below could have a lower post order than </a:t>
            </a:r>
            <a:r>
              <a:rPr lang="en-US" sz="2000" b="0" i="1" dirty="0">
                <a:ea typeface="ＭＳ Ｐゴシック" charset="-128"/>
                <a:cs typeface="ＭＳ Ｐゴシック" charset="-128"/>
              </a:rPr>
              <a:t>C</a:t>
            </a:r>
            <a:r>
              <a:rPr lang="en-US" sz="2000" b="0" dirty="0">
                <a:ea typeface="ＭＳ Ｐゴシック" charset="-128"/>
                <a:cs typeface="ＭＳ Ｐゴシック" charset="-128"/>
              </a:rPr>
              <a:t> even though it is not a sink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l"/>
            </a:pPr>
            <a:endParaRPr lang="en-US" sz="1900" b="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14600" y="52548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07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124200" y="59406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7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733800" y="52548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7" charset="0"/>
            </a:endParaRPr>
          </a:p>
        </p:txBody>
      </p:sp>
      <p:cxnSp>
        <p:nvCxnSpPr>
          <p:cNvPr id="14" name="Straight Arrow Connector 13"/>
          <p:cNvCxnSpPr>
            <a:stCxn id="9" idx="7"/>
            <a:endCxn id="12" idx="1"/>
          </p:cNvCxnSpPr>
          <p:nvPr/>
        </p:nvCxnSpPr>
        <p:spPr bwMode="auto">
          <a:xfrm rot="5400000" flipH="1" flipV="1">
            <a:off x="3276600" y="4797623"/>
            <a:ext cx="1588" cy="1003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>
            <a:off x="2819400" y="5451066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2705100" y="5521523"/>
            <a:ext cx="425637" cy="501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504135" y="5254823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3800" y="5254823"/>
            <a:ext cx="3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24200" y="5940623"/>
            <a:ext cx="3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C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7BF789B-9240-7748-96DF-975B94EE5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4419600"/>
            <a:ext cx="1959556" cy="238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Algorithm to Decompose a Directed Graph into its Strongly 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explore(</a:t>
            </a:r>
            <a:r>
              <a:rPr lang="en-US" i="1" dirty="0" err="1"/>
              <a:t>G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 terminates precisely when all nodes reachable from </a:t>
            </a:r>
            <a:r>
              <a:rPr lang="en-US" i="1" dirty="0"/>
              <a:t>v</a:t>
            </a:r>
            <a:r>
              <a:rPr lang="en-US" dirty="0"/>
              <a:t> have been visited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If we could pick any </a:t>
            </a:r>
            <a:r>
              <a:rPr lang="en-US" i="1" dirty="0"/>
              <a:t>v</a:t>
            </a:r>
            <a:r>
              <a:rPr lang="en-US" dirty="0"/>
              <a:t> from any sink meta-node, then call explore. It would explore that complete SCC, marking all nodes in it as a SCC, and not reach any other nodes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Then remove SCC from the graph (or just use visited flags), and repeat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BF3083-2A0F-3B40-A5EA-51D4D7E073D3}" type="slidenum">
              <a:rPr lang="en-US" smtClean="0">
                <a:latin typeface="Times New Roman" charset="0"/>
              </a:rPr>
              <a:pPr/>
              <a:t>27</a:t>
            </a:fld>
            <a:endParaRPr lang="en-US">
              <a:latin typeface="Times New Roman" charset="0"/>
            </a:endParaRPr>
          </a:p>
        </p:txBody>
      </p:sp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048000"/>
            <a:ext cx="2819400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7" name="Content Placeholder 2"/>
          <p:cNvSpPr txBox="1">
            <a:spLocks/>
          </p:cNvSpPr>
          <p:nvPr/>
        </p:nvSpPr>
        <p:spPr bwMode="auto">
          <a:xfrm>
            <a:off x="685800" y="2895600"/>
            <a:ext cx="5029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l"/>
            </a:pPr>
            <a:r>
              <a:rPr lang="en-US" sz="1900" b="0" dirty="0">
                <a:ea typeface="ＭＳ Ｐゴシック" charset="-128"/>
                <a:cs typeface="ＭＳ Ｐゴシック" charset="-128"/>
              </a:rPr>
              <a:t>How do we detect if a node is in a meta-sink?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l"/>
            </a:pPr>
            <a:r>
              <a:rPr lang="en-US" sz="1900" b="0" dirty="0">
                <a:ea typeface="ＭＳ Ｐゴシック" charset="-128"/>
                <a:cs typeface="ＭＳ Ｐゴシック" charset="-128"/>
              </a:rPr>
              <a:t>Property: Node with the highest post in a DFS search must lie in a source SCC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l"/>
            </a:pPr>
            <a:r>
              <a:rPr lang="en-US" sz="1900" b="0" dirty="0">
                <a:ea typeface="ＭＳ Ｐゴシック" charset="-128"/>
                <a:cs typeface="ＭＳ Ｐゴシック" charset="-128"/>
              </a:rPr>
              <a:t>Just temporarily reverse the edges in the graph and do a DFS on </a:t>
            </a:r>
            <a:r>
              <a:rPr lang="en-US" sz="1900" b="0" i="1" dirty="0">
                <a:ea typeface="ＭＳ Ｐゴシック" charset="-128"/>
                <a:cs typeface="ＭＳ Ｐゴシック" charset="-128"/>
              </a:rPr>
              <a:t>G</a:t>
            </a:r>
            <a:r>
              <a:rPr lang="en-US" sz="1900" b="0" i="1" baseline="30000" dirty="0">
                <a:ea typeface="ＭＳ Ｐゴシック" charset="-128"/>
                <a:cs typeface="ＭＳ Ｐゴシック" charset="-128"/>
              </a:rPr>
              <a:t>R</a:t>
            </a:r>
            <a:r>
              <a:rPr lang="en-US" sz="1900" b="0" dirty="0">
                <a:ea typeface="ＭＳ Ｐゴシック" charset="-128"/>
                <a:cs typeface="ＭＳ Ｐゴシック" charset="-128"/>
              </a:rPr>
              <a:t> to get post ordering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l"/>
            </a:pPr>
            <a:r>
              <a:rPr lang="en-US" sz="1900" b="0" dirty="0">
                <a:ea typeface="ＭＳ Ｐゴシック" charset="-128"/>
                <a:cs typeface="ＭＳ Ｐゴシック" charset="-128"/>
              </a:rPr>
              <a:t>Then node with highest post in DFS of </a:t>
            </a:r>
            <a:r>
              <a:rPr lang="en-US" sz="1900" b="0" i="1" dirty="0">
                <a:ea typeface="ＭＳ Ｐゴシック" charset="-128"/>
                <a:cs typeface="ＭＳ Ｐゴシック" charset="-128"/>
              </a:rPr>
              <a:t>G</a:t>
            </a:r>
            <a:r>
              <a:rPr lang="en-US" sz="1900" b="0" i="1" baseline="30000" dirty="0">
                <a:ea typeface="ＭＳ Ｐゴシック" charset="-128"/>
                <a:cs typeface="ＭＳ Ｐゴシック" charset="-128"/>
              </a:rPr>
              <a:t>R</a:t>
            </a:r>
            <a:r>
              <a:rPr lang="en-US" sz="1900" b="0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sz="1900" b="0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1900" b="0" dirty="0">
                <a:ea typeface="ＭＳ Ｐゴシック" charset="-128"/>
                <a:cs typeface="ＭＳ Ｐゴシック" charset="-128"/>
              </a:rPr>
              <a:t>which will be in a source SCC of </a:t>
            </a:r>
            <a:r>
              <a:rPr lang="en-US" sz="1900" b="0" i="1" dirty="0">
                <a:ea typeface="ＭＳ Ｐゴシック" charset="-128"/>
                <a:cs typeface="ＭＳ Ｐゴシック" charset="-128"/>
              </a:rPr>
              <a:t>G</a:t>
            </a:r>
            <a:r>
              <a:rPr lang="en-US" sz="1900" b="0" i="1" baseline="30000" dirty="0">
                <a:ea typeface="ＭＳ Ｐゴシック" charset="-128"/>
                <a:cs typeface="ＭＳ Ｐゴシック" charset="-128"/>
              </a:rPr>
              <a:t>R</a:t>
            </a:r>
            <a:r>
              <a:rPr lang="en-US" sz="1900" b="0" dirty="0">
                <a:ea typeface="ＭＳ Ｐゴシック" charset="-128"/>
                <a:cs typeface="ＭＳ Ｐゴシック" charset="-128"/>
              </a:rPr>
              <a:t>, must be in a sink SCC in </a:t>
            </a:r>
            <a:r>
              <a:rPr lang="en-US" sz="1900" b="0" i="1" dirty="0">
                <a:ea typeface="ＭＳ Ｐゴシック" charset="-128"/>
                <a:cs typeface="ＭＳ Ｐゴシック" charset="-128"/>
              </a:rPr>
              <a:t>G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l"/>
            </a:pPr>
            <a:r>
              <a:rPr lang="en-US" sz="1900" b="0" dirty="0">
                <a:ea typeface="ＭＳ Ｐゴシック" charset="-128"/>
                <a:cs typeface="ＭＳ Ｐゴシック" charset="-128"/>
              </a:rPr>
              <a:t>Repeat until graph is empty:  Pick node with highest remaining post score (from DFS on </a:t>
            </a:r>
            <a:r>
              <a:rPr lang="en-US" sz="1900" b="0" i="1" dirty="0">
                <a:ea typeface="ＭＳ Ｐゴシック" charset="-128"/>
                <a:cs typeface="ＭＳ Ｐゴシック" charset="-128"/>
              </a:rPr>
              <a:t>G</a:t>
            </a:r>
            <a:r>
              <a:rPr lang="en-US" sz="1900" b="0" i="1" baseline="30000" dirty="0">
                <a:ea typeface="ＭＳ Ｐゴシック" charset="-128"/>
                <a:cs typeface="ＭＳ Ｐゴシック" charset="-128"/>
              </a:rPr>
              <a:t>R</a:t>
            </a:r>
            <a:r>
              <a:rPr lang="en-US" sz="1900" b="0" dirty="0">
                <a:ea typeface="ＭＳ Ｐゴシック" charset="-128"/>
                <a:cs typeface="ＭＳ Ｐゴシック" charset="-128"/>
              </a:rPr>
              <a:t>), explore and mark that SCC in </a:t>
            </a:r>
            <a:r>
              <a:rPr lang="en-US" sz="1900" b="0" i="1" dirty="0">
                <a:ea typeface="ＭＳ Ｐゴシック" charset="-128"/>
                <a:cs typeface="ＭＳ Ｐゴシック" charset="-128"/>
              </a:rPr>
              <a:t>G</a:t>
            </a:r>
            <a:r>
              <a:rPr lang="en-US" sz="1900" b="0" dirty="0">
                <a:ea typeface="ＭＳ Ｐゴシック" charset="-128"/>
                <a:cs typeface="ＭＳ Ｐゴシック" charset="-128"/>
              </a:rPr>
              <a:t>, and then prune that SCC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l"/>
            </a:pPr>
            <a:endParaRPr lang="en-US" sz="1900" b="0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4724400"/>
            <a:ext cx="2800350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5581818" cy="51816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Create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G</a:t>
            </a:r>
            <a:r>
              <a:rPr lang="en-US" i="1" baseline="30000" dirty="0">
                <a:ea typeface="ＭＳ Ｐゴシック" charset="-128"/>
                <a:cs typeface="ＭＳ Ｐゴシック" charset="-128"/>
              </a:rPr>
              <a:t>R</a:t>
            </a:r>
            <a:r>
              <a:rPr lang="en-US" dirty="0">
                <a:ea typeface="ＭＳ Ｐゴシック" charset="-128"/>
                <a:cs typeface="ＭＳ Ｐゴシック" charset="-128"/>
              </a:rPr>
              <a:t> by reversing graph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G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Do DFS on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G</a:t>
            </a:r>
            <a:r>
              <a:rPr lang="en-US" i="1" baseline="30000" dirty="0">
                <a:ea typeface="ＭＳ Ｐゴシック" charset="-128"/>
                <a:cs typeface="ＭＳ Ｐゴシック" charset="-128"/>
              </a:rPr>
              <a:t>R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Repeat until graph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G</a:t>
            </a:r>
            <a:r>
              <a:rPr lang="en-US" dirty="0">
                <a:ea typeface="ＭＳ Ｐゴシック" charset="-128"/>
                <a:cs typeface="ＭＳ Ｐゴシック" charset="-128"/>
              </a:rPr>
              <a:t> is empty:  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Pick unvisited node with highest remaining post score (from DFS tree on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G</a:t>
            </a:r>
            <a:r>
              <a:rPr lang="en-US" i="1" baseline="30000" dirty="0">
                <a:ea typeface="ＭＳ Ｐゴシック" charset="-128"/>
                <a:cs typeface="ＭＳ Ｐゴシック" charset="-128"/>
              </a:rPr>
              <a:t>R</a:t>
            </a:r>
            <a:r>
              <a:rPr lang="en-US" dirty="0">
                <a:ea typeface="ＭＳ Ｐゴシック" charset="-128"/>
                <a:cs typeface="ＭＳ Ｐゴシック" charset="-128"/>
              </a:rPr>
              <a:t>), and explore starting from that node in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G</a:t>
            </a:r>
            <a:r>
              <a:rPr lang="en-US" dirty="0">
                <a:ea typeface="ＭＳ Ｐゴシック" charset="-128"/>
                <a:cs typeface="ＭＳ Ｐゴシック" charset="-128"/>
              </a:rPr>
              <a:t>, marking each as member of a particular number SCC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That will discover one sink SCC in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G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Prune all nodes in that SCC from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G </a:t>
            </a:r>
            <a:r>
              <a:rPr lang="en-US" dirty="0">
                <a:ea typeface="ＭＳ Ｐゴシック" charset="-128"/>
                <a:cs typeface="ＭＳ Ｐゴシック" charset="-128"/>
              </a:rPr>
              <a:t>(or just use the fact that they have been visited)</a:t>
            </a:r>
            <a:endParaRPr lang="en-US" i="1" dirty="0"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Graph Algorithms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454" y="3357001"/>
            <a:ext cx="2602346" cy="331408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65454" y="119573"/>
            <a:ext cx="2602346" cy="316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69726" y="1447800"/>
            <a:ext cx="395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>
                <a:ea typeface="ＭＳ Ｐゴシック" charset="-128"/>
                <a:cs typeface="ＭＳ Ｐゴシック" charset="-128"/>
              </a:rPr>
              <a:t>G</a:t>
            </a:r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5962818" y="4572000"/>
            <a:ext cx="502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>
                <a:ea typeface="ＭＳ Ｐゴシック" charset="-128"/>
                <a:cs typeface="ＭＳ Ｐゴシック" charset="-128"/>
              </a:rPr>
              <a:t>G</a:t>
            </a:r>
            <a:r>
              <a:rPr lang="en-US" sz="2000" b="0" i="1" baseline="30000" dirty="0">
                <a:ea typeface="ＭＳ Ｐゴシック" charset="-128"/>
                <a:cs typeface="ＭＳ Ｐゴシック" charset="-128"/>
              </a:rPr>
              <a:t>R</a:t>
            </a:r>
            <a:endParaRPr lang="en-US" sz="2000" b="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5672746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**Challenge Question**</a:t>
            </a:r>
            <a:br>
              <a:rPr lang="en-US" dirty="0"/>
            </a:br>
            <a:r>
              <a:rPr lang="en-US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5581818" cy="48768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We know complexity of DFS is linear  </a:t>
            </a:r>
            <a:r>
              <a:rPr lang="en-US" dirty="0"/>
              <a:t>O(|</a:t>
            </a:r>
            <a:r>
              <a:rPr lang="en-US" i="1" dirty="0"/>
              <a:t>V</a:t>
            </a:r>
            <a:r>
              <a:rPr lang="en-US" dirty="0"/>
              <a:t>| + |</a:t>
            </a:r>
            <a:r>
              <a:rPr lang="en-US" i="1" dirty="0"/>
              <a:t>E</a:t>
            </a:r>
            <a:r>
              <a:rPr lang="en-US" dirty="0"/>
              <a:t>|)</a:t>
            </a:r>
            <a:endParaRPr lang="en-US" i="1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Is our new algorithm still linear? Only if our new requirements are linear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Order vertices of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G</a:t>
            </a:r>
            <a:r>
              <a:rPr lang="en-US" dirty="0">
                <a:ea typeface="ＭＳ Ｐゴシック" charset="-128"/>
                <a:cs typeface="ＭＳ Ｐゴシック" charset="-128"/>
              </a:rPr>
              <a:t> by decreasing post values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Create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G</a:t>
            </a:r>
            <a:r>
              <a:rPr lang="en-US" i="1" baseline="30000" dirty="0">
                <a:ea typeface="ＭＳ Ｐゴシック" charset="-128"/>
                <a:cs typeface="ＭＳ Ｐゴシック" charset="-128"/>
              </a:rPr>
              <a:t>R 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Propose a linear time method for each of these </a:t>
            </a:r>
            <a:r>
              <a:rPr lang="en-US" dirty="0"/>
              <a:t>when using an adjacency list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Think about how you would handle the reversal if using an adjacency matrix, which we might do if the graph is dense (i.e. 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| ≈ 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</a:t>
            </a:r>
            <a:r>
              <a:rPr lang="en-US" baseline="30000" dirty="0">
                <a:ea typeface="ＭＳ Ｐゴシック" charset="-128"/>
                <a:cs typeface="ＭＳ Ｐゴシック" charset="-128"/>
              </a:rPr>
              <a:t>2</a:t>
            </a:r>
            <a:r>
              <a:rPr lang="en-US" dirty="0">
                <a:ea typeface="ＭＳ Ｐゴシック" charset="-128"/>
                <a:cs typeface="ＭＳ Ｐゴシック" charset="-128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Graph Algorithms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454" y="3357001"/>
            <a:ext cx="2602346" cy="331408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65454" y="119573"/>
            <a:ext cx="2602346" cy="316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69726" y="1447800"/>
            <a:ext cx="395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>
                <a:ea typeface="ＭＳ Ｐゴシック" charset="-128"/>
                <a:cs typeface="ＭＳ Ｐゴシック" charset="-128"/>
              </a:rPr>
              <a:t>G</a:t>
            </a:r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5962818" y="4572000"/>
            <a:ext cx="502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>
                <a:ea typeface="ＭＳ Ｐゴシック" charset="-128"/>
                <a:cs typeface="ＭＳ Ｐゴシック" charset="-128"/>
              </a:rPr>
              <a:t>G</a:t>
            </a:r>
            <a:r>
              <a:rPr lang="en-US" sz="2000" b="0" i="1" baseline="30000" dirty="0">
                <a:ea typeface="ＭＳ Ｐゴシック" charset="-128"/>
                <a:cs typeface="ＭＳ Ｐゴシック" charset="-128"/>
              </a:rPr>
              <a:t>R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58695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Graph Representation – Adjacency Matrix</a:t>
            </a:r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a typeface="ＭＳ Ｐゴシック" charset="-128"/>
                <a:cs typeface="ＭＳ Ｐゴシック" charset="-128"/>
              </a:rPr>
              <a:t>n</a:t>
            </a:r>
            <a:r>
              <a:rPr lang="en-US" dirty="0">
                <a:ea typeface="ＭＳ Ｐゴシック" charset="-128"/>
                <a:cs typeface="ＭＳ Ｐゴシック" charset="-128"/>
              </a:rPr>
              <a:t> = 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 for vertices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baseline="-25000" dirty="0">
                <a:ea typeface="ＭＳ Ｐゴシック" charset="-128"/>
                <a:cs typeface="ＭＳ Ｐゴシック" charset="-128"/>
              </a:rPr>
              <a:t>1</a:t>
            </a:r>
            <a:r>
              <a:rPr lang="en-US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baseline="-25000" dirty="0">
                <a:ea typeface="ＭＳ Ｐゴシック" charset="-128"/>
                <a:cs typeface="ＭＳ Ｐゴシック" charset="-128"/>
              </a:rPr>
              <a:t>2</a:t>
            </a:r>
            <a:r>
              <a:rPr lang="en-US" dirty="0">
                <a:ea typeface="ＭＳ Ｐゴシック" charset="-128"/>
                <a:cs typeface="ＭＳ Ｐゴシック" charset="-128"/>
              </a:rPr>
              <a:t>, …,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</a:rPr>
              <a:t>n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 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Adjacency Matrix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A </a:t>
            </a:r>
            <a:r>
              <a:rPr lang="en-US" dirty="0">
                <a:ea typeface="ＭＳ Ｐゴシック" charset="-128"/>
                <a:cs typeface="ＭＳ Ｐゴシック" charset="-128"/>
              </a:rPr>
              <a:t>is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n</a:t>
            </a: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1800" dirty="0">
                <a:latin typeface="Zapf Dingbats" charset="2"/>
                <a:ea typeface="Zapf Dingbats" charset="2"/>
                <a:cs typeface="Zapf Dingbats" charset="2"/>
              </a:rPr>
              <a:t>✕</a:t>
            </a: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n</a:t>
            </a:r>
            <a:r>
              <a:rPr lang="en-US" dirty="0">
                <a:ea typeface="ＭＳ Ｐゴシック" charset="-128"/>
                <a:cs typeface="ＭＳ Ｐゴシック" charset="-128"/>
              </a:rPr>
              <a:t> with</a:t>
            </a: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r>
              <a:rPr lang="en-US" i="1" dirty="0">
                <a:ea typeface="ＭＳ Ｐゴシック" charset="-128"/>
                <a:cs typeface="ＭＳ Ｐゴシック" charset="-128"/>
              </a:rPr>
              <a:t>A</a:t>
            </a:r>
            <a:r>
              <a:rPr lang="en-US" dirty="0">
                <a:ea typeface="ＭＳ Ｐゴシック" charset="-128"/>
                <a:cs typeface="ＭＳ Ｐゴシック" charset="-128"/>
              </a:rPr>
              <a:t> is symmetric if it is undirected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One step lookup to see if an edge exists between nodes</a:t>
            </a:r>
          </a:p>
          <a:p>
            <a:r>
              <a:rPr lang="en-US" i="1" dirty="0">
                <a:ea typeface="ＭＳ Ｐゴシック" charset="-128"/>
                <a:cs typeface="ＭＳ Ｐゴシック" charset="-128"/>
              </a:rPr>
              <a:t>n</a:t>
            </a:r>
            <a:r>
              <a:rPr lang="en-US" baseline="30000" dirty="0">
                <a:ea typeface="ＭＳ Ｐゴシック" charset="-128"/>
                <a:cs typeface="ＭＳ Ｐゴシック" charset="-128"/>
              </a:rPr>
              <a:t>2</a:t>
            </a:r>
            <a:r>
              <a:rPr lang="en-US" dirty="0">
                <a:ea typeface="ＭＳ Ｐゴシック" charset="-128"/>
                <a:cs typeface="ＭＳ Ｐゴシック" charset="-128"/>
              </a:rPr>
              <a:t> size is wasteful if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A</a:t>
            </a:r>
            <a:r>
              <a:rPr lang="en-US" dirty="0">
                <a:ea typeface="ＭＳ Ｐゴシック" charset="-128"/>
                <a:cs typeface="ＭＳ Ｐゴシック" charset="-128"/>
              </a:rPr>
              <a:t> is sparse (i.e. not highly connected)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If densely connected then 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| ≈ 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</a:t>
            </a:r>
            <a:r>
              <a:rPr lang="en-US" baseline="30000" dirty="0">
                <a:ea typeface="ＭＳ Ｐゴシック" charset="-128"/>
                <a:cs typeface="ＭＳ Ｐゴシック" charset="-128"/>
              </a:rPr>
              <a:t>2</a:t>
            </a: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</a:t>
            </a:r>
          </a:p>
        </p:txBody>
      </p:sp>
      <p:sp>
        <p:nvSpPr>
          <p:cNvPr id="174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182647-17E4-4242-8E14-2AEDC8704F02}" type="slidenum">
              <a:rPr lang="en-US" smtClean="0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600200" y="2438400"/>
          <a:ext cx="41576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1" name="Equation" r:id="rId4" imgW="2514600" imgH="431800" progId="Equation.3">
                  <p:embed/>
                </p:oleObj>
              </mc:Choice>
              <mc:Fallback>
                <p:oleObj name="Equation" r:id="rId4" imgW="2514600" imgH="431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4157663" cy="7143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5438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**Challenge Question**</a:t>
            </a:r>
            <a:br>
              <a:rPr lang="en-US" dirty="0"/>
            </a:br>
            <a:r>
              <a:rPr lang="en-US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We know complexity of DFS is linear - </a:t>
            </a:r>
            <a:r>
              <a:rPr lang="en-US" dirty="0"/>
              <a:t>O(|</a:t>
            </a:r>
            <a:r>
              <a:rPr lang="en-US" i="1" dirty="0"/>
              <a:t>V</a:t>
            </a:r>
            <a:r>
              <a:rPr lang="en-US" dirty="0"/>
              <a:t>| + |</a:t>
            </a:r>
            <a:r>
              <a:rPr lang="en-US" i="1" dirty="0"/>
              <a:t>E</a:t>
            </a:r>
            <a:r>
              <a:rPr lang="en-US" dirty="0"/>
              <a:t>|) </a:t>
            </a:r>
            <a:endParaRPr lang="en-US" i="1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Is our new algorithm still linear? Only if our new requirements are linear.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Order vertices of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G</a:t>
            </a:r>
            <a:r>
              <a:rPr lang="en-US" dirty="0">
                <a:ea typeface="ＭＳ Ｐゴシック" charset="-128"/>
                <a:cs typeface="ＭＳ Ｐゴシック" charset="-128"/>
              </a:rPr>
              <a:t> by decreasing post values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Create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postorder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ranked list as you do DFS just like for linearization (note list will be in reverse order).  After each sink SCC removal, scan down the O(</a:t>
            </a:r>
            <a:r>
              <a:rPr lang="en-US" i="1" dirty="0">
                <a:latin typeface="Times New Roman" charset="0"/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 list to the next unvisited/undeleted node.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Create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G</a:t>
            </a:r>
            <a:r>
              <a:rPr lang="en-US" i="1" baseline="30000" dirty="0">
                <a:ea typeface="ＭＳ Ｐゴシック" charset="-128"/>
                <a:cs typeface="ＭＳ Ｐゴシック" charset="-128"/>
              </a:rPr>
              <a:t>R 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Adjacency List: 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Creating adjacency list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G</a:t>
            </a:r>
            <a:r>
              <a:rPr lang="en-US" i="1" baseline="30000" dirty="0">
                <a:ea typeface="ＭＳ Ｐゴシック" charset="-128"/>
                <a:cs typeface="ＭＳ Ｐゴシック" charset="-128"/>
              </a:rPr>
              <a:t>R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O(</a:t>
            </a:r>
            <a:r>
              <a:rPr lang="en-US" dirty="0"/>
              <a:t>|</a:t>
            </a:r>
            <a:r>
              <a:rPr lang="en-US" i="1" dirty="0"/>
              <a:t>V</a:t>
            </a:r>
            <a:r>
              <a:rPr lang="en-US" dirty="0"/>
              <a:t>| + |</a:t>
            </a:r>
            <a:r>
              <a:rPr lang="en-US" i="1" dirty="0"/>
              <a:t>E</a:t>
            </a:r>
            <a:r>
              <a:rPr lang="en-US" dirty="0"/>
              <a:t>|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 from the initial adjacency list. For each edge (</a:t>
            </a:r>
            <a:r>
              <a:rPr lang="en-US" i="1" dirty="0" err="1">
                <a:latin typeface="Times New Roman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 err="1">
                <a:latin typeface="Times New Roman" charset="0"/>
                <a:ea typeface="ＭＳ Ｐゴシック" charset="-128"/>
                <a:cs typeface="ＭＳ Ｐゴシック" charset="-128"/>
              </a:rPr>
              <a:t>y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 in </a:t>
            </a:r>
            <a:r>
              <a:rPr lang="en-US" i="1" dirty="0">
                <a:latin typeface="Times New Roman" charset="0"/>
                <a:ea typeface="ＭＳ Ｐゴシック" charset="-128"/>
                <a:cs typeface="ＭＳ Ｐゴシック" charset="-128"/>
              </a:rPr>
              <a:t>G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adjacency list, append </a:t>
            </a:r>
            <a:r>
              <a:rPr lang="en-US" i="1" dirty="0">
                <a:latin typeface="Times New Roman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to the end</a:t>
            </a:r>
            <a:r>
              <a:rPr lang="en-US" b="1" dirty="0">
                <a:latin typeface="Times New Roman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of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G</a:t>
            </a:r>
            <a:r>
              <a:rPr lang="en-US" i="1" baseline="30000" dirty="0">
                <a:ea typeface="ＭＳ Ｐゴシック" charset="-128"/>
                <a:cs typeface="ＭＳ Ｐゴシック" charset="-128"/>
              </a:rPr>
              <a:t>R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i="1" dirty="0">
                <a:latin typeface="Times New Roman" charset="0"/>
                <a:ea typeface="ＭＳ Ｐゴシック" charset="-128"/>
                <a:cs typeface="ＭＳ Ｐゴシック" charset="-128"/>
              </a:rPr>
              <a:t>y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list. To avoid traversing </a:t>
            </a:r>
            <a:r>
              <a:rPr lang="en-US" i="1" dirty="0">
                <a:latin typeface="Times New Roman" charset="0"/>
                <a:ea typeface="ＭＳ Ｐゴシック" charset="-128"/>
                <a:cs typeface="ＭＳ Ｐゴシック" charset="-128"/>
              </a:rPr>
              <a:t>y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list each time maintain a pointer to the current end of each </a:t>
            </a:r>
            <a:r>
              <a:rPr lang="en-US" i="1" dirty="0">
                <a:latin typeface="Times New Roman" charset="0"/>
                <a:ea typeface="ＭＳ Ｐゴシック" charset="-128"/>
                <a:cs typeface="ＭＳ Ｐゴシック" charset="-128"/>
              </a:rPr>
              <a:t>y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list during creation.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Adjacency Matrix: Could just create a new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G</a:t>
            </a:r>
            <a:r>
              <a:rPr lang="en-US" i="1" baseline="30000" dirty="0">
                <a:ea typeface="ＭＳ Ｐゴシック" charset="-128"/>
                <a:cs typeface="ＭＳ Ｐゴシック" charset="-128"/>
              </a:rPr>
              <a:t>R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matrix by setting A[</a:t>
            </a:r>
            <a:r>
              <a:rPr lang="en-US" i="1" dirty="0" err="1">
                <a:latin typeface="Times New Roman" charset="0"/>
                <a:ea typeface="ＭＳ Ｐゴシック" charset="-128"/>
                <a:cs typeface="ＭＳ Ｐゴシック" charset="-128"/>
              </a:rPr>
              <a:t>i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 err="1">
                <a:latin typeface="Times New Roman" charset="0"/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] in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G</a:t>
            </a:r>
            <a:r>
              <a:rPr lang="en-US" i="1" baseline="30000" dirty="0">
                <a:ea typeface="ＭＳ Ｐゴシック" charset="-128"/>
                <a:cs typeface="ＭＳ Ｐゴシック" charset="-128"/>
              </a:rPr>
              <a:t>R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to A[</a:t>
            </a:r>
            <a:r>
              <a:rPr lang="en-US" i="1" dirty="0" err="1">
                <a:latin typeface="Times New Roman" charset="0"/>
                <a:ea typeface="ＭＳ Ｐゴシック" charset="-128"/>
                <a:cs typeface="ＭＳ Ｐゴシック" charset="-128"/>
              </a:rPr>
              <a:t>j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 err="1">
                <a:latin typeface="Times New Roman" charset="0"/>
                <a:ea typeface="ＭＳ Ｐゴシック" charset="-128"/>
                <a:cs typeface="ＭＳ Ｐゴシック" charset="-128"/>
              </a:rPr>
              <a:t>i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] in </a:t>
            </a:r>
            <a:r>
              <a:rPr lang="en-US" i="1" dirty="0">
                <a:latin typeface="Times New Roman" charset="0"/>
                <a:ea typeface="ＭＳ Ｐゴシック" charset="-128"/>
                <a:cs typeface="ＭＳ Ｐゴシック" charset="-128"/>
              </a:rPr>
              <a:t>G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matrix, but that is </a:t>
            </a:r>
            <a:r>
              <a:rPr lang="en-US" i="1" dirty="0">
                <a:latin typeface="Times New Roman" charset="0"/>
                <a:ea typeface="ＭＳ Ｐゴシック" charset="-128"/>
                <a:cs typeface="ＭＳ Ｐゴシック" charset="-128"/>
              </a:rPr>
              <a:t>V</a:t>
            </a:r>
            <a:r>
              <a:rPr lang="en-US" baseline="30000" dirty="0">
                <a:latin typeface="Times New Roman" charset="0"/>
                <a:ea typeface="ＭＳ Ｐゴシック" charset="-128"/>
                <a:cs typeface="ＭＳ Ｐゴシック" charset="-128"/>
              </a:rPr>
              <a:t>2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time (all right since DFS is </a:t>
            </a:r>
            <a:r>
              <a:rPr lang="en-US" i="1" dirty="0">
                <a:latin typeface="Times New Roman" charset="0"/>
                <a:ea typeface="ＭＳ Ｐゴシック" charset="-128"/>
                <a:cs typeface="ＭＳ Ｐゴシック" charset="-128"/>
              </a:rPr>
              <a:t>V</a:t>
            </a:r>
            <a:r>
              <a:rPr lang="en-US" baseline="30000" dirty="0">
                <a:latin typeface="Times New Roman" charset="0"/>
                <a:ea typeface="ＭＳ Ｐゴシック" charset="-128"/>
                <a:cs typeface="ＭＳ Ｐゴシック" charset="-128"/>
              </a:rPr>
              <a:t>2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anyways with matrix).  Faster to just use the original </a:t>
            </a:r>
            <a:r>
              <a:rPr lang="en-US" i="1" dirty="0">
                <a:latin typeface="Times New Roman" charset="0"/>
                <a:ea typeface="ＭＳ Ｐゴシック" charset="-128"/>
                <a:cs typeface="ＭＳ Ｐゴシック" charset="-128"/>
              </a:rPr>
              <a:t>G 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matrix and whenever we would look up A[</a:t>
            </a:r>
            <a:r>
              <a:rPr lang="en-US" i="1" dirty="0" err="1">
                <a:latin typeface="Times New Roman" charset="0"/>
                <a:ea typeface="ＭＳ Ｐゴシック" charset="-128"/>
                <a:cs typeface="ＭＳ Ｐゴシック" charset="-128"/>
              </a:rPr>
              <a:t>i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 err="1">
                <a:latin typeface="Times New Roman" charset="0"/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] during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G</a:t>
            </a:r>
            <a:r>
              <a:rPr lang="en-US" i="1" baseline="30000" dirty="0">
                <a:ea typeface="ＭＳ Ｐゴシック" charset="-128"/>
                <a:cs typeface="ＭＳ Ｐゴシック" charset="-128"/>
              </a:rPr>
              <a:t>R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DFS, use A[</a:t>
            </a:r>
            <a:r>
              <a:rPr lang="en-US" i="1" dirty="0" err="1">
                <a:latin typeface="Times New Roman" charset="0"/>
                <a:ea typeface="ＭＳ Ｐゴシック" charset="-128"/>
                <a:cs typeface="ＭＳ Ｐゴシック" charset="-128"/>
              </a:rPr>
              <a:t>j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 err="1">
                <a:latin typeface="Times New Roman" charset="0"/>
                <a:ea typeface="ＭＳ Ｐゴシック" charset="-128"/>
                <a:cs typeface="ＭＳ Ｐゴシック" charset="-128"/>
              </a:rPr>
              <a:t>i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] instead.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Graph Algorithms</a:t>
            </a:r>
          </a:p>
        </p:txBody>
      </p:sp>
    </p:spTree>
    <p:extLst>
      <p:ext uri="{BB962C8B-B14F-4D97-AF65-F5344CB8AC3E}">
        <p14:creationId xmlns:p14="http://schemas.microsoft.com/office/powerpoint/2010/main" val="2069104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DAB6-0549-944B-ACF8-8E8DEE8D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Connectedness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54C77-6171-EC43-9456-DF1D202B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doing one linear time, O(|</a:t>
            </a:r>
            <a:r>
              <a:rPr lang="en-US" i="1" dirty="0"/>
              <a:t>V</a:t>
            </a:r>
            <a:r>
              <a:rPr lang="en-US" dirty="0"/>
              <a:t>|+|</a:t>
            </a:r>
            <a:r>
              <a:rPr lang="en-US" i="1" dirty="0"/>
              <a:t>E</a:t>
            </a:r>
            <a:r>
              <a:rPr lang="en-US" dirty="0"/>
              <a:t>|), depth-first search (DFS), we can efficiently gather lots of important information about arbitrary undirected or directed graphs</a:t>
            </a:r>
          </a:p>
          <a:p>
            <a:pPr lvl="1"/>
            <a:r>
              <a:rPr lang="en-US" dirty="0"/>
              <a:t>Cycles</a:t>
            </a:r>
          </a:p>
          <a:p>
            <a:pPr lvl="1"/>
            <a:r>
              <a:rPr lang="en-US" dirty="0"/>
              <a:t>Connectivity</a:t>
            </a:r>
          </a:p>
          <a:p>
            <a:pPr lvl="1"/>
            <a:r>
              <a:rPr lang="en-US" dirty="0"/>
              <a:t>Finding and labeling Connected Components</a:t>
            </a:r>
          </a:p>
          <a:p>
            <a:pPr lvl="1"/>
            <a:r>
              <a:rPr lang="en-US" dirty="0"/>
              <a:t>Finding and labeling Strongly Connected Components</a:t>
            </a:r>
          </a:p>
          <a:p>
            <a:pPr lvl="1"/>
            <a:r>
              <a:rPr lang="en-US" dirty="0" err="1"/>
              <a:t>Linearizations</a:t>
            </a:r>
            <a:endParaRPr lang="en-US" dirty="0"/>
          </a:p>
          <a:p>
            <a:pPr lvl="1"/>
            <a:r>
              <a:rPr lang="en-US" dirty="0"/>
              <a:t>Finding source and sink nodes and meta-nodes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95485-20AF-5149-AD88-524BEFFF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Graph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E0BE-FEA2-1947-B134-4F8A0429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65F0E-9EB2-4F41-BF0F-B25BEC26B93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2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Graph Representation – Adjacency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581400"/>
          </a:xfrm>
        </p:spPr>
        <p:txBody>
          <a:bodyPr>
            <a:normAutofit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Adjacency List: </a:t>
            </a:r>
            <a:r>
              <a:rPr lang="en-US" i="1" dirty="0" err="1"/>
              <a:t>n</a:t>
            </a:r>
            <a:r>
              <a:rPr lang="en-US" dirty="0"/>
              <a:t> lists, one for each vertex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Linked list for a vertex </a:t>
            </a:r>
            <a:r>
              <a:rPr lang="en-US" i="1" dirty="0" err="1"/>
              <a:t>u</a:t>
            </a:r>
            <a:r>
              <a:rPr lang="en-US" dirty="0"/>
              <a:t> contains the vertices to which </a:t>
            </a:r>
            <a:r>
              <a:rPr lang="en-US" i="1" dirty="0" err="1"/>
              <a:t>u</a:t>
            </a:r>
            <a:r>
              <a:rPr lang="en-US" dirty="0"/>
              <a:t> has an outgoing edge</a:t>
            </a:r>
          </a:p>
          <a:p>
            <a:pPr lvl="1">
              <a:defRPr/>
            </a:pPr>
            <a:r>
              <a:rPr lang="en-US" dirty="0"/>
              <a:t>For directed graphs each edge appears in just one list</a:t>
            </a:r>
          </a:p>
          <a:p>
            <a:pPr lvl="1">
              <a:defRPr/>
            </a:pPr>
            <a:r>
              <a:rPr lang="en-US" dirty="0"/>
              <a:t>For undirected graph each edge appears in both vertex lists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Size is O(|</a:t>
            </a:r>
            <a:r>
              <a:rPr lang="en-US" i="1" dirty="0"/>
              <a:t>V</a:t>
            </a:r>
            <a:r>
              <a:rPr lang="en-US" dirty="0"/>
              <a:t>|+|</a:t>
            </a:r>
            <a:r>
              <a:rPr lang="en-US" i="1" dirty="0"/>
              <a:t>E</a:t>
            </a:r>
            <a:r>
              <a:rPr lang="en-US" dirty="0"/>
              <a:t>|)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Finding if two vertices are directly connected is no longer constant time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C20738-7F2F-8D4B-A921-0A21253266B1}" type="slidenum">
              <a:rPr lang="en-US" smtClean="0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Graph Representation – Adjacency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Adjacency List: </a:t>
            </a:r>
            <a:r>
              <a:rPr lang="en-US" i="1" dirty="0" err="1"/>
              <a:t>n</a:t>
            </a:r>
            <a:r>
              <a:rPr lang="en-US" dirty="0"/>
              <a:t> lists, one for each vertex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Linked list for a vertex </a:t>
            </a:r>
            <a:r>
              <a:rPr lang="en-US" i="1" dirty="0" err="1"/>
              <a:t>u</a:t>
            </a:r>
            <a:r>
              <a:rPr lang="en-US" dirty="0"/>
              <a:t> contains the vertices to which </a:t>
            </a:r>
            <a:r>
              <a:rPr lang="en-US" i="1" dirty="0" err="1"/>
              <a:t>u</a:t>
            </a:r>
            <a:r>
              <a:rPr lang="en-US" dirty="0"/>
              <a:t> has an outgoing edge</a:t>
            </a:r>
          </a:p>
          <a:p>
            <a:pPr lvl="1">
              <a:defRPr/>
            </a:pPr>
            <a:r>
              <a:rPr lang="en-US" dirty="0"/>
              <a:t>For directed graphs each edge appears in just one list</a:t>
            </a:r>
          </a:p>
          <a:p>
            <a:pPr lvl="1">
              <a:defRPr/>
            </a:pPr>
            <a:r>
              <a:rPr lang="en-US" dirty="0"/>
              <a:t>For undirected graph each edge appears in both vertex lists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Size is O(|</a:t>
            </a:r>
            <a:r>
              <a:rPr lang="en-US" i="1" dirty="0"/>
              <a:t>V</a:t>
            </a:r>
            <a:r>
              <a:rPr lang="en-US" dirty="0"/>
              <a:t>|+|</a:t>
            </a:r>
            <a:r>
              <a:rPr lang="en-US" i="1" dirty="0"/>
              <a:t>E</a:t>
            </a:r>
            <a:r>
              <a:rPr lang="en-US" dirty="0"/>
              <a:t>|)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Finding if two vertices are directly connected is no longer constant time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Which representation is best?</a:t>
            </a:r>
          </a:p>
          <a:p>
            <a:pPr lvl="1">
              <a:defRPr/>
            </a:pPr>
            <a:r>
              <a:rPr lang="en-US" dirty="0"/>
              <a:t>Depends on type of graph applications</a:t>
            </a:r>
          </a:p>
          <a:p>
            <a:pPr lvl="1">
              <a:defRPr/>
            </a:pPr>
            <a:r>
              <a:rPr lang="en-US" dirty="0"/>
              <a:t>If dense connectivity, Matrix is usually best</a:t>
            </a:r>
          </a:p>
          <a:p>
            <a:pPr lvl="1">
              <a:defRPr/>
            </a:pPr>
            <a:r>
              <a:rPr lang="en-US" dirty="0"/>
              <a:t>If sparse, then List is often best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C20738-7F2F-8D4B-A921-0A21253266B1}" type="slidenum">
              <a:rPr lang="en-US" smtClean="0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Depth-First Search of Undirected Graphs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What parts of the graph are reachable from a given vertex</a:t>
            </a:r>
          </a:p>
          <a:p>
            <a:pPr lvl="1"/>
            <a:r>
              <a:rPr lang="en-US" dirty="0"/>
              <a:t>Reachable if there is a path between the vertices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Note that in our 2 representations the computer only knows which are the neighbors of a specific vertex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Deciding reachability is like exploring a labyrinth</a:t>
            </a:r>
          </a:p>
          <a:p>
            <a:pPr lvl="1"/>
            <a:r>
              <a:rPr lang="en-US" dirty="0"/>
              <a:t>If we are not careful, we could miss paths, explore paths more than once, etc.</a:t>
            </a:r>
          </a:p>
          <a:p>
            <a:pPr lvl="1"/>
            <a:r>
              <a:rPr lang="en-US" dirty="0"/>
              <a:t>What algorithm do you use if you are at a cave entrance and want to find a cave exit on the other side?</a:t>
            </a:r>
          </a:p>
          <a:p>
            <a:pPr lvl="2"/>
            <a:r>
              <a:rPr lang="en-US" dirty="0">
                <a:ea typeface="ＭＳ Ｐゴシック" charset="-128"/>
              </a:rPr>
              <a:t>Chalk and string is sufficient</a:t>
            </a:r>
          </a:p>
          <a:p>
            <a:pPr lvl="2"/>
            <a:r>
              <a:rPr lang="en-US" dirty="0">
                <a:ea typeface="ＭＳ Ｐゴシック" charset="-128"/>
              </a:rPr>
              <a:t>Recursive stack will be our string, and </a:t>
            </a:r>
            <a:r>
              <a:rPr lang="en-US" dirty="0" err="1">
                <a:ea typeface="ＭＳ Ｐゴシック" charset="-128"/>
              </a:rPr>
              <a:t>visited(</a:t>
            </a:r>
            <a:r>
              <a:rPr lang="en-US" i="1" dirty="0" err="1">
                <a:ea typeface="ＭＳ Ｐゴシック" charset="-128"/>
              </a:rPr>
              <a:t>v</a:t>
            </a:r>
            <a:r>
              <a:rPr lang="en-US" dirty="0">
                <a:ea typeface="ＭＳ Ｐゴシック" charset="-128"/>
              </a:rPr>
              <a:t>)=true our chalk</a:t>
            </a:r>
          </a:p>
          <a:p>
            <a:pPr lvl="2"/>
            <a:r>
              <a:rPr lang="en-US" dirty="0">
                <a:ea typeface="ＭＳ Ｐゴシック" charset="-128"/>
              </a:rPr>
              <a:t>Why not just "left/right-most" with no chalk/visited?</a:t>
            </a:r>
          </a:p>
          <a:p>
            <a:pPr lvl="2"/>
            <a:r>
              <a:rPr lang="en-US" dirty="0">
                <a:ea typeface="ＭＳ Ｐゴシック" charset="-128"/>
              </a:rPr>
              <a:t>Depth first vs Breadth first?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4F6619-1D05-3948-BF41-AD6DB1ABCD03}" type="slidenum">
              <a:rPr lang="en-US" smtClean="0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Explore Procedure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4241800"/>
            <a:ext cx="7772400" cy="2159000"/>
          </a:xfrm>
        </p:spPr>
        <p:txBody>
          <a:bodyPr/>
          <a:lstStyle/>
          <a:p>
            <a:r>
              <a:rPr lang="en-US" sz="2000" dirty="0">
                <a:ea typeface="ＭＳ Ｐゴシック" charset="-128"/>
                <a:cs typeface="ＭＳ Ｐゴシック" charset="-128"/>
              </a:rPr>
              <a:t>Algorithm to find which nodes are reachable from an initial node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v</a:t>
            </a:r>
          </a:p>
          <a:p>
            <a:r>
              <a:rPr lang="en-US" sz="2000" dirty="0" err="1">
                <a:ea typeface="ＭＳ Ｐゴシック" charset="-128"/>
                <a:cs typeface="ＭＳ Ｐゴシック" charset="-128"/>
              </a:rPr>
              <a:t>previsit(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) and 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postvisit(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) are optional updating procedures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Complexity?</a:t>
            </a:r>
          </a:p>
          <a:p>
            <a:pPr lvl="1"/>
            <a:endParaRPr lang="en-US" sz="1800" dirty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B0ECE8-96E2-994F-B184-9B6A86AC627F}" type="slidenum">
              <a:rPr lang="en-US" smtClean="0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14400"/>
            <a:ext cx="86106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Explore Procedure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4241800"/>
            <a:ext cx="7772400" cy="2159000"/>
          </a:xfrm>
        </p:spPr>
        <p:txBody>
          <a:bodyPr/>
          <a:lstStyle/>
          <a:p>
            <a:r>
              <a:rPr lang="en-US" sz="2000" dirty="0">
                <a:ea typeface="ＭＳ Ｐゴシック" charset="-128"/>
                <a:cs typeface="ＭＳ Ｐゴシック" charset="-128"/>
              </a:rPr>
              <a:t>Algorithm to find which nodes are reachable from an initial node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v</a:t>
            </a:r>
          </a:p>
          <a:p>
            <a:r>
              <a:rPr lang="en-US" sz="2000" dirty="0" err="1">
                <a:ea typeface="ＭＳ Ｐゴシック" charset="-128"/>
                <a:cs typeface="ＭＳ Ｐゴシック" charset="-128"/>
              </a:rPr>
              <a:t>previsit(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) and 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postvisit(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) are optional updating procedures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Complexity </a:t>
            </a:r>
          </a:p>
          <a:p>
            <a:pPr lvl="1"/>
            <a:r>
              <a:rPr lang="en-US" sz="1800" dirty="0"/>
              <a:t>Each reachable edge </a:t>
            </a:r>
            <a:r>
              <a:rPr lang="en-US" sz="1800" i="1" dirty="0" err="1"/>
              <a:t>e</a:t>
            </a:r>
            <a:r>
              <a:rPr lang="en-US" sz="1800" i="1" baseline="-25000" dirty="0" err="1"/>
              <a:t>r</a:t>
            </a:r>
            <a:r>
              <a:rPr lang="en-US" sz="1800" i="1" baseline="-25000" dirty="0"/>
              <a:t> </a:t>
            </a:r>
            <a:r>
              <a:rPr lang="en-US" sz="1800" dirty="0"/>
              <a:t>checked exactly once (twice if undirected)</a:t>
            </a:r>
          </a:p>
          <a:p>
            <a:pPr lvl="1"/>
            <a:r>
              <a:rPr lang="en-US" sz="1800" dirty="0"/>
              <a:t>O(|</a:t>
            </a:r>
            <a:r>
              <a:rPr lang="en-US" sz="1800" i="1" dirty="0"/>
              <a:t>E</a:t>
            </a:r>
            <a:r>
              <a:rPr lang="en-US" sz="1800" i="1" baseline="-25000" dirty="0"/>
              <a:t>r</a:t>
            </a:r>
            <a:r>
              <a:rPr lang="en-US" sz="1800" dirty="0"/>
              <a:t>| + </a:t>
            </a:r>
            <a:r>
              <a:rPr lang="en-US" sz="1800" i="1" dirty="0"/>
              <a:t>|</a:t>
            </a:r>
            <a:r>
              <a:rPr lang="en-US" sz="1800" i="1" dirty="0" err="1"/>
              <a:t>V</a:t>
            </a:r>
            <a:r>
              <a:rPr lang="en-US" sz="1800" i="1" baseline="-25000" dirty="0" err="1"/>
              <a:t>r</a:t>
            </a:r>
            <a:r>
              <a:rPr lang="en-US" sz="1800" i="1" dirty="0"/>
              <a:t>|</a:t>
            </a:r>
            <a:r>
              <a:rPr lang="en-US" sz="1800" dirty="0"/>
              <a:t>) – If want non-reachable nodes marked false, then must initialize all visited flags to false, then complexity is O(|</a:t>
            </a:r>
            <a:r>
              <a:rPr lang="en-US" sz="1800" i="1" dirty="0"/>
              <a:t>E</a:t>
            </a:r>
            <a:r>
              <a:rPr lang="en-US" sz="1800" i="1" baseline="-25000" dirty="0"/>
              <a:t>r</a:t>
            </a:r>
            <a:r>
              <a:rPr lang="en-US" sz="1800" dirty="0"/>
              <a:t>| + </a:t>
            </a:r>
            <a:r>
              <a:rPr lang="en-US" sz="1800" i="1" dirty="0"/>
              <a:t>|V|</a:t>
            </a:r>
            <a:r>
              <a:rPr lang="en-US" sz="1800" dirty="0"/>
              <a:t>) 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B0ECE8-96E2-994F-B184-9B6A86AC627F}" type="slidenum">
              <a:rPr lang="en-US" smtClean="0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14400"/>
            <a:ext cx="86106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FDFE-51DB-044B-95F8-9AD3A7ED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7800"/>
            <a:ext cx="7772400" cy="838200"/>
          </a:xfrm>
        </p:spPr>
        <p:txBody>
          <a:bodyPr/>
          <a:lstStyle/>
          <a:p>
            <a:r>
              <a:rPr lang="en-US" dirty="0"/>
              <a:t>Data Structures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AD7A-F7AB-1340-BE34-951ADF8A9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744913"/>
            <a:ext cx="7772400" cy="2503487"/>
          </a:xfrm>
        </p:spPr>
        <p:txBody>
          <a:bodyPr/>
          <a:lstStyle/>
          <a:p>
            <a:r>
              <a:rPr lang="en-US" dirty="0"/>
              <a:t>Note explore is O(|</a:t>
            </a:r>
            <a:r>
              <a:rPr lang="en-US" i="1" dirty="0"/>
              <a:t>E</a:t>
            </a:r>
            <a:r>
              <a:rPr lang="en-US" dirty="0"/>
              <a:t>| + </a:t>
            </a:r>
            <a:r>
              <a:rPr lang="en-US" i="1" dirty="0"/>
              <a:t>|V|</a:t>
            </a:r>
            <a:r>
              <a:rPr lang="en-US" dirty="0"/>
              <a:t>) (linear in number of nodes and edges) if using adjacency list, but is O(</a:t>
            </a:r>
            <a:r>
              <a:rPr lang="en-US" i="1" dirty="0"/>
              <a:t>|V|</a:t>
            </a:r>
            <a:r>
              <a:rPr lang="en-US" baseline="30000" dirty="0"/>
              <a:t>2</a:t>
            </a:r>
            <a:r>
              <a:rPr lang="en-US" dirty="0"/>
              <a:t>) if using adjacency matrix.  Why?</a:t>
            </a:r>
          </a:p>
          <a:p>
            <a:r>
              <a:rPr lang="en-US" dirty="0"/>
              <a:t>If the graph is dense then matrix is reasonable since in that case </a:t>
            </a:r>
            <a:r>
              <a:rPr lang="en-US" dirty="0">
                <a:ea typeface="ＭＳ Ｐゴシック" charset="-128"/>
                <a:cs typeface="ＭＳ Ｐゴシック" charset="-128"/>
              </a:rPr>
              <a:t>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| ≈ 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</a:t>
            </a:r>
            <a:r>
              <a:rPr lang="en-US" baseline="30000" dirty="0">
                <a:ea typeface="ＭＳ Ｐゴシック" charset="-128"/>
                <a:cs typeface="ＭＳ Ｐゴシック" charset="-128"/>
              </a:rPr>
              <a:t>2</a:t>
            </a:r>
            <a:r>
              <a:rPr lang="en-US" dirty="0"/>
              <a:t> anyways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FE793-453B-8542-8AD0-232B9E1C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Graph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30CDD-5249-2C45-AE62-7E5C9CAB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65F0E-9EB2-4F41-BF0F-B25BEC26B93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8A12D4-89EA-0B46-B7AD-128CA1FF3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056312"/>
            <a:ext cx="6477000" cy="250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9160045"/>
      </p:ext>
    </p:extLst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7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b="0" dirty="0"/>
        </a:defPPr>
      </a:lstStyle>
    </a:tx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46022</TotalTime>
  <Words>4798</Words>
  <Application>Microsoft Macintosh PowerPoint</Application>
  <PresentationFormat>On-screen Show (4:3)</PresentationFormat>
  <Paragraphs>422</Paragraphs>
  <Slides>31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Times New Roman</vt:lpstr>
      <vt:lpstr>Wingdings</vt:lpstr>
      <vt:lpstr>Zapf Dingbats</vt:lpstr>
      <vt:lpstr>Soaring</vt:lpstr>
      <vt:lpstr>Equation</vt:lpstr>
      <vt:lpstr>Graph Algorithms</vt:lpstr>
      <vt:lpstr>Adjacency Matrix vs Adjacency List</vt:lpstr>
      <vt:lpstr>Graph Representation – Adjacency Matrix</vt:lpstr>
      <vt:lpstr>Graph Representation – Adjacency List</vt:lpstr>
      <vt:lpstr>Graph Representation – Adjacency List</vt:lpstr>
      <vt:lpstr>Depth-First Search of Undirected Graphs</vt:lpstr>
      <vt:lpstr>Explore Procedure</vt:lpstr>
      <vt:lpstr>Explore Procedure</vt:lpstr>
      <vt:lpstr>Data Structures Matter</vt:lpstr>
      <vt:lpstr>Visiting Entire Graph - DFS</vt:lpstr>
      <vt:lpstr>Previsit and Postvisit Orderings – Each pre and post visit is an ordered event</vt:lpstr>
      <vt:lpstr>Previsit and Postvisit Orders</vt:lpstr>
      <vt:lpstr>**Challenge Question** Previsit and Postvisit Orderings – This time decide amongst options reverse alphabetically</vt:lpstr>
      <vt:lpstr>Depth-First Search in Directed Graphs</vt:lpstr>
      <vt:lpstr>Depth-First Search in Directed Graphs</vt:lpstr>
      <vt:lpstr>Back Edge Detection</vt:lpstr>
      <vt:lpstr>DAG – Directed Acyclic Graph</vt:lpstr>
      <vt:lpstr>DAG – Directed Acyclic Graph</vt:lpstr>
      <vt:lpstr>DAG – Directed Acyclic Graph</vt:lpstr>
      <vt:lpstr>DAG Properties</vt:lpstr>
      <vt:lpstr>DAG Properties</vt:lpstr>
      <vt:lpstr>DAG Properties</vt:lpstr>
      <vt:lpstr>DAG Properties</vt:lpstr>
      <vt:lpstr>Strongly Connected Components</vt:lpstr>
      <vt:lpstr>Meta-Graphs</vt:lpstr>
      <vt:lpstr>Algorithm to Decompose a Directed Graph into its Strongly Connected Components</vt:lpstr>
      <vt:lpstr>Algorithm to Decompose a Directed Graph into its Strongly Connected Components</vt:lpstr>
      <vt:lpstr>Example</vt:lpstr>
      <vt:lpstr>**Challenge Question** Complexity</vt:lpstr>
      <vt:lpstr>**Challenge Question** Complexity</vt:lpstr>
      <vt:lpstr>Graph Connectedness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Tony Martinez</cp:lastModifiedBy>
  <cp:revision>406</cp:revision>
  <cp:lastPrinted>2009-09-04T22:48:50Z</cp:lastPrinted>
  <dcterms:created xsi:type="dcterms:W3CDTF">2014-10-02T14:56:12Z</dcterms:created>
  <dcterms:modified xsi:type="dcterms:W3CDTF">2021-02-09T02:02:31Z</dcterms:modified>
</cp:coreProperties>
</file>