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257" r:id="rId2"/>
    <p:sldId id="303" r:id="rId3"/>
    <p:sldId id="259" r:id="rId4"/>
    <p:sldId id="260" r:id="rId5"/>
    <p:sldId id="258" r:id="rId6"/>
    <p:sldId id="306" r:id="rId7"/>
    <p:sldId id="307" r:id="rId8"/>
    <p:sldId id="261" r:id="rId9"/>
    <p:sldId id="275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96" r:id="rId22"/>
    <p:sldId id="276" r:id="rId23"/>
    <p:sldId id="294" r:id="rId24"/>
    <p:sldId id="308" r:id="rId25"/>
    <p:sldId id="278" r:id="rId26"/>
    <p:sldId id="279" r:id="rId27"/>
    <p:sldId id="313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83" r:id="rId42"/>
    <p:sldId id="304" r:id="rId43"/>
    <p:sldId id="309" r:id="rId44"/>
    <p:sldId id="311" r:id="rId45"/>
    <p:sldId id="383" r:id="rId46"/>
    <p:sldId id="305" r:id="rId47"/>
    <p:sldId id="295" r:id="rId48"/>
    <p:sldId id="297" r:id="rId49"/>
    <p:sldId id="298" r:id="rId50"/>
    <p:sldId id="299" r:id="rId51"/>
    <p:sldId id="300" r:id="rId52"/>
    <p:sldId id="301" r:id="rId53"/>
    <p:sldId id="302" r:id="rId54"/>
    <p:sldId id="316" r:id="rId55"/>
    <p:sldId id="310" r:id="rId56"/>
    <p:sldId id="314" r:id="rId57"/>
    <p:sldId id="379" r:id="rId58"/>
    <p:sldId id="381" r:id="rId59"/>
    <p:sldId id="315" r:id="rId60"/>
    <p:sldId id="380" r:id="rId61"/>
    <p:sldId id="382" r:id="rId62"/>
    <p:sldId id="318" r:id="rId63"/>
    <p:sldId id="375" r:id="rId64"/>
    <p:sldId id="384" r:id="rId65"/>
    <p:sldId id="385" r:id="rId66"/>
    <p:sldId id="386" r:id="rId67"/>
    <p:sldId id="312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5"/>
    <p:restoredTop sz="87632" autoAdjust="0"/>
  </p:normalViewPr>
  <p:slideViewPr>
    <p:cSldViewPr snapToObjects="1">
      <p:cViewPr varScale="1">
        <p:scale>
          <a:sx n="130" d="100"/>
          <a:sy n="130" d="100"/>
        </p:scale>
        <p:origin x="376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66A63D3B-43CD-A340-A826-4D3C1A6AD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7D79556D-199B-5E4E-84CB-5C2889E88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6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36CBAC-A3B6-6B4B-8D1B-9BB62563D75D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CCBB1-DC9F-3E46-9EA5-914819583C4E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Goal: Visually walk through Kruskal’s algorithm running on this simple graph.  This simple enumerates the steps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starting with the sorting.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87DB8-A329-5849-A553-A5587BA008A7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Add the edge with the lowest cost to the solution set X which does not create a cycle.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EEF09-DEA9-7B4C-A6E9-BA1CA480C76D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two vertices that are in the edge are merged into the same connected component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A71E8-ADF3-1C4E-8B3A-881B9A6C4ECB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The next following slides show who each edge is added to T.  The issue of always merging separate connected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Components is delayed until we try to add an edge that creates a cycle.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color for each non-singleton set/connected</a:t>
            </a:r>
            <a:r>
              <a:rPr lang="en-US" baseline="0" dirty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CABBE-EA0B-A745-9B89-5CBF92A5836B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Note that this edge would create a cycle, so it is rejected and not part of 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This version of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will not terminate early but continue until all edges are tried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B070-36E3-AD47-A622-5554376476DD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6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Kruskals fulfils cut property, but does it in a specific (more constrained) order.  Prim's is another variant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Consider skipping next two slides (proof is not that compelling)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255B7B-1917-FD47-9ABF-253CA8B56EC1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Not that great a proof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DCDD1-0AD0-9C49-9064-B1CE341C5E31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usually does just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7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Sort is ElogE or equivalently ElogV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can only be V-1 merges to be a tree, more would mean a cycle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F9D19-6A92-F347-9034-E34721EF2911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Find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union are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log|V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|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Do  example for each method using sets on right</a:t>
            </a:r>
          </a:p>
          <a:p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rx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means root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x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arity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of the tree not-problematic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because only follow links up (no sorting going down, etc). – thus the wider the better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Only node that ever refers to or adjusts its rank is the root of the set, Note the E B subtree maintains correct rank with no update needed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C2AF-B3CF-D74D-A814-2878B9FE5082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briefly mention compression as you go doing finds. In find, Set p(x) to the root found, thus flattening tree over time to depth one.</a:t>
            </a:r>
          </a:p>
          <a:p>
            <a:r>
              <a:rPr lang="en-US" dirty="0"/>
              <a:t>The root rank will end up being greater than reality, but who cares are the overall set keeps compressing to depth 1 </a:t>
            </a:r>
            <a:r>
              <a:rPr lang="en-US" dirty="0" err="1"/>
              <a:t>regradless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8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Sort is ElogE or equivalently ElogV</a:t>
            </a:r>
          </a:p>
          <a:p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can only be V-1 merges to be a tree, more would mean a cycle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F9D19-6A92-F347-9034-E34721EF2911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32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</a:t>
            </a:r>
            <a:r>
              <a:rPr lang="en-US" baseline="0" dirty="0"/>
              <a:t> X is a set of edges and S is a set of vertices</a:t>
            </a:r>
          </a:p>
          <a:p>
            <a:r>
              <a:rPr lang="en-US" baseline="0" dirty="0"/>
              <a:t>Argument of just checking if vertex is in X did not used for </a:t>
            </a:r>
            <a:r>
              <a:rPr lang="en-US" baseline="0" dirty="0" err="1"/>
              <a:t>Kruskals</a:t>
            </a:r>
            <a:r>
              <a:rPr lang="en-US" baseline="0" dirty="0"/>
              <a:t> because no fast way to test if edge is already in (e.g. O(v) scan) , whereas Prims does it by keeping vertices in PQ and once popped off, no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is shortest edge of any</a:t>
            </a:r>
            <a:r>
              <a:rPr lang="en-US" baseline="0" dirty="0"/>
              <a:t> node currently in S to any node in V-S</a:t>
            </a:r>
          </a:p>
          <a:p>
            <a:r>
              <a:rPr lang="en-US" baseline="0" dirty="0"/>
              <a:t>No need to sort first</a:t>
            </a:r>
          </a:p>
          <a:p>
            <a:r>
              <a:rPr lang="en-US" baseline="0" dirty="0"/>
              <a:t>There is a bug in above </a:t>
            </a:r>
            <a:r>
              <a:rPr lang="en-US" baseline="0" dirty="0" err="1"/>
              <a:t>alg</a:t>
            </a:r>
            <a:r>
              <a:rPr lang="en-US" baseline="0" dirty="0"/>
              <a:t>, since there is no dequeued flag, </a:t>
            </a:r>
            <a:r>
              <a:rPr lang="en-US" baseline="0" dirty="0" err="1"/>
              <a:t>prev</a:t>
            </a:r>
            <a:r>
              <a:rPr lang="en-US" baseline="0" dirty="0"/>
              <a:t> pointers can get sent back wrongly to a node already removed from the queue</a:t>
            </a:r>
          </a:p>
          <a:p>
            <a:r>
              <a:rPr lang="en-US" baseline="0" dirty="0"/>
              <a:t>Can show it on slide *** currently 37 (when node 2 looks down edge to node 1 and updates nodes 1's cost and </a:t>
            </a:r>
            <a:r>
              <a:rPr lang="en-US" baseline="0" dirty="0" err="1"/>
              <a:t>prev</a:t>
            </a:r>
            <a:r>
              <a:rPr lang="en-US" baseline="0" dirty="0"/>
              <a:t> </a:t>
            </a:r>
            <a:r>
              <a:rPr lang="en-US" baseline="0" dirty="0" err="1"/>
              <a:t>ptr</a:t>
            </a:r>
            <a:r>
              <a:rPr lang="en-US" baseline="0" dirty="0"/>
              <a:t>)</a:t>
            </a:r>
          </a:p>
          <a:p>
            <a:r>
              <a:rPr lang="en-US" baseline="0" dirty="0"/>
              <a:t>But not the best use of time so don't bring it up unless someone points it out.</a:t>
            </a:r>
          </a:p>
          <a:p>
            <a:r>
              <a:rPr lang="en-US" baseline="0" dirty="0"/>
              <a:t>Can stop after V-1 iterations – they just keep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560C-CA1E-D542-B117-F89A6EB7BFAF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D0686-6003-684E-9E9C-6DEFFD2CF0F4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charset="0"/>
                <a:ea typeface="ＭＳ Ｐゴシック" charset="-128"/>
                <a:cs typeface="ＭＳ Ｐゴシック" charset="-128"/>
              </a:rPr>
              <a:t>Goal: Present Prim’s algorithm graphically in a manner similar to Kruskal’s algorithm.  Initially, consider the light blue edges leaving 5.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Greedily chosen, this edge will be part of final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9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4B899-A73B-DA4D-A586-F8C1D9A8B084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 path length, just cheapest one edge cost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Now consider any of the blue edges leaving 4 or 5.  Etc. as we add more vertices.  Node 7 cost is decreased.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Might could do optimal greedy algorithm for denomination variant but would need to compute some more constraints.  Grab largest unless remaining difference to number is…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A4849-706E-4246-94B6-DA2A20D53C42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this unless</a:t>
            </a:r>
            <a:r>
              <a:rPr lang="en-US" baseline="0" dirty="0"/>
              <a:t> brought up, as it is not the best use of time.</a:t>
            </a:r>
          </a:p>
          <a:p>
            <a:r>
              <a:rPr lang="en-US" dirty="0"/>
              <a:t>***Note in this</a:t>
            </a:r>
            <a:r>
              <a:rPr lang="en-US" baseline="0" dirty="0"/>
              <a:t> case when node 2 checked node 1 which has a key of 4 it would update the cost to 1 (not big deal) AND </a:t>
            </a:r>
            <a:r>
              <a:rPr lang="en-US" baseline="0" dirty="0" err="1"/>
              <a:t>prev</a:t>
            </a:r>
            <a:r>
              <a:rPr lang="en-US" baseline="0" dirty="0"/>
              <a:t> pointer of node 1 would change to node 2 which would be a bug.</a:t>
            </a:r>
          </a:p>
          <a:p>
            <a:r>
              <a:rPr lang="en-US" baseline="0" dirty="0"/>
              <a:t>Should only test with nodes still on the queue.  If added edge immediately into X rather than </a:t>
            </a:r>
            <a:r>
              <a:rPr lang="en-US" baseline="0" dirty="0" err="1"/>
              <a:t>prev</a:t>
            </a:r>
            <a:r>
              <a:rPr lang="en-US" baseline="0" dirty="0"/>
              <a:t> tree at end would have been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remember last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log|V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| = θ(log|V|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2)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Prim's always better?  Constant factor issues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Why isn't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Prims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V+E)logV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llike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Dijktras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? – because nodes are all connected so E &gt;= V</a:t>
            </a:r>
          </a:p>
          <a:p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Dijsktra’s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both greedy and DP, though Prims follows the more common greedy flavor of pick one of current set of options on the way to a goal.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Other considerations –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leads to easy stochastic minimum cut algorithm. Last edge added is highly likely the minimum cut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BDACC-21BA-E146-912B-DD007642E55C}" type="slidenum">
              <a:rPr lang="en-US" smtClean="0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en-US" baseline="0" dirty="0"/>
              <a:t> the simple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6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</a:t>
            </a:r>
            <a:r>
              <a:rPr lang="en-US" baseline="0" dirty="0"/>
              <a:t> all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a</a:t>
            </a:r>
            <a:r>
              <a:rPr lang="en-US" baseline="0" dirty="0"/>
              <a:t> bit more about the group approach.  Get greedy up right away, start looking at approaches, still lots of paradigms we haven't covered so don't have to decide too fast.</a:t>
            </a:r>
            <a:endParaRPr lang="en-US" dirty="0"/>
          </a:p>
          <a:p>
            <a:r>
              <a:rPr lang="en-US" dirty="0"/>
              <a:t>Give them</a:t>
            </a:r>
            <a:r>
              <a:rPr lang="en-US" baseline="0" dirty="0"/>
              <a:t> a few minutes to exchange e-mails, etc.</a:t>
            </a:r>
          </a:p>
          <a:p>
            <a:r>
              <a:rPr lang="en-US" baseline="0" dirty="0"/>
              <a:t>n^2 for greedy, and n^3 for 2</a:t>
            </a:r>
            <a:r>
              <a:rPr lang="en-US" baseline="30000" dirty="0"/>
              <a:t>nd</a:t>
            </a:r>
            <a:r>
              <a:rPr lang="en-US" baseline="0" dirty="0"/>
              <a:t> order greedy.</a:t>
            </a:r>
          </a:p>
          <a:p>
            <a:r>
              <a:rPr lang="en-US" baseline="0" dirty="0"/>
              <a:t>However 2</a:t>
            </a:r>
            <a:r>
              <a:rPr lang="en-US" baseline="30000" dirty="0"/>
              <a:t>nd</a:t>
            </a:r>
            <a:r>
              <a:rPr lang="en-US" baseline="0" dirty="0"/>
              <a:t> order greedy only better about half the time, and worse the rest thus we don't do it.  Unusual, but for a highly intertwined problem like TSP too much greedy can get you in trouble for later, leaving long paths to connect sub</a:t>
            </a:r>
            <a:r>
              <a:rPr lang="en-US" baseline="0"/>
              <a:t>-clusters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a</a:t>
            </a:r>
            <a:r>
              <a:rPr lang="en-US" baseline="0" dirty="0"/>
              <a:t> bit more about the group approach.  Get greedy up right away, start looking at approaches, still lots of paradigms we haven't covered so don't have to decide too fast.</a:t>
            </a:r>
            <a:endParaRPr lang="en-US" dirty="0"/>
          </a:p>
          <a:p>
            <a:r>
              <a:rPr lang="en-US" dirty="0"/>
              <a:t>Give them</a:t>
            </a:r>
            <a:r>
              <a:rPr lang="en-US" baseline="0" dirty="0"/>
              <a:t> a few minutes to exchange e-mails, etc.</a:t>
            </a:r>
          </a:p>
          <a:p>
            <a:r>
              <a:rPr lang="en-US" baseline="0" dirty="0"/>
              <a:t>n^2 for greedy, and n^3 for 2</a:t>
            </a:r>
            <a:r>
              <a:rPr lang="en-US" baseline="30000" dirty="0"/>
              <a:t>nd</a:t>
            </a:r>
            <a:r>
              <a:rPr lang="en-US" baseline="0" dirty="0"/>
              <a:t> order greedy.</a:t>
            </a:r>
          </a:p>
          <a:p>
            <a:r>
              <a:rPr lang="en-US" baseline="0" dirty="0"/>
              <a:t>However 2</a:t>
            </a:r>
            <a:r>
              <a:rPr lang="en-US" baseline="30000" dirty="0"/>
              <a:t>nd</a:t>
            </a:r>
            <a:r>
              <a:rPr lang="en-US" baseline="0" dirty="0"/>
              <a:t> order greedy only better about half the time, and worse the rest thus we don't do it.  Unusual, but for a highly intertwined problem like TSP too much greedy can get you in trouble for later, leaving long paths to connect sub</a:t>
            </a:r>
            <a:r>
              <a:rPr lang="en-US" baseline="0"/>
              <a:t>-clusters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3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a</a:t>
            </a:r>
            <a:r>
              <a:rPr lang="en-US" baseline="0" dirty="0"/>
              <a:t> bit more about the group approach.  Get greedy up right away, start looking at approaches, still lots of paradigms we haven't covered so don't have to decide too fast.</a:t>
            </a:r>
            <a:endParaRPr lang="en-US" dirty="0"/>
          </a:p>
          <a:p>
            <a:r>
              <a:rPr lang="en-US" dirty="0"/>
              <a:t>Give them</a:t>
            </a:r>
            <a:r>
              <a:rPr lang="en-US" baseline="0" dirty="0"/>
              <a:t> a few minutes to exchange e-mails,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greek</a:t>
            </a:r>
            <a:r>
              <a:rPr lang="en-US" dirty="0"/>
              <a:t> letter is cap Gamma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are some other valid encoding trees for our 4 symbol problem?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Could put symbols on different leafs but only gets worse to move more frequent down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First swap BC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subtree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with D (no real change, just change in codeword values)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that only 2 trees are truly unique for this problem since codeword bits are arbitrary,  Need 5 leafs to get 3</a:t>
            </a:r>
            <a:r>
              <a:rPr lang="en-US" baseline="30000" dirty="0">
                <a:latin typeface="Times New Roman" charset="0"/>
                <a:ea typeface="ＭＳ Ｐゴシック" charset="-128"/>
                <a:cs typeface="ＭＳ Ｐゴシック" charset="-128"/>
              </a:rPr>
              <a:t>rd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variety,  grow exponentially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59A8A-84AD-4043-8562-CD2598ADC2EF}" type="slidenum">
              <a:rPr lang="en-US" smtClean="0">
                <a:latin typeface="Times New Roman" charset="0"/>
              </a:rPr>
              <a:pPr/>
              <a:t>50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depth in tree is number of bits required for that code (thus increased cost with depth)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how 3 is counted 3 times, 37 is counted 2 times, etc.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But there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are an exponential number of tree possibilities.  How do we find optimal?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AF1A2-B3DC-1245-8302-9E0CC63D3631}" type="slidenum">
              <a:rPr lang="en-US" smtClean="0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8D5A9-99EE-0A4B-A3A0-6C26EBACB649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Try it on our example problem (and/or some variants)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Note tree must have exactly 2n-1 nodes; 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leafs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n-1 internal nodes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Can't just sort frequencies because we will be adding new ones in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E263B-83F8-4949-8DB4-EEEAD87AD0EC}" type="slidenum">
              <a:rPr lang="en-US" smtClean="0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Try it on our example problem.  Must be 2n-1 total nodes (internal and leaf) in the final tree.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of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frequencies does NOT have to be sorted (PQ will take care of getting out smallest)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is not tree implementation.  It is just a tool to help us build the tree.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69224-0C8C-2F48-B6A5-50C886056D3F}" type="slidenum">
              <a:rPr lang="en-US" smtClean="0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Try it on our example problem.  Must be 2n-1 total nodes (internal and leaf) in the final tree.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of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frequencies does NOT have to be sorted (PQ will take care of getting out smallest)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Array is not tree implementation.  It is just a tool to help us build the tree.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69224-0C8C-2F48-B6A5-50C886056D3F}" type="slidenum">
              <a:rPr lang="en-US" smtClean="0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01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2n-1 inserts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deletemins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69224-0C8C-2F48-B6A5-50C886056D3F}" type="slidenum">
              <a:rPr lang="en-US" smtClean="0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raining and I'm dry thus umbrella must be open, </a:t>
            </a:r>
            <a:r>
              <a:rPr lang="en-US" dirty="0" err="1"/>
              <a:t>etc</a:t>
            </a:r>
            <a:r>
              <a:rPr lang="en-US" dirty="0"/>
              <a:t> (Inferred just from first rule above)</a:t>
            </a:r>
          </a:p>
          <a:p>
            <a:r>
              <a:rPr lang="en-US" dirty="0"/>
              <a:t>Implications have all positive literals.</a:t>
            </a:r>
          </a:p>
          <a:p>
            <a:r>
              <a:rPr lang="en-US" dirty="0"/>
              <a:t>Not equivalent to 2-SAT, though both polynomial.</a:t>
            </a:r>
          </a:p>
          <a:p>
            <a:r>
              <a:rPr lang="en-US" dirty="0"/>
              <a:t>Horn formulas equivalent to CNF where all clauses contain at most one positive literal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953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Greedy in the sense that it flips a variable just to make this single clause happy, without look at the effect on the full set of clauses.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 through example – </a:t>
            </a:r>
            <a:r>
              <a:rPr lang="en-US" dirty="0" err="1"/>
              <a:t>Greedly</a:t>
            </a:r>
            <a:r>
              <a:rPr lang="en-US" dirty="0"/>
              <a:t> and stingily only change enough to true to satisfy the implications, and then hope enough are left false to satisfy the pure negative clauses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with obvious (short) implications, and then proceed one at a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x must be true (-&gt;x), which implies y must be true since x-&gt;y, and w is true by 5</a:t>
            </a:r>
            <a:r>
              <a:rPr lang="en-US" baseline="30000" dirty="0"/>
              <a:t>th</a:t>
            </a:r>
            <a:r>
              <a:rPr lang="en-US" dirty="0"/>
              <a:t> clause, 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clause are satisfied with no further change since consequents (x and w) are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look at the pure negative clauses. The last one is satisfied because z is false, the next to last is not satisfied, thus no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0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2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all elements in U covered, Select Si with the largest number of uncovered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subsets in this case, each city represents subset of cities within 30 miles (shown by edges in graph)</a:t>
            </a:r>
          </a:p>
          <a:p>
            <a:r>
              <a:rPr lang="en-US" dirty="0"/>
              <a:t>Thus c has size 3 (2 edges plus self), e has size 4 (3 edges plus self)</a:t>
            </a:r>
          </a:p>
          <a:p>
            <a:r>
              <a:rPr lang="en-US" dirty="0"/>
              <a:t>a, then f or g, then c, then j</a:t>
            </a:r>
          </a:p>
          <a:p>
            <a:r>
              <a:rPr lang="en-US" dirty="0"/>
              <a:t>Optimal would have been {</a:t>
            </a:r>
            <a:r>
              <a:rPr lang="en-US" dirty="0" err="1"/>
              <a:t>i</a:t>
            </a:r>
            <a:r>
              <a:rPr lang="en-US" dirty="0"/>
              <a:t>, b, 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6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initial ML intro with a heart attack data set which we will continue in a minute, HR, Pain level, BP, Arm numbness (Y/N), etc.</a:t>
            </a:r>
          </a:p>
          <a:p>
            <a:r>
              <a:rPr lang="en-US" dirty="0"/>
              <a:t>Start with a picture on the board of data in root and how we could divide and conquer in a greedy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Try one – Take the biggest link away that does not disconnect the graph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– Greedy? Yes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Must sort edges sorted by length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long to check for disconnectedness – Could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do explore O(E) each time (E), Stop when E = V-1, but doing it would be too expensive E*E.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Will it yield an MST? How to prove – counterexample, otherwise seek a formal proof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7679-2B4C-134E-A571-A37283C75D92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29AAF-371B-744D-8D9B-C64636A98F2B}" type="slidenum">
              <a:rPr lang="en-US">
                <a:latin typeface="Times New Roman" pitchFamily="1" charset="0"/>
              </a:rPr>
              <a:pPr/>
              <a:t>63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2132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29AAF-371B-744D-8D9B-C64636A98F2B}" type="slidenum">
              <a:rPr lang="en-US">
                <a:latin typeface="Times New Roman" pitchFamily="1" charset="0"/>
              </a:rPr>
              <a:pPr/>
              <a:t>64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809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29AAF-371B-744D-8D9B-C64636A98F2B}" type="slidenum">
              <a:rPr lang="en-US">
                <a:latin typeface="Times New Roman" pitchFamily="1" charset="0"/>
              </a:rPr>
              <a:pPr/>
              <a:t>65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3019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29AAF-371B-744D-8D9B-C64636A98F2B}" type="slidenum">
              <a:rPr lang="en-US">
                <a:latin typeface="Times New Roman" pitchFamily="1" charset="0"/>
              </a:rPr>
              <a:pPr/>
              <a:t>66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8848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Before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go to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have them figure out their bottom up version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Try one – Take the biggest link away that does not disconnect the graph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– Greedy?  Will it yield an MST?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to test for connectedness.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E*explore to make sure all nodes reached. Stop when V-1 edges remain. (V+E)*E, E^2 since connected – too slow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If build bottom, might be able to do that easier. 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How to prove – counterexample, otherwise seek a formal proof</a:t>
            </a:r>
          </a:p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7679-2B4C-134E-A571-A37283C75D92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Crew-</a:t>
            </a:r>
            <a:r>
              <a:rPr lang="en-US" dirty="0" err="1">
                <a:latin typeface="Times New Roman" charset="0"/>
                <a:ea typeface="ＭＳ Ｐゴシック" charset="-128"/>
                <a:cs typeface="ＭＳ Ｐゴシック" charset="-128"/>
              </a:rPr>
              <a:t>skal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 - Before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go to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have them figure out their bottom up version – then go to this slide before discussing complexity</a:t>
            </a: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Just like with our top down, we had to decide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if it was connected with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we have to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know when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there is not a cycle created (without having to do a full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each time). 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Kruskal's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is a nice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alg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to do that.</a:t>
            </a:r>
          </a:p>
          <a:p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E*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dfs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(and check for </a:t>
            </a:r>
            <a:r>
              <a:rPr lang="en-US" baseline="0" dirty="0" err="1">
                <a:latin typeface="Times New Roman" charset="0"/>
                <a:ea typeface="ＭＳ Ｐゴシック" charset="-128"/>
                <a:cs typeface="ＭＳ Ｐゴシック" charset="-128"/>
              </a:rPr>
              <a:t>backedges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).  (V+E)*E – too slow</a:t>
            </a:r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F901D-306C-DB4C-9906-D29AA2CF6FF4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</a:t>
            </a:r>
            <a:r>
              <a:rPr lang="en-US" baseline="0" dirty="0"/>
              <a:t> – data structure/</a:t>
            </a:r>
            <a:r>
              <a:rPr lang="en-US" baseline="0" dirty="0" err="1"/>
              <a:t>alg</a:t>
            </a:r>
            <a:r>
              <a:rPr lang="en-US" baseline="0" dirty="0"/>
              <a:t> mix saves the day</a:t>
            </a:r>
          </a:p>
          <a:p>
            <a:r>
              <a:rPr lang="en-US" dirty="0"/>
              <a:t>Save complexity</a:t>
            </a:r>
            <a:r>
              <a:rPr lang="en-US" baseline="0" dirty="0"/>
              <a:t> for later slide</a:t>
            </a:r>
          </a:p>
          <a:p>
            <a:r>
              <a:rPr lang="en-US" baseline="0" dirty="0"/>
              <a:t>Would create a cycle - Give intuition of union/cycles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9556D-199B-5E4E-84CB-5C2889E88EA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F7CA-0CAC-7049-A325-B0F5691C3C83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Each vertex goes into a separate connected component.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We'll show</a:t>
            </a:r>
            <a:r>
              <a:rPr lang="en-US" baseline="0" dirty="0">
                <a:latin typeface="Arial" charset="0"/>
                <a:ea typeface="ＭＳ Ｐゴシック" charset="-128"/>
                <a:cs typeface="ＭＳ Ｐゴシック" charset="-128"/>
              </a:rPr>
              <a:t> X on the graph (colored edges), Each color will represent a </a:t>
            </a:r>
            <a:r>
              <a:rPr lang="en-US" baseline="0">
                <a:latin typeface="Arial" charset="0"/>
                <a:ea typeface="ＭＳ Ｐゴシック" charset="-128"/>
                <a:cs typeface="ＭＳ Ｐゴシック" charset="-128"/>
              </a:rPr>
              <a:t>connected component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78E1C1D-7CEF-7442-AA77-1BC6E6232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218B0-7548-A84D-8E38-0982C59EA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16A30-BA47-604C-8CB3-466FF963D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467B-DE1E-D64F-8542-E4D01FFF8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EC5C0-1729-6243-BCE6-F4C63EFB1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BBE2-4F91-0B45-BF72-50EE7706C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3CA5-B67C-6545-A5FC-CB5B212B4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BFF9C-E464-A84C-8A8F-5397118AC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D25BB-61B3-B44F-9B33-A6189828A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9AE9-AF26-C346-B3A6-E8C9BA355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668B-DE28-7B42-A54D-F842B9948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imes New Roman" pitchFamily="-107" charset="0"/>
              </a:endParaRPr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-107" charset="0"/>
              </a:defRPr>
            </a:lvl1pPr>
          </a:lstStyle>
          <a:p>
            <a:pPr>
              <a:defRPr/>
            </a:pPr>
            <a:fld id="{160F893C-02F8-F54B-9F49-05028DA4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Greedy Algorithms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Make choice based on immediate rewards rather than looking ahead to see the optimum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In many cases this is effective as the look ahead variation can require exponential time as the number of possible factors combine</a:t>
            </a:r>
          </a:p>
          <a:p>
            <a:pPr lvl="1"/>
            <a:r>
              <a:rPr lang="en-US" dirty="0"/>
              <a:t>Best way to get to a destination?</a:t>
            </a:r>
          </a:p>
          <a:p>
            <a:pPr lvl="1"/>
            <a:r>
              <a:rPr lang="en-US" dirty="0"/>
              <a:t>Without other knowledge, going down the road that heads in the direction of the destination is probably a reasonable choice</a:t>
            </a:r>
          </a:p>
          <a:p>
            <a:pPr marL="1257300" lvl="4" indent="-342900">
              <a:buClr>
                <a:schemeClr val="accent2"/>
              </a:buClr>
              <a:buSzPct val="80000"/>
            </a:pPr>
            <a:r>
              <a:rPr lang="en-US" dirty="0">
                <a:ea typeface="ＭＳ Ｐゴシック" charset="-128"/>
              </a:rPr>
              <a:t>This is the greedy approach and can do well in some cases</a:t>
            </a:r>
          </a:p>
          <a:p>
            <a:pPr marL="1257300" lvl="4" indent="-342900">
              <a:buClr>
                <a:schemeClr val="accent2"/>
              </a:buClr>
              <a:buSzPct val="80000"/>
            </a:pPr>
            <a:r>
              <a:rPr lang="en-US" dirty="0">
                <a:ea typeface="ＭＳ Ｐゴシック" charset="-128"/>
              </a:rPr>
              <a:t>It also makes the decision much easier than considering all alternatives</a:t>
            </a:r>
          </a:p>
          <a:p>
            <a:pPr lvl="1"/>
            <a:r>
              <a:rPr lang="en-US" dirty="0"/>
              <a:t>May not be the optimal decision, in contrast to considering all possible alternatives and then subsequent alternatives, etc.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87BFB-D7F1-4D4F-9651-C26577E8A643}" type="slidenum">
              <a:rPr lang="en-US" smtClean="0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28678" name="AutoShape 6"/>
          <p:cNvCxnSpPr>
            <a:cxnSpLocks noChangeShapeType="1"/>
            <a:stCxn id="25603" idx="6"/>
            <a:endCxn id="2560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79" name="AutoShape 7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28685" name="AutoShape 13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6" name="AutoShape 14"/>
          <p:cNvCxnSpPr>
            <a:cxnSpLocks noChangeShapeType="1"/>
            <a:stCxn id="25611" idx="6"/>
            <a:endCxn id="2561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28689" name="AutoShape 17"/>
          <p:cNvCxnSpPr>
            <a:cxnSpLocks noChangeShapeType="1"/>
            <a:stCxn id="25603" idx="4"/>
            <a:endCxn id="2561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AutoShape 18"/>
          <p:cNvCxnSpPr>
            <a:cxnSpLocks noChangeShapeType="1"/>
            <a:stCxn id="25610" idx="7"/>
            <a:endCxn id="2560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AutoShape 19"/>
          <p:cNvCxnSpPr>
            <a:cxnSpLocks noChangeShapeType="1"/>
            <a:stCxn id="25604" idx="4"/>
            <a:endCxn id="2561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5611" idx="7"/>
            <a:endCxn id="2560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5605" idx="4"/>
            <a:endCxn id="2561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28695" name="AutoShape 23"/>
          <p:cNvCxnSpPr>
            <a:cxnSpLocks noChangeShapeType="1"/>
            <a:stCxn id="25610" idx="5"/>
            <a:endCxn id="2562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5611" idx="4"/>
            <a:endCxn id="2562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5612" idx="3"/>
            <a:endCxn id="2562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8707" name="Rectangle 46"/>
          <p:cNvSpPr>
            <a:spLocks noChangeArrowheads="1"/>
          </p:cNvSpPr>
          <p:nvPr/>
        </p:nvSpPr>
        <p:spPr bwMode="auto">
          <a:xfrm>
            <a:off x="3733800" y="17526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Make a disjoint set for each vertex</a:t>
            </a:r>
          </a:p>
        </p:txBody>
      </p:sp>
      <p:pic>
        <p:nvPicPr>
          <p:cNvPr id="28708" name="Picture 3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04800"/>
            <a:ext cx="36972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ea typeface="Arial" charset="0"/>
                <a:cs typeface="Arial" charset="0"/>
              </a:rPr>
              <a:t>Sort edges by weight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4800" y="2362200"/>
            <a:ext cx="3886200" cy="3505200"/>
            <a:chOff x="192" y="1488"/>
            <a:chExt cx="2448" cy="2208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28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3" name="Oval 6"/>
            <p:cNvSpPr>
              <a:spLocks noChangeArrowheads="1"/>
            </p:cNvSpPr>
            <p:nvPr/>
          </p:nvSpPr>
          <p:spPr bwMode="auto">
            <a:xfrm>
              <a:off x="124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4" name="Oval 7"/>
            <p:cNvSpPr>
              <a:spLocks noChangeArrowheads="1"/>
            </p:cNvSpPr>
            <p:nvPr/>
          </p:nvSpPr>
          <p:spPr bwMode="auto">
            <a:xfrm>
              <a:off x="2208" y="16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cxnSp>
          <p:nvCxnSpPr>
            <p:cNvPr id="30740" name="AutoShape 8"/>
            <p:cNvCxnSpPr>
              <a:cxnSpLocks noChangeShapeType="1"/>
              <a:endCxn id="24593" idx="2"/>
            </p:cNvCxnSpPr>
            <p:nvPr/>
          </p:nvCxnSpPr>
          <p:spPr bwMode="auto">
            <a:xfrm>
              <a:off x="58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1" name="AutoShape 9"/>
            <p:cNvCxnSpPr>
              <a:cxnSpLocks noChangeShapeType="1"/>
              <a:stCxn id="24593" idx="6"/>
              <a:endCxn id="24594" idx="2"/>
            </p:cNvCxnSpPr>
            <p:nvPr/>
          </p:nvCxnSpPr>
          <p:spPr bwMode="auto">
            <a:xfrm>
              <a:off x="1545" y="1776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24598" name="Text Box 11"/>
            <p:cNvSpPr txBox="1">
              <a:spLocks noChangeArrowheads="1"/>
            </p:cNvSpPr>
            <p:nvPr/>
          </p:nvSpPr>
          <p:spPr bwMode="auto">
            <a:xfrm>
              <a:off x="1728" y="148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24599" name="Oval 12"/>
            <p:cNvSpPr>
              <a:spLocks noChangeArrowheads="1"/>
            </p:cNvSpPr>
            <p:nvPr/>
          </p:nvSpPr>
          <p:spPr bwMode="auto">
            <a:xfrm>
              <a:off x="28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00" name="Oval 13"/>
            <p:cNvSpPr>
              <a:spLocks noChangeArrowheads="1"/>
            </p:cNvSpPr>
            <p:nvPr/>
          </p:nvSpPr>
          <p:spPr bwMode="auto">
            <a:xfrm>
              <a:off x="124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01" name="Oval 14"/>
            <p:cNvSpPr>
              <a:spLocks noChangeArrowheads="1"/>
            </p:cNvSpPr>
            <p:nvPr/>
          </p:nvSpPr>
          <p:spPr bwMode="auto">
            <a:xfrm>
              <a:off x="2208" y="249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cxnSp>
          <p:nvCxnSpPr>
            <p:cNvPr id="30747" name="AutoShape 15"/>
            <p:cNvCxnSpPr>
              <a:cxnSpLocks noChangeShapeType="1"/>
              <a:stCxn id="24599" idx="6"/>
              <a:endCxn id="24600" idx="2"/>
            </p:cNvCxnSpPr>
            <p:nvPr/>
          </p:nvCxnSpPr>
          <p:spPr bwMode="auto">
            <a:xfrm>
              <a:off x="58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8" name="AutoShape 16"/>
            <p:cNvCxnSpPr>
              <a:cxnSpLocks noChangeShapeType="1"/>
              <a:stCxn id="24600" idx="6"/>
              <a:endCxn id="24601" idx="2"/>
            </p:cNvCxnSpPr>
            <p:nvPr/>
          </p:nvCxnSpPr>
          <p:spPr bwMode="auto">
            <a:xfrm>
              <a:off x="1545" y="2640"/>
              <a:ext cx="6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76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05" name="Text Box 18"/>
            <p:cNvSpPr txBox="1">
              <a:spLocks noChangeArrowheads="1"/>
            </p:cNvSpPr>
            <p:nvPr/>
          </p:nvSpPr>
          <p:spPr bwMode="auto">
            <a:xfrm>
              <a:off x="1728" y="2361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8</a:t>
              </a:r>
            </a:p>
          </p:txBody>
        </p:sp>
        <p:cxnSp>
          <p:nvCxnSpPr>
            <p:cNvPr id="30751" name="AutoShape 19"/>
            <p:cNvCxnSpPr>
              <a:cxnSpLocks noChangeShapeType="1"/>
              <a:endCxn id="24599" idx="0"/>
            </p:cNvCxnSpPr>
            <p:nvPr/>
          </p:nvCxnSpPr>
          <p:spPr bwMode="auto">
            <a:xfrm>
              <a:off x="43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2" name="AutoShape 20"/>
            <p:cNvCxnSpPr>
              <a:cxnSpLocks noChangeShapeType="1"/>
              <a:stCxn id="24599" idx="7"/>
              <a:endCxn id="24593" idx="3"/>
            </p:cNvCxnSpPr>
            <p:nvPr/>
          </p:nvCxnSpPr>
          <p:spPr bwMode="auto">
            <a:xfrm flipV="1">
              <a:off x="53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3" name="AutoShape 21"/>
            <p:cNvCxnSpPr>
              <a:cxnSpLocks noChangeShapeType="1"/>
              <a:stCxn id="24593" idx="4"/>
              <a:endCxn id="24600" idx="0"/>
            </p:cNvCxnSpPr>
            <p:nvPr/>
          </p:nvCxnSpPr>
          <p:spPr bwMode="auto">
            <a:xfrm>
              <a:off x="139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4" name="AutoShape 22"/>
            <p:cNvCxnSpPr>
              <a:cxnSpLocks noChangeShapeType="1"/>
              <a:stCxn id="24600" idx="7"/>
              <a:endCxn id="24594" idx="3"/>
            </p:cNvCxnSpPr>
            <p:nvPr/>
          </p:nvCxnSpPr>
          <p:spPr bwMode="auto">
            <a:xfrm flipV="1">
              <a:off x="1494" y="1887"/>
              <a:ext cx="756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5" name="AutoShape 23"/>
            <p:cNvCxnSpPr>
              <a:cxnSpLocks noChangeShapeType="1"/>
              <a:stCxn id="24594" idx="4"/>
              <a:endCxn id="24601" idx="0"/>
            </p:cNvCxnSpPr>
            <p:nvPr/>
          </p:nvCxnSpPr>
          <p:spPr bwMode="auto">
            <a:xfrm>
              <a:off x="2352" y="1929"/>
              <a:ext cx="0" cy="5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1248" y="340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cxnSp>
          <p:nvCxnSpPr>
            <p:cNvPr id="30757" name="AutoShape 25"/>
            <p:cNvCxnSpPr>
              <a:cxnSpLocks noChangeShapeType="1"/>
              <a:stCxn id="24599" idx="5"/>
            </p:cNvCxnSpPr>
            <p:nvPr/>
          </p:nvCxnSpPr>
          <p:spPr bwMode="auto">
            <a:xfrm>
              <a:off x="53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8" name="AutoShape 26"/>
            <p:cNvCxnSpPr>
              <a:cxnSpLocks noChangeShapeType="1"/>
              <a:stCxn id="24600" idx="4"/>
            </p:cNvCxnSpPr>
            <p:nvPr/>
          </p:nvCxnSpPr>
          <p:spPr bwMode="auto">
            <a:xfrm>
              <a:off x="1392" y="2793"/>
              <a:ext cx="0" cy="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27"/>
            <p:cNvCxnSpPr>
              <a:cxnSpLocks noChangeShapeType="1"/>
              <a:stCxn id="24601" idx="3"/>
            </p:cNvCxnSpPr>
            <p:nvPr/>
          </p:nvCxnSpPr>
          <p:spPr bwMode="auto">
            <a:xfrm flipH="1">
              <a:off x="1494" y="2751"/>
              <a:ext cx="756" cy="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192" y="207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6" name="Text Box 29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17" name="Text Box 30"/>
            <p:cNvSpPr txBox="1">
              <a:spLocks noChangeArrowheads="1"/>
            </p:cNvSpPr>
            <p:nvPr/>
          </p:nvSpPr>
          <p:spPr bwMode="auto">
            <a:xfrm>
              <a:off x="1152" y="206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24618" name="Text Box 31"/>
            <p:cNvSpPr txBox="1">
              <a:spLocks noChangeArrowheads="1"/>
            </p:cNvSpPr>
            <p:nvPr/>
          </p:nvSpPr>
          <p:spPr bwMode="auto">
            <a:xfrm>
              <a:off x="1680" y="195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24619" name="Text Box 32"/>
            <p:cNvSpPr txBox="1">
              <a:spLocks noChangeArrowheads="1"/>
            </p:cNvSpPr>
            <p:nvPr/>
          </p:nvSpPr>
          <p:spPr bwMode="auto">
            <a:xfrm>
              <a:off x="2352" y="2055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24620" name="Text Box 33"/>
            <p:cNvSpPr txBox="1">
              <a:spLocks noChangeArrowheads="1"/>
            </p:cNvSpPr>
            <p:nvPr/>
          </p:nvSpPr>
          <p:spPr bwMode="auto">
            <a:xfrm>
              <a:off x="1152" y="293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sp>
          <p:nvSpPr>
            <p:cNvPr id="24621" name="Text Box 34"/>
            <p:cNvSpPr txBox="1">
              <a:spLocks noChangeArrowheads="1"/>
            </p:cNvSpPr>
            <p:nvPr/>
          </p:nvSpPr>
          <p:spPr bwMode="auto">
            <a:xfrm>
              <a:off x="1968" y="303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24622" name="Text Box 35"/>
            <p:cNvSpPr txBox="1">
              <a:spLocks noChangeArrowheads="1"/>
            </p:cNvSpPr>
            <p:nvPr/>
          </p:nvSpPr>
          <p:spPr bwMode="auto">
            <a:xfrm>
              <a:off x="720" y="3024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</p:grpSp>
      <p:sp>
        <p:nvSpPr>
          <p:cNvPr id="24581" name="Text Box 36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4582" name="Text Box 37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4583" name="Text Box 38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4584" name="Text Box 39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4585" name="Text Box 40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4586" name="Text Box 41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4587" name="Text Box 42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4588" name="Text Box 43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4589" name="Oval 44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0" name="Oval 45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4591" name="Oval 46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1" name="Picture 36">
            <a:extLst>
              <a:ext uri="{FF2B5EF4-FFF2-40B4-BE49-F238E27FC236}">
                <a16:creationId xmlns:a16="http://schemas.microsoft.com/office/drawing/2014/main" id="{CB4B3365-BE6F-7446-87D0-17D32FD6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04800"/>
            <a:ext cx="36972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2774" name="AutoShape 6"/>
          <p:cNvCxnSpPr>
            <a:cxnSpLocks noChangeShapeType="1"/>
            <a:stCxn id="26627" idx="6"/>
            <a:endCxn id="2662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75" name="AutoShape 7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2781" name="AutoShape 13"/>
          <p:cNvCxnSpPr>
            <a:cxnSpLocks noChangeShapeType="1"/>
            <a:stCxn id="26634" idx="6"/>
            <a:endCxn id="2663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2" name="AutoShape 14"/>
          <p:cNvCxnSpPr>
            <a:cxnSpLocks noChangeShapeType="1"/>
            <a:stCxn id="26635" idx="6"/>
            <a:endCxn id="2663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2785" name="AutoShape 17"/>
          <p:cNvCxnSpPr>
            <a:cxnSpLocks noChangeShapeType="1"/>
            <a:stCxn id="26627" idx="4"/>
            <a:endCxn id="2663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6" name="AutoShape 18"/>
          <p:cNvCxnSpPr>
            <a:cxnSpLocks noChangeShapeType="1"/>
            <a:stCxn id="26634" idx="7"/>
            <a:endCxn id="2662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7" name="AutoShape 19"/>
          <p:cNvCxnSpPr>
            <a:cxnSpLocks noChangeShapeType="1"/>
            <a:stCxn id="26628" idx="4"/>
            <a:endCxn id="2663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26635" idx="7"/>
            <a:endCxn id="2662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26629" idx="4"/>
            <a:endCxn id="2663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2791" name="AutoShape 23"/>
          <p:cNvCxnSpPr>
            <a:cxnSpLocks noChangeShapeType="1"/>
            <a:stCxn id="26634" idx="5"/>
            <a:endCxn id="2664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26635" idx="4"/>
            <a:endCxn id="2664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26636" idx="3"/>
            <a:endCxn id="2664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{1}{2}{3}{4}{5}{6}{7} </a:t>
            </a: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3581400" y="19050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Add first edge to </a:t>
            </a:r>
            <a:r>
              <a:rPr lang="en-US" b="0" i="1" dirty="0">
                <a:ea typeface="Arial" charset="0"/>
                <a:cs typeface="Arial" charset="0"/>
              </a:rPr>
              <a:t>X</a:t>
            </a:r>
            <a:r>
              <a:rPr lang="en-US" b="0" dirty="0">
                <a:ea typeface="Arial" charset="0"/>
                <a:cs typeface="Arial" charset="0"/>
              </a:rPr>
              <a:t> if no cycle created</a:t>
            </a:r>
            <a:r>
              <a:rPr lang="en-US" b="0" i="1" dirty="0">
                <a:ea typeface="Arial" charset="0"/>
                <a:cs typeface="Arial" charset="0"/>
              </a:rPr>
              <a:t> </a:t>
            </a:r>
            <a:r>
              <a:rPr lang="en-US" b="0" dirty="0">
                <a:ea typeface="Arial" charset="0"/>
                <a:cs typeface="Arial" charset="0"/>
              </a:rPr>
              <a:t> </a:t>
            </a:r>
            <a:endParaRPr lang="en-US" b="0" i="1" dirty="0">
              <a:ea typeface="Arial" charset="0"/>
              <a:cs typeface="Arial" charset="0"/>
            </a:endParaRPr>
          </a:p>
        </p:txBody>
      </p:sp>
      <p:pic>
        <p:nvPicPr>
          <p:cNvPr id="32815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4822" name="AutoShape 6"/>
          <p:cNvCxnSpPr>
            <a:cxnSpLocks noChangeShapeType="1"/>
            <a:stCxn id="27651" idx="6"/>
            <a:endCxn id="2765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4823" name="AutoShape 7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4829" name="AutoShape 13"/>
          <p:cNvCxnSpPr>
            <a:cxnSpLocks noChangeShapeType="1"/>
            <a:stCxn id="27658" idx="6"/>
            <a:endCxn id="2765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0" name="AutoShape 14"/>
          <p:cNvCxnSpPr>
            <a:cxnSpLocks noChangeShapeType="1"/>
            <a:stCxn id="27659" idx="6"/>
            <a:endCxn id="2766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4833" name="AutoShape 17"/>
          <p:cNvCxnSpPr>
            <a:cxnSpLocks noChangeShapeType="1"/>
            <a:stCxn id="27651" idx="4"/>
            <a:endCxn id="2765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AutoShape 18"/>
          <p:cNvCxnSpPr>
            <a:cxnSpLocks noChangeShapeType="1"/>
            <a:stCxn id="27658" idx="7"/>
            <a:endCxn id="2765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5" name="AutoShape 19"/>
          <p:cNvCxnSpPr>
            <a:cxnSpLocks noChangeShapeType="1"/>
            <a:stCxn id="27652" idx="4"/>
            <a:endCxn id="2765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27659" idx="7"/>
            <a:endCxn id="2765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27653" idx="4"/>
            <a:endCxn id="2766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4839" name="AutoShape 23"/>
          <p:cNvCxnSpPr>
            <a:cxnSpLocks noChangeShapeType="1"/>
            <a:stCxn id="27658" idx="5"/>
            <a:endCxn id="2767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27659" idx="4"/>
            <a:endCxn id="2767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27660" idx="3"/>
            <a:endCxn id="2767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Merge vertices in added edges 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pic>
        <p:nvPicPr>
          <p:cNvPr id="34863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6870" name="AutoShape 6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6871" name="AutoShape 7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6877" name="AutoShape 13"/>
          <p:cNvCxnSpPr>
            <a:cxnSpLocks noChangeShapeType="1"/>
            <a:stCxn id="28682" idx="6"/>
            <a:endCxn id="2868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4"/>
          <p:cNvCxnSpPr>
            <a:cxnSpLocks noChangeShapeType="1"/>
            <a:stCxn id="28683" idx="6"/>
            <a:endCxn id="2868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6881" name="AutoShape 17"/>
          <p:cNvCxnSpPr>
            <a:cxnSpLocks noChangeShapeType="1"/>
            <a:stCxn id="28675" idx="4"/>
            <a:endCxn id="2868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AutoShape 18"/>
          <p:cNvCxnSpPr>
            <a:cxnSpLocks noChangeShapeType="1"/>
            <a:stCxn id="28682" idx="7"/>
            <a:endCxn id="2867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AutoShape 19"/>
          <p:cNvCxnSpPr>
            <a:cxnSpLocks noChangeShapeType="1"/>
            <a:stCxn id="28676" idx="4"/>
            <a:endCxn id="2868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28683" idx="7"/>
            <a:endCxn id="2867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28677" idx="4"/>
            <a:endCxn id="2868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6887" name="AutoShape 23"/>
          <p:cNvCxnSpPr>
            <a:cxnSpLocks noChangeShapeType="1"/>
            <a:stCxn id="28682" idx="5"/>
            <a:endCxn id="2869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28683" idx="4"/>
            <a:endCxn id="2869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28684" idx="3"/>
            <a:endCxn id="2869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Process each edge in order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0" name="Picture 47">
            <a:extLst>
              <a:ext uri="{FF2B5EF4-FFF2-40B4-BE49-F238E27FC236}">
                <a16:creationId xmlns:a16="http://schemas.microsoft.com/office/drawing/2014/main" id="{51C8983F-8335-6F4B-B31A-75CD4A67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8918" name="AutoShape 6"/>
          <p:cNvCxnSpPr>
            <a:cxnSpLocks noChangeShapeType="1"/>
            <a:stCxn id="29699" idx="6"/>
            <a:endCxn id="29700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19" name="AutoShape 7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8925" name="AutoShape 13"/>
          <p:cNvCxnSpPr>
            <a:cxnSpLocks noChangeShapeType="1"/>
            <a:stCxn id="29706" idx="6"/>
            <a:endCxn id="29707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8926" name="AutoShape 14"/>
          <p:cNvCxnSpPr>
            <a:cxnSpLocks noChangeShapeType="1"/>
            <a:stCxn id="29707" idx="6"/>
            <a:endCxn id="29708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8929" name="AutoShape 17"/>
          <p:cNvCxnSpPr>
            <a:cxnSpLocks noChangeShapeType="1"/>
            <a:stCxn id="29699" idx="4"/>
            <a:endCxn id="29706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0" name="AutoShape 18"/>
          <p:cNvCxnSpPr>
            <a:cxnSpLocks noChangeShapeType="1"/>
            <a:stCxn id="29706" idx="7"/>
            <a:endCxn id="29700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1" name="AutoShape 19"/>
          <p:cNvCxnSpPr>
            <a:cxnSpLocks noChangeShapeType="1"/>
            <a:stCxn id="29700" idx="4"/>
            <a:endCxn id="29707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2" name="AutoShape 20"/>
          <p:cNvCxnSpPr>
            <a:cxnSpLocks noChangeShapeType="1"/>
            <a:stCxn id="29707" idx="7"/>
            <a:endCxn id="29701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3" name="AutoShape 21"/>
          <p:cNvCxnSpPr>
            <a:cxnSpLocks noChangeShapeType="1"/>
            <a:stCxn id="29701" idx="4"/>
            <a:endCxn id="29708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8935" name="AutoShape 23"/>
          <p:cNvCxnSpPr>
            <a:cxnSpLocks noChangeShapeType="1"/>
            <a:stCxn id="29706" idx="5"/>
            <a:endCxn id="29718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6" name="AutoShape 24"/>
          <p:cNvCxnSpPr>
            <a:cxnSpLocks noChangeShapeType="1"/>
            <a:stCxn id="29707" idx="4"/>
            <a:endCxn id="29718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7" name="AutoShape 25"/>
          <p:cNvCxnSpPr>
            <a:cxnSpLocks noChangeShapeType="1"/>
            <a:stCxn id="29708" idx="3"/>
            <a:endCxn id="29718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29739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0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1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8960" name="TextBox 48"/>
          <p:cNvSpPr txBox="1">
            <a:spLocks noChangeArrowheads="1"/>
          </p:cNvSpPr>
          <p:nvPr/>
        </p:nvSpPr>
        <p:spPr bwMode="auto">
          <a:xfrm>
            <a:off x="304800" y="6219825"/>
            <a:ext cx="5341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Note that each set is a connected component of </a:t>
            </a:r>
            <a:r>
              <a:rPr lang="en-US" sz="2000" b="0" i="1"/>
              <a:t>G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0" name="Picture 47">
            <a:extLst>
              <a:ext uri="{FF2B5EF4-FFF2-40B4-BE49-F238E27FC236}">
                <a16:creationId xmlns:a16="http://schemas.microsoft.com/office/drawing/2014/main" id="{C6D605DF-F941-CE4F-97BF-C3CCDE32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40CF7A-55CD-F544-AFBF-9AC11FF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39942" name="AutoShape 6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43" name="AutoShape 7"/>
          <p:cNvCxnSpPr>
            <a:cxnSpLocks noChangeShapeType="1"/>
            <a:stCxn id="30724" idx="6"/>
            <a:endCxn id="30725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chemeClr val="accent2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39949" name="AutoShape 13"/>
          <p:cNvCxnSpPr>
            <a:cxnSpLocks noChangeShapeType="1"/>
            <a:stCxn id="30730" idx="6"/>
            <a:endCxn id="30731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39950" name="AutoShape 14"/>
          <p:cNvCxnSpPr>
            <a:cxnSpLocks noChangeShapeType="1"/>
            <a:stCxn id="30731" idx="6"/>
            <a:endCxn id="30732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39953" name="AutoShape 17"/>
          <p:cNvCxnSpPr>
            <a:cxnSpLocks noChangeShapeType="1"/>
            <a:stCxn id="30723" idx="4"/>
            <a:endCxn id="30730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4" name="AutoShape 18"/>
          <p:cNvCxnSpPr>
            <a:cxnSpLocks noChangeShapeType="1"/>
            <a:stCxn id="30730" idx="7"/>
            <a:endCxn id="30724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5" name="AutoShape 19"/>
          <p:cNvCxnSpPr>
            <a:cxnSpLocks noChangeShapeType="1"/>
            <a:stCxn id="30724" idx="4"/>
            <a:endCxn id="30731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6" name="AutoShape 20"/>
          <p:cNvCxnSpPr>
            <a:cxnSpLocks noChangeShapeType="1"/>
            <a:stCxn id="30731" idx="7"/>
            <a:endCxn id="30725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7" name="AutoShape 21"/>
          <p:cNvCxnSpPr>
            <a:cxnSpLocks noChangeShapeType="1"/>
            <a:stCxn id="30725" idx="4"/>
            <a:endCxn id="30732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39959" name="AutoShape 23"/>
          <p:cNvCxnSpPr>
            <a:cxnSpLocks noChangeShapeType="1"/>
            <a:stCxn id="30730" idx="5"/>
            <a:endCxn id="30742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AutoShape 24"/>
          <p:cNvCxnSpPr>
            <a:cxnSpLocks noChangeShapeType="1"/>
            <a:stCxn id="30731" idx="4"/>
            <a:endCxn id="30742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1" name="AutoShape 25"/>
          <p:cNvCxnSpPr>
            <a:cxnSpLocks noChangeShapeType="1"/>
            <a:stCxn id="30732" idx="3"/>
            <a:endCxn id="30742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1" name="Picture 47">
            <a:extLst>
              <a:ext uri="{FF2B5EF4-FFF2-40B4-BE49-F238E27FC236}">
                <a16:creationId xmlns:a16="http://schemas.microsoft.com/office/drawing/2014/main" id="{4E92FFF7-675D-1D48-A7C3-C4FD90F7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0966" name="AutoShape 6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67" name="AutoShape 7"/>
          <p:cNvCxnSpPr>
            <a:cxnSpLocks noChangeShapeType="1"/>
            <a:stCxn id="31748" idx="6"/>
            <a:endCxn id="31749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0973" name="AutoShape 13"/>
          <p:cNvCxnSpPr>
            <a:cxnSpLocks noChangeShapeType="1"/>
            <a:stCxn id="31754" idx="6"/>
            <a:endCxn id="31755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31755" idx="6"/>
            <a:endCxn id="31756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0977" name="AutoShape 17"/>
          <p:cNvCxnSpPr>
            <a:cxnSpLocks noChangeShapeType="1"/>
            <a:stCxn id="31747" idx="4"/>
            <a:endCxn id="31754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31754" idx="7"/>
            <a:endCxn id="31748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31748" idx="4"/>
            <a:endCxn id="31755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31755" idx="7"/>
            <a:endCxn id="31749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31749" idx="4"/>
            <a:endCxn id="31756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0983" name="AutoShape 23"/>
          <p:cNvCxnSpPr>
            <a:cxnSpLocks noChangeShapeType="1"/>
            <a:stCxn id="31754" idx="5"/>
            <a:endCxn id="31766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AutoShape 24"/>
          <p:cNvCxnSpPr>
            <a:cxnSpLocks noChangeShapeType="1"/>
            <a:stCxn id="31755" idx="4"/>
            <a:endCxn id="31766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5" name="AutoShape 25"/>
          <p:cNvCxnSpPr>
            <a:cxnSpLocks noChangeShapeType="1"/>
            <a:stCxn id="31756" idx="3"/>
            <a:endCxn id="31766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2" name="Picture 47">
            <a:extLst>
              <a:ext uri="{FF2B5EF4-FFF2-40B4-BE49-F238E27FC236}">
                <a16:creationId xmlns:a16="http://schemas.microsoft.com/office/drawing/2014/main" id="{4A30C974-3580-DB4B-8FB1-D1B405D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1990" name="AutoShape 6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1" name="AutoShape 7"/>
          <p:cNvCxnSpPr>
            <a:cxnSpLocks noChangeShapeType="1"/>
            <a:stCxn id="32772" idx="6"/>
            <a:endCxn id="32773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1997" name="AutoShape 13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1998" name="AutoShape 14"/>
          <p:cNvCxnSpPr>
            <a:cxnSpLocks noChangeShapeType="1"/>
            <a:stCxn id="32779" idx="6"/>
            <a:endCxn id="32780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2001" name="AutoShape 17"/>
          <p:cNvCxnSpPr>
            <a:cxnSpLocks noChangeShapeType="1"/>
            <a:stCxn id="32771" idx="4"/>
            <a:endCxn id="32778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2002" name="AutoShape 18"/>
          <p:cNvCxnSpPr>
            <a:cxnSpLocks noChangeShapeType="1"/>
            <a:stCxn id="32778" idx="7"/>
            <a:endCxn id="32772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3" name="AutoShape 19"/>
          <p:cNvCxnSpPr>
            <a:cxnSpLocks noChangeShapeType="1"/>
            <a:stCxn id="32772" idx="4"/>
            <a:endCxn id="32779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2004" name="AutoShape 20"/>
          <p:cNvCxnSpPr>
            <a:cxnSpLocks noChangeShapeType="1"/>
            <a:stCxn id="32779" idx="7"/>
            <a:endCxn id="32773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5" name="AutoShape 21"/>
          <p:cNvCxnSpPr>
            <a:cxnSpLocks noChangeShapeType="1"/>
            <a:stCxn id="32773" idx="4"/>
            <a:endCxn id="32780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FF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2007" name="AutoShape 23"/>
          <p:cNvCxnSpPr>
            <a:cxnSpLocks noChangeShapeType="1"/>
            <a:stCxn id="32778" idx="5"/>
            <a:endCxn id="32790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8" name="AutoShape 24"/>
          <p:cNvCxnSpPr>
            <a:cxnSpLocks noChangeShapeType="1"/>
            <a:stCxn id="32779" idx="4"/>
            <a:endCxn id="32790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9" name="AutoShape 25"/>
          <p:cNvCxnSpPr>
            <a:cxnSpLocks noChangeShapeType="1"/>
            <a:stCxn id="32780" idx="3"/>
            <a:endCxn id="32790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</p:cxn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267200" y="19050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 dirty="0">
                <a:latin typeface="+mn-lt"/>
                <a:ea typeface="Arial" pitchFamily="-107" charset="0"/>
                <a:cs typeface="Arial" pitchFamily="-107" charset="0"/>
              </a:rPr>
              <a:t> Must join separate components</a:t>
            </a:r>
            <a:endParaRPr lang="en-US" b="0" i="1" dirty="0">
              <a:latin typeface="+mn-lt"/>
              <a:ea typeface="Arial" pitchFamily="-107" charset="0"/>
              <a:cs typeface="Arial" pitchFamily="-107" charset="0"/>
            </a:endParaRP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pic>
        <p:nvPicPr>
          <p:cNvPr id="52" name="Picture 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533400"/>
            <a:ext cx="7077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cxnSp>
        <p:nvCxnSpPr>
          <p:cNvPr id="44038" name="AutoShape 6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39" name="AutoShape 7"/>
          <p:cNvCxnSpPr>
            <a:cxnSpLocks noChangeShapeType="1"/>
            <a:stCxn id="33796" idx="6"/>
            <a:endCxn id="33797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1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cxnSp>
        <p:nvCxnSpPr>
          <p:cNvPr id="44045" name="AutoShape 13"/>
          <p:cNvCxnSpPr>
            <a:cxnSpLocks noChangeShapeType="1"/>
            <a:stCxn id="33802" idx="6"/>
            <a:endCxn id="33803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33803" idx="6"/>
            <a:endCxn id="33804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8</a:t>
            </a:r>
          </a:p>
        </p:txBody>
      </p:sp>
      <p:cxnSp>
        <p:nvCxnSpPr>
          <p:cNvPr id="44049" name="AutoShape 17"/>
          <p:cNvCxnSpPr>
            <a:cxnSpLocks noChangeShapeType="1"/>
            <a:stCxn id="33795" idx="4"/>
            <a:endCxn id="33802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33802" idx="7"/>
            <a:endCxn id="33796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33796" idx="4"/>
            <a:endCxn id="33803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33803" idx="7"/>
            <a:endCxn id="33797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33797" idx="4"/>
            <a:endCxn id="33804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cxnSp>
        <p:nvCxnSpPr>
          <p:cNvPr id="44055" name="AutoShape 23"/>
          <p:cNvCxnSpPr>
            <a:cxnSpLocks noChangeShapeType="1"/>
            <a:stCxn id="33802" idx="5"/>
            <a:endCxn id="33814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4056" name="AutoShape 24"/>
          <p:cNvCxnSpPr>
            <a:cxnSpLocks noChangeShapeType="1"/>
            <a:stCxn id="33803" idx="4"/>
            <a:endCxn id="33814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7" name="AutoShape 25"/>
          <p:cNvCxnSpPr>
            <a:cxnSpLocks noChangeShapeType="1"/>
            <a:stCxn id="33804" idx="3"/>
            <a:endCxn id="33814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5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6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7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3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0">
                <a:latin typeface="+mn-lt"/>
                <a:ea typeface="Arial" pitchFamily="-107" charset="0"/>
                <a:cs typeface="Arial" pitchFamily="-107" charset="0"/>
              </a:rPr>
              <a:t>4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43434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1: {1,2}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343400" y="2895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2: {2,3}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4343400" y="3290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{4,5}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343400" y="36718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3: {6,7}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43434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{1,4}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343400" y="4433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{2,5}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343400" y="481488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4: {4,7}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343400" y="51958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5: {3,5}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{1,2}{3}{4}{5}{6}{7} </a:t>
            </a:r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4876800" y="586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4876800" y="571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4876800" y="601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>
              <a:latin typeface="+mn-lt"/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228600" y="106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400" b="0" dirty="0">
                <a:ea typeface="Arial" charset="0"/>
                <a:cs typeface="Arial" charset="0"/>
              </a:rPr>
              <a:t>Done when all vertices in one set. Then they are all connected with</a:t>
            </a:r>
          </a:p>
          <a:p>
            <a:pPr eaLnBrk="0" hangingPunct="0"/>
            <a:r>
              <a:rPr lang="en-US" sz="2400" b="0" dirty="0">
                <a:ea typeface="Arial" charset="0"/>
                <a:cs typeface="Arial" charset="0"/>
              </a:rPr>
              <a:t>exactly |</a:t>
            </a:r>
            <a:r>
              <a:rPr lang="en-US" sz="2400" b="0" i="1" dirty="0">
                <a:ea typeface="Arial" charset="0"/>
                <a:cs typeface="Arial" charset="0"/>
              </a:rPr>
              <a:t>V</a:t>
            </a:r>
            <a:r>
              <a:rPr lang="en-US" sz="2400" b="0" dirty="0">
                <a:ea typeface="Arial" charset="0"/>
                <a:cs typeface="Arial" charset="0"/>
              </a:rPr>
              <a:t>| - 1 edges.  Book version just goes until all edges considered.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5486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{1,2,3}{4}{5}{6}{7} 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5486400" y="3276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{1,2,3}{4,5}{6}{7} 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{1,2,3}{4,5}{6,7} 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5486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{1,2,3,4,5}{6,7} 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5562600" y="4419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>
                <a:solidFill>
                  <a:schemeClr val="accent1"/>
                </a:solidFill>
                <a:latin typeface="+mn-lt"/>
                <a:ea typeface="Arial" pitchFamily="-107" charset="0"/>
                <a:cs typeface="Arial" pitchFamily="-107" charset="0"/>
              </a:rPr>
              <a:t>rejected</a:t>
            </a:r>
            <a:r>
              <a:rPr lang="en-US" sz="2400" b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5486400" y="4800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{1,2,3,4,5,6,7}  </a:t>
            </a:r>
            <a:r>
              <a:rPr lang="en-US" sz="2400" b="0" dirty="0">
                <a:solidFill>
                  <a:srgbClr val="FF0000"/>
                </a:solidFill>
                <a:latin typeface="+mn-lt"/>
                <a:ea typeface="Arial" pitchFamily="-107" charset="0"/>
                <a:cs typeface="Arial" pitchFamily="-107" charset="0"/>
              </a:rPr>
              <a:t>done</a:t>
            </a:r>
            <a:r>
              <a:rPr lang="en-US" sz="2400" b="0" dirty="0">
                <a:latin typeface="+mn-lt"/>
                <a:ea typeface="Arial" pitchFamily="-107" charset="0"/>
                <a:cs typeface="Arial" pitchFamily="-107" charset="0"/>
              </a:rPr>
              <a:t> 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5" name="Picture 47">
            <a:extLst>
              <a:ext uri="{FF2B5EF4-FFF2-40B4-BE49-F238E27FC236}">
                <a16:creationId xmlns:a16="http://schemas.microsoft.com/office/drawing/2014/main" id="{A4CA33CF-A84E-6C4B-8A93-3F201DC6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8855" y="202454"/>
            <a:ext cx="6766290" cy="99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Next Move in Chess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move should you do next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Could do move which leaves you in the best material position after one move</a:t>
            </a:r>
          </a:p>
          <a:p>
            <a:pPr lvl="1"/>
            <a:r>
              <a:rPr lang="en-US" dirty="0"/>
              <a:t>Greedy since it takes best now without considering the ramifications of what could occur later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Could do a 2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nd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order greedy approach</a:t>
            </a:r>
          </a:p>
          <a:p>
            <a:pPr lvl="1"/>
            <a:r>
              <a:rPr lang="en-US" dirty="0"/>
              <a:t>Look two moves ahead</a:t>
            </a:r>
          </a:p>
          <a:p>
            <a:pPr lvl="1"/>
            <a:r>
              <a:rPr lang="en-US" dirty="0"/>
              <a:t>More time consuming</a:t>
            </a:r>
          </a:p>
          <a:p>
            <a:pPr lvl="1"/>
            <a:r>
              <a:rPr lang="en-US" dirty="0"/>
              <a:t>Better?</a:t>
            </a:r>
          </a:p>
          <a:p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th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order greedy? – until game decided</a:t>
            </a:r>
          </a:p>
          <a:p>
            <a:pPr lvl="1"/>
            <a:r>
              <a:rPr lang="en-US" dirty="0"/>
              <a:t>No longer greedy since consider full situation</a:t>
            </a:r>
          </a:p>
          <a:p>
            <a:pPr lvl="1"/>
            <a:r>
              <a:rPr lang="en-US" dirty="0"/>
              <a:t>Exponential time required</a:t>
            </a:r>
          </a:p>
          <a:p>
            <a:r>
              <a:rPr lang="en-US" dirty="0"/>
              <a:t>Intelligent search – Heuristic greedy which prunes less likely search paths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05BEF-7D32-D84F-906B-B1C9B8DF39FE}" type="slidenum">
              <a:rPr lang="en-US" smtClean="0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 – Is it correct?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Tree Properties</a:t>
            </a:r>
          </a:p>
          <a:p>
            <a:pPr lvl="1"/>
            <a:r>
              <a:rPr lang="en-US" dirty="0"/>
              <a:t>Tree of </a:t>
            </a:r>
            <a:r>
              <a:rPr lang="en-US" i="1" dirty="0"/>
              <a:t>n</a:t>
            </a:r>
            <a:r>
              <a:rPr lang="en-US" dirty="0"/>
              <a:t> nodes has exactly </a:t>
            </a:r>
            <a:r>
              <a:rPr lang="en-US" i="1" dirty="0"/>
              <a:t>n</a:t>
            </a:r>
            <a:r>
              <a:rPr lang="en-US" dirty="0"/>
              <a:t>-1 edges</a:t>
            </a:r>
          </a:p>
          <a:p>
            <a:pPr lvl="1"/>
            <a:r>
              <a:rPr lang="en-US" dirty="0"/>
              <a:t>Any connected undirected graph with |</a:t>
            </a:r>
            <a:r>
              <a:rPr lang="en-US" i="1" dirty="0"/>
              <a:t>E</a:t>
            </a:r>
            <a:r>
              <a:rPr lang="en-US" dirty="0"/>
              <a:t>| = |</a:t>
            </a:r>
            <a:r>
              <a:rPr lang="en-US" i="1" dirty="0"/>
              <a:t>V</a:t>
            </a:r>
            <a:r>
              <a:rPr lang="en-US" dirty="0"/>
              <a:t>|-1 is a tree</a:t>
            </a:r>
          </a:p>
          <a:p>
            <a:pPr lvl="1"/>
            <a:r>
              <a:rPr lang="en-US" dirty="0"/>
              <a:t>An undirected graph is a tree </a:t>
            </a:r>
            <a:r>
              <a:rPr lang="en-US" dirty="0" err="1"/>
              <a:t>iff</a:t>
            </a:r>
            <a:r>
              <a:rPr lang="en-US" dirty="0"/>
              <a:t> there is a unique path between any pair of nodes</a:t>
            </a:r>
          </a:p>
          <a:p>
            <a:r>
              <a:rPr lang="en-US" dirty="0" err="1">
                <a:ea typeface="ＭＳ Ｐゴシック" charset="-128"/>
                <a:cs typeface="ＭＳ Ｐゴシック" charset="-128"/>
              </a:rPr>
              <a:t>Kruskal's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/>
              <a:t>If we add |</a:t>
            </a:r>
            <a:r>
              <a:rPr lang="en-US" i="1" dirty="0"/>
              <a:t>V</a:t>
            </a:r>
            <a:r>
              <a:rPr lang="en-US" dirty="0"/>
              <a:t>|-1 edges with no cycles then we will have a tree by the above properties</a:t>
            </a:r>
          </a:p>
          <a:p>
            <a:pPr lvl="1"/>
            <a:r>
              <a:rPr lang="en-US" dirty="0"/>
              <a:t>But how do we know if it is minimal?</a:t>
            </a:r>
          </a:p>
          <a:p>
            <a:pPr lvl="1"/>
            <a:r>
              <a:rPr lang="en-US" dirty="0"/>
              <a:t>Since we added the smallest legal remaining edge at each step it seems intuitive, but that is not a proof</a:t>
            </a:r>
          </a:p>
          <a:p>
            <a:pPr lvl="1"/>
            <a:r>
              <a:rPr lang="en-US" dirty="0"/>
              <a:t>Make sure you review the proof in the book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93EA5-DCBB-9240-B3E1-89300B68B0F7}" type="slidenum">
              <a:rPr lang="en-US" smtClean="0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Algorithm: Inductive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7384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</a:rPr>
              <a:t>Theorem: </a:t>
            </a:r>
            <a:r>
              <a:rPr lang="en-US" i="1" dirty="0" err="1">
                <a:ea typeface="Arial" pitchFamily="-107" charset="0"/>
                <a:cs typeface="Arial" pitchFamily="-107" charset="0"/>
              </a:rPr>
              <a:t>Kruskal’s</a:t>
            </a:r>
            <a:r>
              <a:rPr lang="en-US" i="1" dirty="0">
                <a:ea typeface="Arial" pitchFamily="-107" charset="0"/>
                <a:cs typeface="Arial" pitchFamily="-107" charset="0"/>
              </a:rPr>
              <a:t> Algorithm finds a minimum spanning tree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</a:rPr>
              <a:t>Basis: </a:t>
            </a:r>
            <a:r>
              <a:rPr lang="en-US" i="1" dirty="0">
                <a:ea typeface="Arial" pitchFamily="-107" charset="0"/>
                <a:cs typeface="Arial" pitchFamily="-107" charset="0"/>
              </a:rPr>
              <a:t>X</a:t>
            </a:r>
            <a:r>
              <a:rPr lang="en-US" b="1" i="1" baseline="-25000" dirty="0">
                <a:ea typeface="Arial" pitchFamily="-107" charset="0"/>
                <a:cs typeface="Arial" pitchFamily="-107" charset="0"/>
              </a:rPr>
              <a:t>o</a:t>
            </a:r>
            <a:r>
              <a:rPr lang="en-US" dirty="0">
                <a:ea typeface="Arial" pitchFamily="-107" charset="0"/>
                <a:cs typeface="Arial" pitchFamily="-107" charset="0"/>
              </a:rPr>
              <a:t> =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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and </a:t>
            </a:r>
            <a:r>
              <a:rPr lang="en-US" i="1" dirty="0">
                <a:ea typeface="Arial" pitchFamily="-107" charset="0"/>
                <a:cs typeface="Arial" pitchFamily="-107" charset="0"/>
                <a:sym typeface="Symbol" pitchFamily="-107" charset="2"/>
              </a:rPr>
              <a:t>G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is connected so a solution must exist</a:t>
            </a:r>
          </a:p>
          <a:p>
            <a:pPr lvl="1"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Is this a correct partial solution?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Assumption: At any moment edges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X</a:t>
            </a:r>
            <a:r>
              <a:rPr lang="en-US" baseline="-25000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t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are part of an MST for G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Inductive step is the Cut Property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Cut Property: Assume edges X are part of an MST for G=(V,E).  Pick any subset S for which X does not cross between S and V-S, and let 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e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 be the lightest edge across this partition. Then X ∪ {</a:t>
            </a:r>
            <a:r>
              <a:rPr lang="en-US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e</a:t>
            </a:r>
            <a:r>
              <a:rPr lang="en-US" dirty="0">
                <a:ea typeface="Arial" pitchFamily="-107" charset="0"/>
                <a:cs typeface="Arial" pitchFamily="-107" charset="0"/>
                <a:sym typeface="Symbol" pitchFamily="-107" charset="2"/>
              </a:rPr>
              <a:t>} is part of some MST.</a:t>
            </a:r>
            <a:endParaRPr lang="en-US" dirty="0">
              <a:ea typeface="Arial" pitchFamily="-107" charset="0"/>
              <a:cs typeface="Arial" pitchFamily="-107" charset="0"/>
            </a:endParaRP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622D9-5AD5-8349-AA3D-1947C7BC58C5}" type="slidenum">
              <a:rPr lang="en-US" smtClean="0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2438400" y="4343400"/>
            <a:ext cx="1524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971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2743200" y="5295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3276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29718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3429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115" name="Straight Connector 13"/>
          <p:cNvCxnSpPr>
            <a:cxnSpLocks noChangeShapeType="1"/>
            <a:stCxn id="47111" idx="7"/>
          </p:cNvCxnSpPr>
          <p:nvPr/>
        </p:nvCxnSpPr>
        <p:spPr bwMode="auto">
          <a:xfrm rot="5400000" flipH="1" flipV="1">
            <a:off x="2827337" y="4857751"/>
            <a:ext cx="430213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6" name="Straight Connector 15"/>
          <p:cNvCxnSpPr>
            <a:cxnSpLocks noChangeShapeType="1"/>
            <a:stCxn id="47114" idx="3"/>
          </p:cNvCxnSpPr>
          <p:nvPr/>
        </p:nvCxnSpPr>
        <p:spPr bwMode="auto">
          <a:xfrm rot="5400000">
            <a:off x="3086101" y="5360987"/>
            <a:ext cx="3159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117" name="Oval 16"/>
          <p:cNvSpPr>
            <a:spLocks noChangeArrowheads="1"/>
          </p:cNvSpPr>
          <p:nvPr/>
        </p:nvSpPr>
        <p:spPr bwMode="auto">
          <a:xfrm>
            <a:off x="4419600" y="4343400"/>
            <a:ext cx="15240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8" name="Oval 17"/>
          <p:cNvSpPr>
            <a:spLocks noChangeArrowheads="1"/>
          </p:cNvSpPr>
          <p:nvPr/>
        </p:nvSpPr>
        <p:spPr bwMode="auto">
          <a:xfrm>
            <a:off x="48006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9" name="Oval 18"/>
          <p:cNvSpPr>
            <a:spLocks noChangeArrowheads="1"/>
          </p:cNvSpPr>
          <p:nvPr/>
        </p:nvSpPr>
        <p:spPr bwMode="auto">
          <a:xfrm>
            <a:off x="4953000" y="5441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0" name="Oval 19"/>
          <p:cNvSpPr>
            <a:spLocks noChangeArrowheads="1"/>
          </p:cNvSpPr>
          <p:nvPr/>
        </p:nvSpPr>
        <p:spPr bwMode="auto">
          <a:xfrm>
            <a:off x="5181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Oval 21"/>
          <p:cNvSpPr>
            <a:spLocks noChangeArrowheads="1"/>
          </p:cNvSpPr>
          <p:nvPr/>
        </p:nvSpPr>
        <p:spPr bwMode="auto">
          <a:xfrm>
            <a:off x="54102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2" name="TextBox 24"/>
          <p:cNvSpPr txBox="1">
            <a:spLocks noChangeArrowheads="1"/>
          </p:cNvSpPr>
          <p:nvPr/>
        </p:nvSpPr>
        <p:spPr bwMode="auto">
          <a:xfrm>
            <a:off x="3101975" y="3957638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S</a:t>
            </a:r>
          </a:p>
        </p:txBody>
      </p:sp>
      <p:sp>
        <p:nvSpPr>
          <p:cNvPr id="47123" name="TextBox 25"/>
          <p:cNvSpPr txBox="1">
            <a:spLocks noChangeArrowheads="1"/>
          </p:cNvSpPr>
          <p:nvPr/>
        </p:nvSpPr>
        <p:spPr bwMode="auto">
          <a:xfrm>
            <a:off x="4800600" y="3957638"/>
            <a:ext cx="735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 - S</a:t>
            </a:r>
          </a:p>
        </p:txBody>
      </p:sp>
      <p:sp>
        <p:nvSpPr>
          <p:cNvPr id="47124" name="TextBox 26"/>
          <p:cNvSpPr txBox="1">
            <a:spLocks noChangeArrowheads="1"/>
          </p:cNvSpPr>
          <p:nvPr/>
        </p:nvSpPr>
        <p:spPr bwMode="auto">
          <a:xfrm>
            <a:off x="3962400" y="6048375"/>
            <a:ext cx="376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X</a:t>
            </a:r>
          </a:p>
        </p:txBody>
      </p:sp>
      <p:cxnSp>
        <p:nvCxnSpPr>
          <p:cNvPr id="47125" name="Straight Arrow Connector 30"/>
          <p:cNvCxnSpPr>
            <a:cxnSpLocks noChangeShapeType="1"/>
          </p:cNvCxnSpPr>
          <p:nvPr/>
        </p:nvCxnSpPr>
        <p:spPr bwMode="auto">
          <a:xfrm flipV="1">
            <a:off x="4284663" y="5518150"/>
            <a:ext cx="9731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26" name="Straight Connector 32"/>
          <p:cNvCxnSpPr>
            <a:cxnSpLocks noChangeShapeType="1"/>
            <a:stCxn id="47112" idx="7"/>
            <a:endCxn id="47118" idx="2"/>
          </p:cNvCxnSpPr>
          <p:nvPr/>
        </p:nvCxnSpPr>
        <p:spPr bwMode="auto">
          <a:xfrm rot="5400000" flipH="1" flipV="1">
            <a:off x="4046537" y="4057651"/>
            <a:ext cx="49213" cy="1458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7127" name="TextBox 33"/>
          <p:cNvSpPr txBox="1">
            <a:spLocks noChangeArrowheads="1"/>
          </p:cNvSpPr>
          <p:nvPr/>
        </p:nvSpPr>
        <p:spPr bwMode="auto">
          <a:xfrm>
            <a:off x="4111625" y="4400550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e</a:t>
            </a:r>
          </a:p>
        </p:txBody>
      </p:sp>
      <p:cxnSp>
        <p:nvCxnSpPr>
          <p:cNvPr id="47128" name="Straight Connector 35"/>
          <p:cNvCxnSpPr>
            <a:cxnSpLocks noChangeShapeType="1"/>
            <a:stCxn id="47119" idx="7"/>
            <a:endCxn id="47121" idx="3"/>
          </p:cNvCxnSpPr>
          <p:nvPr/>
        </p:nvCxnSpPr>
        <p:spPr bwMode="auto">
          <a:xfrm rot="5400000" flipH="1" flipV="1">
            <a:off x="5192713" y="5224463"/>
            <a:ext cx="5397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9" name="Straight Arrow Connector 38"/>
          <p:cNvCxnSpPr>
            <a:cxnSpLocks noChangeShapeType="1"/>
            <a:stCxn id="47124" idx="1"/>
          </p:cNvCxnSpPr>
          <p:nvPr/>
        </p:nvCxnSpPr>
        <p:spPr bwMode="auto">
          <a:xfrm rot="10800000">
            <a:off x="3276600" y="56388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130" name="Straight Arrow Connector 40"/>
          <p:cNvCxnSpPr>
            <a:cxnSpLocks noChangeShapeType="1"/>
            <a:stCxn id="47124" idx="1"/>
          </p:cNvCxnSpPr>
          <p:nvPr/>
        </p:nvCxnSpPr>
        <p:spPr bwMode="auto">
          <a:xfrm rot="10800000">
            <a:off x="3101975" y="5181600"/>
            <a:ext cx="860425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Cut Property: Assume edges X are part of an MST for G=(V,E).  Pick any subset S for which X does not cross between S and V-S, and let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be the lightest edge across this partition. Then X ∪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} is part of some MST. – Why?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Assume edges X are part of a partial MST T (Inductive hypothesis)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If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is a part of T then done, so consider case where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is not part of T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Now add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 to T, creating a cycle, meaning there must be another edge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 across the cut (S, V-S)  (note that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weight(e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') ≥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weight(e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))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Create T' by replacing 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 with </a:t>
            </a:r>
            <a:r>
              <a:rPr lang="en-US" sz="2000">
                <a:ea typeface="Arial" charset="0"/>
                <a:cs typeface="Arial" charset="0"/>
                <a:sym typeface="Symbol" charset="2"/>
              </a:rPr>
              <a:t>e:  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= T ∪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} – {</a:t>
            </a:r>
            <a:r>
              <a:rPr lang="en-US" sz="20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2000" dirty="0">
                <a:ea typeface="Arial" charset="0"/>
                <a:cs typeface="Arial" charset="0"/>
                <a:sym typeface="Symbol" charset="2"/>
              </a:rPr>
              <a:t>'}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is a tree since it is connected and still has |V|-1 edges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r>
              <a:rPr lang="en-US" sz="2000" dirty="0">
                <a:ea typeface="Arial" charset="0"/>
                <a:cs typeface="Arial" charset="0"/>
                <a:sym typeface="Symbol" charset="2"/>
              </a:rPr>
              <a:t>T' is an MST since: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weight(T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 =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weight(T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+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–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both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 and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 cross the cut (S, V-S)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by cut property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 was the lightest edge across the cut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1700" dirty="0">
                <a:ea typeface="Arial" charset="0"/>
                <a:cs typeface="Arial" charset="0"/>
                <a:sym typeface="Symbol" charset="2"/>
              </a:rPr>
              <a:t>Therefore,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') = </a:t>
            </a:r>
            <a:r>
              <a:rPr lang="en-US" sz="1700" dirty="0" err="1">
                <a:ea typeface="Arial" charset="0"/>
                <a:cs typeface="Arial" charset="0"/>
                <a:sym typeface="Symbol" charset="2"/>
              </a:rPr>
              <a:t>w(e</a:t>
            </a:r>
            <a:r>
              <a:rPr lang="en-US" sz="1700" dirty="0">
                <a:ea typeface="Arial" charset="0"/>
                <a:cs typeface="Arial" charset="0"/>
                <a:sym typeface="Symbol" charset="2"/>
              </a:rPr>
              <a:t>) and T' is an MST</a:t>
            </a:r>
          </a:p>
          <a:p>
            <a:pPr marL="457200" indent="-457200">
              <a:lnSpc>
                <a:spcPct val="80000"/>
              </a:lnSpc>
              <a:buFont typeface="Wingdings" charset="2"/>
              <a:buNone/>
              <a:defRPr/>
            </a:pPr>
            <a:r>
              <a:rPr lang="en-US" sz="2100" dirty="0">
                <a:ea typeface="Arial" charset="0"/>
                <a:cs typeface="Arial" charset="0"/>
                <a:sym typeface="Symbol" charset="2"/>
              </a:rPr>
              <a:t>Thus, any (and only a) lightest edge across a cut will lead to an MST</a:t>
            </a:r>
          </a:p>
          <a:p>
            <a:pPr>
              <a:lnSpc>
                <a:spcPct val="80000"/>
              </a:lnSpc>
              <a:buFont typeface="Arial" charset="0"/>
              <a:buAutoNum type="arabicPeriod"/>
              <a:defRPr/>
            </a:pPr>
            <a:endParaRPr lang="en-US" sz="2000" dirty="0">
              <a:ea typeface="Arial" charset="0"/>
              <a:cs typeface="Arial" charset="0"/>
              <a:sym typeface="Symbol" charset="2"/>
            </a:endParaRPr>
          </a:p>
          <a:p>
            <a:pPr>
              <a:lnSpc>
                <a:spcPct val="80000"/>
              </a:lnSpc>
              <a:defRPr/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sz="2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6595E-9007-A147-99BB-BED145C5A85A}" type="slidenum">
              <a:rPr lang="en-US" smtClean="0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3863" y="4648200"/>
            <a:ext cx="3360737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Cut Property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91414-D009-ED4F-ABB8-BCE52046E779}" type="slidenum">
              <a:rPr lang="en-US" smtClean="0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1347788" y="6048375"/>
            <a:ext cx="1989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Which edge is </a:t>
            </a:r>
            <a:r>
              <a:rPr lang="en-US" sz="2000" b="0" i="1"/>
              <a:t>e'</a:t>
            </a:r>
            <a:r>
              <a:rPr lang="en-US" sz="2000" b="0"/>
              <a:t>?</a:t>
            </a:r>
          </a:p>
        </p:txBody>
      </p:sp>
      <p:pic>
        <p:nvPicPr>
          <p:cNvPr id="51206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3" y="990600"/>
            <a:ext cx="7227887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Algorithm: Complexity and Implementation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2B54-48FF-4843-823E-2C3A1308AB62}" type="slidenum">
              <a:rPr lang="en-US" smtClean="0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1066800"/>
            <a:ext cx="772953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5800" y="43434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Data structure represents the state as a collection of disjoint sets where each set represents a connected component (sub-tree) of </a:t>
            </a:r>
            <a:r>
              <a:rPr lang="en-US" sz="2000" b="0" i="1" dirty="0"/>
              <a:t>G</a:t>
            </a:r>
            <a:endParaRPr lang="en-US" sz="2000" b="0" dirty="0"/>
          </a:p>
          <a:p>
            <a:pPr>
              <a:buFont typeface="Arial" charset="0"/>
              <a:buChar char="•"/>
            </a:pPr>
            <a:endParaRPr lang="en-US" sz="2000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Greedy Algorithms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Directed Tree Representation of Disjoint Sets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65510-4184-7548-A52A-B326E496E9C6}" type="slidenum">
              <a:rPr lang="en-US" smtClean="0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692275"/>
            <a:ext cx="26670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500438"/>
            <a:ext cx="5257800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692275"/>
            <a:ext cx="29337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0" y="1219199"/>
            <a:ext cx="3276600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Nodes are stored in an array (easy access) and have a pointer and a rank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π(</a:t>
            </a:r>
            <a:r>
              <a:rPr lang="en-US" sz="1800" b="0" i="1" dirty="0" err="1"/>
              <a:t>x</a:t>
            </a:r>
            <a:r>
              <a:rPr lang="en-US" sz="1800" b="0" dirty="0"/>
              <a:t>) is a pointer to parent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if </a:t>
            </a:r>
            <a:r>
              <a:rPr lang="en-US" sz="1800" b="0" dirty="0" err="1"/>
              <a:t>π(</a:t>
            </a:r>
            <a:r>
              <a:rPr lang="en-US" sz="1800" b="0" i="1" dirty="0" err="1"/>
              <a:t>x</a:t>
            </a:r>
            <a:r>
              <a:rPr lang="en-US" sz="1800" b="0" dirty="0"/>
              <a:t>) points to itself it is the root/name of the disjoint set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rank(</a:t>
            </a:r>
            <a:r>
              <a:rPr lang="en-US" sz="1800" b="0" i="1" dirty="0"/>
              <a:t>x</a:t>
            </a:r>
            <a:r>
              <a:rPr lang="en-US" sz="1800" b="0" dirty="0"/>
              <a:t>) is the height of the sub-tree rooted at node </a:t>
            </a:r>
            <a:r>
              <a:rPr lang="en-US" sz="1800" b="0" i="1" dirty="0"/>
              <a:t>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makeset</a:t>
            </a:r>
            <a:r>
              <a:rPr lang="en-US" sz="1800" b="0" dirty="0"/>
              <a:t> is O(1)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find(</a:t>
            </a:r>
            <a:r>
              <a:rPr lang="en-US" sz="1800" b="0" i="1" dirty="0"/>
              <a:t>x</a:t>
            </a:r>
            <a:r>
              <a:rPr lang="en-US" sz="1800" b="0" dirty="0"/>
              <a:t>) returns the unique root/name of the set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err="1"/>
              <a:t>union(</a:t>
            </a:r>
            <a:r>
              <a:rPr lang="en-US" sz="1800" b="0" i="1" dirty="0" err="1"/>
              <a:t>x</a:t>
            </a:r>
            <a:r>
              <a:rPr lang="en-US" sz="1800" b="0" dirty="0" err="1"/>
              <a:t>,</a:t>
            </a:r>
            <a:r>
              <a:rPr lang="en-US" sz="1800" b="0" i="1" dirty="0" err="1"/>
              <a:t>y</a:t>
            </a:r>
            <a:r>
              <a:rPr lang="en-US" sz="1800" b="0" dirty="0"/>
              <a:t>) merges sets to which </a:t>
            </a:r>
            <a:r>
              <a:rPr lang="en-US" sz="1800" b="0" i="1" dirty="0" err="1"/>
              <a:t>x</a:t>
            </a:r>
            <a:r>
              <a:rPr lang="en-US" sz="1800" b="0" dirty="0"/>
              <a:t> and </a:t>
            </a:r>
            <a:r>
              <a:rPr lang="en-US" sz="1800" b="0" i="1" dirty="0" err="1"/>
              <a:t>y</a:t>
            </a:r>
            <a:r>
              <a:rPr lang="en-US" sz="1800" b="0" dirty="0"/>
              <a:t> belong and keeps the tree balanced so that the maximum depth of the tree representing the  disjoint set is </a:t>
            </a:r>
            <a:r>
              <a:rPr lang="en-US" sz="1800" b="0" dirty="0" err="1"/>
              <a:t>log</a:t>
            </a:r>
            <a:r>
              <a:rPr lang="en-US" sz="1800" b="0" i="1" dirty="0" err="1"/>
              <a:t>|V</a:t>
            </a:r>
            <a:r>
              <a:rPr lang="en-US" sz="1800" b="0" i="1" dirty="0"/>
              <a:t>|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/>
              <a:t>find and union complexity?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62ED0-7448-FA49-9690-DAEA3DB99D9A}" type="slidenum">
              <a:rPr lang="en-US" smtClean="0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8512" y="92150"/>
            <a:ext cx="5971488" cy="95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86" y="1395359"/>
            <a:ext cx="4572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9612" y="1278425"/>
            <a:ext cx="4411319" cy="16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C9E5A-9C42-B34E-A837-C90B294883E2}"/>
              </a:ext>
            </a:extLst>
          </p:cNvPr>
          <p:cNvSpPr txBox="1"/>
          <p:nvPr/>
        </p:nvSpPr>
        <p:spPr>
          <a:xfrm>
            <a:off x="919100" y="5232737"/>
            <a:ext cx="7340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Could do compression if we will be using data structure a lot</a:t>
            </a:r>
          </a:p>
          <a:p>
            <a:r>
              <a:rPr lang="en-US" sz="2000" b="0" dirty="0"/>
              <a:t>Could compress during find. How? Show with find(</a:t>
            </a:r>
            <a:r>
              <a:rPr lang="en-US" sz="2000" b="0" i="1" dirty="0"/>
              <a:t>B</a:t>
            </a:r>
            <a:r>
              <a:rPr lang="en-US" sz="2000" b="0" dirty="0"/>
              <a:t>)?</a:t>
            </a:r>
          </a:p>
          <a:p>
            <a:r>
              <a:rPr lang="en-US" sz="2000" b="0" dirty="0"/>
              <a:t>Over time find would then have what avg complexity? - Amortized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0622879A-141C-2A49-AD8D-D8D7DAD8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399" y="3015943"/>
            <a:ext cx="5088027" cy="221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6BCB573-953A-8742-BB4D-CBAFEFE6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098618"/>
            <a:ext cx="26670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**Challenge Question** Kruskal's Algorithm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62B54-48FF-4843-823E-2C3A1308AB62}" type="slidenum">
              <a:rPr lang="en-US" smtClean="0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31" y="2450135"/>
            <a:ext cx="772953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1000" y="5527262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1. Given top image, show new set structure after union(</a:t>
            </a:r>
            <a:r>
              <a:rPr lang="en-US" sz="2000" b="0" i="1" dirty="0"/>
              <a:t>B</a:t>
            </a:r>
            <a:r>
              <a:rPr lang="en-US" sz="2000" b="0" dirty="0"/>
              <a:t>, </a:t>
            </a:r>
            <a:r>
              <a:rPr lang="en-US" sz="2000" b="0" i="1" dirty="0"/>
              <a:t>G</a:t>
            </a:r>
            <a:r>
              <a:rPr lang="en-US" sz="2000" b="0" dirty="0"/>
              <a:t>) – no compression</a:t>
            </a:r>
          </a:p>
          <a:p>
            <a:r>
              <a:rPr lang="en-US" sz="2000" b="0" dirty="0"/>
              <a:t>2. What is the time complexity for Kruskal's algorithm with this data structure?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312 – Greedy Algorithms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4F5E370-2098-0540-BA7D-8E1FA3AD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7448" y="693311"/>
            <a:ext cx="4715665" cy="172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43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</a:t>
            </a:r>
            <a:r>
              <a:rPr lang="en-US" dirty="0"/>
              <a:t> Algorithm Complexity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800100" y="2362200"/>
            <a:ext cx="7772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for initially sorting the edges</a:t>
            </a:r>
          </a:p>
          <a:p>
            <a:pPr lvl="1"/>
            <a:r>
              <a:rPr lang="en-US" dirty="0"/>
              <a:t>Sort is actually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/>
          </a:p>
          <a:p>
            <a:pPr lvl="1"/>
            <a:r>
              <a:rPr lang="en-US" dirty="0"/>
              <a:t>Note that for a dense graph |</a:t>
            </a:r>
            <a:r>
              <a:rPr lang="en-US" i="1" dirty="0"/>
              <a:t>E</a:t>
            </a:r>
            <a:r>
              <a:rPr lang="en-US" dirty="0"/>
              <a:t>| ≈ 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But remember that log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 2log</a:t>
            </a:r>
            <a:r>
              <a:rPr lang="en-US" i="1" dirty="0"/>
              <a:t>n</a:t>
            </a:r>
            <a:r>
              <a:rPr lang="en-US" dirty="0"/>
              <a:t> so they only differ by a constant factor and thus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Θ</a:t>
            </a:r>
            <a:r>
              <a:rPr lang="en-US" dirty="0">
                <a:ea typeface="ＭＳ Ｐゴシック" charset="-128"/>
                <a:cs typeface="ＭＳ Ｐゴシック" charset="-128"/>
              </a:rPr>
              <a:t>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=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Θ</a:t>
            </a:r>
            <a:r>
              <a:rPr lang="en-US" dirty="0">
                <a:ea typeface="ＭＳ Ｐゴシック" charset="-128"/>
                <a:cs typeface="ＭＳ Ｐゴシック" charset="-128"/>
              </a:rPr>
              <a:t>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for the initial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makesets</a:t>
            </a:r>
            <a:r>
              <a:rPr lang="en-US" dirty="0">
                <a:ea typeface="ＭＳ Ｐゴシック" charset="-128"/>
                <a:cs typeface="ＭＳ Ｐゴシック" charset="-128"/>
              </a:rPr>
              <a:t> – since each is O(1)</a:t>
            </a:r>
          </a:p>
          <a:p>
            <a:r>
              <a:rPr lang="en-US" dirty="0"/>
              <a:t>find(</a:t>
            </a:r>
            <a:r>
              <a:rPr lang="en-US" i="1" dirty="0"/>
              <a:t>u</a:t>
            </a:r>
            <a:r>
              <a:rPr lang="en-US" dirty="0"/>
              <a:t>): </a:t>
            </a:r>
            <a:r>
              <a:rPr lang="en-US" dirty="0" err="1"/>
              <a:t>log|</a:t>
            </a:r>
            <a:r>
              <a:rPr lang="en-US" i="1" dirty="0" err="1"/>
              <a:t>V</a:t>
            </a:r>
            <a:r>
              <a:rPr lang="en-US" dirty="0"/>
              <a:t>|       2|</a:t>
            </a:r>
            <a:r>
              <a:rPr lang="en-US" i="1" dirty="0"/>
              <a:t>E</a:t>
            </a:r>
            <a:r>
              <a:rPr lang="en-US" dirty="0"/>
              <a:t>| times: </a:t>
            </a:r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>
              <a:ea typeface="ＭＳ Ｐゴシック" charset="-128"/>
            </a:endParaRPr>
          </a:p>
          <a:p>
            <a:r>
              <a:rPr lang="en-US" dirty="0"/>
              <a:t>union(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): </a:t>
            </a:r>
            <a:r>
              <a:rPr lang="en-US" dirty="0" err="1"/>
              <a:t>log|</a:t>
            </a:r>
            <a:r>
              <a:rPr lang="en-US" i="1" dirty="0" err="1"/>
              <a:t>V</a:t>
            </a:r>
            <a:r>
              <a:rPr lang="en-US" dirty="0"/>
              <a:t>|     |</a:t>
            </a:r>
            <a:r>
              <a:rPr lang="en-US" i="1" dirty="0"/>
              <a:t>V</a:t>
            </a:r>
            <a:r>
              <a:rPr lang="en-US" dirty="0"/>
              <a:t>|-1 times (why?) – </a:t>
            </a:r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</a:t>
            </a:r>
            <a:endParaRPr lang="en-US" dirty="0"/>
          </a:p>
          <a:p>
            <a:r>
              <a:rPr lang="en-US" dirty="0"/>
              <a:t>Total complexity is </a:t>
            </a:r>
            <a:r>
              <a:rPr lang="en-US" dirty="0">
                <a:solidFill>
                  <a:srgbClr val="FFFFFF"/>
                </a:solidFill>
              </a:rPr>
              <a:t>O(</a:t>
            </a:r>
            <a:r>
              <a:rPr lang="en-US" dirty="0"/>
              <a:t>|</a:t>
            </a:r>
            <a:r>
              <a:rPr lang="en-US" i="1" dirty="0" err="1"/>
              <a:t>E</a:t>
            </a:r>
            <a:r>
              <a:rPr lang="en-US" dirty="0" err="1"/>
              <a:t>|log|</a:t>
            </a:r>
            <a:r>
              <a:rPr lang="en-US" i="1" dirty="0" err="1"/>
              <a:t>V</a:t>
            </a:r>
            <a:r>
              <a:rPr lang="en-US" dirty="0"/>
              <a:t>| + </a:t>
            </a:r>
            <a:r>
              <a:rPr lang="en-US" dirty="0">
                <a:ea typeface="ＭＳ Ｐゴシック" charset="-128"/>
                <a:cs typeface="ＭＳ Ｐゴシック" charset="-128"/>
              </a:rPr>
              <a:t>O(|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+ </a:t>
            </a:r>
            <a:r>
              <a:rPr lang="en-US" dirty="0">
                <a:solidFill>
                  <a:srgbClr val="FFFFFF"/>
                </a:solidFill>
              </a:rPr>
              <a:t>|</a:t>
            </a:r>
            <a:r>
              <a:rPr lang="en-US" i="1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|×</a:t>
            </a:r>
            <a:r>
              <a:rPr lang="en-US" dirty="0" err="1">
                <a:solidFill>
                  <a:srgbClr val="FFFFFF"/>
                </a:solidFill>
              </a:rPr>
              <a:t>find_complexity</a:t>
            </a:r>
            <a:r>
              <a:rPr lang="en-US" dirty="0">
                <a:solidFill>
                  <a:srgbClr val="FFFFFF"/>
                </a:solidFill>
              </a:rPr>
              <a:t> + |</a:t>
            </a:r>
            <a:r>
              <a:rPr lang="en-US" i="1" dirty="0">
                <a:solidFill>
                  <a:srgbClr val="FFFFFF"/>
                </a:solidFill>
              </a:rPr>
              <a:t>V</a:t>
            </a:r>
            <a:r>
              <a:rPr lang="en-US" dirty="0">
                <a:solidFill>
                  <a:srgbClr val="FFFFFF"/>
                </a:solidFill>
              </a:rPr>
              <a:t>|×</a:t>
            </a:r>
            <a:r>
              <a:rPr lang="en-US" dirty="0" err="1">
                <a:solidFill>
                  <a:srgbClr val="FFFFFF"/>
                </a:solidFill>
              </a:rPr>
              <a:t>union_complexity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US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Total complexity:  O(|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E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|log|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|)  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86CC4-7267-1347-8914-64573E6C240A}" type="slidenum">
              <a:rPr lang="en-US" smtClean="0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99FBA9-E8A2-5645-80DA-53258A3A9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66767" r="14510"/>
          <a:stretch/>
        </p:blipFill>
        <p:spPr bwMode="auto">
          <a:xfrm>
            <a:off x="1447800" y="1219200"/>
            <a:ext cx="6607969" cy="10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819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Prim's algorithm differs from </a:t>
            </a:r>
            <a:r>
              <a:rPr lang="en-US" dirty="0" err="1"/>
              <a:t>Kruskal's</a:t>
            </a:r>
            <a:r>
              <a:rPr lang="en-US" dirty="0"/>
              <a:t> by growing </a:t>
            </a:r>
            <a:r>
              <a:rPr lang="en-US" i="1" dirty="0"/>
              <a:t>S</a:t>
            </a:r>
            <a:r>
              <a:rPr lang="en-US" dirty="0"/>
              <a:t> as a single tree</a:t>
            </a:r>
          </a:p>
          <a:p>
            <a:pPr lvl="1" eaLnBrk="1" hangingPunct="1">
              <a:defRPr/>
            </a:pPr>
            <a:r>
              <a:rPr lang="en-US" sz="2400" dirty="0"/>
              <a:t>Intermediate set of edges </a:t>
            </a:r>
            <a:r>
              <a:rPr lang="en-US" sz="2400" i="1" dirty="0"/>
              <a:t>X</a:t>
            </a:r>
            <a:r>
              <a:rPr lang="en-US" sz="2400" dirty="0"/>
              <a:t> always forms a partial MST</a:t>
            </a:r>
          </a:p>
          <a:p>
            <a:pPr lvl="1" eaLnBrk="1" hangingPunct="1">
              <a:defRPr/>
            </a:pPr>
            <a:r>
              <a:rPr lang="en-US" sz="2400" i="1" dirty="0"/>
              <a:t>X</a:t>
            </a:r>
            <a:r>
              <a:rPr lang="en-US" sz="2400" dirty="0"/>
              <a:t> is a set of edges making up the MST and </a:t>
            </a:r>
            <a:r>
              <a:rPr lang="en-US" sz="2400" i="1" dirty="0"/>
              <a:t>S</a:t>
            </a:r>
            <a:r>
              <a:rPr lang="en-US" sz="2400" dirty="0"/>
              <a:t> is the set of vertices</a:t>
            </a:r>
          </a:p>
          <a:p>
            <a:pPr lvl="1" eaLnBrk="1" hangingPunct="1">
              <a:defRPr/>
            </a:pPr>
            <a:r>
              <a:rPr lang="en-US" sz="2400" dirty="0"/>
              <a:t>On each iteration, </a:t>
            </a:r>
            <a:r>
              <a:rPr lang="en-US" sz="2400" i="1" dirty="0"/>
              <a:t>X</a:t>
            </a:r>
            <a:r>
              <a:rPr lang="en-US" sz="2400" dirty="0"/>
              <a:t> grows by one edge</a:t>
            </a:r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Namely the lightest edge between a vertex in </a:t>
            </a:r>
            <a:r>
              <a:rPr lang="en-US" sz="2000" i="1" dirty="0"/>
              <a:t>S</a:t>
            </a:r>
            <a:r>
              <a:rPr lang="en-US" sz="2000" dirty="0"/>
              <a:t> and a vertex outside </a:t>
            </a:r>
            <a:r>
              <a:rPr lang="en-US" sz="2000" i="1" dirty="0"/>
              <a:t>S</a:t>
            </a:r>
            <a:endParaRPr lang="en-US" sz="2000" dirty="0"/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Cannot create a cycle since new vertex not currently in </a:t>
            </a:r>
            <a:r>
              <a:rPr lang="en-US" sz="2000" i="1" dirty="0"/>
              <a:t>X</a:t>
            </a:r>
          </a:p>
          <a:p>
            <a:pPr lvl="2" eaLnBrk="1" hangingPunct="1">
              <a:buFont typeface="Wingdings" pitchFamily="-107" charset="2"/>
              <a:buChar char="l"/>
              <a:defRPr/>
            </a:pPr>
            <a:r>
              <a:rPr lang="en-US" sz="2000" dirty="0"/>
              <a:t>What is an efficient data structure to retrieve that edge?</a:t>
            </a:r>
          </a:p>
          <a:p>
            <a:pPr lvl="1" eaLnBrk="1" hangingPunct="1">
              <a:defRPr/>
            </a:pPr>
            <a:r>
              <a:rPr lang="en-US" sz="2286" dirty="0"/>
              <a:t>The algorithm is basically Dijkstra's algorithm except that the key value for each node is the lightest incoming edge from </a:t>
            </a:r>
            <a:r>
              <a:rPr lang="en-US" sz="2286" i="1" dirty="0"/>
              <a:t>S</a:t>
            </a:r>
            <a:endParaRPr lang="en-US" sz="2571" i="1" dirty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AB864-C817-FE49-AF5F-F0541E6914EA}" type="slidenum">
              <a:rPr lang="en-US" smtClean="0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8163" y="4092575"/>
            <a:ext cx="3170237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Coins Problem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Given:</a:t>
            </a:r>
          </a:p>
          <a:p>
            <a:pPr lvl="1"/>
            <a:r>
              <a:rPr lang="en-US" dirty="0"/>
              <a:t>An unbounded supply of coins of specific denominations</a:t>
            </a:r>
          </a:p>
          <a:p>
            <a:pPr lvl="1"/>
            <a:r>
              <a:rPr lang="en-US" dirty="0"/>
              <a:t>An integer </a:t>
            </a:r>
            <a:r>
              <a:rPr lang="en-US" i="1" dirty="0" err="1"/>
              <a:t>c</a:t>
            </a:r>
            <a:endParaRPr lang="en-US" i="1" dirty="0"/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Find:  Minimal number of coins that add up to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c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your greedy algorithm?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A74DC-FBA8-694A-AC23-2D800CFBD3D5}" type="slidenum">
              <a:rPr lang="en-US" smtClean="0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Prim's Algorithm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85800" y="5257800"/>
            <a:ext cx="7772400" cy="91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Decreasekey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section does not sum path length, but just updates the key with the decreased edge cost from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to </a:t>
            </a:r>
            <a:r>
              <a:rPr lang="en-US" sz="2000" i="1" dirty="0">
                <a:ea typeface="ＭＳ Ｐゴシック" charset="-128"/>
                <a:cs typeface="ＭＳ Ｐゴシック" charset="-128"/>
              </a:rPr>
              <a:t>z</a:t>
            </a:r>
          </a:p>
          <a:p>
            <a:pPr>
              <a:spcBef>
                <a:spcPct val="0"/>
              </a:spcBef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Almost same as Dijkstra's Algorithm, same complexity values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CS 312 – Greedy Algorithms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982A4-083D-A14C-A855-C680A6FCFA6D}" type="slidenum">
              <a:rPr lang="en-US" smtClean="0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15340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672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Choose arbitrary starting vertex, 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set to 0 and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endParaRPr lang="en-US" b="0" dirty="0">
              <a:ea typeface="Arial" charset="0"/>
              <a:cs typeface="Arial" charset="0"/>
            </a:endParaRP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0423" name="AutoShape 7"/>
          <p:cNvCxnSpPr>
            <a:cxnSpLocks noChangeShapeType="1"/>
            <a:stCxn id="60420" idx="6"/>
            <a:endCxn id="6042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24" name="AutoShape 8"/>
          <p:cNvCxnSpPr>
            <a:cxnSpLocks noChangeShapeType="1"/>
            <a:stCxn id="60421" idx="6"/>
            <a:endCxn id="6042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0430" name="AutoShape 14"/>
          <p:cNvCxnSpPr>
            <a:cxnSpLocks noChangeShapeType="1"/>
            <a:stCxn id="60427" idx="6"/>
            <a:endCxn id="6042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1" name="AutoShape 15"/>
          <p:cNvCxnSpPr>
            <a:cxnSpLocks noChangeShapeType="1"/>
            <a:stCxn id="60428" idx="6"/>
            <a:endCxn id="6042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0434" name="AutoShape 18"/>
          <p:cNvCxnSpPr>
            <a:cxnSpLocks noChangeShapeType="1"/>
            <a:stCxn id="60420" idx="4"/>
            <a:endCxn id="6042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5" name="AutoShape 19"/>
          <p:cNvCxnSpPr>
            <a:cxnSpLocks noChangeShapeType="1"/>
            <a:stCxn id="60427" idx="7"/>
            <a:endCxn id="6042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6" name="AutoShape 20"/>
          <p:cNvCxnSpPr>
            <a:cxnSpLocks noChangeShapeType="1"/>
            <a:stCxn id="60421" idx="4"/>
            <a:endCxn id="6042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7" name="AutoShape 21"/>
          <p:cNvCxnSpPr>
            <a:cxnSpLocks noChangeShapeType="1"/>
            <a:stCxn id="60428" idx="7"/>
            <a:endCxn id="6042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8" name="AutoShape 22"/>
          <p:cNvCxnSpPr>
            <a:cxnSpLocks noChangeShapeType="1"/>
            <a:stCxn id="60422" idx="4"/>
            <a:endCxn id="6042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0440" name="AutoShape 24"/>
          <p:cNvCxnSpPr>
            <a:cxnSpLocks noChangeShapeType="1"/>
            <a:stCxn id="60427" idx="5"/>
            <a:endCxn id="6043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1" name="AutoShape 25"/>
          <p:cNvCxnSpPr>
            <a:cxnSpLocks noChangeShapeType="1"/>
            <a:stCxn id="60428" idx="4"/>
            <a:endCxn id="6043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42" name="AutoShape 26"/>
          <p:cNvCxnSpPr>
            <a:cxnSpLocks noChangeShapeType="1"/>
            <a:stCxn id="60429" idx="3"/>
            <a:endCxn id="6043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0452" name="TextBox 36"/>
          <p:cNvSpPr txBox="1">
            <a:spLocks noChangeArrowheads="1"/>
          </p:cNvSpPr>
          <p:nvPr/>
        </p:nvSpPr>
        <p:spPr bwMode="auto">
          <a:xfrm>
            <a:off x="7826375" y="2759075"/>
            <a:ext cx="6318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∞</a:t>
            </a:r>
          </a:p>
          <a:p>
            <a:r>
              <a:rPr lang="en-US" sz="2000" b="0"/>
              <a:t>3: ∞</a:t>
            </a:r>
          </a:p>
          <a:p>
            <a:r>
              <a:rPr lang="en-US" sz="2000" b="0"/>
              <a:t>4: ∞</a:t>
            </a:r>
          </a:p>
          <a:p>
            <a:r>
              <a:rPr lang="en-US" sz="2000" b="0"/>
              <a:t>5: 0</a:t>
            </a:r>
          </a:p>
          <a:p>
            <a:r>
              <a:rPr lang="en-US" sz="2000" b="0"/>
              <a:t>6: ∞</a:t>
            </a:r>
          </a:p>
          <a:p>
            <a:r>
              <a:rPr lang="en-US" sz="2000" b="0"/>
              <a:t>7: ∞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0453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2471" name="AutoShape 7"/>
          <p:cNvCxnSpPr>
            <a:cxnSpLocks noChangeShapeType="1"/>
            <a:stCxn id="62468" idx="6"/>
            <a:endCxn id="6246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2" name="AutoShape 8"/>
          <p:cNvCxnSpPr>
            <a:cxnSpLocks noChangeShapeType="1"/>
            <a:stCxn id="62469" idx="6"/>
            <a:endCxn id="6247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2478" name="AutoShape 14"/>
          <p:cNvCxnSpPr>
            <a:cxnSpLocks noChangeShapeType="1"/>
            <a:stCxn id="62475" idx="6"/>
            <a:endCxn id="6247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79" name="AutoShape 15"/>
          <p:cNvCxnSpPr>
            <a:cxnSpLocks noChangeShapeType="1"/>
            <a:stCxn id="62476" idx="6"/>
            <a:endCxn id="6247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2482" name="AutoShape 18"/>
          <p:cNvCxnSpPr>
            <a:cxnSpLocks noChangeShapeType="1"/>
            <a:stCxn id="62468" idx="4"/>
            <a:endCxn id="6247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3" name="AutoShape 19"/>
          <p:cNvCxnSpPr>
            <a:cxnSpLocks noChangeShapeType="1"/>
            <a:stCxn id="62475" idx="7"/>
            <a:endCxn id="6246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4" name="AutoShape 20"/>
          <p:cNvCxnSpPr>
            <a:cxnSpLocks noChangeShapeType="1"/>
            <a:stCxn id="62469" idx="4"/>
            <a:endCxn id="6247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5" name="AutoShape 21"/>
          <p:cNvCxnSpPr>
            <a:cxnSpLocks noChangeShapeType="1"/>
            <a:stCxn id="62476" idx="7"/>
            <a:endCxn id="6247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86" name="AutoShape 22"/>
          <p:cNvCxnSpPr>
            <a:cxnSpLocks noChangeShapeType="1"/>
            <a:stCxn id="62470" idx="4"/>
            <a:endCxn id="6247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2488" name="AutoShape 24"/>
          <p:cNvCxnSpPr>
            <a:cxnSpLocks noChangeShapeType="1"/>
            <a:stCxn id="62475" idx="5"/>
            <a:endCxn id="6248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9" name="AutoShape 25"/>
          <p:cNvCxnSpPr>
            <a:cxnSpLocks noChangeShapeType="1"/>
            <a:stCxn id="62476" idx="4"/>
            <a:endCxn id="6248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2490" name="AutoShape 26"/>
          <p:cNvCxnSpPr>
            <a:cxnSpLocks noChangeShapeType="1"/>
            <a:stCxn id="62477" idx="3"/>
            <a:endCxn id="6248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25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2501" name="TextBox 37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62502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C35BFA3-971C-2844-AC98-AA3568B8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447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Choose arbitrary starting vertex, 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set to 0 and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endParaRPr lang="en-US" b="0" dirty="0"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221126" y="16764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Do </a:t>
            </a:r>
            <a:r>
              <a:rPr lang="en-US" b="0" dirty="0" err="1">
                <a:ea typeface="Arial" charset="0"/>
                <a:cs typeface="Arial" charset="0"/>
              </a:rPr>
              <a:t>deletemin</a:t>
            </a:r>
            <a:r>
              <a:rPr lang="en-US" b="0" dirty="0">
                <a:ea typeface="Arial" charset="0"/>
                <a:cs typeface="Arial" charset="0"/>
              </a:rPr>
              <a:t> to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Pick shortest edge leaving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4519" name="AutoShape 7"/>
          <p:cNvCxnSpPr>
            <a:cxnSpLocks noChangeShapeType="1"/>
            <a:stCxn id="64516" idx="6"/>
            <a:endCxn id="6451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0" name="AutoShape 8"/>
          <p:cNvCxnSpPr>
            <a:cxnSpLocks noChangeShapeType="1"/>
            <a:stCxn id="64517" idx="6"/>
            <a:endCxn id="6451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2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4526" name="AutoShape 14"/>
          <p:cNvCxnSpPr>
            <a:cxnSpLocks noChangeShapeType="1"/>
            <a:stCxn id="64523" idx="6"/>
            <a:endCxn id="6452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4527" name="AutoShape 15"/>
          <p:cNvCxnSpPr>
            <a:cxnSpLocks noChangeShapeType="1"/>
            <a:stCxn id="64524" idx="6"/>
            <a:endCxn id="6452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4530" name="AutoShape 18"/>
          <p:cNvCxnSpPr>
            <a:cxnSpLocks noChangeShapeType="1"/>
            <a:stCxn id="64516" idx="4"/>
            <a:endCxn id="6452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1" name="AutoShape 19"/>
          <p:cNvCxnSpPr>
            <a:cxnSpLocks noChangeShapeType="1"/>
            <a:stCxn id="64523" idx="7"/>
            <a:endCxn id="6451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2" name="AutoShape 20"/>
          <p:cNvCxnSpPr>
            <a:cxnSpLocks noChangeShapeType="1"/>
            <a:stCxn id="64517" idx="4"/>
            <a:endCxn id="6452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3" name="AutoShape 21"/>
          <p:cNvCxnSpPr>
            <a:cxnSpLocks noChangeShapeType="1"/>
            <a:stCxn id="64524" idx="7"/>
            <a:endCxn id="6451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4" name="AutoShape 22"/>
          <p:cNvCxnSpPr>
            <a:cxnSpLocks noChangeShapeType="1"/>
            <a:stCxn id="64518" idx="4"/>
            <a:endCxn id="6452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4536" name="AutoShape 24"/>
          <p:cNvCxnSpPr>
            <a:cxnSpLocks noChangeShapeType="1"/>
            <a:stCxn id="64523" idx="5"/>
            <a:endCxn id="6453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7" name="AutoShape 25"/>
          <p:cNvCxnSpPr>
            <a:cxnSpLocks noChangeShapeType="1"/>
            <a:stCxn id="64524" idx="4"/>
            <a:endCxn id="6453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8" name="AutoShape 26"/>
          <p:cNvCxnSpPr>
            <a:cxnSpLocks noChangeShapeType="1"/>
            <a:stCxn id="64525" idx="3"/>
            <a:endCxn id="6453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4549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4550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93345C3B-2E6D-794A-A06D-17A28992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267200" y="10668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Don’t actually need to store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  <a:r>
              <a:rPr lang="en-US" b="0" dirty="0">
                <a:ea typeface="Arial" charset="0"/>
                <a:cs typeface="Arial" charset="0"/>
              </a:rPr>
              <a:t>.</a:t>
            </a:r>
          </a:p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Current PQ is always </a:t>
            </a:r>
            <a:r>
              <a:rPr lang="en-US" b="0" i="1" dirty="0">
                <a:ea typeface="Arial" charset="0"/>
                <a:cs typeface="Arial" charset="0"/>
              </a:rPr>
              <a:t>V </a:t>
            </a:r>
            <a:r>
              <a:rPr lang="en-US" b="0" dirty="0">
                <a:ea typeface="Arial" charset="0"/>
                <a:cs typeface="Arial" charset="0"/>
              </a:rPr>
              <a:t>- </a:t>
            </a:r>
            <a:r>
              <a:rPr lang="en-US" b="0" i="1" dirty="0">
                <a:ea typeface="Arial" charset="0"/>
                <a:cs typeface="Arial" charset="0"/>
              </a:rPr>
              <a:t>S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5543" name="AutoShape 7"/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4" name="AutoShape 8"/>
          <p:cNvCxnSpPr>
            <a:cxnSpLocks noChangeShapeType="1"/>
            <a:stCxn id="65541" idx="6"/>
            <a:endCxn id="6554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4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5550" name="AutoShape 14"/>
          <p:cNvCxnSpPr>
            <a:cxnSpLocks noChangeShapeType="1"/>
            <a:stCxn id="65547" idx="6"/>
            <a:endCxn id="6554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8" idx="6"/>
            <a:endCxn id="6554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5554" name="AutoShape 18"/>
          <p:cNvCxnSpPr>
            <a:cxnSpLocks noChangeShapeType="1"/>
            <a:stCxn id="65540" idx="4"/>
            <a:endCxn id="6554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5" name="AutoShape 19"/>
          <p:cNvCxnSpPr>
            <a:cxnSpLocks noChangeShapeType="1"/>
            <a:stCxn id="65547" idx="7"/>
            <a:endCxn id="6554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6" name="AutoShape 20"/>
          <p:cNvCxnSpPr>
            <a:cxnSpLocks noChangeShapeType="1"/>
            <a:stCxn id="65541" idx="4"/>
            <a:endCxn id="6554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7" name="AutoShape 21"/>
          <p:cNvCxnSpPr>
            <a:cxnSpLocks noChangeShapeType="1"/>
            <a:stCxn id="65548" idx="7"/>
            <a:endCxn id="6554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8" name="AutoShape 22"/>
          <p:cNvCxnSpPr>
            <a:cxnSpLocks noChangeShapeType="1"/>
            <a:stCxn id="65542" idx="4"/>
            <a:endCxn id="6554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5560" name="AutoShape 24"/>
          <p:cNvCxnSpPr>
            <a:cxnSpLocks noChangeShapeType="1"/>
            <a:stCxn id="65547" idx="5"/>
            <a:endCxn id="6555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1" name="AutoShape 25"/>
          <p:cNvCxnSpPr>
            <a:cxnSpLocks noChangeShapeType="1"/>
            <a:stCxn id="65548" idx="4"/>
            <a:endCxn id="6555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2" name="AutoShape 26"/>
          <p:cNvCxnSpPr>
            <a:cxnSpLocks noChangeShapeType="1"/>
            <a:stCxn id="65549" idx="3"/>
            <a:endCxn id="6555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55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5575" name="TextBox 40"/>
          <p:cNvSpPr txBox="1">
            <a:spLocks noChangeArrowheads="1"/>
          </p:cNvSpPr>
          <p:nvPr/>
        </p:nvSpPr>
        <p:spPr bwMode="auto">
          <a:xfrm>
            <a:off x="7826375" y="2759075"/>
            <a:ext cx="6318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∞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4: 3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8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7F115FB-6AA8-7F4D-A96A-4125EC07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Prim’s Algorithm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267200" y="10668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Update then choose shortest cost from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any node in </a:t>
            </a:r>
            <a:r>
              <a:rPr lang="en-US" sz="2400" b="0" i="1" dirty="0">
                <a:ea typeface="Arial" charset="0"/>
                <a:cs typeface="Arial" charset="0"/>
              </a:rPr>
              <a:t>S</a:t>
            </a:r>
            <a:r>
              <a:rPr lang="en-US" sz="2400" b="0" dirty="0">
                <a:ea typeface="Arial" charset="0"/>
                <a:cs typeface="Arial" charset="0"/>
              </a:rPr>
              <a:t> – node on front of PQ.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Once popped off PQ, will never be </a:t>
            </a:r>
          </a:p>
          <a:p>
            <a:pPr algn="ctr" eaLnBrk="0" hangingPunct="0"/>
            <a:r>
              <a:rPr lang="en-US" sz="2400" b="0" dirty="0">
                <a:ea typeface="Arial" charset="0"/>
                <a:cs typeface="Arial" charset="0"/>
              </a:rPr>
              <a:t>chosen as sink of an edge  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6567" name="AutoShape 7"/>
          <p:cNvCxnSpPr>
            <a:cxnSpLocks noChangeShapeType="1"/>
            <a:stCxn id="66564" idx="6"/>
            <a:endCxn id="6656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68" name="AutoShape 8"/>
          <p:cNvCxnSpPr>
            <a:cxnSpLocks noChangeShapeType="1"/>
            <a:stCxn id="66565" idx="6"/>
            <a:endCxn id="6656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6574" name="AutoShape 14"/>
          <p:cNvCxnSpPr>
            <a:cxnSpLocks noChangeShapeType="1"/>
            <a:stCxn id="66571" idx="6"/>
            <a:endCxn id="6657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72" idx="6"/>
            <a:endCxn id="6657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6578" name="AutoShape 18"/>
          <p:cNvCxnSpPr>
            <a:cxnSpLocks noChangeShapeType="1"/>
            <a:stCxn id="66564" idx="4"/>
            <a:endCxn id="6657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71" idx="7"/>
            <a:endCxn id="6656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5" idx="4"/>
            <a:endCxn id="6657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72" idx="7"/>
            <a:endCxn id="6656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6" idx="4"/>
            <a:endCxn id="6657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6584" name="AutoShape 24"/>
          <p:cNvCxnSpPr>
            <a:cxnSpLocks noChangeShapeType="1"/>
            <a:stCxn id="66571" idx="5"/>
            <a:endCxn id="6658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72" idx="4"/>
            <a:endCxn id="6658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3" idx="3"/>
            <a:endCxn id="6658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659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6599" name="TextBox 39"/>
          <p:cNvSpPr txBox="1">
            <a:spLocks noChangeArrowheads="1"/>
          </p:cNvSpPr>
          <p:nvPr/>
        </p:nvSpPr>
        <p:spPr bwMode="auto">
          <a:xfrm>
            <a:off x="7826375" y="2759075"/>
            <a:ext cx="6318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1: 4</a:t>
            </a:r>
          </a:p>
          <a:p>
            <a:r>
              <a:rPr lang="en-US" sz="2000" b="0"/>
              <a:t>2: 4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8615" name="AutoShape 7"/>
          <p:cNvCxnSpPr>
            <a:cxnSpLocks noChangeShapeType="1"/>
            <a:stCxn id="68612" idx="6"/>
            <a:endCxn id="68613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6" name="AutoShape 8"/>
          <p:cNvCxnSpPr>
            <a:cxnSpLocks noChangeShapeType="1"/>
            <a:stCxn id="68613" idx="6"/>
            <a:endCxn id="68614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8622" name="AutoShape 14"/>
          <p:cNvCxnSpPr>
            <a:cxnSpLocks noChangeShapeType="1"/>
            <a:stCxn id="68619" idx="6"/>
            <a:endCxn id="68620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3" name="AutoShape 15"/>
          <p:cNvCxnSpPr>
            <a:cxnSpLocks noChangeShapeType="1"/>
            <a:stCxn id="68620" idx="6"/>
            <a:endCxn id="68621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8626" name="AutoShape 18"/>
          <p:cNvCxnSpPr>
            <a:cxnSpLocks noChangeShapeType="1"/>
            <a:stCxn id="68612" idx="4"/>
            <a:endCxn id="68619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7" name="AutoShape 19"/>
          <p:cNvCxnSpPr>
            <a:cxnSpLocks noChangeShapeType="1"/>
            <a:stCxn id="68619" idx="7"/>
            <a:endCxn id="68613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8" name="AutoShape 20"/>
          <p:cNvCxnSpPr>
            <a:cxnSpLocks noChangeShapeType="1"/>
            <a:stCxn id="68613" idx="4"/>
            <a:endCxn id="68620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9" name="AutoShape 21"/>
          <p:cNvCxnSpPr>
            <a:cxnSpLocks noChangeShapeType="1"/>
            <a:stCxn id="68620" idx="7"/>
            <a:endCxn id="68614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0" name="AutoShape 22"/>
          <p:cNvCxnSpPr>
            <a:cxnSpLocks noChangeShapeType="1"/>
            <a:stCxn id="68614" idx="4"/>
            <a:endCxn id="68621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8632" name="AutoShape 24"/>
          <p:cNvCxnSpPr>
            <a:cxnSpLocks noChangeShapeType="1"/>
            <a:stCxn id="68619" idx="5"/>
            <a:endCxn id="68631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0" idx="4"/>
            <a:endCxn id="68631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1" idx="3"/>
            <a:endCxn id="68631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8648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8649" name="TextBox 41"/>
          <p:cNvSpPr txBox="1">
            <a:spLocks noChangeArrowheads="1"/>
          </p:cNvSpPr>
          <p:nvPr/>
        </p:nvSpPr>
        <p:spPr bwMode="auto">
          <a:xfrm>
            <a:off x="7826375" y="2759075"/>
            <a:ext cx="6318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2: 1</a:t>
            </a:r>
          </a:p>
          <a:p>
            <a:r>
              <a:rPr lang="en-US" sz="2000" b="0"/>
              <a:t>3: 5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B743E6E-731C-3D4E-8296-755AB8F9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69639" name="AutoShape 7"/>
          <p:cNvCxnSpPr>
            <a:cxnSpLocks noChangeShapeType="1"/>
            <a:stCxn id="69636" idx="6"/>
            <a:endCxn id="69637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0" name="AutoShape 8"/>
          <p:cNvCxnSpPr>
            <a:cxnSpLocks noChangeShapeType="1"/>
            <a:stCxn id="69637" idx="6"/>
            <a:endCxn id="69638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69646" name="AutoShape 14"/>
          <p:cNvCxnSpPr>
            <a:cxnSpLocks noChangeShapeType="1"/>
            <a:stCxn id="69643" idx="6"/>
            <a:endCxn id="69644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47" name="AutoShape 15"/>
          <p:cNvCxnSpPr>
            <a:cxnSpLocks noChangeShapeType="1"/>
            <a:stCxn id="69644" idx="6"/>
            <a:endCxn id="69645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69650" name="AutoShape 18"/>
          <p:cNvCxnSpPr>
            <a:cxnSpLocks noChangeShapeType="1"/>
            <a:stCxn id="69636" idx="4"/>
            <a:endCxn id="69643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9651" name="AutoShape 19"/>
          <p:cNvCxnSpPr>
            <a:cxnSpLocks noChangeShapeType="1"/>
            <a:stCxn id="69643" idx="7"/>
            <a:endCxn id="69637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0"/>
          <p:cNvCxnSpPr>
            <a:cxnSpLocks noChangeShapeType="1"/>
            <a:stCxn id="69637" idx="4"/>
            <a:endCxn id="69644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3" name="AutoShape 21"/>
          <p:cNvCxnSpPr>
            <a:cxnSpLocks noChangeShapeType="1"/>
            <a:stCxn id="69644" idx="7"/>
            <a:endCxn id="69638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2"/>
          <p:cNvCxnSpPr>
            <a:cxnSpLocks noChangeShapeType="1"/>
            <a:stCxn id="69638" idx="4"/>
            <a:endCxn id="69645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69656" name="AutoShape 24"/>
          <p:cNvCxnSpPr>
            <a:cxnSpLocks noChangeShapeType="1"/>
            <a:stCxn id="69643" idx="5"/>
            <a:endCxn id="69655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5"/>
          <p:cNvCxnSpPr>
            <a:cxnSpLocks noChangeShapeType="1"/>
            <a:stCxn id="69644" idx="4"/>
            <a:endCxn id="69655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8" name="AutoShape 26"/>
          <p:cNvCxnSpPr>
            <a:cxnSpLocks noChangeShapeType="1"/>
            <a:stCxn id="69645" idx="3"/>
            <a:endCxn id="69655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69674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69675" name="TextBox 44"/>
          <p:cNvSpPr txBox="1">
            <a:spLocks noChangeArrowheads="1"/>
          </p:cNvSpPr>
          <p:nvPr/>
        </p:nvSpPr>
        <p:spPr bwMode="auto">
          <a:xfrm>
            <a:off x="7826375" y="2759075"/>
            <a:ext cx="6318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3: 2</a:t>
            </a:r>
          </a:p>
          <a:p>
            <a:r>
              <a:rPr lang="en-US" sz="2000" b="0"/>
              <a:t>6: 8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0663" name="AutoShape 7"/>
          <p:cNvCxnSpPr>
            <a:cxnSpLocks noChangeShapeType="1"/>
            <a:stCxn id="70660" idx="6"/>
            <a:endCxn id="70661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64" name="AutoShape 8"/>
          <p:cNvCxnSpPr>
            <a:cxnSpLocks noChangeShapeType="1"/>
            <a:stCxn id="70661" idx="6"/>
            <a:endCxn id="70662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0670" name="AutoShape 14"/>
          <p:cNvCxnSpPr>
            <a:cxnSpLocks noChangeShapeType="1"/>
            <a:stCxn id="70667" idx="6"/>
            <a:endCxn id="70668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1" name="AutoShape 15"/>
          <p:cNvCxnSpPr>
            <a:cxnSpLocks noChangeShapeType="1"/>
            <a:stCxn id="70668" idx="6"/>
            <a:endCxn id="70669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0674" name="AutoShape 18"/>
          <p:cNvCxnSpPr>
            <a:cxnSpLocks noChangeShapeType="1"/>
            <a:stCxn id="70660" idx="4"/>
            <a:endCxn id="70667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0675" name="AutoShape 19"/>
          <p:cNvCxnSpPr>
            <a:cxnSpLocks noChangeShapeType="1"/>
            <a:stCxn id="70667" idx="7"/>
            <a:endCxn id="70661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6" name="AutoShape 20"/>
          <p:cNvCxnSpPr>
            <a:cxnSpLocks noChangeShapeType="1"/>
            <a:stCxn id="70661" idx="4"/>
            <a:endCxn id="70668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8" idx="7"/>
            <a:endCxn id="70662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8" name="AutoShape 22"/>
          <p:cNvCxnSpPr>
            <a:cxnSpLocks noChangeShapeType="1"/>
            <a:stCxn id="70662" idx="4"/>
            <a:endCxn id="70669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0680" name="AutoShape 24"/>
          <p:cNvCxnSpPr>
            <a:cxnSpLocks noChangeShapeType="1"/>
            <a:stCxn id="70667" idx="5"/>
            <a:endCxn id="70679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1" name="AutoShape 25"/>
          <p:cNvCxnSpPr>
            <a:cxnSpLocks noChangeShapeType="1"/>
            <a:stCxn id="70668" idx="4"/>
            <a:endCxn id="70679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82" name="AutoShape 26"/>
          <p:cNvCxnSpPr>
            <a:cxnSpLocks noChangeShapeType="1"/>
            <a:stCxn id="70669" idx="3"/>
            <a:endCxn id="70679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0700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70701" name="TextBox 46"/>
          <p:cNvSpPr txBox="1">
            <a:spLocks noChangeArrowheads="1"/>
          </p:cNvSpPr>
          <p:nvPr/>
        </p:nvSpPr>
        <p:spPr bwMode="auto">
          <a:xfrm>
            <a:off x="7826375" y="2759075"/>
            <a:ext cx="63182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6</a:t>
            </a:r>
          </a:p>
          <a:p>
            <a:r>
              <a:rPr lang="en-US" sz="2000" b="0"/>
              <a:t>7: 4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6348CA4-D0E8-8C46-80EA-AEA508B2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1687" name="AutoShape 7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88" name="AutoShape 8"/>
          <p:cNvCxnSpPr>
            <a:cxnSpLocks noChangeShapeType="1"/>
            <a:stCxn id="71685" idx="6"/>
            <a:endCxn id="71686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1694" name="AutoShape 14"/>
          <p:cNvCxnSpPr>
            <a:cxnSpLocks noChangeShapeType="1"/>
            <a:stCxn id="71691" idx="6"/>
            <a:endCxn id="71692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5" name="AutoShape 15"/>
          <p:cNvCxnSpPr>
            <a:cxnSpLocks noChangeShapeType="1"/>
            <a:stCxn id="71692" idx="6"/>
            <a:endCxn id="71693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1698" name="AutoShape 18"/>
          <p:cNvCxnSpPr>
            <a:cxnSpLocks noChangeShapeType="1"/>
            <a:stCxn id="71684" idx="4"/>
            <a:endCxn id="71691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9" name="AutoShape 19"/>
          <p:cNvCxnSpPr>
            <a:cxnSpLocks noChangeShapeType="1"/>
            <a:stCxn id="71691" idx="7"/>
            <a:endCxn id="71685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0" name="AutoShape 20"/>
          <p:cNvCxnSpPr>
            <a:cxnSpLocks noChangeShapeType="1"/>
            <a:stCxn id="71685" idx="4"/>
            <a:endCxn id="71692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1" name="AutoShape 21"/>
          <p:cNvCxnSpPr>
            <a:cxnSpLocks noChangeShapeType="1"/>
            <a:stCxn id="71692" idx="7"/>
            <a:endCxn id="71686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2" name="AutoShape 22"/>
          <p:cNvCxnSpPr>
            <a:cxnSpLocks noChangeShapeType="1"/>
            <a:stCxn id="71686" idx="4"/>
            <a:endCxn id="71693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1704" name="AutoShape 24"/>
          <p:cNvCxnSpPr>
            <a:cxnSpLocks noChangeShapeType="1"/>
            <a:stCxn id="71691" idx="5"/>
            <a:endCxn id="71703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05" name="AutoShape 25"/>
          <p:cNvCxnSpPr>
            <a:cxnSpLocks noChangeShapeType="1"/>
            <a:stCxn id="71692" idx="4"/>
            <a:endCxn id="71703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6" name="AutoShape 26"/>
          <p:cNvCxnSpPr>
            <a:cxnSpLocks noChangeShapeType="1"/>
            <a:stCxn id="71693" idx="3"/>
            <a:endCxn id="71703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1722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1724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1726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71727" name="TextBox 47"/>
          <p:cNvSpPr txBox="1">
            <a:spLocks noChangeArrowheads="1"/>
          </p:cNvSpPr>
          <p:nvPr/>
        </p:nvSpPr>
        <p:spPr bwMode="auto">
          <a:xfrm>
            <a:off x="7826375" y="2759075"/>
            <a:ext cx="631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0"/>
              <a:t>6: 3</a:t>
            </a:r>
          </a:p>
          <a:p>
            <a:endParaRPr lang="en-US" sz="2000" b="0"/>
          </a:p>
          <a:p>
            <a:endParaRPr lang="en-US" sz="2000" b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97C857E2-0369-B245-BD6A-D06C4406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Coins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Repeat until sum =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c</a:t>
            </a:r>
            <a:endParaRPr lang="en-US" i="1" dirty="0"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    Add the largest coin which does not cause sum to exceed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c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Does this work and is it Optimal?</a:t>
            </a:r>
          </a:p>
          <a:p>
            <a:pPr lvl="1" eaLnBrk="1" hangingPunct="1"/>
            <a:r>
              <a:rPr lang="en-US" dirty="0"/>
              <a:t>Assume denominations are 50¢, 20¢, 3¢, 2¢</a:t>
            </a:r>
          </a:p>
          <a:p>
            <a:pPr lvl="1" eaLnBrk="1" hangingPunct="1"/>
            <a:r>
              <a:rPr lang="en-US" dirty="0"/>
              <a:t>Try it with goal of 75¢, 60¢</a:t>
            </a:r>
          </a:p>
          <a:p>
            <a:pPr lvl="1" eaLnBrk="1" hangingPunct="1"/>
            <a:r>
              <a:rPr lang="en-US" dirty="0"/>
              <a:t>Now assume denominations are 50¢, 20¢, 3¢, 1¢</a:t>
            </a:r>
          </a:p>
          <a:p>
            <a:pPr lvl="1" eaLnBrk="1" hangingPunct="1"/>
            <a:endParaRPr lang="en-US" u="sng" dirty="0">
              <a:ea typeface="ＭＳ Ｐゴシック" charset="-128"/>
              <a:cs typeface="ＭＳ Ｐゴシック" charset="-128"/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u="sng" dirty="0">
                <a:ea typeface="ＭＳ Ｐゴシック" charset="-128"/>
                <a:cs typeface="ＭＳ Ｐゴシック" charset="-128"/>
              </a:rPr>
              <a:t>Greedy Philosophy</a:t>
            </a: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Build up a solution piece by piece</a:t>
            </a: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Always choose the next piece that offers the most obvious and immediate benefit</a:t>
            </a: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Without violating given constraints</a:t>
            </a:r>
          </a:p>
          <a:p>
            <a:pPr>
              <a:buFont typeface="Wingdings" charset="2"/>
              <a:buNone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3E28C-6484-6643-B8B2-10270FD9CB1F}" type="slidenum">
              <a:rPr lang="en-US" smtClean="0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267200" y="1905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 dirty="0">
                <a:ea typeface="Arial" charset="0"/>
                <a:cs typeface="Arial" charset="0"/>
              </a:rPr>
              <a:t>Repeat until PQ is empty</a:t>
            </a:r>
            <a:endParaRPr lang="en-US" b="0" i="1" dirty="0">
              <a:ea typeface="Arial" charset="0"/>
              <a:cs typeface="Arial" charset="0"/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457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981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3505200" y="2590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cxnSp>
        <p:nvCxnSpPr>
          <p:cNvPr id="72711" name="AutoShape 7"/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928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2" name="AutoShape 8"/>
          <p:cNvCxnSpPr>
            <a:cxnSpLocks noChangeShapeType="1"/>
            <a:stCxn id="72709" idx="6"/>
            <a:endCxn id="72710" idx="2"/>
          </p:cNvCxnSpPr>
          <p:nvPr/>
        </p:nvCxnSpPr>
        <p:spPr bwMode="auto">
          <a:xfrm>
            <a:off x="2452688" y="28194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219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743200" y="2362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57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981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3505200" y="3962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cxnSp>
        <p:nvCxnSpPr>
          <p:cNvPr id="72718" name="AutoShape 14"/>
          <p:cNvCxnSpPr>
            <a:cxnSpLocks noChangeShapeType="1"/>
            <a:stCxn id="72715" idx="6"/>
            <a:endCxn id="72716" idx="2"/>
          </p:cNvCxnSpPr>
          <p:nvPr/>
        </p:nvCxnSpPr>
        <p:spPr bwMode="auto">
          <a:xfrm>
            <a:off x="928688" y="4191000"/>
            <a:ext cx="103822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19" name="AutoShape 15"/>
          <p:cNvCxnSpPr>
            <a:cxnSpLocks noChangeShapeType="1"/>
            <a:stCxn id="72716" idx="6"/>
            <a:endCxn id="72717" idx="2"/>
          </p:cNvCxnSpPr>
          <p:nvPr/>
        </p:nvCxnSpPr>
        <p:spPr bwMode="auto">
          <a:xfrm>
            <a:off x="2452688" y="419100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219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743200" y="37480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cxnSp>
        <p:nvCxnSpPr>
          <p:cNvPr id="72722" name="AutoShape 18"/>
          <p:cNvCxnSpPr>
            <a:cxnSpLocks noChangeShapeType="1"/>
            <a:stCxn id="72708" idx="4"/>
            <a:endCxn id="72715" idx="0"/>
          </p:cNvCxnSpPr>
          <p:nvPr/>
        </p:nvCxnSpPr>
        <p:spPr bwMode="auto">
          <a:xfrm>
            <a:off x="685800" y="3062288"/>
            <a:ext cx="0" cy="885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3" name="AutoShape 19"/>
          <p:cNvCxnSpPr>
            <a:cxnSpLocks noChangeShapeType="1"/>
            <a:stCxn id="72715" idx="7"/>
            <a:endCxn id="72709" idx="3"/>
          </p:cNvCxnSpPr>
          <p:nvPr/>
        </p:nvCxnSpPr>
        <p:spPr bwMode="auto">
          <a:xfrm flipV="1">
            <a:off x="847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4" name="AutoShape 20"/>
          <p:cNvCxnSpPr>
            <a:cxnSpLocks noChangeShapeType="1"/>
            <a:stCxn id="72709" idx="4"/>
            <a:endCxn id="72716" idx="0"/>
          </p:cNvCxnSpPr>
          <p:nvPr/>
        </p:nvCxnSpPr>
        <p:spPr bwMode="auto">
          <a:xfrm>
            <a:off x="2209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5" name="AutoShape 21"/>
          <p:cNvCxnSpPr>
            <a:cxnSpLocks noChangeShapeType="1"/>
            <a:stCxn id="72716" idx="7"/>
            <a:endCxn id="72710" idx="3"/>
          </p:cNvCxnSpPr>
          <p:nvPr/>
        </p:nvCxnSpPr>
        <p:spPr bwMode="auto">
          <a:xfrm flipV="1">
            <a:off x="2371725" y="2995613"/>
            <a:ext cx="120015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26" name="AutoShape 22"/>
          <p:cNvCxnSpPr>
            <a:cxnSpLocks noChangeShapeType="1"/>
            <a:stCxn id="72710" idx="4"/>
            <a:endCxn id="72717" idx="0"/>
          </p:cNvCxnSpPr>
          <p:nvPr/>
        </p:nvCxnSpPr>
        <p:spPr bwMode="auto">
          <a:xfrm>
            <a:off x="3733800" y="3062288"/>
            <a:ext cx="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1981200" y="5410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0">
                <a:solidFill>
                  <a:srgbClr val="FF0000"/>
                </a:solidFill>
                <a:latin typeface="Courier New" charset="0"/>
                <a:ea typeface="Arial" charset="0"/>
                <a:cs typeface="Arial" charset="0"/>
              </a:rPr>
              <a:t>7</a:t>
            </a:r>
          </a:p>
        </p:txBody>
      </p:sp>
      <p:cxnSp>
        <p:nvCxnSpPr>
          <p:cNvPr id="72728" name="AutoShape 24"/>
          <p:cNvCxnSpPr>
            <a:cxnSpLocks noChangeShapeType="1"/>
            <a:stCxn id="72715" idx="5"/>
            <a:endCxn id="72727" idx="1"/>
          </p:cNvCxnSpPr>
          <p:nvPr/>
        </p:nvCxnSpPr>
        <p:spPr bwMode="auto">
          <a:xfrm>
            <a:off x="847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729" name="AutoShape 25"/>
          <p:cNvCxnSpPr>
            <a:cxnSpLocks noChangeShapeType="1"/>
            <a:stCxn id="72716" idx="4"/>
            <a:endCxn id="72727" idx="0"/>
          </p:cNvCxnSpPr>
          <p:nvPr/>
        </p:nvCxnSpPr>
        <p:spPr bwMode="auto">
          <a:xfrm>
            <a:off x="2209800" y="4433888"/>
            <a:ext cx="0" cy="962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30" name="AutoShape 26"/>
          <p:cNvCxnSpPr>
            <a:cxnSpLocks noChangeShapeType="1"/>
            <a:stCxn id="72717" idx="3"/>
            <a:endCxn id="72727" idx="7"/>
          </p:cNvCxnSpPr>
          <p:nvPr/>
        </p:nvCxnSpPr>
        <p:spPr bwMode="auto">
          <a:xfrm flipH="1">
            <a:off x="2371725" y="4367213"/>
            <a:ext cx="1200150" cy="1095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304800" y="3290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1143000" y="3124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1828800" y="3276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667000" y="31099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33800" y="3262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1828800" y="46624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3124200" y="4814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1143000" y="4800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Courier New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562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{5}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4419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{4,5}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5562600" y="2895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{4,5}</a:t>
            </a: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441960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{1,4}</a:t>
            </a: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55626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{1,4,5}</a:t>
            </a: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44196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{1,2}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5562600" y="3657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{1,2,4,5}</a:t>
            </a: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4196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{2,3}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5562600" y="4038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{1,2,3,4,5}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4419600" y="4419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{4,7}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5562600" y="441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{1,2,3,4,5,7}</a:t>
            </a: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4419600" y="4800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ea typeface="Arial" charset="0"/>
                <a:cs typeface="Arial" charset="0"/>
              </a:rPr>
              <a:t>{6,7}</a:t>
            </a: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5562600" y="4800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>
                <a:ea typeface="Arial" charset="0"/>
                <a:cs typeface="Arial" charset="0"/>
              </a:rPr>
              <a:t>S</a:t>
            </a:r>
            <a:r>
              <a:rPr lang="en-US" sz="2400" b="0">
                <a:ea typeface="Arial" charset="0"/>
                <a:cs typeface="Arial" charset="0"/>
              </a:rPr>
              <a:t> = {1,2,3,4,5,6,7}</a:t>
            </a:r>
          </a:p>
        </p:txBody>
      </p:sp>
      <p:sp>
        <p:nvSpPr>
          <p:cNvPr id="72752" name="Text Box 35"/>
          <p:cNvSpPr txBox="1">
            <a:spLocks noChangeArrowheads="1"/>
          </p:cNvSpPr>
          <p:nvPr/>
        </p:nvSpPr>
        <p:spPr bwMode="auto">
          <a:xfrm>
            <a:off x="42672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i="1" u="sng" dirty="0">
                <a:ea typeface="Arial" charset="0"/>
                <a:cs typeface="Arial" charset="0"/>
              </a:rPr>
              <a:t>  X:  </a:t>
            </a:r>
            <a:endParaRPr lang="en-US" sz="2400" b="0" u="sng" dirty="0">
              <a:ea typeface="Arial" charset="0"/>
              <a:cs typeface="Arial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BFF9C-E464-A84C-8A8F-5397118AC47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2651A7F-2840-5346-A11C-BAA2783A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60065" r="62791"/>
          <a:stretch>
            <a:fillRect/>
          </a:stretch>
        </p:blipFill>
        <p:spPr bwMode="auto">
          <a:xfrm>
            <a:off x="228600" y="609600"/>
            <a:ext cx="27384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Complexity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000" dirty="0">
                <a:ea typeface="ＭＳ Ｐゴシック" charset="-128"/>
                <a:cs typeface="ＭＳ Ｐゴシック" charset="-128"/>
                <a:sym typeface="Symbol" charset="2"/>
              </a:rPr>
              <a:t>Dense Graph: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E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 = O(|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</a:t>
            </a:r>
            <a:r>
              <a:rPr lang="en-US" sz="2000" baseline="30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2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)</a:t>
            </a:r>
            <a:endParaRPr lang="en-US" sz="2000" dirty="0">
              <a:ea typeface="ＭＳ Ｐゴシック" charset="-128"/>
              <a:cs typeface="ＭＳ Ｐゴシック" charset="-128"/>
              <a:sym typeface="Symbol" charset="2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sz="1800" dirty="0" err="1">
                <a:sym typeface="Symbol" charset="2"/>
              </a:rPr>
              <a:t>Kruskal’s</a:t>
            </a:r>
            <a:r>
              <a:rPr lang="en-US" sz="1800" dirty="0">
                <a:sym typeface="Symbol" charset="2"/>
              </a:rPr>
              <a:t>: 				(</a:t>
            </a:r>
            <a:r>
              <a:rPr lang="en-US" sz="1800" i="1" dirty="0">
                <a:sym typeface="Symbol" charset="2"/>
              </a:rPr>
              <a:t>|E|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 = (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i="1" baseline="30000" dirty="0">
                <a:sym typeface="Symbol" charset="2"/>
              </a:rPr>
              <a:t>2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Prim’s (</a:t>
            </a:r>
            <a:r>
              <a:rPr lang="en-US" sz="1800" dirty="0" err="1">
                <a:sym typeface="Symbol" charset="2"/>
              </a:rPr>
              <a:t>w</a:t>
            </a:r>
            <a:r>
              <a:rPr lang="en-US" sz="1800" dirty="0">
                <a:sym typeface="Symbol" charset="2"/>
              </a:rPr>
              <a:t>/ Array PQ): 		(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i="1" baseline="30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Prim’s (</a:t>
            </a:r>
            <a:r>
              <a:rPr lang="en-US" sz="1800" dirty="0" err="1">
                <a:sym typeface="Symbol" charset="2"/>
              </a:rPr>
              <a:t>w</a:t>
            </a:r>
            <a:r>
              <a:rPr lang="en-US" sz="1800" dirty="0">
                <a:sym typeface="Symbol" charset="2"/>
              </a:rPr>
              <a:t>/ Binary Heap PQ): 		(</a:t>
            </a:r>
            <a:r>
              <a:rPr lang="en-US" sz="1800" i="1" dirty="0">
                <a:sym typeface="Symbol" charset="2"/>
              </a:rPr>
              <a:t>|E|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 = (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i="1" baseline="30000" dirty="0">
                <a:sym typeface="Symbol" charset="2"/>
              </a:rPr>
              <a:t>2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ea typeface="ＭＳ Ｐゴシック" charset="-128"/>
                <a:cs typeface="ＭＳ Ｐゴシック" charset="-128"/>
                <a:sym typeface="Symbol" charset="2"/>
              </a:rPr>
              <a:t>Sparse Graph: 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E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 = O(|</a:t>
            </a:r>
            <a:r>
              <a:rPr lang="en-US" sz="20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V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|)</a:t>
            </a:r>
            <a:endParaRPr lang="en-US" sz="2000" dirty="0">
              <a:ea typeface="ＭＳ Ｐゴシック" charset="-128"/>
              <a:cs typeface="ＭＳ Ｐゴシック" charset="-128"/>
              <a:sym typeface="Symbol" charset="2"/>
            </a:endParaRPr>
          </a:p>
          <a:p>
            <a:pPr lvl="1" eaLnBrk="1" hangingPunct="1">
              <a:lnSpc>
                <a:spcPct val="70000"/>
              </a:lnSpc>
            </a:pPr>
            <a:r>
              <a:rPr lang="en-US" sz="1800" dirty="0" err="1">
                <a:sym typeface="Symbol" charset="2"/>
              </a:rPr>
              <a:t>Kruskal’s</a:t>
            </a:r>
            <a:r>
              <a:rPr lang="en-US" sz="1800" dirty="0">
                <a:sym typeface="Symbol" charset="2"/>
              </a:rPr>
              <a:t>: 				(</a:t>
            </a:r>
            <a:r>
              <a:rPr lang="en-US" sz="1800" i="1" dirty="0">
                <a:sym typeface="Symbol" charset="2"/>
              </a:rPr>
              <a:t>|E|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 = (</a:t>
            </a:r>
            <a:r>
              <a:rPr lang="en-US" sz="1800" i="1" dirty="0">
                <a:sym typeface="Symbol" charset="2"/>
              </a:rPr>
              <a:t>|V|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Prim’s (</a:t>
            </a:r>
            <a:r>
              <a:rPr lang="en-US" sz="1800" dirty="0" err="1">
                <a:sym typeface="Symbol" charset="2"/>
              </a:rPr>
              <a:t>w</a:t>
            </a:r>
            <a:r>
              <a:rPr lang="en-US" sz="1800" dirty="0">
                <a:sym typeface="Symbol" charset="2"/>
              </a:rPr>
              <a:t>/ Array PQ): 		(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i="1" baseline="30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Prim’s (</a:t>
            </a:r>
            <a:r>
              <a:rPr lang="en-US" sz="1800" dirty="0" err="1">
                <a:sym typeface="Symbol" charset="2"/>
              </a:rPr>
              <a:t>w</a:t>
            </a:r>
            <a:r>
              <a:rPr lang="en-US" sz="1800" dirty="0">
                <a:sym typeface="Symbol" charset="2"/>
              </a:rPr>
              <a:t>/ Binary Heap PQ): 		(</a:t>
            </a:r>
            <a:r>
              <a:rPr lang="en-US" sz="1800" i="1" dirty="0">
                <a:sym typeface="Symbol" charset="2"/>
              </a:rPr>
              <a:t>|E|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 = (</a:t>
            </a:r>
            <a:r>
              <a:rPr lang="en-US" sz="1800" i="1" dirty="0">
                <a:sym typeface="Symbol" charset="2"/>
              </a:rPr>
              <a:t>|V| </a:t>
            </a:r>
            <a:r>
              <a:rPr lang="en-US" sz="1800" dirty="0">
                <a:sym typeface="Symbol" charset="2"/>
              </a:rPr>
              <a:t>log </a:t>
            </a:r>
            <a:r>
              <a:rPr lang="en-US" sz="1800" i="1" dirty="0">
                <a:sym typeface="Symbol" charset="2"/>
              </a:rPr>
              <a:t>|V|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70000"/>
              </a:lnSpc>
            </a:pP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ea typeface="ＭＳ Ｐゴシック" charset="-128"/>
                <a:cs typeface="ＭＳ Ｐゴシック" charset="-128"/>
                <a:sym typeface="Symbol" charset="2"/>
              </a:rPr>
              <a:t>Punch-lines?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Use Prim’s with Array PQ for a dense graph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>
                <a:sym typeface="Symbol" charset="2"/>
              </a:rPr>
              <a:t>Kruskal’s with sets OR Prim’s with Heap PQ for a sparse graph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6184B2-C4D4-5C44-A514-04C72E4D3375}" type="slidenum">
              <a:rPr lang="en-US" smtClean="0">
                <a:latin typeface="Times New Roman" charset="0"/>
              </a:rPr>
              <a:pPr/>
              <a:t>41</a:t>
            </a:fld>
            <a:endParaRPr lang="en-US">
              <a:latin typeface="Times New Roman" charset="0"/>
            </a:endParaRP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/>
          <a:srcRect b="35715"/>
          <a:stretch>
            <a:fillRect/>
          </a:stretch>
        </p:blipFill>
        <p:spPr bwMode="auto">
          <a:xfrm>
            <a:off x="1828800" y="4876800"/>
            <a:ext cx="64008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5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146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Dijkstra's</a:t>
            </a:r>
          </a:p>
          <a:p>
            <a:r>
              <a:rPr lang="en-US" sz="2000" b="0"/>
              <a:t>Complexity: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Travelling Salesman Problem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Given a graph of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n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cities with distances from one city to another: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Visit each city exactly once, and return to the initial city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Travelling the least possible distance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TSP is a Hamiltonian Cycle, also called a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Rudrata</a:t>
            </a:r>
            <a:r>
              <a:rPr lang="en-US" dirty="0">
                <a:ea typeface="ＭＳ Ｐゴシック" charset="-128"/>
                <a:cs typeface="ＭＳ Ｐゴシック" charset="-128"/>
              </a:rPr>
              <a:t> Cycle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Cycle through a connected graph which visits each node exactly once and for which the sum of the edge costs is minimized</a:t>
            </a:r>
          </a:p>
          <a:p>
            <a:r>
              <a:rPr lang="en-US" dirty="0"/>
              <a:t>We will consider 3 variations: </a:t>
            </a:r>
          </a:p>
          <a:p>
            <a:pPr lvl="1"/>
            <a:r>
              <a:rPr lang="en-US" dirty="0"/>
              <a:t>Easy (symmetric)</a:t>
            </a:r>
          </a:p>
          <a:p>
            <a:pPr lvl="1"/>
            <a:r>
              <a:rPr lang="en-US" dirty="0"/>
              <a:t>Normal (asymmetric, i.e. directed graph)</a:t>
            </a:r>
          </a:p>
          <a:p>
            <a:pPr lvl="1"/>
            <a:r>
              <a:rPr lang="en-US" dirty="0"/>
              <a:t>Hard (asymmetric and some infinite distances). You can play with all of them during testing but will just use the Hard level for your reporting your results 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What is a simplistic algorithm?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00BA2-2144-7548-A1B8-44A38F88EC76}" type="slidenum">
              <a:rPr lang="en-US" smtClean="0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TSP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 err="1"/>
              <a:t>n</a:t>
            </a:r>
            <a:r>
              <a:rPr lang="en-US" dirty="0"/>
              <a:t>! possible paths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To calibrate, there are about 10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57</a:t>
            </a:r>
            <a:r>
              <a:rPr lang="en-US" dirty="0">
                <a:ea typeface="ＭＳ Ｐゴシック" charset="-128"/>
                <a:cs typeface="ＭＳ Ｐゴシック" charset="-128"/>
              </a:rPr>
              <a:t> atoms in the solar system and 10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80</a:t>
            </a:r>
            <a:r>
              <a:rPr lang="en-US" dirty="0">
                <a:ea typeface="ＭＳ Ｐゴシック" charset="-128"/>
                <a:cs typeface="ＭＳ Ｐゴシック" charset="-128"/>
              </a:rPr>
              <a:t> atoms in the current known universe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3581400"/>
          <a:ext cx="3831772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# of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Brute force  </a:t>
                      </a:r>
                      <a:r>
                        <a:rPr lang="en-US" b="0" dirty="0" err="1">
                          <a:ea typeface="ＭＳ Ｐゴシック" charset="-128"/>
                          <a:cs typeface="ＭＳ Ｐゴシック" charset="-128"/>
                        </a:rPr>
                        <a:t>O(</a:t>
                      </a:r>
                      <a:r>
                        <a:rPr lang="en-US" b="0" i="1" dirty="0" err="1"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  <a:r>
                        <a:rPr lang="en-US" b="0" dirty="0">
                          <a:ea typeface="ＭＳ Ｐゴシック" charset="-128"/>
                          <a:cs typeface="ＭＳ Ｐゴシック" charset="-128"/>
                        </a:rPr>
                        <a:t>!)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>
                          <a:ea typeface="ＭＳ Ｐゴシック" charset="-128"/>
                          <a:cs typeface="ＭＳ Ｐゴシック" charset="-128"/>
                        </a:rPr>
                        <a:t>2567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86" name="TextBox 6"/>
          <p:cNvSpPr txBox="1">
            <a:spLocks noChangeArrowheads="1"/>
          </p:cNvSpPr>
          <p:nvPr/>
        </p:nvSpPr>
        <p:spPr bwMode="auto">
          <a:xfrm>
            <a:off x="2209800" y="3067110"/>
            <a:ext cx="477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/>
              <a:t>Approximate TSP Time Complexity – big 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TSP Greedy Approach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How would Greedy TSP work?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What is complexity?</a:t>
            </a:r>
          </a:p>
          <a:p>
            <a:pPr lvl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7B06A-0E89-5142-B606-111258DF738E}" type="slidenum">
              <a:rPr lang="en-US" smtClean="0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TSP Greedy Approach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How would Greedy TSP work?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What is complexity?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Will this always lead to a legal path?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Not for the hard level. In those cases when not, just try again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Note that for the hard level, restart can also be necessary with the random algorithm, but we handle that as the framework provides the random solution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Your algorithm should not require restarts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2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nd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Order Greedy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Shortest combined path from current city which reaches two cities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Complexity?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Is it better?</a:t>
            </a:r>
          </a:p>
          <a:p>
            <a:pPr lvl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7B06A-0E89-5142-B606-111258DF738E}" type="slidenum">
              <a:rPr lang="en-US" smtClean="0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27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TSP Final Comparative Project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Group Project (see LS for details), You will implement: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1</a:t>
            </a:r>
            <a:r>
              <a:rPr lang="en-US" baseline="30000" dirty="0">
                <a:ea typeface="ＭＳ Ｐゴシック" charset="-128"/>
                <a:cs typeface="ＭＳ Ｐゴシック" charset="-128"/>
              </a:rPr>
              <a:t>st</a:t>
            </a:r>
            <a:r>
              <a:rPr lang="en-US" dirty="0">
                <a:ea typeface="ＭＳ Ｐゴシック" charset="-128"/>
                <a:cs typeface="ＭＳ Ｐゴシック" charset="-128"/>
              </a:rPr>
              <a:t> order Greedy approach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Branch and Bound approach (Project #5)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Your own approach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You should start on greedy (easy) and your own right away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Your own approach can be original or you can use the best algorithm(s) you can find out there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Take time to explore and consider broadly your approach – Have fun!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Your group will submit a written report about your approach and comparative results of the different algorithms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Some extra credit for very nice effort or creativity</a:t>
            </a: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7B06A-0E89-5142-B606-111258DF738E}" type="slidenum">
              <a:rPr lang="en-US" smtClean="0">
                <a:latin typeface="Times New Roman" charset="0"/>
              </a:rPr>
              <a:pPr/>
              <a:t>46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Encoding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Commonly used algorithm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Example: MP3 audio compression which works as follows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Digitize the analog signal by sampling at regular intervals</a:t>
            </a:r>
          </a:p>
          <a:p>
            <a:pPr lvl="1"/>
            <a:r>
              <a:rPr lang="en-US" dirty="0"/>
              <a:t>Yields real numbers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endParaRPr lang="en-US" i="1" dirty="0"/>
          </a:p>
          <a:p>
            <a:pPr lvl="1"/>
            <a:r>
              <a:rPr lang="en-US" dirty="0"/>
              <a:t>High fidelity is 44,100 samples per second</a:t>
            </a:r>
          </a:p>
          <a:p>
            <a:pPr lvl="1"/>
            <a:r>
              <a:rPr lang="en-US" dirty="0"/>
              <a:t>Thus a 50 minute symphony would have </a:t>
            </a:r>
            <a:r>
              <a:rPr lang="en-US" i="1" dirty="0"/>
              <a:t>T</a:t>
            </a:r>
            <a:r>
              <a:rPr lang="en-US" dirty="0"/>
              <a:t> = 50·60·44,100 ≈ 130 million samples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Quantize each sample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s</a:t>
            </a:r>
            <a:r>
              <a:rPr lang="en-US" i="1" baseline="-25000" dirty="0" err="1">
                <a:ea typeface="ＭＳ Ｐゴシック" charset="-128"/>
                <a:cs typeface="ＭＳ Ｐゴシック" charset="-128"/>
              </a:rPr>
              <a:t>t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into a finite alphabet </a:t>
            </a:r>
            <a:r>
              <a:rPr lang="en-US" i="1" dirty="0" err="1">
                <a:ea typeface="ＭＳ Ｐゴシック" charset="-128"/>
                <a:cs typeface="ＭＳ Ｐゴシック" charset="-128"/>
              </a:rPr>
              <a:t>Γ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dirty="0"/>
              <a:t>These are called codewords or symbols</a:t>
            </a:r>
          </a:p>
          <a:p>
            <a:pPr lvl="1"/>
            <a:r>
              <a:rPr lang="en-US" dirty="0"/>
              <a:t>e.g. Quantize into 16 bit numbers</a:t>
            </a:r>
          </a:p>
          <a:p>
            <a:pPr lvl="1"/>
            <a:r>
              <a:rPr lang="en-US" dirty="0"/>
              <a:t>Sufficient that close codewords are indistinguishable to human ear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Encode the quantized values into binary labels</a:t>
            </a:r>
          </a:p>
          <a:p>
            <a:pPr lvl="1"/>
            <a:r>
              <a:rPr lang="en-US" dirty="0"/>
              <a:t>Huffman coding (compression) can give savings in this step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F692C4-45B5-6F4A-8F90-F3A481CA5E59}" type="slidenum">
              <a:rPr lang="en-US" smtClean="0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Encoding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Assume an example of 130 million samples, and that the alphabet has 4 codewords: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A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B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C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D</a:t>
            </a:r>
          </a:p>
          <a:p>
            <a:pPr lvl="1"/>
            <a:r>
              <a:rPr lang="en-US" dirty="0"/>
              <a:t>Thus all measurements are quantized into one of 4 values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Encode these into binary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: 00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: 01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: 10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: 11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Total memory would be 260 million bits (2 bits/sample)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Can we do better?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C91C90-59D7-EA4B-912A-6C33345958ED}" type="slidenum">
              <a:rPr lang="en-US" smtClean="0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Consider the frequency (count) of the symbols: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</a:p>
          <a:p>
            <a:pPr lvl="1">
              <a:defRPr/>
            </a:pPr>
            <a:r>
              <a:rPr lang="en-US" i="1" dirty="0"/>
              <a:t>A</a:t>
            </a:r>
            <a:r>
              <a:rPr lang="en-US" dirty="0"/>
              <a:t>: 70 million</a:t>
            </a:r>
          </a:p>
          <a:p>
            <a:pPr lvl="1">
              <a:defRPr/>
            </a:pPr>
            <a:r>
              <a:rPr lang="en-US" i="1" dirty="0"/>
              <a:t>B</a:t>
            </a:r>
            <a:r>
              <a:rPr lang="en-US" dirty="0"/>
              <a:t>: 3 million</a:t>
            </a:r>
          </a:p>
          <a:p>
            <a:pPr lvl="1">
              <a:defRPr/>
            </a:pPr>
            <a:r>
              <a:rPr lang="en-US" i="1" dirty="0"/>
              <a:t>C</a:t>
            </a:r>
            <a:r>
              <a:rPr lang="en-US" dirty="0"/>
              <a:t>: 20 million</a:t>
            </a:r>
          </a:p>
          <a:p>
            <a:pPr lvl="1">
              <a:defRPr/>
            </a:pPr>
            <a:r>
              <a:rPr lang="en-US" i="1" dirty="0"/>
              <a:t>D</a:t>
            </a:r>
            <a:r>
              <a:rPr lang="en-US" dirty="0"/>
              <a:t>: 37 million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Could use a </a:t>
            </a:r>
            <a:r>
              <a:rPr lang="en-US" i="1" dirty="0"/>
              <a:t>variable length encoding</a:t>
            </a:r>
            <a:r>
              <a:rPr lang="en-US" dirty="0"/>
              <a:t> where more common codewords are represented with less bits?</a:t>
            </a:r>
          </a:p>
          <a:p>
            <a:pPr lvl="1">
              <a:defRPr/>
            </a:pPr>
            <a:r>
              <a:rPr lang="en-US" i="1" dirty="0"/>
              <a:t>A</a:t>
            </a:r>
            <a:r>
              <a:rPr lang="en-US" dirty="0"/>
              <a:t>: 0</a:t>
            </a:r>
          </a:p>
          <a:p>
            <a:pPr lvl="1">
              <a:defRPr/>
            </a:pPr>
            <a:r>
              <a:rPr lang="en-US" i="1" dirty="0"/>
              <a:t>B</a:t>
            </a:r>
            <a:r>
              <a:rPr lang="en-US" dirty="0"/>
              <a:t>: 001</a:t>
            </a:r>
          </a:p>
          <a:p>
            <a:pPr lvl="1">
              <a:defRPr/>
            </a:pPr>
            <a:r>
              <a:rPr lang="en-US" i="1" dirty="0"/>
              <a:t>C</a:t>
            </a:r>
            <a:r>
              <a:rPr lang="en-US" dirty="0"/>
              <a:t>: 01</a:t>
            </a:r>
          </a:p>
          <a:p>
            <a:pPr lvl="1">
              <a:defRPr/>
            </a:pPr>
            <a:r>
              <a:rPr lang="en-US" i="1" dirty="0"/>
              <a:t>D</a:t>
            </a:r>
            <a:r>
              <a:rPr lang="en-US" dirty="0"/>
              <a:t>: 10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Total number of bits would now be less due to frequency of </a:t>
            </a:r>
            <a:r>
              <a:rPr lang="en-US" i="1" dirty="0"/>
              <a:t>A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However, how would you distinguish </a:t>
            </a:r>
            <a:r>
              <a:rPr lang="en-US" i="1" dirty="0"/>
              <a:t>AC </a:t>
            </a:r>
            <a:r>
              <a:rPr lang="en-US" dirty="0"/>
              <a:t>from </a:t>
            </a:r>
            <a:r>
              <a:rPr lang="en-US" i="1" dirty="0"/>
              <a:t>B</a:t>
            </a:r>
            <a:r>
              <a:rPr lang="en-US" dirty="0"/>
              <a:t>?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8375C-22A5-824B-891A-3674AE9C5CA4}" type="slidenum">
              <a:rPr lang="en-US" smtClean="0">
                <a:latin typeface="Times New Roman" charset="0"/>
              </a:rPr>
              <a:pPr/>
              <a:t>49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MST – Minimum Spanning Tree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Given a connected undirected graph we would like to find the “cheapest” connected version of that graph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Remove all extra edges leaving just enough to be connected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 – it will be a tree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Find the tree that has the smallest sum of edge lengths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Given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G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) and edge weights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w</a:t>
            </a:r>
            <a:r>
              <a:rPr lang="en-US" i="1" baseline="-25000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, find the tree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T</a:t>
            </a:r>
            <a:r>
              <a:rPr lang="en-US" dirty="0">
                <a:ea typeface="ＭＳ Ｐゴシック" charset="-128"/>
                <a:cs typeface="ＭＳ Ｐゴシック" charset="-128"/>
              </a:rPr>
              <a:t> = (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V</a:t>
            </a:r>
            <a:r>
              <a:rPr lang="en-US" dirty="0">
                <a:ea typeface="ＭＳ Ｐゴシック" charset="-128"/>
                <a:cs typeface="ＭＳ Ｐゴシック" charset="-128"/>
              </a:rPr>
              <a:t>,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E'</a:t>
            </a:r>
            <a:r>
              <a:rPr lang="en-US" dirty="0">
                <a:ea typeface="ＭＳ Ｐゴシック" charset="-128"/>
                <a:cs typeface="ＭＳ Ｐゴシック" charset="-128"/>
              </a:rPr>
              <a:t>) where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E' </a:t>
            </a:r>
            <a:r>
              <a:rPr lang="en-US" dirty="0">
                <a:ea typeface="ＭＳ Ｐゴシック" charset="-128"/>
                <a:cs typeface="ＭＳ Ｐゴシック" charset="-128"/>
              </a:rPr>
              <a:t>⊆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E</a:t>
            </a:r>
            <a:r>
              <a:rPr lang="en-US" dirty="0">
                <a:ea typeface="ＭＳ Ｐゴシック" charset="-128"/>
                <a:cs typeface="ＭＳ Ｐゴシック" charset="-128"/>
              </a:rPr>
              <a:t> and which also minimizes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This is the Minimum Spanning Tree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Not necessarily unique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Many applications – cheapest phone network, etc.</a:t>
            </a:r>
          </a:p>
        </p:txBody>
      </p:sp>
      <p:sp>
        <p:nvSpPr>
          <p:cNvPr id="2150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7DF93-A18E-124D-B410-B68CDD15A1A4}" type="slidenum">
              <a:rPr lang="en-US" smtClean="0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705600" y="3962400"/>
          <a:ext cx="895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4" imgW="393700" imgH="342900" progId="Equation.3">
                  <p:embed/>
                </p:oleObj>
              </mc:Choice>
              <mc:Fallback>
                <p:oleObj name="Equation" r:id="rId4" imgW="3937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895350" cy="779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Prefix-Free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304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Prefix-Free Property:  Binary representation of codewords such that no codeword can be a prefix of another codeword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Any full binary tree (all nodes have 0 or two children) with the #leafs equal to the #codewords will </a:t>
            </a:r>
            <a:r>
              <a:rPr lang="en-US" i="1" dirty="0"/>
              <a:t>always</a:t>
            </a:r>
            <a:r>
              <a:rPr lang="en-US" dirty="0"/>
              <a:t> give a valid prefix free encoding</a:t>
            </a:r>
          </a:p>
          <a:p>
            <a:pPr lvl="1">
              <a:defRPr/>
            </a:pPr>
            <a:r>
              <a:rPr lang="en-US" dirty="0"/>
              <a:t>Any codeword can arbitrarily be at any leaf, but we want frequent codewords higher in the tree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Encoding below allows us to store our example with 213 Mbits – Why?  (17% improvement)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But how do we find an optimal encoding tree? – Simple </a:t>
            </a:r>
            <a:r>
              <a:rPr lang="en-US" dirty="0" err="1"/>
              <a:t>Alg</a:t>
            </a:r>
            <a:r>
              <a:rPr lang="en-US" dirty="0"/>
              <a:t>?</a:t>
            </a:r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3B9C2-212A-EA40-8935-E4B59CBE86D3}" type="slidenum">
              <a:rPr lang="en-US" smtClean="0">
                <a:latin typeface="Times New Roman" charset="0"/>
              </a:rPr>
              <a:pPr/>
              <a:t>50</a:t>
            </a:fld>
            <a:endParaRPr lang="en-US">
              <a:latin typeface="Times New Roman" charset="0"/>
            </a:endParaRPr>
          </a:p>
        </p:txBody>
      </p:sp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013" y="4038600"/>
            <a:ext cx="4903787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Optimal Encoding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667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Assume frequency (count) of codewords are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f</a:t>
            </a:r>
            <a:r>
              <a:rPr lang="en-US" baseline="-25000" dirty="0" err="1"/>
              <a:t>|</a:t>
            </a:r>
            <a:r>
              <a:rPr lang="en-US" i="1" baseline="-25000" dirty="0" err="1"/>
              <a:t>Γ</a:t>
            </a:r>
            <a:r>
              <a:rPr lang="en-US" baseline="-25000" dirty="0"/>
              <a:t>|</a:t>
            </a: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endParaRPr lang="en-US" dirty="0"/>
          </a:p>
          <a:p>
            <a:pPr>
              <a:buFont typeface="Wingdings" pitchFamily="-107" charset="2"/>
              <a:buChar char="l"/>
              <a:defRPr/>
            </a:pPr>
            <a:r>
              <a:rPr lang="en-US" dirty="0" err="1"/>
              <a:t>Treecost</a:t>
            </a:r>
            <a:r>
              <a:rPr lang="en-US" dirty="0"/>
              <a:t> = 70·1 + 37·2 + 3·3 + 20·3 = 213 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If we keep frequencies at internal nodes which are equal to the sum of their children, then cost(tree) is just the sum of all internal and leaf nodes (excluding the root node)</a:t>
            </a:r>
          </a:p>
        </p:txBody>
      </p:sp>
      <p:sp>
        <p:nvSpPr>
          <p:cNvPr id="8090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09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DB02C-025F-BE4A-B6D7-A63D60CA7BA3}" type="slidenum">
              <a:rPr lang="en-US" smtClean="0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595563" y="1876425"/>
          <a:ext cx="38020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9" name="Equation" r:id="rId4" imgW="2298700" imgH="431800" progId="Equation.3">
                  <p:embed/>
                </p:oleObj>
              </mc:Choice>
              <mc:Fallback>
                <p:oleObj name="Equation" r:id="rId4" imgW="22987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876425"/>
                        <a:ext cx="3802062" cy="714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59013" y="4038600"/>
            <a:ext cx="4903787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Algorithm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4384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Greedy constructive algorithm</a:t>
            </a:r>
          </a:p>
          <a:p>
            <a:pPr lvl="1" eaLnBrk="1" hangingPunct="1"/>
            <a:r>
              <a:rPr lang="en-US" dirty="0"/>
              <a:t>Repeat until all symbols/codewords are used</a:t>
            </a:r>
          </a:p>
          <a:p>
            <a:pPr lvl="1" eaLnBrk="1" hangingPunct="1"/>
            <a:r>
              <a:rPr lang="en-US" dirty="0"/>
              <a:t>Find the two symbols with smallest frequencies, say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 err="1"/>
              <a:t>j</a:t>
            </a:r>
            <a:endParaRPr lang="en-US" i="1" dirty="0"/>
          </a:p>
          <a:p>
            <a:pPr lvl="1" eaLnBrk="1" hangingPunct="1"/>
            <a:r>
              <a:rPr lang="en-US" dirty="0"/>
              <a:t>Make them children of a new node with frequency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+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endParaRPr lang="en-US" i="1" dirty="0"/>
          </a:p>
          <a:p>
            <a:pPr lvl="1" eaLnBrk="1" hangingPunct="1"/>
            <a:r>
              <a:rPr lang="en-US" dirty="0"/>
              <a:t>Pull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and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off the list of frequencies</a:t>
            </a:r>
          </a:p>
          <a:p>
            <a:pPr lvl="1" eaLnBrk="1" hangingPunct="1"/>
            <a:r>
              <a:rPr lang="en-US" dirty="0"/>
              <a:t>Insert </a:t>
            </a:r>
            <a:r>
              <a:rPr lang="en-US" i="1" dirty="0"/>
              <a:t>f</a:t>
            </a:r>
            <a:r>
              <a:rPr lang="en-US" i="1" baseline="-25000" dirty="0"/>
              <a:t>i </a:t>
            </a:r>
            <a:r>
              <a:rPr lang="en-US" dirty="0"/>
              <a:t>+ </a:t>
            </a:r>
            <a:r>
              <a:rPr lang="en-US" i="1" dirty="0"/>
              <a:t>f</a:t>
            </a:r>
            <a:r>
              <a:rPr lang="en-US" i="1" baseline="-25000" dirty="0"/>
              <a:t>j  </a:t>
            </a:r>
            <a:r>
              <a:rPr lang="en-US" dirty="0"/>
              <a:t>into the list of frequencies – What data structure?</a:t>
            </a:r>
            <a:endParaRPr lang="en-US" i="1" dirty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19C93C-49BC-AE45-88FE-3CD850E01D03}" type="slidenum">
              <a:rPr lang="en-US" smtClean="0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  <p:pic>
        <p:nvPicPr>
          <p:cNvPr id="829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602038"/>
            <a:ext cx="2819400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Algorithm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7772400" cy="20574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Although we insert array indexes (integers from 1 to 2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n</a:t>
            </a:r>
            <a:r>
              <a:rPr lang="en-US" dirty="0">
                <a:ea typeface="ＭＳ Ｐゴシック" charset="-128"/>
                <a:cs typeface="ＭＳ Ｐゴシック" charset="-128"/>
              </a:rPr>
              <a:t>-1) into the queue, the priority queue key value is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f</a:t>
            </a:r>
            <a:r>
              <a:rPr lang="en-US" dirty="0">
                <a:ea typeface="ＭＳ Ｐゴシック" charset="-128"/>
                <a:cs typeface="ＭＳ Ｐゴシック" charset="-128"/>
              </a:rPr>
              <a:t>(index)</a:t>
            </a:r>
          </a:p>
          <a:p>
            <a:pPr lvl="1"/>
            <a:r>
              <a:rPr lang="en-US" sz="1800" dirty="0">
                <a:ea typeface="ＭＳ Ｐゴシック" charset="-128"/>
                <a:cs typeface="ＭＳ Ｐゴシック" charset="-128"/>
              </a:rPr>
              <a:t>Note the array </a:t>
            </a:r>
            <a:r>
              <a:rPr lang="en-US" sz="1800" i="1" dirty="0">
                <a:ea typeface="ＭＳ Ｐゴシック" charset="-128"/>
                <a:cs typeface="ＭＳ Ｐゴシック" charset="-128"/>
              </a:rPr>
              <a:t>f</a:t>
            </a:r>
            <a:r>
              <a:rPr lang="en-US" sz="1800" dirty="0">
                <a:ea typeface="ＭＳ Ｐゴシック" charset="-128"/>
                <a:cs typeface="ＭＳ Ｐゴシック" charset="-128"/>
              </a:rPr>
              <a:t> is assumed unsorted (e.g. 70, 3, 20, 37)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Can implement priority queue just like in Dijkstra's algorithm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6B47A-301E-604E-BBA6-924094B34225}" type="slidenum">
              <a:rPr lang="en-US" smtClean="0">
                <a:latin typeface="Times New Roman" charset="0"/>
              </a:rPr>
              <a:pPr/>
              <a:t>53</a:t>
            </a:fld>
            <a:endParaRPr lang="en-US">
              <a:latin typeface="Times New Roman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67818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652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**Challenge Question** Huffman Algorithm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Using Huffman show a final tree, tree cost, and encoding given:</a:t>
            </a:r>
          </a:p>
          <a:p>
            <a:pPr lvl="1">
              <a:defRPr/>
            </a:pPr>
            <a:r>
              <a:rPr lang="en-US" sz="1800" i="1" dirty="0"/>
              <a:t>A</a:t>
            </a:r>
            <a:r>
              <a:rPr lang="en-US" sz="1800" dirty="0"/>
              <a:t>: 10</a:t>
            </a:r>
          </a:p>
          <a:p>
            <a:pPr lvl="1">
              <a:defRPr/>
            </a:pPr>
            <a:r>
              <a:rPr lang="en-US" sz="1800" i="1" dirty="0"/>
              <a:t>B</a:t>
            </a:r>
            <a:r>
              <a:rPr lang="en-US" sz="1800" dirty="0"/>
              <a:t>: 5</a:t>
            </a:r>
          </a:p>
          <a:p>
            <a:pPr lvl="1">
              <a:defRPr/>
            </a:pPr>
            <a:r>
              <a:rPr lang="en-US" sz="1800" i="1" dirty="0"/>
              <a:t>C</a:t>
            </a:r>
            <a:r>
              <a:rPr lang="en-US" sz="1800" dirty="0"/>
              <a:t>: 15</a:t>
            </a:r>
          </a:p>
          <a:p>
            <a:pPr lvl="1">
              <a:defRPr/>
            </a:pPr>
            <a:r>
              <a:rPr lang="en-US" sz="1800" i="1" dirty="0"/>
              <a:t>D</a:t>
            </a:r>
            <a:r>
              <a:rPr lang="en-US" sz="1800" dirty="0"/>
              <a:t>: 5</a:t>
            </a:r>
          </a:p>
          <a:p>
            <a:pPr lvl="1">
              <a:defRPr/>
            </a:pPr>
            <a:r>
              <a:rPr lang="en-US" sz="1800" dirty="0">
                <a:ea typeface="ＭＳ Ｐゴシック" charset="-128"/>
                <a:cs typeface="ＭＳ Ｐゴシック" charset="-128"/>
              </a:rPr>
              <a:t>E: 40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If we use a binary heap implementation of priority queue, then Huffman complexity is O(?)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6B47A-301E-604E-BBA6-924094B34225}" type="slidenum">
              <a:rPr lang="en-US" smtClean="0">
                <a:latin typeface="Times New Roman" charset="0"/>
              </a:rPr>
              <a:pPr/>
              <a:t>54</a:t>
            </a:fld>
            <a:endParaRPr lang="en-US">
              <a:latin typeface="Times New Roman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31862"/>
            <a:ext cx="67818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07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Huffman Algorithm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6B47A-301E-604E-BBA6-924094B34225}" type="slidenum">
              <a:rPr lang="en-US" smtClean="0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67818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42672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Can implement priority queue just like in Dijkstra's algorithm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If we use a binary heap implementation of priority queue, then Huffman complexity is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O(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log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B0DA-CA29-E54A-A2BC-C3C9A0BB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C9E3-EF5A-E74A-9F4C-89CDDE67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295400"/>
            <a:ext cx="7772400" cy="4648200"/>
          </a:xfrm>
        </p:spPr>
        <p:txBody>
          <a:bodyPr/>
          <a:lstStyle/>
          <a:p>
            <a:r>
              <a:rPr lang="en-US" dirty="0"/>
              <a:t>Can use rules and settings of variables to solve interesting problems – PROLOG – early AI language</a:t>
            </a:r>
          </a:p>
          <a:p>
            <a:r>
              <a:rPr lang="en-US" dirty="0"/>
              <a:t>Assume a set of Boolean variables</a:t>
            </a:r>
          </a:p>
          <a:p>
            <a:pPr lvl="1"/>
            <a:r>
              <a:rPr lang="en-US" dirty="0"/>
              <a:t>r = it is raining</a:t>
            </a:r>
          </a:p>
          <a:p>
            <a:pPr lvl="1"/>
            <a:r>
              <a:rPr lang="en-US" dirty="0"/>
              <a:t>u = umbrella is open</a:t>
            </a:r>
          </a:p>
          <a:p>
            <a:pPr lvl="1"/>
            <a:r>
              <a:rPr lang="en-US" dirty="0"/>
              <a:t>d = you are dry</a:t>
            </a:r>
          </a:p>
          <a:p>
            <a:r>
              <a:rPr lang="en-US" dirty="0"/>
              <a:t>Horn formulas are made of implications (i.e. rules)</a:t>
            </a:r>
          </a:p>
          <a:p>
            <a:pPr lvl="1"/>
            <a:r>
              <a:rPr lang="en-US" dirty="0"/>
              <a:t>(r </a:t>
            </a:r>
            <a:r>
              <a:rPr lang="en-US" dirty="0">
                <a:sym typeface="Symbol" pitchFamily="2" charset="2"/>
              </a:rPr>
              <a:t></a:t>
            </a:r>
            <a:r>
              <a:rPr lang="en-US" dirty="0"/>
              <a:t> u) </a:t>
            </a:r>
            <a:r>
              <a:rPr lang="en-US" dirty="0">
                <a:sym typeface="Symbol" pitchFamily="2" charset="2"/>
              </a:rPr>
              <a:t></a:t>
            </a:r>
            <a:r>
              <a:rPr lang="en-US" dirty="0"/>
              <a:t> d</a:t>
            </a:r>
          </a:p>
          <a:p>
            <a:r>
              <a:rPr lang="en-US" dirty="0"/>
              <a:t>and pure negative clauses (another type of rule)</a:t>
            </a:r>
          </a:p>
          <a:p>
            <a:pPr lvl="1"/>
            <a:r>
              <a:rPr lang="en-US" dirty="0"/>
              <a:t>(¬r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¬u </a:t>
            </a:r>
            <a:r>
              <a:rPr lang="en-US" dirty="0">
                <a:sym typeface="Symbol" pitchFamily="2" charset="2"/>
              </a:rPr>
              <a:t></a:t>
            </a:r>
            <a:r>
              <a:rPr lang="en-US" dirty="0"/>
              <a:t> ¬d) – At least one of the variables must be false</a:t>
            </a:r>
          </a:p>
          <a:p>
            <a:r>
              <a:rPr lang="en-US" dirty="0"/>
              <a:t>Can we find an assignment of our variables which </a:t>
            </a:r>
            <a:r>
              <a:rPr lang="en-US" i="1" dirty="0"/>
              <a:t>satisfies</a:t>
            </a:r>
            <a:r>
              <a:rPr lang="en-US" dirty="0"/>
              <a:t> all our rules, and also infers new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F31D-A4B0-4845-B0A3-ED3086BC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B772A-E25A-944D-9FE9-E85BE5A4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3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E4DF-0A1B-524F-AF5F-80EB795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23191"/>
            <a:ext cx="7772400" cy="838200"/>
          </a:xfrm>
        </p:spPr>
        <p:txBody>
          <a:bodyPr/>
          <a:lstStyle/>
          <a:p>
            <a:r>
              <a:rPr lang="en-US" dirty="0"/>
              <a:t>Horn Formulas Greedy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BB878-0414-F041-ACEE-A1CAECBE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02" r="981"/>
          <a:stretch/>
        </p:blipFill>
        <p:spPr>
          <a:xfrm>
            <a:off x="46382" y="884582"/>
            <a:ext cx="7514763" cy="39922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6798-E994-ED40-9496-6A5E33A1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E55E3-CA1F-784F-935A-3793071A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51626-361A-BB44-BABD-6997439A05CF}"/>
              </a:ext>
            </a:extLst>
          </p:cNvPr>
          <p:cNvSpPr txBox="1"/>
          <p:nvPr/>
        </p:nvSpPr>
        <p:spPr>
          <a:xfrm>
            <a:off x="304800" y="504034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4 variables, 7 clauses, 17 literals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Gives correct solution and you can implement the above with a variation linear in the number of literals (See HW 5.33)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746BFF-039E-E046-8951-943470D8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09899"/>
              </p:ext>
            </p:extLst>
          </p:nvPr>
        </p:nvGraphicFramePr>
        <p:xfrm>
          <a:off x="7658100" y="1697382"/>
          <a:ext cx="1295400" cy="226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50720204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950424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386216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p→q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2792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2105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934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3495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240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5CD7924-B794-EC4B-BB52-837EF3C5D82F}"/>
              </a:ext>
            </a:extLst>
          </p:cNvPr>
          <p:cNvSpPr txBox="1"/>
          <p:nvPr/>
        </p:nvSpPr>
        <p:spPr>
          <a:xfrm>
            <a:off x="7843173" y="968849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Modus</a:t>
            </a:r>
          </a:p>
          <a:p>
            <a:r>
              <a:rPr lang="en-US" sz="2000" b="0" dirty="0"/>
              <a:t>Ponens</a:t>
            </a:r>
          </a:p>
        </p:txBody>
      </p:sp>
    </p:spTree>
    <p:extLst>
      <p:ext uri="{BB962C8B-B14F-4D97-AF65-F5344CB8AC3E}">
        <p14:creationId xmlns:p14="http://schemas.microsoft.com/office/powerpoint/2010/main" val="3427654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5188-38A3-C94E-ADAA-6C0AEC9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DFA9-E5F0-3945-9E1F-3B6FEA43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Horn-SAT is one variation</a:t>
            </a:r>
          </a:p>
          <a:p>
            <a:r>
              <a:rPr lang="en-US" sz="2800" dirty="0"/>
              <a:t>2-SAT</a:t>
            </a:r>
          </a:p>
          <a:p>
            <a:pPr lvl="1"/>
            <a:r>
              <a:rPr lang="en-US" sz="2400" dirty="0"/>
              <a:t>(x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y)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(</a:t>
            </a:r>
            <a:r>
              <a:rPr lang="en-US" sz="2400" dirty="0">
                <a:sym typeface="Symbol" pitchFamily="2" charset="2"/>
              </a:rPr>
              <a:t>z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x)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(w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y)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…</a:t>
            </a:r>
          </a:p>
          <a:p>
            <a:pPr lvl="1"/>
            <a:r>
              <a:rPr lang="en-US" sz="2400" dirty="0"/>
              <a:t>SAT problems: does there exist a setting of the Boolean variables which satisfy this formula, 2-CNF</a:t>
            </a:r>
          </a:p>
          <a:p>
            <a:pPr lvl="1"/>
            <a:r>
              <a:rPr lang="en-US" sz="2400" dirty="0"/>
              <a:t>There is a polynomial solution</a:t>
            </a:r>
          </a:p>
          <a:p>
            <a:r>
              <a:rPr lang="en-US" sz="2800" dirty="0"/>
              <a:t>3-SAT</a:t>
            </a:r>
          </a:p>
          <a:p>
            <a:pPr lvl="1"/>
            <a:r>
              <a:rPr lang="en-US" sz="2400" dirty="0"/>
              <a:t>(x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y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p)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(</a:t>
            </a:r>
            <a:r>
              <a:rPr lang="en-US" sz="2400" dirty="0">
                <a:sym typeface="Symbol" pitchFamily="2" charset="2"/>
              </a:rPr>
              <a:t>z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x</a:t>
            </a:r>
            <a:r>
              <a:rPr lang="en-US" sz="2400" dirty="0">
                <a:sym typeface="Symbol" pitchFamily="2" charset="2"/>
              </a:rPr>
              <a:t> </a:t>
            </a:r>
            <a:r>
              <a:rPr lang="en-US" sz="2400" dirty="0"/>
              <a:t>  q)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(w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 y</a:t>
            </a:r>
            <a:r>
              <a:rPr lang="en-US" sz="2400" dirty="0">
                <a:sym typeface="Symbol" pitchFamily="2" charset="2"/>
              </a:rPr>
              <a:t> </a:t>
            </a:r>
            <a:r>
              <a:rPr lang="en-US" sz="2400" dirty="0"/>
              <a:t>  q)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…</a:t>
            </a:r>
          </a:p>
          <a:p>
            <a:pPr lvl="1"/>
            <a:r>
              <a:rPr lang="en-US" sz="2400" dirty="0"/>
              <a:t>There is a no polynomial solution, one of original NP-complete problems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AA14F-E55F-0346-AD63-1A16E11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0DF6-C58D-974D-AB1D-18D2AD7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3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6AAC-F254-2946-8EAE-3BAD8859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66F7-1CD0-0C41-B327-2A2E89BC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universe </a:t>
            </a:r>
            <a:r>
              <a:rPr lang="en-US" i="1" dirty="0"/>
              <a:t>U</a:t>
            </a:r>
            <a:r>
              <a:rPr lang="en-US" dirty="0"/>
              <a:t> of elements</a:t>
            </a:r>
          </a:p>
          <a:p>
            <a:r>
              <a:rPr lang="en-US" dirty="0"/>
              <a:t>Assume a set </a:t>
            </a:r>
            <a:r>
              <a:rPr lang="en-US" i="1" dirty="0"/>
              <a:t>S</a:t>
            </a:r>
            <a:r>
              <a:rPr lang="en-US" dirty="0"/>
              <a:t> of subsets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of the universe</a:t>
            </a:r>
          </a:p>
          <a:p>
            <a:r>
              <a:rPr lang="en-US" dirty="0"/>
              <a:t>Set Cover is the problem of finding the minimum number of the subsets, whose union includes all elements of the universe</a:t>
            </a:r>
          </a:p>
          <a:p>
            <a:r>
              <a:rPr lang="en-US" i="1" dirty="0"/>
              <a:t>U</a:t>
            </a:r>
            <a:r>
              <a:rPr lang="en-US" dirty="0"/>
              <a:t> = {1, 2, 3, 4, 5}</a:t>
            </a:r>
          </a:p>
          <a:p>
            <a:r>
              <a:rPr lang="en-US" i="1" dirty="0"/>
              <a:t>S</a:t>
            </a:r>
            <a:r>
              <a:rPr lang="en-US" dirty="0"/>
              <a:t> = {{1, 2, 3}, {2, 4}, {3, 4}, {4, 5}}</a:t>
            </a:r>
          </a:p>
          <a:p>
            <a:r>
              <a:rPr lang="en-US" dirty="0"/>
              <a:t>What is the minimum set cover in this case?</a:t>
            </a:r>
          </a:p>
          <a:p>
            <a:r>
              <a:rPr lang="en-US" dirty="0"/>
              <a:t>Greedy Algorithm?</a:t>
            </a:r>
          </a:p>
          <a:p>
            <a:r>
              <a:rPr lang="en-US" dirty="0"/>
              <a:t>Is it optimal?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5F55-44E8-E942-BF80-ACE564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71952-7092-9D49-BEED-03D41C5A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MST – Minimum Spanning Tree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greedy algorithm might we use assuming we start with the entire graph</a:t>
            </a:r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B587B-D335-0141-A0EA-4F5C476F998C}" type="slidenum">
              <a:rPr lang="en-US" smtClean="0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D97338-4E44-9C49-A618-F052C60E6CC5}"/>
              </a:ext>
            </a:extLst>
          </p:cNvPr>
          <p:cNvGrpSpPr/>
          <p:nvPr/>
        </p:nvGrpSpPr>
        <p:grpSpPr>
          <a:xfrm>
            <a:off x="685800" y="2819400"/>
            <a:ext cx="3886200" cy="3505200"/>
            <a:chOff x="685800" y="2819400"/>
            <a:chExt cx="3886200" cy="3505200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838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62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86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cxnSp>
          <p:nvCxnSpPr>
            <p:cNvPr id="9" name="AutoShape 6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309688" y="32766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" name="AutoShape 7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2833688" y="32766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600200" y="2819400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124200" y="2819400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38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362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886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1309688" y="46482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4"/>
            <p:cNvCxnSpPr>
              <a:cxnSpLocks noChangeShapeType="1"/>
              <a:stCxn id="14" idx="6"/>
              <a:endCxn id="15" idx="2"/>
            </p:cNvCxnSpPr>
            <p:nvPr/>
          </p:nvCxnSpPr>
          <p:spPr bwMode="auto">
            <a:xfrm>
              <a:off x="2833688" y="46482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600200" y="4205288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124200" y="4205288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8</a:t>
              </a:r>
            </a:p>
          </p:txBody>
        </p:sp>
        <p:cxnSp>
          <p:nvCxnSpPr>
            <p:cNvPr id="20" name="AutoShape 17"/>
            <p:cNvCxnSpPr>
              <a:cxnSpLocks noChangeShapeType="1"/>
              <a:stCxn id="6" idx="4"/>
              <a:endCxn id="13" idx="0"/>
            </p:cNvCxnSpPr>
            <p:nvPr/>
          </p:nvCxnSpPr>
          <p:spPr bwMode="auto">
            <a:xfrm>
              <a:off x="1066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18"/>
            <p:cNvCxnSpPr>
              <a:cxnSpLocks noChangeShapeType="1"/>
              <a:stCxn id="13" idx="7"/>
              <a:endCxn id="7" idx="3"/>
            </p:cNvCxnSpPr>
            <p:nvPr/>
          </p:nvCxnSpPr>
          <p:spPr bwMode="auto">
            <a:xfrm flipV="1">
              <a:off x="1228725" y="3452813"/>
              <a:ext cx="1200150" cy="1019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19"/>
            <p:cNvCxnSpPr>
              <a:cxnSpLocks noChangeShapeType="1"/>
              <a:stCxn id="7" idx="4"/>
              <a:endCxn id="14" idx="0"/>
            </p:cNvCxnSpPr>
            <p:nvPr/>
          </p:nvCxnSpPr>
          <p:spPr bwMode="auto">
            <a:xfrm>
              <a:off x="2590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0"/>
            <p:cNvCxnSpPr>
              <a:cxnSpLocks noChangeShapeType="1"/>
              <a:stCxn id="14" idx="7"/>
              <a:endCxn id="8" idx="3"/>
            </p:cNvCxnSpPr>
            <p:nvPr/>
          </p:nvCxnSpPr>
          <p:spPr bwMode="auto">
            <a:xfrm flipV="1">
              <a:off x="2752725" y="3452813"/>
              <a:ext cx="1200150" cy="1019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1"/>
            <p:cNvCxnSpPr>
              <a:cxnSpLocks noChangeShapeType="1"/>
              <a:stCxn id="8" idx="4"/>
              <a:endCxn id="15" idx="0"/>
            </p:cNvCxnSpPr>
            <p:nvPr/>
          </p:nvCxnSpPr>
          <p:spPr bwMode="auto">
            <a:xfrm>
              <a:off x="4114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2362200" y="5867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cxnSp>
          <p:nvCxnSpPr>
            <p:cNvPr id="26" name="AutoShape 23"/>
            <p:cNvCxnSpPr>
              <a:cxnSpLocks noChangeShapeType="1"/>
              <a:stCxn id="13" idx="5"/>
              <a:endCxn id="25" idx="1"/>
            </p:cNvCxnSpPr>
            <p:nvPr/>
          </p:nvCxnSpPr>
          <p:spPr bwMode="auto">
            <a:xfrm>
              <a:off x="1228725" y="4824413"/>
              <a:ext cx="1200150" cy="1095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4"/>
            <p:cNvCxnSpPr>
              <a:cxnSpLocks noChangeShapeType="1"/>
              <a:stCxn id="14" idx="4"/>
              <a:endCxn id="25" idx="0"/>
            </p:cNvCxnSpPr>
            <p:nvPr/>
          </p:nvCxnSpPr>
          <p:spPr bwMode="auto">
            <a:xfrm>
              <a:off x="2590800" y="4891088"/>
              <a:ext cx="0" cy="962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5"/>
            <p:cNvCxnSpPr>
              <a:cxnSpLocks noChangeShapeType="1"/>
              <a:stCxn id="15" idx="3"/>
              <a:endCxn id="25" idx="7"/>
            </p:cNvCxnSpPr>
            <p:nvPr/>
          </p:nvCxnSpPr>
          <p:spPr bwMode="auto">
            <a:xfrm flipH="1">
              <a:off x="2752725" y="4824413"/>
              <a:ext cx="1200150" cy="1095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85800" y="3748088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524000" y="3581400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209800" y="3733800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048000" y="3567113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4114800" y="3719513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2209800" y="5119688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3505200" y="5272088"/>
              <a:ext cx="457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1524000" y="5257800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81E7-2168-D845-9496-9C11C80E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DBC01D-FFB3-C946-9100-224020F4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86" y="1730814"/>
            <a:ext cx="8974146" cy="39988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E0073-12B4-B54F-B400-0DBFEF9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4BC7-7E07-4E43-8DE9-23AB3B12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C80EA-51CC-CD46-8EEA-40DC35F615B4}"/>
              </a:ext>
            </a:extLst>
          </p:cNvPr>
          <p:cNvSpPr txBox="1"/>
          <p:nvPr/>
        </p:nvSpPr>
        <p:spPr>
          <a:xfrm>
            <a:off x="367964" y="5848290"/>
            <a:ext cx="8129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Each town represents the subset of towns to which they are directly connected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372B5-63E2-E344-BD86-C2D5BE2D2513}"/>
              </a:ext>
            </a:extLst>
          </p:cNvPr>
          <p:cNvSpPr txBox="1"/>
          <p:nvPr/>
        </p:nvSpPr>
        <p:spPr>
          <a:xfrm>
            <a:off x="36443" y="1192193"/>
            <a:ext cx="927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Until all elements in </a:t>
            </a:r>
            <a:r>
              <a:rPr lang="en-US" sz="2000" b="0" i="1" dirty="0"/>
              <a:t>U</a:t>
            </a:r>
            <a:r>
              <a:rPr lang="en-US" sz="2000" b="0" dirty="0"/>
              <a:t> covered, select </a:t>
            </a:r>
            <a:r>
              <a:rPr lang="en-US" sz="2000" b="0" i="1" dirty="0"/>
              <a:t>S</a:t>
            </a:r>
            <a:r>
              <a:rPr lang="en-US" sz="2000" b="0" i="1" baseline="-25000" dirty="0"/>
              <a:t>i</a:t>
            </a:r>
            <a:r>
              <a:rPr lang="en-US" sz="2000" b="0" dirty="0"/>
              <a:t> with the largest number of uncovered elements.</a:t>
            </a:r>
          </a:p>
        </p:txBody>
      </p:sp>
    </p:spTree>
    <p:extLst>
      <p:ext uri="{BB962C8B-B14F-4D97-AF65-F5344CB8AC3E}">
        <p14:creationId xmlns:p14="http://schemas.microsoft.com/office/powerpoint/2010/main" val="3464364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47DD-E040-1F4A-9973-69C3C06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94CC-9047-D64E-8AD1-082519D4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Cover is another NP-complete problem, thus there exists no polynomial solution to find the optimum</a:t>
            </a:r>
          </a:p>
          <a:p>
            <a:r>
              <a:rPr lang="en-US" dirty="0"/>
              <a:t>We can show that our simple greedy algorithm gives an answer within ln(</a:t>
            </a:r>
            <a:r>
              <a:rPr lang="en-US" i="1" dirty="0"/>
              <a:t>n</a:t>
            </a:r>
            <a:r>
              <a:rPr lang="en-US" dirty="0"/>
              <a:t>) of the optimal solution</a:t>
            </a:r>
          </a:p>
          <a:p>
            <a:r>
              <a:rPr lang="en-US" dirty="0"/>
              <a:t>Thus, if </a:t>
            </a:r>
            <a:r>
              <a:rPr lang="en-US" i="1" dirty="0"/>
              <a:t>k</a:t>
            </a:r>
            <a:r>
              <a:rPr lang="en-US" dirty="0"/>
              <a:t> is our optimal solution, our simple greedy algorithm is guaranteed to find a value between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 err="1"/>
              <a:t>k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ln(</a:t>
            </a:r>
            <a:r>
              <a:rPr lang="en-US" i="1" dirty="0"/>
              <a:t>n</a:t>
            </a:r>
            <a:r>
              <a:rPr lang="en-US" dirty="0"/>
              <a:t>) is the approximation factor</a:t>
            </a:r>
          </a:p>
          <a:p>
            <a:r>
              <a:rPr lang="en-US" dirty="0"/>
              <a:t>There is provably no polynomial time algorithm for Set Cover with a smaller approximation factor!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DD4-5397-7F48-95E9-CB80EEC7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27E74-76D1-B747-9EE0-3FFD8FF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6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0C03-7AF5-A546-94F2-3C8F1805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79A6-D51C-744D-B806-5723DDC4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 we want to take data sets with examples of classifications and learn so that we can generalize good answers when we later receive new unforeseen data</a:t>
            </a:r>
          </a:p>
          <a:p>
            <a:r>
              <a:rPr lang="en-US" dirty="0"/>
              <a:t>Medical diagnosis, stock market prediction, Pizza classification, etc.</a:t>
            </a:r>
          </a:p>
          <a:p>
            <a:r>
              <a:rPr lang="en-US" dirty="0"/>
              <a:t>Decision trees are learned using a greedy divide-and-conquer algorithm and obtain very good results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B6809-2020-304E-889A-83E40077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3AA6-97F8-E047-B755-CF5009C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3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312 – Greedy Algorithms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111BF-2EA2-3B47-910A-C9EB7295ED9E}" type="slidenum">
              <a:rPr lang="en-US" smtClean="0">
                <a:latin typeface="Times New Roman" pitchFamily="1" charset="0"/>
              </a:rPr>
              <a:pPr/>
              <a:t>63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1028699"/>
            <a:ext cx="7626350" cy="1568451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1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binary feature (Veggie, Meaty)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3 value feature (Crust: Thin/Stuffed/Thick)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Circles are good pizzas and Squares are great pizzas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 goal is to get “pure” leaf nodes.  What do we do?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682750" y="3892550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92150" y="190500"/>
            <a:ext cx="7772400" cy="838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Decision Tree Learning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1987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139950" y="4349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2368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38163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3740150" y="4044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36639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38163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2171700" y="52260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33591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35115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8163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3206750" y="4654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36639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063750" y="5340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1987550" y="5035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2368550" y="4883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2444750" y="4654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2829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1305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3663950" y="5264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35877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2673350" y="4806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2520950" y="5416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3054350" y="4121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1927047" y="5946775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306513" y="4794250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126" y="4232811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</p:spTree>
    <p:extLst>
      <p:ext uri="{BB962C8B-B14F-4D97-AF65-F5344CB8AC3E}">
        <p14:creationId xmlns:p14="http://schemas.microsoft.com/office/powerpoint/2010/main" val="300819601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312 – Greedy Algorithms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111BF-2EA2-3B47-910A-C9EB7295ED9E}" type="slidenum">
              <a:rPr lang="en-US" smtClean="0">
                <a:latin typeface="Times New Roman" pitchFamily="1" charset="0"/>
              </a:rPr>
              <a:pPr/>
              <a:t>64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1028699"/>
            <a:ext cx="7626350" cy="1585913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1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binary feature (Veggie, Meaty)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3 value feature (Crust: Thin/Stuffed/Thick)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Circles are good pizzas and Squares are great pizzas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Greedily divide on attribute which gives the purest children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682750" y="3892550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92150" y="190500"/>
            <a:ext cx="7772400" cy="838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Decision Tree Learning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1987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139950" y="4349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2368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38163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3740150" y="4044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36639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38163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2171700" y="52260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33591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35115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8163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3206750" y="4654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36639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063750" y="5340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1987550" y="5035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2368550" y="4883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2444750" y="4654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2829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1305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3663950" y="5264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35877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2673350" y="4806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2520950" y="5416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3054350" y="4121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1927047" y="5946775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306513" y="4794250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126" y="4232811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B9C119D-C8E4-C143-9470-76073BE8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891321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5EDDA200-1334-5B4E-AA94-0C499421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20C97622-64E4-3045-BF59-C86E8083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348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C6DE30C-FB4A-754C-B07D-B9A7F02D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1B1B32-D057-194D-8080-1549C072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ACF537DD-1788-F94C-A308-495627C4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043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701CE55A-1E49-4A49-B843-D98DDDE8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C323E3B-25B3-BE48-9DD7-4F00E2FA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8378C356-7D8E-6C44-AE0B-F8CB361B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2248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3F3B01CC-894E-DD42-8C52-F22708B9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80F0799F-97EA-A343-B562-A209F2EB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DEF0CA34-A1EF-D94C-82CF-8260E9FB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0DBCB69E-11FD-DE49-8FBB-7E9F2868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46533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A0FD6C9E-A747-B24D-9C79-B928333F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8">
            <a:extLst>
              <a:ext uri="{FF2B5EF4-FFF2-40B4-BE49-F238E27FC236}">
                <a16:creationId xmlns:a16="http://schemas.microsoft.com/office/drawing/2014/main" id="{712011A1-F8E9-5248-8257-3DDE941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39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58C67E4B-6148-824F-8B8C-78F5B361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034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0">
            <a:extLst>
              <a:ext uri="{FF2B5EF4-FFF2-40B4-BE49-F238E27FC236}">
                <a16:creationId xmlns:a16="http://schemas.microsoft.com/office/drawing/2014/main" id="{59AE6E07-76B7-5844-BF0A-65185281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881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CF5FE1CC-8151-B548-BB2F-443B79C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653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2A42E94C-4C77-3545-B7E4-8CCF1B72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23">
            <a:extLst>
              <a:ext uri="{FF2B5EF4-FFF2-40B4-BE49-F238E27FC236}">
                <a16:creationId xmlns:a16="http://schemas.microsoft.com/office/drawing/2014/main" id="{40E07337-599B-DF4E-89B8-8D8FEBB1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24">
            <a:extLst>
              <a:ext uri="{FF2B5EF4-FFF2-40B4-BE49-F238E27FC236}">
                <a16:creationId xmlns:a16="http://schemas.microsoft.com/office/drawing/2014/main" id="{52F24B9C-F0E2-7649-915C-7F64653D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5262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E543258B-1F44-0D46-844C-B4024D6E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AD5CFB1D-CAC0-4745-BCA2-D04BE934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805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4926F98F-AD60-0B42-B6E6-6F55EAA3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5415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28">
            <a:extLst>
              <a:ext uri="{FF2B5EF4-FFF2-40B4-BE49-F238E27FC236}">
                <a16:creationId xmlns:a16="http://schemas.microsoft.com/office/drawing/2014/main" id="{BA83ED6C-0D8B-444C-855E-572F214E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119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D998B29B-5789-4740-BA4E-F314364F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47" y="5945546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60" name="Rectangle 67">
            <a:extLst>
              <a:ext uri="{FF2B5EF4-FFF2-40B4-BE49-F238E27FC236}">
                <a16:creationId xmlns:a16="http://schemas.microsoft.com/office/drawing/2014/main" id="{A9372E31-BD68-254D-AB67-C766E701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793021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17D425-0A64-DB4F-B592-F5CF27B2D094}"/>
              </a:ext>
            </a:extLst>
          </p:cNvPr>
          <p:cNvSpPr txBox="1"/>
          <p:nvPr/>
        </p:nvSpPr>
        <p:spPr>
          <a:xfrm>
            <a:off x="4475326" y="423158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99C1CEBD-7B25-9C4B-BDB2-AB3D083D4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91321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7">
            <a:extLst>
              <a:ext uri="{FF2B5EF4-FFF2-40B4-BE49-F238E27FC236}">
                <a16:creationId xmlns:a16="http://schemas.microsoft.com/office/drawing/2014/main" id="{4D6C649B-9A36-2B45-B8F9-E2B308748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70200"/>
            <a:ext cx="254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58">
            <a:extLst>
              <a:ext uri="{FF2B5EF4-FFF2-40B4-BE49-F238E27FC236}">
                <a16:creationId xmlns:a16="http://schemas.microsoft.com/office/drawing/2014/main" id="{9C480464-02AE-704B-8B56-8260F3307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57500"/>
            <a:ext cx="2540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6">
            <a:extLst>
              <a:ext uri="{FF2B5EF4-FFF2-40B4-BE49-F238E27FC236}">
                <a16:creationId xmlns:a16="http://schemas.microsoft.com/office/drawing/2014/main" id="{663D7B1B-349B-BC43-B918-BB56DBDC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614613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1</a:t>
            </a:r>
          </a:p>
        </p:txBody>
      </p:sp>
      <p:sp>
        <p:nvSpPr>
          <p:cNvPr id="66" name="Oval 68">
            <a:extLst>
              <a:ext uri="{FF2B5EF4-FFF2-40B4-BE49-F238E27FC236}">
                <a16:creationId xmlns:a16="http://schemas.microsoft.com/office/drawing/2014/main" id="{88623B7D-14EF-DA45-9627-280063EFA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673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9">
            <a:extLst>
              <a:ext uri="{FF2B5EF4-FFF2-40B4-BE49-F238E27FC236}">
                <a16:creationId xmlns:a16="http://schemas.microsoft.com/office/drawing/2014/main" id="{EFFC200A-B754-834D-9E07-4E5DC430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054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69">
            <a:extLst>
              <a:ext uri="{FF2B5EF4-FFF2-40B4-BE49-F238E27FC236}">
                <a16:creationId xmlns:a16="http://schemas.microsoft.com/office/drawing/2014/main" id="{1EFBE8C4-74E8-9A4C-839F-D1583271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07340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4">
            <a:extLst>
              <a:ext uri="{FF2B5EF4-FFF2-40B4-BE49-F238E27FC236}">
                <a16:creationId xmlns:a16="http://schemas.microsoft.com/office/drawing/2014/main" id="{8EB2B29D-A5AE-D74C-BCAF-8CE5FFD7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03816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945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312 – Greedy Algorithms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111BF-2EA2-3B47-910A-C9EB7295ED9E}" type="slidenum">
              <a:rPr lang="en-US" smtClean="0">
                <a:latin typeface="Times New Roman" pitchFamily="1" charset="0"/>
              </a:rPr>
              <a:pPr/>
              <a:t>65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1028699"/>
            <a:ext cx="7626350" cy="1585913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1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binary feature (Veggie, Meaty)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3 value feature (Crust: Thin/Stuffed/Thick)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Circles are good pizzas and Squares are great pizzas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Greedily divide on attribute which gives the purest children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682750" y="3892550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92150" y="190500"/>
            <a:ext cx="7772400" cy="838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Decision Tree Learning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1987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139950" y="4349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2368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38163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3740150" y="4044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36639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38163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2171700" y="52260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33591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35115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8163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3206750" y="4654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36639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063750" y="5340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1987550" y="5035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2368550" y="4883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2444750" y="4654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2829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1305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3663950" y="5264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35877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2673350" y="4806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2520950" y="5416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3054350" y="4121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1927047" y="5946775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306513" y="4794250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126" y="4232811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B9C119D-C8E4-C143-9470-76073BE8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891321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5EDDA200-1334-5B4E-AA94-0C499421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20C97622-64E4-3045-BF59-C86E8083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348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C6DE30C-FB4A-754C-B07D-B9A7F02D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1B1B32-D057-194D-8080-1549C072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ACF537DD-1788-F94C-A308-495627C4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043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701CE55A-1E49-4A49-B843-D98DDDE8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C323E3B-25B3-BE48-9DD7-4F00E2FA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8378C356-7D8E-6C44-AE0B-F8CB361B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2248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3F3B01CC-894E-DD42-8C52-F22708B9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80F0799F-97EA-A343-B562-A209F2EB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DEF0CA34-A1EF-D94C-82CF-8260E9FB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0DBCB69E-11FD-DE49-8FBB-7E9F2868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46533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A0FD6C9E-A747-B24D-9C79-B928333F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8">
            <a:extLst>
              <a:ext uri="{FF2B5EF4-FFF2-40B4-BE49-F238E27FC236}">
                <a16:creationId xmlns:a16="http://schemas.microsoft.com/office/drawing/2014/main" id="{712011A1-F8E9-5248-8257-3DDE941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39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58C67E4B-6148-824F-8B8C-78F5B361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034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0">
            <a:extLst>
              <a:ext uri="{FF2B5EF4-FFF2-40B4-BE49-F238E27FC236}">
                <a16:creationId xmlns:a16="http://schemas.microsoft.com/office/drawing/2014/main" id="{59AE6E07-76B7-5844-BF0A-65185281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881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CF5FE1CC-8151-B548-BB2F-443B79C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653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2A42E94C-4C77-3545-B7E4-8CCF1B72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23">
            <a:extLst>
              <a:ext uri="{FF2B5EF4-FFF2-40B4-BE49-F238E27FC236}">
                <a16:creationId xmlns:a16="http://schemas.microsoft.com/office/drawing/2014/main" id="{40E07337-599B-DF4E-89B8-8D8FEBB1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24">
            <a:extLst>
              <a:ext uri="{FF2B5EF4-FFF2-40B4-BE49-F238E27FC236}">
                <a16:creationId xmlns:a16="http://schemas.microsoft.com/office/drawing/2014/main" id="{52F24B9C-F0E2-7649-915C-7F64653D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5262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E543258B-1F44-0D46-844C-B4024D6E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AD5CFB1D-CAC0-4745-BCA2-D04BE934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805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4926F98F-AD60-0B42-B6E6-6F55EAA3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5415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28">
            <a:extLst>
              <a:ext uri="{FF2B5EF4-FFF2-40B4-BE49-F238E27FC236}">
                <a16:creationId xmlns:a16="http://schemas.microsoft.com/office/drawing/2014/main" id="{BA83ED6C-0D8B-444C-855E-572F214E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119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D998B29B-5789-4740-BA4E-F314364F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47" y="5945546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60" name="Rectangle 67">
            <a:extLst>
              <a:ext uri="{FF2B5EF4-FFF2-40B4-BE49-F238E27FC236}">
                <a16:creationId xmlns:a16="http://schemas.microsoft.com/office/drawing/2014/main" id="{A9372E31-BD68-254D-AB67-C766E701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793021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17D425-0A64-DB4F-B592-F5CF27B2D094}"/>
              </a:ext>
            </a:extLst>
          </p:cNvPr>
          <p:cNvSpPr txBox="1"/>
          <p:nvPr/>
        </p:nvSpPr>
        <p:spPr>
          <a:xfrm>
            <a:off x="4475326" y="423158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99C1CEBD-7B25-9C4B-BDB2-AB3D083D4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91321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5">
            <a:extLst>
              <a:ext uri="{FF2B5EF4-FFF2-40B4-BE49-F238E27FC236}">
                <a16:creationId xmlns:a16="http://schemas.microsoft.com/office/drawing/2014/main" id="{E3FB7B66-96DA-8F41-8BD9-54670154A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6036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6">
            <a:extLst>
              <a:ext uri="{FF2B5EF4-FFF2-40B4-BE49-F238E27FC236}">
                <a16:creationId xmlns:a16="http://schemas.microsoft.com/office/drawing/2014/main" id="{87E8FBD5-C411-2C44-95C0-BCEE5CA91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2236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57">
            <a:extLst>
              <a:ext uri="{FF2B5EF4-FFF2-40B4-BE49-F238E27FC236}">
                <a16:creationId xmlns:a16="http://schemas.microsoft.com/office/drawing/2014/main" id="{BCD1ED52-537A-754D-8B5A-BE1BB8EF5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70200"/>
            <a:ext cx="254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8">
            <a:extLst>
              <a:ext uri="{FF2B5EF4-FFF2-40B4-BE49-F238E27FC236}">
                <a16:creationId xmlns:a16="http://schemas.microsoft.com/office/drawing/2014/main" id="{F201725A-F78C-5748-987D-EB027390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57500"/>
            <a:ext cx="2540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59">
            <a:extLst>
              <a:ext uri="{FF2B5EF4-FFF2-40B4-BE49-F238E27FC236}">
                <a16:creationId xmlns:a16="http://schemas.microsoft.com/office/drawing/2014/main" id="{3DF4495C-048B-2345-AB40-7F052B7B6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63900"/>
            <a:ext cx="114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6992E8AE-C15C-B145-AAF4-ECD095D07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3276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61">
            <a:extLst>
              <a:ext uri="{FF2B5EF4-FFF2-40B4-BE49-F238E27FC236}">
                <a16:creationId xmlns:a16="http://schemas.microsoft.com/office/drawing/2014/main" id="{C34454F4-9CDE-A643-B110-5CBB52330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238500"/>
            <a:ext cx="1270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62">
            <a:extLst>
              <a:ext uri="{FF2B5EF4-FFF2-40B4-BE49-F238E27FC236}">
                <a16:creationId xmlns:a16="http://schemas.microsoft.com/office/drawing/2014/main" id="{933E16F8-0162-6D46-98B9-72BC148C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2194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3">
            <a:extLst>
              <a:ext uri="{FF2B5EF4-FFF2-40B4-BE49-F238E27FC236}">
                <a16:creationId xmlns:a16="http://schemas.microsoft.com/office/drawing/2014/main" id="{2BA736AA-0EDB-7D47-B4D9-48C0533A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511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4">
            <a:extLst>
              <a:ext uri="{FF2B5EF4-FFF2-40B4-BE49-F238E27FC236}">
                <a16:creationId xmlns:a16="http://schemas.microsoft.com/office/drawing/2014/main" id="{420679E5-E3CB-1249-BF52-5A6107F9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1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65">
            <a:extLst>
              <a:ext uri="{FF2B5EF4-FFF2-40B4-BE49-F238E27FC236}">
                <a16:creationId xmlns:a16="http://schemas.microsoft.com/office/drawing/2014/main" id="{C5447DFF-1B81-E34B-8ACE-CC91883F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511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66">
            <a:extLst>
              <a:ext uri="{FF2B5EF4-FFF2-40B4-BE49-F238E27FC236}">
                <a16:creationId xmlns:a16="http://schemas.microsoft.com/office/drawing/2014/main" id="{B10DFF93-CE31-8443-AA00-5A010DA8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614613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1</a:t>
            </a:r>
          </a:p>
        </p:txBody>
      </p:sp>
      <p:sp>
        <p:nvSpPr>
          <p:cNvPr id="83" name="Rectangle 67">
            <a:extLst>
              <a:ext uri="{FF2B5EF4-FFF2-40B4-BE49-F238E27FC236}">
                <a16:creationId xmlns:a16="http://schemas.microsoft.com/office/drawing/2014/main" id="{BAC0FF37-36CD-B540-9107-C87FEC8A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148013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84" name="Oval 68">
            <a:extLst>
              <a:ext uri="{FF2B5EF4-FFF2-40B4-BE49-F238E27FC236}">
                <a16:creationId xmlns:a16="http://schemas.microsoft.com/office/drawing/2014/main" id="{E248F9B0-127D-2D45-A5A0-2DF15B07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673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9">
            <a:extLst>
              <a:ext uri="{FF2B5EF4-FFF2-40B4-BE49-F238E27FC236}">
                <a16:creationId xmlns:a16="http://schemas.microsoft.com/office/drawing/2014/main" id="{4F0AEF04-A6B2-7F4E-BF1F-99E45BC0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054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41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312 – Greedy Algorithms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111BF-2EA2-3B47-910A-C9EB7295ED9E}" type="slidenum">
              <a:rPr lang="en-US" smtClean="0">
                <a:latin typeface="Times New Roman" pitchFamily="1" charset="0"/>
              </a:rPr>
              <a:pPr/>
              <a:t>66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1028699"/>
            <a:ext cx="7626350" cy="1585913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1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binary feature (Veggie, Meaty)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A</a:t>
            </a:r>
            <a:r>
              <a:rPr lang="en-US" baseline="-25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3 value feature (Crust: Thin/Stuffed/Thick)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Circles are good pizzas and Squares are great pizzas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Greedily divide on attribute which gives the purest children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682750" y="3892550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title"/>
          </p:nvPr>
        </p:nvSpPr>
        <p:spPr>
          <a:xfrm>
            <a:off x="692150" y="190500"/>
            <a:ext cx="7772400" cy="838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Decision Tree Learning</a:t>
            </a:r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1987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139950" y="4349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2368550" y="4197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38163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Oval 9"/>
          <p:cNvSpPr>
            <a:spLocks noChangeArrowheads="1"/>
          </p:cNvSpPr>
          <p:nvPr/>
        </p:nvSpPr>
        <p:spPr bwMode="auto">
          <a:xfrm>
            <a:off x="3740150" y="4044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36639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3816350" y="4578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2171700" y="52260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33591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35115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816350" y="49593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3206750" y="4654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3663950" y="48831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8" name="Oval 18"/>
          <p:cNvSpPr>
            <a:spLocks noChangeArrowheads="1"/>
          </p:cNvSpPr>
          <p:nvPr/>
        </p:nvSpPr>
        <p:spPr bwMode="auto">
          <a:xfrm>
            <a:off x="2063750" y="53403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9" name="Oval 19"/>
          <p:cNvSpPr>
            <a:spLocks noChangeArrowheads="1"/>
          </p:cNvSpPr>
          <p:nvPr/>
        </p:nvSpPr>
        <p:spPr bwMode="auto">
          <a:xfrm>
            <a:off x="1987550" y="5035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0" name="Oval 20"/>
          <p:cNvSpPr>
            <a:spLocks noChangeArrowheads="1"/>
          </p:cNvSpPr>
          <p:nvPr/>
        </p:nvSpPr>
        <p:spPr bwMode="auto">
          <a:xfrm>
            <a:off x="2368550" y="4883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1" name="Oval 21"/>
          <p:cNvSpPr>
            <a:spLocks noChangeArrowheads="1"/>
          </p:cNvSpPr>
          <p:nvPr/>
        </p:nvSpPr>
        <p:spPr bwMode="auto">
          <a:xfrm>
            <a:off x="2444750" y="4654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2" name="Oval 22"/>
          <p:cNvSpPr>
            <a:spLocks noChangeArrowheads="1"/>
          </p:cNvSpPr>
          <p:nvPr/>
        </p:nvSpPr>
        <p:spPr bwMode="auto">
          <a:xfrm>
            <a:off x="3282950" y="4273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3" name="Oval 23"/>
          <p:cNvSpPr>
            <a:spLocks noChangeArrowheads="1"/>
          </p:cNvSpPr>
          <p:nvPr/>
        </p:nvSpPr>
        <p:spPr bwMode="auto">
          <a:xfrm>
            <a:off x="31305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4" name="Oval 24"/>
          <p:cNvSpPr>
            <a:spLocks noChangeArrowheads="1"/>
          </p:cNvSpPr>
          <p:nvPr/>
        </p:nvSpPr>
        <p:spPr bwMode="auto">
          <a:xfrm>
            <a:off x="3663950" y="5264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3587750" y="54927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6" name="Oval 26"/>
          <p:cNvSpPr>
            <a:spLocks noChangeArrowheads="1"/>
          </p:cNvSpPr>
          <p:nvPr/>
        </p:nvSpPr>
        <p:spPr bwMode="auto">
          <a:xfrm>
            <a:off x="2673350" y="48069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7" name="Oval 27"/>
          <p:cNvSpPr>
            <a:spLocks noChangeArrowheads="1"/>
          </p:cNvSpPr>
          <p:nvPr/>
        </p:nvSpPr>
        <p:spPr bwMode="auto">
          <a:xfrm>
            <a:off x="2520950" y="5416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38" name="Oval 28"/>
          <p:cNvSpPr>
            <a:spLocks noChangeArrowheads="1"/>
          </p:cNvSpPr>
          <p:nvPr/>
        </p:nvSpPr>
        <p:spPr bwMode="auto">
          <a:xfrm>
            <a:off x="3054350" y="41211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1927047" y="5946775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306513" y="4794250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126" y="4232811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B9C119D-C8E4-C143-9470-76073BE8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891321"/>
            <a:ext cx="2349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5EDDA200-1334-5B4E-AA94-0C499421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20C97622-64E4-3045-BF59-C86E8083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348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C6DE30C-FB4A-754C-B07D-B9A7F02D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196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1B1B32-D057-194D-8080-1549C072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ACF537DD-1788-F94C-A308-495627C4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043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701CE55A-1E49-4A49-B843-D98DDDE8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3C323E3B-25B3-BE48-9DD7-4F00E2FA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577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8378C356-7D8E-6C44-AE0B-F8CB361B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2248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3F3B01CC-894E-DD42-8C52-F22708B9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80F0799F-97EA-A343-B562-A209F2EB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DEF0CA34-A1EF-D94C-82CF-8260E9FB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9581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0DBCB69E-11FD-DE49-8FBB-7E9F2868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46533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A0FD6C9E-A747-B24D-9C79-B928333F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881921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8">
            <a:extLst>
              <a:ext uri="{FF2B5EF4-FFF2-40B4-BE49-F238E27FC236}">
                <a16:creationId xmlns:a16="http://schemas.microsoft.com/office/drawing/2014/main" id="{712011A1-F8E9-5248-8257-3DDE941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391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58C67E4B-6148-824F-8B8C-78F5B361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034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0">
            <a:extLst>
              <a:ext uri="{FF2B5EF4-FFF2-40B4-BE49-F238E27FC236}">
                <a16:creationId xmlns:a16="http://schemas.microsoft.com/office/drawing/2014/main" id="{59AE6E07-76B7-5844-BF0A-65185281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881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CF5FE1CC-8151-B548-BB2F-443B79C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653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2A42E94C-4C77-3545-B7E4-8CCF1B72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272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23">
            <a:extLst>
              <a:ext uri="{FF2B5EF4-FFF2-40B4-BE49-F238E27FC236}">
                <a16:creationId xmlns:a16="http://schemas.microsoft.com/office/drawing/2014/main" id="{40E07337-599B-DF4E-89B8-8D8FEBB1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24">
            <a:extLst>
              <a:ext uri="{FF2B5EF4-FFF2-40B4-BE49-F238E27FC236}">
                <a16:creationId xmlns:a16="http://schemas.microsoft.com/office/drawing/2014/main" id="{52F24B9C-F0E2-7649-915C-7F64653D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5262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E543258B-1F44-0D46-844C-B4024D6E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4915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AD5CFB1D-CAC0-4745-BCA2-D04BE934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8057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4926F98F-AD60-0B42-B6E6-6F55EAA3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54153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28">
            <a:extLst>
              <a:ext uri="{FF2B5EF4-FFF2-40B4-BE49-F238E27FC236}">
                <a16:creationId xmlns:a16="http://schemas.microsoft.com/office/drawing/2014/main" id="{BA83ED6C-0D8B-444C-855E-572F214E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119921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D998B29B-5789-4740-BA4E-F314364F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247" y="5945546"/>
            <a:ext cx="187070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Book Antiqua" pitchFamily="1" charset="0"/>
              </a:rPr>
              <a:t>A</a:t>
            </a:r>
            <a:r>
              <a:rPr lang="en-US" sz="1400" b="0" baseline="-25000" dirty="0">
                <a:latin typeface="Book Antiqua" pitchFamily="1" charset="0"/>
              </a:rPr>
              <a:t>1</a:t>
            </a:r>
          </a:p>
          <a:p>
            <a:pPr algn="ctr" eaLnBrk="0" hangingPunct="0"/>
            <a:r>
              <a:rPr lang="en-US" sz="1400" b="0" dirty="0">
                <a:latin typeface="Book Antiqua" pitchFamily="1" charset="0"/>
              </a:rPr>
              <a:t>Veggie              Meaty</a:t>
            </a:r>
          </a:p>
        </p:txBody>
      </p:sp>
      <p:sp>
        <p:nvSpPr>
          <p:cNvPr id="60" name="Rectangle 67">
            <a:extLst>
              <a:ext uri="{FF2B5EF4-FFF2-40B4-BE49-F238E27FC236}">
                <a16:creationId xmlns:a16="http://schemas.microsoft.com/office/drawing/2014/main" id="{A9372E31-BD68-254D-AB67-C766E701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793021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17D425-0A64-DB4F-B592-F5CF27B2D094}"/>
              </a:ext>
            </a:extLst>
          </p:cNvPr>
          <p:cNvSpPr txBox="1"/>
          <p:nvPr/>
        </p:nvSpPr>
        <p:spPr>
          <a:xfrm>
            <a:off x="4475326" y="423158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Thin</a:t>
            </a:r>
          </a:p>
          <a:p>
            <a:endParaRPr lang="en-US" sz="1600" b="0" dirty="0"/>
          </a:p>
          <a:p>
            <a:r>
              <a:rPr lang="en-US" sz="1600" b="0" dirty="0"/>
              <a:t>Stuffed</a:t>
            </a:r>
          </a:p>
          <a:p>
            <a:endParaRPr lang="en-US" sz="1600" b="0" dirty="0"/>
          </a:p>
          <a:p>
            <a:r>
              <a:rPr lang="en-US" sz="1600" b="0" dirty="0"/>
              <a:t>Thick</a:t>
            </a:r>
          </a:p>
        </p:txBody>
      </p:sp>
      <p:sp>
        <p:nvSpPr>
          <p:cNvPr id="62" name="Line 54">
            <a:extLst>
              <a:ext uri="{FF2B5EF4-FFF2-40B4-BE49-F238E27FC236}">
                <a16:creationId xmlns:a16="http://schemas.microsoft.com/office/drawing/2014/main" id="{99C1CEBD-7B25-9C4B-BDB2-AB3D083D4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91321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5">
            <a:extLst>
              <a:ext uri="{FF2B5EF4-FFF2-40B4-BE49-F238E27FC236}">
                <a16:creationId xmlns:a16="http://schemas.microsoft.com/office/drawing/2014/main" id="{E3FB7B66-96DA-8F41-8BD9-54670154A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6036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56">
            <a:extLst>
              <a:ext uri="{FF2B5EF4-FFF2-40B4-BE49-F238E27FC236}">
                <a16:creationId xmlns:a16="http://schemas.microsoft.com/office/drawing/2014/main" id="{87E8FBD5-C411-2C44-95C0-BCEE5CA91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2236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7">
            <a:extLst>
              <a:ext uri="{FF2B5EF4-FFF2-40B4-BE49-F238E27FC236}">
                <a16:creationId xmlns:a16="http://schemas.microsoft.com/office/drawing/2014/main" id="{135679A1-B6C9-C547-8370-8EACA03B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70200"/>
            <a:ext cx="2540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58">
            <a:extLst>
              <a:ext uri="{FF2B5EF4-FFF2-40B4-BE49-F238E27FC236}">
                <a16:creationId xmlns:a16="http://schemas.microsoft.com/office/drawing/2014/main" id="{ECAA351A-EC93-5947-9FC5-3CEFCFDBB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57500"/>
            <a:ext cx="25400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59">
            <a:extLst>
              <a:ext uri="{FF2B5EF4-FFF2-40B4-BE49-F238E27FC236}">
                <a16:creationId xmlns:a16="http://schemas.microsoft.com/office/drawing/2014/main" id="{A02A5E05-7E2C-B543-A34E-9E404E192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63900"/>
            <a:ext cx="114300" cy="165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60">
            <a:extLst>
              <a:ext uri="{FF2B5EF4-FFF2-40B4-BE49-F238E27FC236}">
                <a16:creationId xmlns:a16="http://schemas.microsoft.com/office/drawing/2014/main" id="{596EA87D-71C0-FF4F-9EBE-D29F93B06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3276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61">
            <a:extLst>
              <a:ext uri="{FF2B5EF4-FFF2-40B4-BE49-F238E27FC236}">
                <a16:creationId xmlns:a16="http://schemas.microsoft.com/office/drawing/2014/main" id="{7567212D-CB09-CB45-BC6C-580AE03CF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238500"/>
            <a:ext cx="1270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62">
            <a:extLst>
              <a:ext uri="{FF2B5EF4-FFF2-40B4-BE49-F238E27FC236}">
                <a16:creationId xmlns:a16="http://schemas.microsoft.com/office/drawing/2014/main" id="{DF72BCA7-EF8A-BD41-ADA0-51583AA5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2194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63">
            <a:extLst>
              <a:ext uri="{FF2B5EF4-FFF2-40B4-BE49-F238E27FC236}">
                <a16:creationId xmlns:a16="http://schemas.microsoft.com/office/drawing/2014/main" id="{8D8AB8F4-C6D4-D643-B812-941E289E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3511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64">
            <a:extLst>
              <a:ext uri="{FF2B5EF4-FFF2-40B4-BE49-F238E27FC236}">
                <a16:creationId xmlns:a16="http://schemas.microsoft.com/office/drawing/2014/main" id="{A64B433B-95D4-AF49-8484-E3140DFD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1550"/>
            <a:ext cx="63500" cy="63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65">
            <a:extLst>
              <a:ext uri="{FF2B5EF4-FFF2-40B4-BE49-F238E27FC236}">
                <a16:creationId xmlns:a16="http://schemas.microsoft.com/office/drawing/2014/main" id="{4685EAA8-D45E-3C48-AE94-CE6D246F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511550"/>
            <a:ext cx="63500" cy="6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66">
            <a:extLst>
              <a:ext uri="{FF2B5EF4-FFF2-40B4-BE49-F238E27FC236}">
                <a16:creationId xmlns:a16="http://schemas.microsoft.com/office/drawing/2014/main" id="{A6903D2B-8C40-2A4D-A29A-75F08CEB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2614613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1</a:t>
            </a:r>
          </a:p>
        </p:txBody>
      </p:sp>
      <p:sp>
        <p:nvSpPr>
          <p:cNvPr id="96" name="Rectangle 67">
            <a:extLst>
              <a:ext uri="{FF2B5EF4-FFF2-40B4-BE49-F238E27FC236}">
                <a16:creationId xmlns:a16="http://schemas.microsoft.com/office/drawing/2014/main" id="{E05C67EC-7854-064B-86E9-EE2DEF3F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148013"/>
            <a:ext cx="3762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Book Antiqua" pitchFamily="1" charset="0"/>
              </a:rPr>
              <a:t>A</a:t>
            </a:r>
            <a:r>
              <a:rPr lang="en-US" sz="1400" baseline="-25000" dirty="0">
                <a:latin typeface="Book Antiqua" pitchFamily="1" charset="0"/>
              </a:rPr>
              <a:t>2</a:t>
            </a:r>
          </a:p>
        </p:txBody>
      </p:sp>
      <p:sp>
        <p:nvSpPr>
          <p:cNvPr id="97" name="Oval 68">
            <a:extLst>
              <a:ext uri="{FF2B5EF4-FFF2-40B4-BE49-F238E27FC236}">
                <a16:creationId xmlns:a16="http://schemas.microsoft.com/office/drawing/2014/main" id="{D837910E-6651-CD46-AB51-6DDEE4A0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673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69">
            <a:extLst>
              <a:ext uri="{FF2B5EF4-FFF2-40B4-BE49-F238E27FC236}">
                <a16:creationId xmlns:a16="http://schemas.microsoft.com/office/drawing/2014/main" id="{9FF56CBD-5E56-4947-BF68-C319C86A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054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Multiply 98">
            <a:extLst>
              <a:ext uri="{FF2B5EF4-FFF2-40B4-BE49-F238E27FC236}">
                <a16:creationId xmlns:a16="http://schemas.microsoft.com/office/drawing/2014/main" id="{85DD5E22-C372-B94F-A151-FC6CE0B5DDC8}"/>
              </a:ext>
            </a:extLst>
          </p:cNvPr>
          <p:cNvSpPr/>
          <p:nvPr/>
        </p:nvSpPr>
        <p:spPr bwMode="auto">
          <a:xfrm>
            <a:off x="7385050" y="4114801"/>
            <a:ext cx="139700" cy="152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7858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31E1-A8DF-3743-9948-B05A5E3C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on 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67E1-8D34-2E4B-BC3A-F319E617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optimal solutions for a number of important problems</a:t>
            </a:r>
          </a:p>
          <a:p>
            <a:pPr lvl="1"/>
            <a:r>
              <a:rPr lang="en-US" dirty="0"/>
              <a:t>MST, Huffman, Horn Formulas, etc.</a:t>
            </a:r>
          </a:p>
          <a:p>
            <a:r>
              <a:rPr lang="en-US" dirty="0"/>
              <a:t>Often do not lead to optimal solutions, but very powerful and common approximation approach to otherwise exponential tasks</a:t>
            </a:r>
          </a:p>
          <a:p>
            <a:pPr lvl="1"/>
            <a:r>
              <a:rPr lang="en-US" dirty="0"/>
              <a:t>Decision trees, Set Cover, etc.</a:t>
            </a:r>
          </a:p>
          <a:p>
            <a:r>
              <a:rPr lang="en-US" dirty="0"/>
              <a:t>Usually lead to relatively simple and efficient algorithms, avoiding expensive look ahead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A4A6B-F11A-CF4F-8B14-3CC99FF6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368E2-663D-724B-B82F-04ED76BF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0467B-DE1E-D64F-8542-E4D01FFF85F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MST – Minimum Spanning Tree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7130" y="1447800"/>
            <a:ext cx="5849258" cy="46482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What greedy algorithm might we use assuming we start with the entire graph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Iteratively take away the biggest remaining edge in the graph which does not disconnect the graph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Is it a greedy approach?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Complexity?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How do we prove if it works/optimal or not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Counterexamples – natural first attempt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If  no easily found counterexamples, we then seek a more formal proof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  <a:endParaRPr lang="en-US" dirty="0">
              <a:latin typeface="Times New Roman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B587B-D335-0141-A0EA-4F5C476F998C}" type="slidenum">
              <a:rPr lang="en-US" smtClean="0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5CF1A7-4FB3-5941-BE00-67CDF37C9371}"/>
              </a:ext>
            </a:extLst>
          </p:cNvPr>
          <p:cNvGrpSpPr/>
          <p:nvPr/>
        </p:nvGrpSpPr>
        <p:grpSpPr>
          <a:xfrm>
            <a:off x="6316388" y="2133600"/>
            <a:ext cx="2675212" cy="2590800"/>
            <a:chOff x="685800" y="2819400"/>
            <a:chExt cx="3886200" cy="3505200"/>
          </a:xfrm>
        </p:grpSpPr>
        <p:sp>
          <p:nvSpPr>
            <p:cNvPr id="38" name="Oval 3">
              <a:extLst>
                <a:ext uri="{FF2B5EF4-FFF2-40B4-BE49-F238E27FC236}">
                  <a16:creationId xmlns:a16="http://schemas.microsoft.com/office/drawing/2014/main" id="{C39D7CAB-B7DA-0549-8D7B-33F8611DB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0D511DA2-A9B2-B549-894A-90327D316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A92B2CF2-AAB1-1C4F-A3A9-F95A5749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0480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cxnSp>
          <p:nvCxnSpPr>
            <p:cNvPr id="41" name="AutoShape 6">
              <a:extLst>
                <a:ext uri="{FF2B5EF4-FFF2-40B4-BE49-F238E27FC236}">
                  <a16:creationId xmlns:a16="http://schemas.microsoft.com/office/drawing/2014/main" id="{5A609E32-4A15-CB43-AEBA-0E431E19150D}"/>
                </a:ext>
              </a:extLst>
            </p:cNvPr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1309688" y="32766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7">
              <a:extLst>
                <a:ext uri="{FF2B5EF4-FFF2-40B4-BE49-F238E27FC236}">
                  <a16:creationId xmlns:a16="http://schemas.microsoft.com/office/drawing/2014/main" id="{B5BD9094-A7EB-A741-BC78-AC30574B9AC3}"/>
                </a:ext>
              </a:extLst>
            </p:cNvPr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2833688" y="32766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" name="Text Box 8">
              <a:extLst>
                <a:ext uri="{FF2B5EF4-FFF2-40B4-BE49-F238E27FC236}">
                  <a16:creationId xmlns:a16="http://schemas.microsoft.com/office/drawing/2014/main" id="{35998E1D-FF5D-5944-A7A2-517D724AE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199" y="2819400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1</a:t>
              </a:r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87808B7F-B1BB-054E-B459-F4E3EFE26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819400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2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CA762ABF-ADCF-714A-BCF1-D03779F0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B09999EA-E702-6D4B-83C2-9CB0F933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23C24481-AE3E-E040-BF09-75E19943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19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cxnSp>
          <p:nvCxnSpPr>
            <p:cNvPr id="48" name="AutoShape 13">
              <a:extLst>
                <a:ext uri="{FF2B5EF4-FFF2-40B4-BE49-F238E27FC236}">
                  <a16:creationId xmlns:a16="http://schemas.microsoft.com/office/drawing/2014/main" id="{7D49BD88-BE39-6044-ADB7-78E667D137BB}"/>
                </a:ext>
              </a:extLst>
            </p:cNvPr>
            <p:cNvCxnSpPr>
              <a:cxnSpLocks noChangeShapeType="1"/>
              <a:stCxn id="45" idx="6"/>
              <a:endCxn id="46" idx="2"/>
            </p:cNvCxnSpPr>
            <p:nvPr/>
          </p:nvCxnSpPr>
          <p:spPr bwMode="auto">
            <a:xfrm>
              <a:off x="1309688" y="46482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" name="AutoShape 14">
              <a:extLst>
                <a:ext uri="{FF2B5EF4-FFF2-40B4-BE49-F238E27FC236}">
                  <a16:creationId xmlns:a16="http://schemas.microsoft.com/office/drawing/2014/main" id="{49C81C4B-FAC4-B34A-AF0A-312D321B9780}"/>
                </a:ext>
              </a:extLst>
            </p:cNvPr>
            <p:cNvCxnSpPr>
              <a:cxnSpLocks noChangeShapeType="1"/>
              <a:stCxn id="46" idx="6"/>
              <a:endCxn id="47" idx="2"/>
            </p:cNvCxnSpPr>
            <p:nvPr/>
          </p:nvCxnSpPr>
          <p:spPr bwMode="auto">
            <a:xfrm>
              <a:off x="2833688" y="4648200"/>
              <a:ext cx="1038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B7F07093-9709-5F42-96B8-198DA1682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199" y="4205288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C1B54EA0-BAD7-D842-BDB3-A0D37BEFC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205288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8</a:t>
              </a:r>
            </a:p>
          </p:txBody>
        </p:sp>
        <p:cxnSp>
          <p:nvCxnSpPr>
            <p:cNvPr id="52" name="AutoShape 17">
              <a:extLst>
                <a:ext uri="{FF2B5EF4-FFF2-40B4-BE49-F238E27FC236}">
                  <a16:creationId xmlns:a16="http://schemas.microsoft.com/office/drawing/2014/main" id="{4F316B02-BFBD-7040-8E86-349ED8BB07D6}"/>
                </a:ext>
              </a:extLst>
            </p:cNvPr>
            <p:cNvCxnSpPr>
              <a:cxnSpLocks noChangeShapeType="1"/>
              <a:stCxn id="38" idx="4"/>
              <a:endCxn id="45" idx="0"/>
            </p:cNvCxnSpPr>
            <p:nvPr/>
          </p:nvCxnSpPr>
          <p:spPr bwMode="auto">
            <a:xfrm>
              <a:off x="1066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8">
              <a:extLst>
                <a:ext uri="{FF2B5EF4-FFF2-40B4-BE49-F238E27FC236}">
                  <a16:creationId xmlns:a16="http://schemas.microsoft.com/office/drawing/2014/main" id="{1EE0755D-1A5F-8D41-9A83-97444D9566CA}"/>
                </a:ext>
              </a:extLst>
            </p:cNvPr>
            <p:cNvCxnSpPr>
              <a:cxnSpLocks noChangeShapeType="1"/>
              <a:stCxn id="45" idx="7"/>
              <a:endCxn id="39" idx="3"/>
            </p:cNvCxnSpPr>
            <p:nvPr/>
          </p:nvCxnSpPr>
          <p:spPr bwMode="auto">
            <a:xfrm flipV="1">
              <a:off x="1228725" y="3452813"/>
              <a:ext cx="1200150" cy="1019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AutoShape 19">
              <a:extLst>
                <a:ext uri="{FF2B5EF4-FFF2-40B4-BE49-F238E27FC236}">
                  <a16:creationId xmlns:a16="http://schemas.microsoft.com/office/drawing/2014/main" id="{82F2119F-8D53-0649-8A48-722D736AD51C}"/>
                </a:ext>
              </a:extLst>
            </p:cNvPr>
            <p:cNvCxnSpPr>
              <a:cxnSpLocks noChangeShapeType="1"/>
              <a:stCxn id="39" idx="4"/>
              <a:endCxn id="46" idx="0"/>
            </p:cNvCxnSpPr>
            <p:nvPr/>
          </p:nvCxnSpPr>
          <p:spPr bwMode="auto">
            <a:xfrm>
              <a:off x="2590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" name="AutoShape 20">
              <a:extLst>
                <a:ext uri="{FF2B5EF4-FFF2-40B4-BE49-F238E27FC236}">
                  <a16:creationId xmlns:a16="http://schemas.microsoft.com/office/drawing/2014/main" id="{513BE5EA-0D5A-7F4C-BD23-4439FEE7D8F4}"/>
                </a:ext>
              </a:extLst>
            </p:cNvPr>
            <p:cNvCxnSpPr>
              <a:cxnSpLocks noChangeShapeType="1"/>
              <a:stCxn id="46" idx="7"/>
              <a:endCxn id="40" idx="3"/>
            </p:cNvCxnSpPr>
            <p:nvPr/>
          </p:nvCxnSpPr>
          <p:spPr bwMode="auto">
            <a:xfrm flipV="1">
              <a:off x="2752725" y="3452813"/>
              <a:ext cx="1200150" cy="1019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" name="AutoShape 21">
              <a:extLst>
                <a:ext uri="{FF2B5EF4-FFF2-40B4-BE49-F238E27FC236}">
                  <a16:creationId xmlns:a16="http://schemas.microsoft.com/office/drawing/2014/main" id="{EED23918-CD9C-C549-9174-BC1CB0331B33}"/>
                </a:ext>
              </a:extLst>
            </p:cNvPr>
            <p:cNvCxnSpPr>
              <a:cxnSpLocks noChangeShapeType="1"/>
              <a:stCxn id="40" idx="4"/>
              <a:endCxn id="47" idx="0"/>
            </p:cNvCxnSpPr>
            <p:nvPr/>
          </p:nvCxnSpPr>
          <p:spPr bwMode="auto">
            <a:xfrm>
              <a:off x="4114800" y="3519488"/>
              <a:ext cx="0" cy="885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845C375-98D1-0C4D-904B-1240E0E9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867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cxnSp>
          <p:nvCxnSpPr>
            <p:cNvPr id="58" name="AutoShape 23">
              <a:extLst>
                <a:ext uri="{FF2B5EF4-FFF2-40B4-BE49-F238E27FC236}">
                  <a16:creationId xmlns:a16="http://schemas.microsoft.com/office/drawing/2014/main" id="{67904B67-592D-4C47-A1A9-242B52A80178}"/>
                </a:ext>
              </a:extLst>
            </p:cNvPr>
            <p:cNvCxnSpPr>
              <a:cxnSpLocks noChangeShapeType="1"/>
              <a:stCxn id="45" idx="5"/>
              <a:endCxn id="57" idx="1"/>
            </p:cNvCxnSpPr>
            <p:nvPr/>
          </p:nvCxnSpPr>
          <p:spPr bwMode="auto">
            <a:xfrm>
              <a:off x="1228725" y="4824413"/>
              <a:ext cx="1200150" cy="1095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AutoShape 24">
              <a:extLst>
                <a:ext uri="{FF2B5EF4-FFF2-40B4-BE49-F238E27FC236}">
                  <a16:creationId xmlns:a16="http://schemas.microsoft.com/office/drawing/2014/main" id="{0D7C9519-DB0A-6545-B224-9867D9009124}"/>
                </a:ext>
              </a:extLst>
            </p:cNvPr>
            <p:cNvCxnSpPr>
              <a:cxnSpLocks noChangeShapeType="1"/>
              <a:stCxn id="46" idx="4"/>
              <a:endCxn id="57" idx="0"/>
            </p:cNvCxnSpPr>
            <p:nvPr/>
          </p:nvCxnSpPr>
          <p:spPr bwMode="auto">
            <a:xfrm>
              <a:off x="2590800" y="4891088"/>
              <a:ext cx="0" cy="962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" name="AutoShape 25">
              <a:extLst>
                <a:ext uri="{FF2B5EF4-FFF2-40B4-BE49-F238E27FC236}">
                  <a16:creationId xmlns:a16="http://schemas.microsoft.com/office/drawing/2014/main" id="{8EAF60FC-2A6B-6143-B4A0-0AB64539C6A1}"/>
                </a:ext>
              </a:extLst>
            </p:cNvPr>
            <p:cNvCxnSpPr>
              <a:cxnSpLocks noChangeShapeType="1"/>
              <a:stCxn id="47" idx="3"/>
              <a:endCxn id="57" idx="7"/>
            </p:cNvCxnSpPr>
            <p:nvPr/>
          </p:nvCxnSpPr>
          <p:spPr bwMode="auto">
            <a:xfrm flipH="1">
              <a:off x="2752725" y="4824413"/>
              <a:ext cx="1200150" cy="1095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0571F2A9-342C-2D43-831F-451DA8A1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748088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B7797752-1C4F-CC43-A362-17822B72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999" y="3581400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E3652776-B19F-FA4F-98CC-C484CACC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733801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CAFD5761-D803-8341-AE28-E9AB30FC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567113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5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53CB7BD-164F-264A-9480-195A8E582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3719514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6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100B578-E914-9840-BC87-0EAE4E696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119689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2B6AF63A-E34C-CB44-A09C-0D7DD304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199" y="5272088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3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D196A03F-249E-934F-83A8-EF8D8D826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999" y="5257800"/>
              <a:ext cx="457200" cy="537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600" b="0">
                  <a:latin typeface="+mn-lt"/>
                  <a:ea typeface="Arial" pitchFamily="-107" charset="0"/>
                  <a:cs typeface="Arial" pitchFamily="-107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Sometimes greedy algorithms can also be optimal!</a:t>
            </a:r>
          </a:p>
          <a:p>
            <a:pPr>
              <a:buFont typeface="Wingdings" pitchFamily="-107" charset="2"/>
              <a:buChar char="l"/>
              <a:defRPr/>
            </a:pPr>
            <a:r>
              <a:rPr lang="en-US" dirty="0"/>
              <a:t>Kruskal's is a simple greedy optimal algorithm for MST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Start with an empty graph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dirty="0"/>
              <a:t>Repeatedly add the next smallest edge from </a:t>
            </a:r>
            <a:r>
              <a:rPr lang="en-US" i="1" dirty="0"/>
              <a:t>E</a:t>
            </a:r>
            <a:r>
              <a:rPr lang="en-US" dirty="0"/>
              <a:t> that does not produce a cycle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buClrTx/>
              <a:defRPr/>
            </a:pPr>
            <a:r>
              <a:rPr lang="en-US" dirty="0"/>
              <a:t>How might we test for cycles and what would the complexity be? – more efficient data structure?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CS 312 – Greedy Algorithms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5AEB2-F6B4-DB4A-96FE-EB6CB69BB48B}" type="slidenum">
              <a:rPr lang="en-US" smtClean="0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E43AD-F22A-5940-B84B-3608552611C2}" type="slidenum">
              <a:rPr lang="en-US" smtClean="0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1219200"/>
            <a:ext cx="87963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95263" y="4924425"/>
            <a:ext cx="5410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/>
              <a:t>Represents nodes in disjoint sets</a:t>
            </a:r>
          </a:p>
          <a:p>
            <a:r>
              <a:rPr lang="en-US" sz="2000" b="0" dirty="0" err="1"/>
              <a:t>makeset(</a:t>
            </a:r>
            <a:r>
              <a:rPr lang="en-US" sz="2000" b="0" i="1" dirty="0" err="1"/>
              <a:t>u</a:t>
            </a:r>
            <a:r>
              <a:rPr lang="en-US" sz="2000" b="0" dirty="0"/>
              <a:t>): create a singleton set containing just </a:t>
            </a:r>
            <a:r>
              <a:rPr lang="en-US" sz="2000" b="0" i="1" dirty="0" err="1"/>
              <a:t>u</a:t>
            </a:r>
            <a:endParaRPr lang="en-US" sz="2000" b="0" i="1" dirty="0"/>
          </a:p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): to which set does </a:t>
            </a:r>
            <a:r>
              <a:rPr lang="en-US" sz="2000" b="0" i="1" dirty="0" err="1"/>
              <a:t>u</a:t>
            </a:r>
            <a:r>
              <a:rPr lang="en-US" sz="2000" b="0" dirty="0"/>
              <a:t> belong?</a:t>
            </a:r>
          </a:p>
          <a:p>
            <a:r>
              <a:rPr lang="en-US" sz="2000" b="0" dirty="0" err="1"/>
              <a:t>union(</a:t>
            </a:r>
            <a:r>
              <a:rPr lang="en-US" sz="2000" b="0" i="1" dirty="0" err="1"/>
              <a:t>u</a:t>
            </a:r>
            <a:r>
              <a:rPr lang="en-US" sz="2000" b="0" dirty="0" err="1"/>
              <a:t>,</a:t>
            </a:r>
            <a:r>
              <a:rPr lang="en-US" sz="2000" b="0" i="1" dirty="0" err="1"/>
              <a:t>v</a:t>
            </a:r>
            <a:r>
              <a:rPr lang="en-US" sz="2000" b="0" dirty="0"/>
              <a:t>): merge the sets containing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endParaRPr lang="en-US" sz="2000" i="1" dirty="0"/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5638800" y="4766608"/>
            <a:ext cx="342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0" dirty="0" err="1"/>
              <a:t>find(</a:t>
            </a:r>
            <a:r>
              <a:rPr lang="en-US" sz="2000" b="0" i="1" dirty="0" err="1"/>
              <a:t>u</a:t>
            </a:r>
            <a:r>
              <a:rPr lang="en-US" sz="2000" b="0" dirty="0"/>
              <a:t>) = </a:t>
            </a:r>
            <a:r>
              <a:rPr lang="en-US" sz="2000" b="0" dirty="0" err="1"/>
              <a:t>find(</a:t>
            </a:r>
            <a:r>
              <a:rPr lang="en-US" sz="2000" b="0" i="1" dirty="0" err="1"/>
              <a:t>v</a:t>
            </a:r>
            <a:r>
              <a:rPr lang="en-US" sz="2000" b="0" dirty="0"/>
              <a:t>) if </a:t>
            </a:r>
            <a:r>
              <a:rPr lang="en-US" sz="2000" b="0" i="1" dirty="0" err="1"/>
              <a:t>u</a:t>
            </a:r>
            <a:r>
              <a:rPr lang="en-US" sz="2000" b="0" dirty="0"/>
              <a:t> and </a:t>
            </a:r>
            <a:r>
              <a:rPr lang="en-US" sz="2000" b="0" i="1" dirty="0" err="1"/>
              <a:t>v</a:t>
            </a:r>
            <a:r>
              <a:rPr lang="en-US" sz="2000" b="0" dirty="0"/>
              <a:t> are in the same set, which means they are in the same connected component</a:t>
            </a:r>
          </a:p>
          <a:p>
            <a:r>
              <a:rPr lang="en-US" sz="2000" b="0" dirty="0"/>
              <a:t>Why not union nodes that are already in the same set?</a:t>
            </a:r>
            <a:endParaRPr lang="en-US" sz="2000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– Greedy Algorithms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/>
        </a:defPPr>
      </a:lstStyle>
    </a:tx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54097</TotalTime>
  <Words>7873</Words>
  <Application>Microsoft Macintosh PowerPoint</Application>
  <PresentationFormat>On-screen Show (4:3)</PresentationFormat>
  <Paragraphs>1406</Paragraphs>
  <Slides>67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ＭＳ Ｐゴシック</vt:lpstr>
      <vt:lpstr>Arial</vt:lpstr>
      <vt:lpstr>Book Antiqua</vt:lpstr>
      <vt:lpstr>Courier New</vt:lpstr>
      <vt:lpstr>Times New Roman</vt:lpstr>
      <vt:lpstr>Wingdings</vt:lpstr>
      <vt:lpstr>Soaring</vt:lpstr>
      <vt:lpstr>Equation</vt:lpstr>
      <vt:lpstr>Greedy Algorithms</vt:lpstr>
      <vt:lpstr>Next Move in Chess</vt:lpstr>
      <vt:lpstr>Coins Problem</vt:lpstr>
      <vt:lpstr>Coins Algorithm</vt:lpstr>
      <vt:lpstr>MST – Minimum Spanning Tree</vt:lpstr>
      <vt:lpstr>MST – Minimum Spanning Tree</vt:lpstr>
      <vt:lpstr>MST – Minimum Spanning Tree</vt:lpstr>
      <vt:lpstr>Kruskal's Algorithm</vt:lpstr>
      <vt:lpstr>Kruskal's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Kruskal's Algorithm – Is it correct?</vt:lpstr>
      <vt:lpstr>Kruskal's Algorithm: Inductive Proof</vt:lpstr>
      <vt:lpstr>PowerPoint Presentation</vt:lpstr>
      <vt:lpstr>Cut Property</vt:lpstr>
      <vt:lpstr>Kruskal's Algorithm: Complexity and Implementation</vt:lpstr>
      <vt:lpstr>Directed Tree Representation of Disjoint Sets</vt:lpstr>
      <vt:lpstr>PowerPoint Presentation</vt:lpstr>
      <vt:lpstr>**Challenge Question** Kruskal's Algorithm</vt:lpstr>
      <vt:lpstr>Kruskal Algorithm Complexity</vt:lpstr>
      <vt:lpstr>Prim's Algorithm</vt:lpstr>
      <vt:lpstr>Prim's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Complexity</vt:lpstr>
      <vt:lpstr>Travelling Salesman Problem</vt:lpstr>
      <vt:lpstr>TSP Complexity</vt:lpstr>
      <vt:lpstr>TSP Greedy Approach</vt:lpstr>
      <vt:lpstr>TSP Greedy Approach</vt:lpstr>
      <vt:lpstr>TSP Final Comparative Project</vt:lpstr>
      <vt:lpstr>Huffman Encoding</vt:lpstr>
      <vt:lpstr>Huffman Encoding</vt:lpstr>
      <vt:lpstr>Huffman Encoding</vt:lpstr>
      <vt:lpstr>Prefix-Free Property</vt:lpstr>
      <vt:lpstr>Optimal Encoding Tree</vt:lpstr>
      <vt:lpstr>Huffman Algorithm</vt:lpstr>
      <vt:lpstr>Huffman Algorithm</vt:lpstr>
      <vt:lpstr>**Challenge Question** Huffman Algorithm</vt:lpstr>
      <vt:lpstr>Huffman Algorithm</vt:lpstr>
      <vt:lpstr>Horn Formulas</vt:lpstr>
      <vt:lpstr>Horn Formulas Greedy Algorithm</vt:lpstr>
      <vt:lpstr>Satisfiability</vt:lpstr>
      <vt:lpstr>Set Cover</vt:lpstr>
      <vt:lpstr>Set Cover Example</vt:lpstr>
      <vt:lpstr>Set Cover</vt:lpstr>
      <vt:lpstr>Machine Learning and Decision Trees</vt:lpstr>
      <vt:lpstr>Decision Tree Learning</vt:lpstr>
      <vt:lpstr>Decision Tree Learning</vt:lpstr>
      <vt:lpstr>Decision Tree Learning</vt:lpstr>
      <vt:lpstr>Decision Tree Learning</vt:lpstr>
      <vt:lpstr>Conclusion on Greedy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503</cp:revision>
  <cp:lastPrinted>2009-09-04T22:48:50Z</cp:lastPrinted>
  <dcterms:created xsi:type="dcterms:W3CDTF">2014-12-17T16:33:12Z</dcterms:created>
  <dcterms:modified xsi:type="dcterms:W3CDTF">2021-02-24T18:02:54Z</dcterms:modified>
</cp:coreProperties>
</file>