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389" r:id="rId2"/>
    <p:sldId id="351" r:id="rId3"/>
    <p:sldId id="373" r:id="rId4"/>
    <p:sldId id="388" r:id="rId5"/>
    <p:sldId id="39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2" r:id="rId18"/>
    <p:sldId id="371" r:id="rId19"/>
    <p:sldId id="409" r:id="rId20"/>
    <p:sldId id="372" r:id="rId21"/>
    <p:sldId id="401" r:id="rId22"/>
    <p:sldId id="402" r:id="rId23"/>
    <p:sldId id="403" r:id="rId24"/>
    <p:sldId id="387" r:id="rId25"/>
    <p:sldId id="391" r:id="rId26"/>
    <p:sldId id="395" r:id="rId27"/>
    <p:sldId id="396" r:id="rId28"/>
    <p:sldId id="397" r:id="rId29"/>
    <p:sldId id="399" r:id="rId30"/>
    <p:sldId id="400" r:id="rId31"/>
    <p:sldId id="364" r:id="rId32"/>
    <p:sldId id="374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5" r:id="rId41"/>
    <p:sldId id="365" r:id="rId42"/>
    <p:sldId id="367" r:id="rId43"/>
    <p:sldId id="406" r:id="rId44"/>
    <p:sldId id="405" r:id="rId45"/>
    <p:sldId id="386" r:id="rId46"/>
    <p:sldId id="368" r:id="rId47"/>
    <p:sldId id="407" r:id="rId48"/>
    <p:sldId id="369" r:id="rId49"/>
    <p:sldId id="40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0328" autoAdjust="0"/>
  </p:normalViewPr>
  <p:slideViewPr>
    <p:cSldViewPr snapToObjects="1">
      <p:cViewPr varScale="1">
        <p:scale>
          <a:sx n="152" d="100"/>
          <a:sy n="152" d="100"/>
        </p:scale>
        <p:origin x="184" y="113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6DFF7B5E-D97B-DF42-BC14-5D82EA642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FFB94010-6842-0D4D-A199-DEE70274F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draw a little BFS tree for</a:t>
            </a:r>
            <a:r>
              <a:rPr lang="en-US" baseline="0" dirty="0"/>
              <a:t> a graph showing all level 1 nodes distance 1, etc.  Later use that picture to show that if a node reached later will be bigger path, thus only updates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draw BFS tree on board since is implicit in graph, and edges do swap. Update queue with B and C before going to next slide</a:t>
            </a:r>
          </a:p>
          <a:p>
            <a:r>
              <a:rPr lang="en-US" dirty="0"/>
              <a:t>Which</a:t>
            </a:r>
            <a:r>
              <a:rPr lang="en-US" baseline="0" dirty="0"/>
              <a:t> edge to explore first when expanding node? Arbitrary and makes no difference, since same </a:t>
            </a:r>
            <a:r>
              <a:rPr lang="en-US" baseline="0" dirty="0" err="1"/>
              <a:t>deletemin</a:t>
            </a:r>
            <a:r>
              <a:rPr lang="en-US" baseline="0" dirty="0"/>
              <a:t> will happen in next iteration regardless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Look ahead to what will happen when C is pulled off before going to next slide,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Does H have to be ordered.  No.  Just min at front., D could be before B at the moment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D8F43-A0BA-7649-A31F-DA5BA861361C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 checks C but not smaller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If there had been a shorter path we would have already gotten there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there be a shorter path to C.  NO!!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Because all paths on Q &gt;= to path to C and l &gt;= 0 for each edge. Once dequeued, IS the shortest path.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Note that edges on queue may still be decreased but never below value of a dequeued node, since it was the shortest POSSIBLE path from s when dequeued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D7CFE-BD11-6741-A435-115160657E43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Go over each part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insert*|V| +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*|V| +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decreasekey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*(|E|) = |V| *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Eavg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 NOT V*E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CCDB7-D025-6C4B-AEB2-C15830E692B6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</a:t>
            </a:r>
            <a:r>
              <a:rPr lang="en-US" baseline="0" dirty="0"/>
              <a:t> is an O(V) for initializing nodes, but that is subsumed in the other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implement both for your project. -1 key represents node not in queue, could use a separate flag for that in general.</a:t>
            </a:r>
          </a:p>
          <a:p>
            <a:r>
              <a:rPr lang="en-US" dirty="0"/>
              <a:t>Thus array implementation is O( V^2)</a:t>
            </a:r>
            <a:r>
              <a:rPr lang="en-US" baseline="0" dirty="0"/>
              <a:t> because of delete-min</a:t>
            </a:r>
            <a:endParaRPr lang="en-US" dirty="0"/>
          </a:p>
          <a:p>
            <a:r>
              <a:rPr lang="en-US" dirty="0" err="1"/>
              <a:t>MakeQueue</a:t>
            </a:r>
            <a:r>
              <a:rPr lang="en-US" dirty="0"/>
              <a:t> is O(|V|)</a:t>
            </a:r>
          </a:p>
          <a:p>
            <a:r>
              <a:rPr lang="en-US" dirty="0"/>
              <a:t>Array will be V^2</a:t>
            </a:r>
            <a:r>
              <a:rPr lang="en-US" baseline="0" dirty="0"/>
              <a:t> * delete-min and binary heap is </a:t>
            </a:r>
            <a:r>
              <a:rPr lang="en-US" baseline="0" dirty="0" err="1"/>
              <a:t>ElogV</a:t>
            </a:r>
            <a:r>
              <a:rPr lang="en-US" baseline="0" dirty="0"/>
              <a:t> which is V^2logV for dense, thus array better for dense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array implementation is O( V^2)</a:t>
            </a:r>
            <a:r>
              <a:rPr lang="en-US" baseline="0" dirty="0"/>
              <a:t> because of delete-min</a:t>
            </a:r>
            <a:endParaRPr lang="en-US" dirty="0"/>
          </a:p>
          <a:p>
            <a:r>
              <a:rPr lang="en-US" dirty="0" err="1"/>
              <a:t>MakeQueue</a:t>
            </a:r>
            <a:r>
              <a:rPr lang="en-US" dirty="0"/>
              <a:t> is O(|V|)</a:t>
            </a:r>
          </a:p>
          <a:p>
            <a:r>
              <a:rPr lang="en-US" dirty="0"/>
              <a:t>Array will be V^2</a:t>
            </a:r>
            <a:r>
              <a:rPr lang="en-US" baseline="0" dirty="0"/>
              <a:t> * delete-min and binary heap is </a:t>
            </a:r>
            <a:r>
              <a:rPr lang="en-US" baseline="0" dirty="0" err="1"/>
              <a:t>ElogV</a:t>
            </a:r>
            <a:r>
              <a:rPr lang="en-US" baseline="0" dirty="0"/>
              <a:t> which is V^2logV for dense, thus array better for dense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insert x:7, dk e:1, dm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 (Show node name and key value in picture)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insert x:7, dk e:1, dm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5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Order – any node on shortest frontier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we'll use a Queue to manage the order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Queue – pop from front, push onto end (FIFO), key to making sure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shortest paths are looked at first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BFS tree example (with cycles) next slide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18A14-4438-7042-B95D-EDFBBA168C1E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sift down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– always swap with SMALLEST child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 – With array of pointers pointing in.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1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tree numbered from 1 and figure out together how to get child and parent values – now have fast traversal alg.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It is an array implementation of the D-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heap version of a PQ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Need # of nodes counter to know next open space in array implementation of tree.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tree numbered from 1 and figure out together how to get child and parent values – now have fast traversal alg.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Need # of nodes counter to know next open space in array implementation of tree.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binary heap example (put legal one on board and then try each operation)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on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to get smallest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elements below to bring up.  For binary heap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constant 2.  Once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is set, then overall decrease key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log(n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stays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balanced since nodes can only be added by insert (and it goes to the right).  delete-min can only swap, and does not add any leafs.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35A-070D-014E-A7CA-62D49B06C020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Call them graph nodes and tree nodes</a:t>
            </a:r>
          </a:p>
          <a:p>
            <a:r>
              <a:rPr lang="en-US" dirty="0"/>
              <a:t>This is showing the heap implemented with an array, thus all allocated to start.  Could implement with a link list and then use pointers into it from the pointer array.</a:t>
            </a:r>
          </a:p>
          <a:p>
            <a:r>
              <a:rPr lang="en-US" dirty="0"/>
              <a:t>Assume</a:t>
            </a:r>
            <a:r>
              <a:rPr lang="en-US" baseline="0" dirty="0"/>
              <a:t> all nodes have initial key of infinite (ala Dykstra) Draw actual Heap with Key values on the board</a:t>
            </a:r>
          </a:p>
          <a:p>
            <a:r>
              <a:rPr lang="en-US" baseline="0" dirty="0"/>
              <a:t>For insert (just set pointer to HC+1 in PA, then do bubble up (including swapping of pointers)</a:t>
            </a:r>
          </a:p>
          <a:p>
            <a:r>
              <a:rPr lang="en-US" baseline="0" dirty="0"/>
              <a:t>For DM, Standard sift down for Heap, in pointer array we just set the pointer to nil (-1)</a:t>
            </a:r>
          </a:p>
          <a:p>
            <a:r>
              <a:rPr lang="en-US" baseline="0" dirty="0"/>
              <a:t>For standard Dykstra would put all in the PQ with initial infinites values.  Then set </a:t>
            </a:r>
            <a:r>
              <a:rPr lang="en-US" baseline="0" dirty="0" err="1"/>
              <a:t>s</a:t>
            </a:r>
            <a:r>
              <a:rPr lang="en-US" baseline="0" dirty="0"/>
              <a:t> to 0 and bubble it to the top.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could have been in a different order</a:t>
            </a:r>
          </a:p>
          <a:p>
            <a:r>
              <a:rPr lang="en-US" dirty="0"/>
              <a:t>Assume</a:t>
            </a:r>
            <a:r>
              <a:rPr lang="en-US" baseline="0" dirty="0"/>
              <a:t> all nodes have initial key of infinite (ala Dykstra) Draw actual Heap with Key values on the board</a:t>
            </a:r>
          </a:p>
          <a:p>
            <a:r>
              <a:rPr lang="en-US" baseline="0" dirty="0"/>
              <a:t>For insert (just set pointer to HC+1 in PA, then do bubble up (including swapping of pointers)</a:t>
            </a:r>
          </a:p>
          <a:p>
            <a:r>
              <a:rPr lang="en-US" baseline="0" dirty="0"/>
              <a:t>For DM, Standard sift down for Heap, in pointer array we just set the pointer to nil (-1)</a:t>
            </a:r>
          </a:p>
          <a:p>
            <a:r>
              <a:rPr lang="en-US" baseline="0" dirty="0"/>
              <a:t>For standard Dykstra would put all in the PQ with initial infinites values.  Then set </a:t>
            </a:r>
            <a:r>
              <a:rPr lang="en-US" baseline="0" dirty="0" err="1"/>
              <a:t>s</a:t>
            </a:r>
            <a:r>
              <a:rPr lang="en-US" baseline="0" dirty="0"/>
              <a:t> to 0 and bubble it to the top.</a:t>
            </a:r>
          </a:p>
          <a:p>
            <a:r>
              <a:rPr lang="en-US" baseline="0" dirty="0"/>
              <a:t>Could have put distance/other info in either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Orange for things that change.</a:t>
            </a:r>
          </a:p>
          <a:p>
            <a:r>
              <a:rPr lang="en-US" baseline="0" dirty="0"/>
              <a:t>Heap nodes1 and 2 swap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(1,15), pointer array from 1</a:t>
            </a:r>
            <a:r>
              <a:rPr lang="en-US" baseline="0" dirty="0"/>
              <a:t> initially to 6.</a:t>
            </a:r>
          </a:p>
          <a:p>
            <a:r>
              <a:rPr lang="en-US" baseline="0" dirty="0"/>
              <a:t>then swap with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3:12</a:t>
            </a:r>
          </a:p>
          <a:p>
            <a:r>
              <a:rPr lang="en-US" baseline="0" dirty="0"/>
              <a:t>Swap tree 6 into tree 1</a:t>
            </a:r>
          </a:p>
          <a:p>
            <a:r>
              <a:rPr lang="en-US" baseline="0" dirty="0"/>
              <a:t>then swap tree 1 with tree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recreate the first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two rows of this graph (Do Dykstra complexity for both Array and binary heap) on board before turning to this slide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array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= v^2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In top right can replace insert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with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decreasekey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since shown equivalent in preceding column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In binary heap column above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vlogv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for the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makequeue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elogv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for the decrease key operations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DF9D6-0ED1-A24B-8AE1-B28153186587}" type="slidenum">
              <a:rPr lang="en-US" smtClean="0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/>
              <a:t> is appropriate for PQ</a:t>
            </a:r>
            <a:r>
              <a:rPr lang="en-US" baseline="0" dirty="0"/>
              <a:t> var.  For </a:t>
            </a:r>
            <a:r>
              <a:rPr lang="en-US" baseline="0" dirty="0" err="1"/>
              <a:t>rras</a:t>
            </a:r>
            <a:r>
              <a:rPr lang="en-US" baseline="0" dirty="0"/>
              <a:t>, will plug in V or E depending on the operation</a:t>
            </a:r>
            <a:endParaRPr lang="en-US" dirty="0"/>
          </a:p>
          <a:p>
            <a:r>
              <a:rPr lang="en-US" dirty="0"/>
              <a:t>Show</a:t>
            </a:r>
            <a:r>
              <a:rPr lang="en-US" baseline="0" dirty="0"/>
              <a:t> demo and interface, and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Queue – pop from front, push onto end (FIFO) – order important overall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a BFS tree example (with cycles) to find shortest path between two nodes in a graph – Start from A as our s, show Q, do E next and not B!, so they see why don't keep going depth first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Walk through complexity together before going to next slides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A4B4F-C642-474E-8F9A-47FCB658BFEC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Quick version. Want just to get to goal in shortest and don't need distance to all reachable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nodes.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Same big O, but smaller constant factors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do an example graph search on the board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showing that once deleted from queue, there cannot be a shorter path from the entire frontier (queue)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adding all edges from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u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also called node expansion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that you could check to see if a node has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been dequeued at initial for loop (one test) avoiding 1 or 2 tests inside loop – at best small savings (need a dequeued flag)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3A87E-C9CA-8B48-A466-5DD811830F92}" type="slidenum">
              <a:rPr lang="en-US" smtClean="0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is current shortest path from</a:t>
            </a:r>
            <a:r>
              <a:rPr lang="en-US" baseline="0" dirty="0"/>
              <a:t> </a:t>
            </a:r>
            <a:r>
              <a:rPr lang="en-US" baseline="0" dirty="0" err="1"/>
              <a:t>s</a:t>
            </a:r>
            <a:r>
              <a:rPr lang="en-US" baseline="0" dirty="0"/>
              <a:t> </a:t>
            </a:r>
            <a:r>
              <a:rPr lang="en-US" dirty="0"/>
              <a:t>(i.e.</a:t>
            </a:r>
            <a:r>
              <a:rPr lang="en-US" baseline="0" dirty="0"/>
              <a:t> pre pointer)</a:t>
            </a:r>
            <a:endParaRPr lang="en-US" dirty="0"/>
          </a:p>
          <a:p>
            <a:r>
              <a:rPr lang="en-US" dirty="0"/>
              <a:t>Current front of queue has cloud around it</a:t>
            </a:r>
          </a:p>
          <a:p>
            <a:r>
              <a:rPr lang="en-US" dirty="0"/>
              <a:t>Can't see which direction</a:t>
            </a:r>
            <a:r>
              <a:rPr lang="en-US" baseline="0" dirty="0"/>
              <a:t> </a:t>
            </a:r>
            <a:r>
              <a:rPr lang="en-US" baseline="0" dirty="0" err="1"/>
              <a:t>g</a:t>
            </a:r>
            <a:r>
              <a:rPr lang="en-US" baseline="0" dirty="0"/>
              <a:t> is in, spreads out in all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bottom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right node is updated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w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decrease key with new shortest red path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shortest/cheapest frontier on the board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3E672-2B33-5F4F-95A9-4CA6D297166B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because</a:t>
            </a:r>
            <a:r>
              <a:rPr lang="en-US" baseline="0" dirty="0"/>
              <a:t> we a node was removed because we have a shortest path to it.</a:t>
            </a:r>
          </a:p>
          <a:p>
            <a:r>
              <a:rPr lang="en-US" baseline="0" dirty="0"/>
              <a:t>A later node could have a path to the removed node but it would have to be longer (unless there were negative paths)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Complexity?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7A23D-8D3D-0545-8524-BA08C017559E}" type="slidenum">
              <a:rPr lang="en-US" smtClean="0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One-path</a:t>
            </a:r>
            <a:r>
              <a:rPr lang="en-US" baseline="0" dirty="0"/>
              <a:t> </a:t>
            </a:r>
            <a:r>
              <a:rPr lang="en-US" dirty="0"/>
              <a:t>does not have to initiate</a:t>
            </a:r>
            <a:r>
              <a:rPr lang="en-US" baseline="0" dirty="0"/>
              <a:t> </a:t>
            </a:r>
            <a:r>
              <a:rPr lang="en-US" baseline="0" dirty="0" err="1"/>
              <a:t>prev</a:t>
            </a:r>
            <a:r>
              <a:rPr lang="en-US" baseline="0" dirty="0"/>
              <a:t> pointers, since only used for non infinite nodes, but that is just a constant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guarantee</a:t>
            </a:r>
            <a:r>
              <a:rPr lang="en-US" baseline="0" dirty="0"/>
              <a:t> that dequeued nodes really have a shortest distance, since negative edges coming into that node could decrease distance</a:t>
            </a:r>
            <a:endParaRPr lang="en-US" dirty="0"/>
          </a:p>
          <a:p>
            <a:r>
              <a:rPr lang="en-US" dirty="0"/>
              <a:t>If negative cycles</a:t>
            </a:r>
            <a:r>
              <a:rPr lang="en-US" baseline="0" dirty="0"/>
              <a:t> then no solution since shortest path would be negative infinity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column</a:t>
            </a:r>
            <a:r>
              <a:rPr lang="en-US" baseline="0" dirty="0"/>
              <a:t> #2 shows shortest paths from S to node </a:t>
            </a:r>
            <a:r>
              <a:rPr lang="en-US" baseline="0" dirty="0" err="1"/>
              <a:t>x</a:t>
            </a:r>
            <a:r>
              <a:rPr lang="en-US" baseline="0" dirty="0"/>
              <a:t> comprising 2 steps</a:t>
            </a:r>
          </a:p>
          <a:p>
            <a:r>
              <a:rPr lang="en-US" baseline="0" dirty="0"/>
              <a:t>Note how path lengths monotonically decrease</a:t>
            </a:r>
          </a:p>
          <a:p>
            <a:r>
              <a:rPr lang="en-US" baseline="0" dirty="0"/>
              <a:t>Consider path length to A up to iteration 3– First is of length 1 (SA), when get to length 3 (GFA) improves, if incoming nodes ever get better, then SA will shorten, once past n-1 steps, no use looking longer </a:t>
            </a:r>
          </a:p>
          <a:p>
            <a:r>
              <a:rPr lang="en-US" baseline="0" dirty="0"/>
              <a:t>edges come into A from (S,F,B), note B gets down to 5 and F to 9 – not enough</a:t>
            </a:r>
          </a:p>
          <a:p>
            <a:r>
              <a:rPr lang="en-US" baseline="0" dirty="0"/>
              <a:t>Note SC is always SB+1</a:t>
            </a:r>
          </a:p>
          <a:p>
            <a:r>
              <a:rPr lang="en-US" baseline="0" dirty="0" err="1"/>
              <a:t>Prev</a:t>
            </a:r>
            <a:r>
              <a:rPr lang="en-US" baseline="0" dirty="0"/>
              <a:t> needed to reconstruct paths</a:t>
            </a:r>
          </a:p>
          <a:p>
            <a:r>
              <a:rPr lang="en-US" baseline="0" dirty="0"/>
              <a:t>Example calculate from previous column, do column 6 from column 5</a:t>
            </a:r>
          </a:p>
          <a:p>
            <a:r>
              <a:rPr lang="en-US" baseline="0" dirty="0"/>
              <a:t>*Note it would suffice to only check outgoing edges of node that had a change last round.  If none, then done., More efficient, but same big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column</a:t>
            </a:r>
            <a:r>
              <a:rPr lang="en-US" baseline="0" dirty="0"/>
              <a:t> #2 shows shortest paths from S to node </a:t>
            </a:r>
            <a:r>
              <a:rPr lang="en-US" baseline="0" dirty="0" err="1"/>
              <a:t>x</a:t>
            </a:r>
            <a:r>
              <a:rPr lang="en-US" baseline="0" dirty="0"/>
              <a:t> comprising 2 steps</a:t>
            </a:r>
          </a:p>
          <a:p>
            <a:r>
              <a:rPr lang="en-US" baseline="0" dirty="0"/>
              <a:t>Note how path lengths monotonically decrease</a:t>
            </a:r>
          </a:p>
          <a:p>
            <a:r>
              <a:rPr lang="en-US" baseline="0" dirty="0"/>
              <a:t>Consider path length to A up to iteration 3– First is of length 1 (SA), when get to length 3 (GFA) improves, if incoming nodes ever get better, then SA will shorten, once past n-1 steps, no use looking longer </a:t>
            </a:r>
          </a:p>
          <a:p>
            <a:r>
              <a:rPr lang="en-US" baseline="0" dirty="0"/>
              <a:t>edges come into A from (S,F,B), note B gets down to 5 and F to 9 – not enough</a:t>
            </a:r>
          </a:p>
          <a:p>
            <a:r>
              <a:rPr lang="en-US" baseline="0" dirty="0"/>
              <a:t>Note SC is always SB+1</a:t>
            </a:r>
          </a:p>
          <a:p>
            <a:r>
              <a:rPr lang="en-US" baseline="0" dirty="0" err="1"/>
              <a:t>Prev</a:t>
            </a:r>
            <a:r>
              <a:rPr lang="en-US" baseline="0" dirty="0"/>
              <a:t> needed to reconstruct paths</a:t>
            </a:r>
          </a:p>
          <a:p>
            <a:r>
              <a:rPr lang="en-US" baseline="0" dirty="0"/>
              <a:t>Example calculate from previous column, do column 6 from column 5</a:t>
            </a:r>
          </a:p>
          <a:p>
            <a:r>
              <a:rPr lang="en-US" baseline="0" dirty="0"/>
              <a:t>*Note it would suffice to only check outgoing edges of node that had a change last round.  If none, then done., More efficient, but same big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4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Complexity is |</a:t>
            </a:r>
            <a:r>
              <a:rPr lang="en-US" sz="1200" b="0" i="1" dirty="0"/>
              <a:t>V</a:t>
            </a:r>
            <a:r>
              <a:rPr lang="en-US" sz="1200" b="0" dirty="0"/>
              <a:t>|</a:t>
            </a:r>
            <a:r>
              <a:rPr lang="en-US" sz="1200" dirty="0"/>
              <a:t>·</a:t>
            </a:r>
            <a:r>
              <a:rPr lang="en-US" sz="1200" b="0" dirty="0"/>
              <a:t>|</a:t>
            </a:r>
            <a:r>
              <a:rPr lang="en-US" sz="1200" b="0" i="1" dirty="0"/>
              <a:t>E</a:t>
            </a:r>
            <a:r>
              <a:rPr lang="en-US" sz="1200" b="0" dirty="0"/>
              <a:t>|</a:t>
            </a:r>
            <a:endParaRPr lang="en-US" baseline="0" dirty="0"/>
          </a:p>
          <a:p>
            <a:r>
              <a:rPr lang="en-US" baseline="0" dirty="0"/>
              <a:t>It would suffice to only check outgoing edges of nodes that had a change (can only be a decrease) last round.  If none, then done. Same </a:t>
            </a:r>
            <a:r>
              <a:rPr lang="en-US" baseline="0"/>
              <a:t>big O.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draw a little BFS tree for</a:t>
            </a:r>
            <a:r>
              <a:rPr lang="en-US" baseline="0" dirty="0"/>
              <a:t> a graph showing all level 1 nodes distance 1, etc.  Later use that picture to show that if a node reached later will be bigger path, thus only updates once</a:t>
            </a:r>
          </a:p>
          <a:p>
            <a:r>
              <a:rPr lang="en-US" baseline="0" dirty="0"/>
              <a:t>No easy way around initialization step even if </a:t>
            </a:r>
            <a:r>
              <a:rPr lang="en-US" baseline="0" dirty="0" err="1"/>
              <a:t>enqueueing</a:t>
            </a:r>
            <a:r>
              <a:rPr lang="en-US" baseline="0" dirty="0"/>
              <a:t> as we go, since must initialize notes to infinity or not visited somehow.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could use distances from previous</a:t>
            </a:r>
            <a:r>
              <a:rPr lang="en-US" baseline="0" dirty="0"/>
              <a:t> column (order independent) or some updated distances from current column (table would be order dependent), but final results the same either way.  For HW use distances from previous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best path of from</a:t>
            </a:r>
            <a:r>
              <a:rPr lang="en-US" baseline="0" dirty="0"/>
              <a:t> E to C of length 2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best path of from</a:t>
            </a:r>
            <a:r>
              <a:rPr lang="en-US" baseline="0" dirty="0"/>
              <a:t> E to C of length n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Note, that if there is no change at any column you can stop early and no there are no negative cycles.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best path of from</a:t>
            </a:r>
            <a:r>
              <a:rPr lang="en-US" baseline="0" dirty="0"/>
              <a:t> E to C of length 2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best path of from</a:t>
            </a:r>
            <a:r>
              <a:rPr lang="en-US" baseline="0" dirty="0"/>
              <a:t> E to C of length n steps?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Note, that if there is no change at any column you can stop early and no there are no negative cycles.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2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/>
              <a:t>s</a:t>
            </a:r>
            <a:r>
              <a:rPr lang="en-US" dirty="0"/>
              <a:t> and do </a:t>
            </a:r>
            <a:r>
              <a:rPr lang="en-US" dirty="0" err="1"/>
              <a:t>alg</a:t>
            </a:r>
            <a:r>
              <a:rPr lang="en-US" dirty="0"/>
              <a:t>, All but </a:t>
            </a:r>
            <a:r>
              <a:rPr lang="en-US" dirty="0" err="1"/>
              <a:t>s</a:t>
            </a:r>
            <a:r>
              <a:rPr lang="en-US" dirty="0"/>
              <a:t> have infinite init distance</a:t>
            </a:r>
          </a:p>
          <a:p>
            <a:r>
              <a:rPr lang="en-US" dirty="0"/>
              <a:t>Give a reasonable</a:t>
            </a:r>
            <a:r>
              <a:rPr lang="en-US" baseline="0" dirty="0"/>
              <a:t> </a:t>
            </a:r>
            <a:r>
              <a:rPr lang="en-US" baseline="0" dirty="0" err="1"/>
              <a:t>postorder</a:t>
            </a:r>
            <a:r>
              <a:rPr lang="en-US" baseline="0" dirty="0"/>
              <a:t> possibility c:10, s:8 …</a:t>
            </a:r>
          </a:p>
          <a:p>
            <a:r>
              <a:rPr lang="en-US" baseline="0" dirty="0"/>
              <a:t>Walk through example C S A B D (only legal linearization in this case)</a:t>
            </a:r>
          </a:p>
          <a:p>
            <a:r>
              <a:rPr lang="en-US" baseline="0" dirty="0"/>
              <a:t>Linearize – </a:t>
            </a:r>
            <a:r>
              <a:rPr lang="en-US" baseline="0" dirty="0" err="1"/>
              <a:t>dfs</a:t>
            </a:r>
            <a:r>
              <a:rPr lang="en-US" baseline="0" dirty="0"/>
              <a:t> E+V, rest (E+V)  or, O(E) since E&gt;V , total E+V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draw a little BFS tree for</a:t>
            </a:r>
            <a:r>
              <a:rPr lang="en-US" baseline="0" dirty="0"/>
              <a:t> a graph showing all level 1 nodes distance 1, etc.  Later use that picture to show that if a node reached later will be bigger path, thus only updates once</a:t>
            </a:r>
          </a:p>
          <a:p>
            <a:r>
              <a:rPr lang="en-US" baseline="0" dirty="0"/>
              <a:t>I think book is leaving the V in there since later (e.g. </a:t>
            </a:r>
            <a:r>
              <a:rPr lang="en-US" baseline="0" dirty="0" err="1"/>
              <a:t>Dykstras</a:t>
            </a:r>
            <a:r>
              <a:rPr lang="en-US" baseline="0" dirty="0"/>
              <a:t>) the queue operations will not be order 1 and we will look at the V cases</a:t>
            </a: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/>
              <a:t>≥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i="0" baseline="0" dirty="0">
                <a:ea typeface="ＭＳ Ｐゴシック" charset="-128"/>
                <a:cs typeface="ＭＳ Ｐゴシック" charset="-128"/>
              </a:rPr>
              <a:t> in cases where we will look at all </a:t>
            </a:r>
            <a:r>
              <a:rPr lang="en-US" i="0" baseline="0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0" baseline="0" dirty="0">
                <a:ea typeface="ＭＳ Ｐゴシック" charset="-128"/>
                <a:cs typeface="ＭＳ Ｐゴシック" charset="-128"/>
              </a:rPr>
              <a:t> in the graph (since could be disconnected)</a:t>
            </a:r>
          </a:p>
          <a:p>
            <a:r>
              <a:rPr lang="en-US" i="0" baseline="0" dirty="0">
                <a:ea typeface="ＭＳ Ｐゴシック" charset="-128"/>
                <a:cs typeface="ＭＳ Ｐゴシック" charset="-128"/>
              </a:rPr>
              <a:t>2V^2 for dense undirected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Use a search tree example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Explore is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variation of book BFS.  Book DFS searches entire graph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DFS and BFS are examples of exhaustive search – try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em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all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3242F-9956-9B40-917F-2995AECA1069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implement a priority queue for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B94010-6842-0D4D-A199-DEE70274F5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Show with example on right, edges in ANY order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Prev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? – so that we can backtrack to reconstruct the path from s to any connected node, show example with node a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initally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pointing back to s, then changed to b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don't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actually have to initiate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prev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, since if dist stays infinite then never will access it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l is list of lengths,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often just part of E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Initial Queue order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22FF-9123-2940-9E5D-13540668CA69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BE5E840-0174-654D-A690-46857E056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45BC6-6AE0-5144-A4A8-B7E120EA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F80D8-41B0-D14B-9402-B2154BD0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F8FD2-3FFB-C749-B12C-79C4E55BC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721C-F40C-3C47-B00B-9EB84B4B0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Graph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F0D55-307C-EC49-BE8C-44F56CDC6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56E4F-FD1E-C94E-BD4A-8309AA18C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9380B-4003-B049-9018-FCA692DE9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D2CBB-D9C9-E642-AD97-A5AA57314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0769-78D1-BC4A-AB3F-5DD9D65A9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Divide and Conquer/Sorting and FFT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B043D-A272-584D-8E21-80A8CD060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B9F43859-D909-7D4C-970E-6DB05FE53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7" r:id="rId1"/>
    <p:sldLayoutId id="2147483996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Shortest Paths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Distance is the length of the shortest path between two nodes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Breadth-first search (BFS) creates one BFS tree rooted at the initial node</a:t>
            </a:r>
          </a:p>
          <a:p>
            <a:pPr lvl="1"/>
            <a:r>
              <a:rPr lang="en-US" dirty="0"/>
              <a:t>Just one tree since we only care about nodes connected to the initial node.  The rest have infinite distance.</a:t>
            </a:r>
          </a:p>
          <a:p>
            <a:pPr lvl="1"/>
            <a:r>
              <a:rPr lang="en-US" dirty="0"/>
              <a:t>BFS tree is a shortest path tree</a:t>
            </a:r>
          </a:p>
          <a:p>
            <a:pPr lvl="1"/>
            <a:r>
              <a:rPr lang="en-US" dirty="0"/>
              <a:t>Distance is the tree depth where each node resides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Complexity? – Examine algorithm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434E3-B5B5-0B4C-920B-56B11722C69D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E01F0-FA37-884F-ADCA-D081B9823DE0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/>
          <a:srcRect r="37828"/>
          <a:stretch>
            <a:fillRect/>
          </a:stretch>
        </p:blipFill>
        <p:spPr bwMode="auto">
          <a:xfrm>
            <a:off x="1128713" y="3124200"/>
            <a:ext cx="42814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∞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13" y="5207000"/>
            <a:ext cx="6221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 = </a:t>
            </a:r>
            <a:r>
              <a:rPr lang="en-US" sz="2000" b="0" dirty="0" err="1">
                <a:latin typeface="Times New Roman" pitchFamily="-107" charset="0"/>
              </a:rPr>
              <a:t>makequeue(</a:t>
            </a:r>
            <a:r>
              <a:rPr lang="en-US" sz="2000" b="0" i="1" dirty="0" err="1">
                <a:latin typeface="Times New Roman" pitchFamily="-107" charset="0"/>
              </a:rPr>
              <a:t>V</a:t>
            </a:r>
            <a:r>
              <a:rPr lang="en-US" sz="2000" b="0" dirty="0">
                <a:latin typeface="Times New Roman" pitchFamily="-107" charset="0"/>
              </a:rPr>
              <a:t>)</a:t>
            </a:r>
          </a:p>
          <a:p>
            <a:pPr marL="457200" indent="-457200">
              <a:defRPr/>
            </a:pPr>
            <a:r>
              <a:rPr lang="en-US" sz="2000" b="0" dirty="0">
                <a:latin typeface="Times New Roman" pitchFamily="-107" charset="0"/>
              </a:rPr>
              <a:t>Priority Queue </a:t>
            </a: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:  A:0, B:∞, C:∞, D:∞, E:∞ </a:t>
            </a:r>
          </a:p>
          <a:p>
            <a:pPr>
              <a:defRPr/>
            </a:pPr>
            <a:endParaRPr lang="en-US" sz="2000" b="0" dirty="0">
              <a:latin typeface="Times New Roman" pitchFamily="-107" charset="0"/>
            </a:endParaRPr>
          </a:p>
        </p:txBody>
      </p:sp>
      <p:pic>
        <p:nvPicPr>
          <p:cNvPr id="26633" name="Picture 2"/>
          <p:cNvPicPr>
            <a:picLocks noChangeAspect="1" noChangeArrowheads="1"/>
          </p:cNvPicPr>
          <p:nvPr/>
        </p:nvPicPr>
        <p:blipFill>
          <a:blip r:embed="rId4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C513C-BB60-5145-9E56-CE986A994AE4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 r="37828"/>
          <a:stretch>
            <a:fillRect/>
          </a:stretch>
        </p:blipFill>
        <p:spPr bwMode="auto">
          <a:xfrm>
            <a:off x="1128713" y="3124200"/>
            <a:ext cx="42814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4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∞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∞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13" y="5207000"/>
            <a:ext cx="6221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pitchFamily="-107" charset="0"/>
              </a:rPr>
              <a:t>Pull A off of </a:t>
            </a:r>
            <a:r>
              <a:rPr lang="en-US" sz="2000" b="0" i="1" dirty="0">
                <a:latin typeface="Times New Roman" pitchFamily="-107" charset="0"/>
              </a:rPr>
              <a:t>H</a:t>
            </a:r>
          </a:p>
          <a:p>
            <a:pPr marL="457200" indent="-457200">
              <a:defRPr/>
            </a:pPr>
            <a:r>
              <a:rPr lang="en-US" sz="2000" b="0" dirty="0">
                <a:latin typeface="Times New Roman" pitchFamily="-107" charset="0"/>
              </a:rPr>
              <a:t>Priority Queue </a:t>
            </a: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:  C:2, B:4, D:∞, E:∞ </a:t>
            </a:r>
          </a:p>
          <a:p>
            <a:pPr>
              <a:defRPr/>
            </a:pPr>
            <a:endParaRPr lang="en-US" sz="2000" b="0" dirty="0">
              <a:latin typeface="Times New Roman" pitchFamily="-107" charset="0"/>
            </a:endParaRPr>
          </a:p>
        </p:txBody>
      </p: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4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1A6DB-6B46-664E-A700-7CD0119CD88A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6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7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838200" y="5067300"/>
            <a:ext cx="72389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Pull C off of </a:t>
            </a:r>
            <a:r>
              <a:rPr lang="en-US" sz="2000" b="0" i="1" dirty="0"/>
              <a:t>H </a:t>
            </a:r>
            <a:r>
              <a:rPr lang="en-US" sz="2000" b="0" dirty="0"/>
              <a:t>and update</a:t>
            </a:r>
          </a:p>
          <a:p>
            <a:r>
              <a:rPr lang="en-US" sz="2000" b="0" dirty="0"/>
              <a:t>Priority Queue </a:t>
            </a:r>
            <a:r>
              <a:rPr lang="en-US" sz="2000" b="0" i="1" dirty="0"/>
              <a:t>H</a:t>
            </a:r>
            <a:r>
              <a:rPr lang="en-US" sz="2000" b="0" dirty="0"/>
              <a:t>:  B:3, D:6, E:7</a:t>
            </a:r>
          </a:p>
          <a:p>
            <a:r>
              <a:rPr lang="en-US" sz="2000" b="0" dirty="0"/>
              <a:t>B changes it </a:t>
            </a:r>
            <a:r>
              <a:rPr lang="en-US" sz="2000" b="0" dirty="0" err="1"/>
              <a:t>prev</a:t>
            </a:r>
            <a:r>
              <a:rPr lang="en-US" sz="2000" b="0" dirty="0"/>
              <a:t> pointer from A to C</a:t>
            </a:r>
          </a:p>
          <a:p>
            <a:r>
              <a:rPr lang="en-US" sz="2000" b="0" dirty="0"/>
              <a:t>Note that once you dequeue a node (</a:t>
            </a:r>
            <a:r>
              <a:rPr lang="en-US" sz="2000" b="0" dirty="0" err="1"/>
              <a:t>deletemin</a:t>
            </a:r>
            <a:r>
              <a:rPr lang="en-US" sz="2000" b="0" dirty="0"/>
              <a:t>) you are guaranteed that that there is no shorter path to that node.  Why?</a:t>
            </a: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2"/>
          <p:cNvPicPr>
            <a:picLocks noChangeAspect="1" noChangeArrowheads="1"/>
          </p:cNvPicPr>
          <p:nvPr/>
        </p:nvPicPr>
        <p:blipFill>
          <a:blip r:embed="rId4"/>
          <a:srcRect r="34840"/>
          <a:stretch>
            <a:fillRect/>
          </a:stretch>
        </p:blipFill>
        <p:spPr bwMode="auto">
          <a:xfrm>
            <a:off x="1295400" y="3128963"/>
            <a:ext cx="3886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BDFC7-A3AA-8E4C-BD61-36B7912D0F0B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5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6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31750" name="TextBox 10"/>
          <p:cNvSpPr txBox="1">
            <a:spLocks noChangeArrowheads="1"/>
          </p:cNvSpPr>
          <p:nvPr/>
        </p:nvSpPr>
        <p:spPr bwMode="auto">
          <a:xfrm>
            <a:off x="685800" y="5181600"/>
            <a:ext cx="7086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Pull B off of </a:t>
            </a:r>
            <a:r>
              <a:rPr lang="en-US" sz="2000" b="0" i="1" dirty="0"/>
              <a:t>H </a:t>
            </a:r>
            <a:r>
              <a:rPr lang="en-US" sz="2000" b="0" dirty="0"/>
              <a:t>and update</a:t>
            </a:r>
          </a:p>
          <a:p>
            <a:r>
              <a:rPr lang="en-US" sz="2000" b="0" dirty="0"/>
              <a:t>Priority Queue </a:t>
            </a:r>
            <a:r>
              <a:rPr lang="en-US" sz="2000" b="0" i="1" dirty="0"/>
              <a:t>H</a:t>
            </a:r>
            <a:r>
              <a:rPr lang="en-US" sz="2000" b="0" dirty="0"/>
              <a:t>:  D:5, E:6 </a:t>
            </a:r>
          </a:p>
          <a:p>
            <a:r>
              <a:rPr lang="en-US" sz="2000" b="0" dirty="0"/>
              <a:t>Note that </a:t>
            </a:r>
            <a:r>
              <a:rPr lang="en-US" sz="2000" b="0" dirty="0" err="1"/>
              <a:t>decreasekey</a:t>
            </a:r>
            <a:r>
              <a:rPr lang="en-US" sz="2000" b="0" dirty="0"/>
              <a:t> just works on the frontier, ordering which are the best next nodes to expand, but never undermining an already expanded path</a:t>
            </a: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2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2"/>
          <p:cNvPicPr>
            <a:picLocks noChangeAspect="1" noChangeArrowheads="1"/>
          </p:cNvPicPr>
          <p:nvPr/>
        </p:nvPicPr>
        <p:blipFill>
          <a:blip r:embed="rId3"/>
          <a:srcRect r="31923"/>
          <a:stretch>
            <a:fillRect/>
          </a:stretch>
        </p:blipFill>
        <p:spPr bwMode="auto">
          <a:xfrm>
            <a:off x="1295400" y="3128963"/>
            <a:ext cx="3886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A6A689-A480-CD44-B997-D9C079D86475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36576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5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6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5715000" y="31242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Length of shortest paths: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13" y="5207000"/>
            <a:ext cx="6221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pitchFamily="-107" charset="0"/>
              </a:rPr>
              <a:t>Pull D off of </a:t>
            </a:r>
            <a:r>
              <a:rPr lang="en-US" sz="2000" b="0" i="1" dirty="0">
                <a:latin typeface="Times New Roman" pitchFamily="-107" charset="0"/>
              </a:rPr>
              <a:t>H </a:t>
            </a:r>
            <a:r>
              <a:rPr lang="en-US" sz="2000" b="0" dirty="0">
                <a:latin typeface="Times New Roman" pitchFamily="-107" charset="0"/>
              </a:rPr>
              <a:t>and update and then E off of </a:t>
            </a:r>
            <a:r>
              <a:rPr lang="en-US" sz="2000" b="0" i="1" dirty="0">
                <a:latin typeface="Times New Roman" pitchFamily="-107" charset="0"/>
              </a:rPr>
              <a:t>H</a:t>
            </a:r>
          </a:p>
          <a:p>
            <a:pPr marL="457200" indent="-457200">
              <a:defRPr/>
            </a:pPr>
            <a:r>
              <a:rPr lang="en-US" sz="2000" b="0" dirty="0">
                <a:latin typeface="Times New Roman" pitchFamily="-107" charset="0"/>
              </a:rPr>
              <a:t>Priority Queue </a:t>
            </a:r>
            <a:r>
              <a:rPr lang="en-US" sz="2000" b="0" i="1" dirty="0">
                <a:latin typeface="Times New Roman" pitchFamily="-107" charset="0"/>
              </a:rPr>
              <a:t>H</a:t>
            </a:r>
            <a:r>
              <a:rPr lang="en-US" sz="2000" b="0" dirty="0">
                <a:latin typeface="Times New Roman" pitchFamily="-107" charset="0"/>
              </a:rPr>
              <a:t>:  E:6 </a:t>
            </a:r>
          </a:p>
          <a:p>
            <a:pPr>
              <a:defRPr/>
            </a:pPr>
            <a:endParaRPr lang="en-US" sz="2000" b="0" dirty="0">
              <a:latin typeface="Times New Roman" pitchFamily="-107" charset="0"/>
            </a:endParaRPr>
          </a:p>
        </p:txBody>
      </p:sp>
      <p:pic>
        <p:nvPicPr>
          <p:cNvPr id="32776" name="Picture 2"/>
          <p:cNvPicPr>
            <a:picLocks noChangeAspect="1" noChangeArrowheads="1"/>
          </p:cNvPicPr>
          <p:nvPr/>
        </p:nvPicPr>
        <p:blipFill>
          <a:blip r:embed="rId2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2"/>
          <p:cNvPicPr>
            <a:picLocks noChangeAspect="1" noChangeArrowheads="1"/>
          </p:cNvPicPr>
          <p:nvPr/>
        </p:nvPicPr>
        <p:blipFill>
          <a:blip r:embed="rId3"/>
          <a:srcRect r="32001"/>
          <a:stretch>
            <a:fillRect/>
          </a:stretch>
        </p:blipFill>
        <p:spPr bwMode="auto">
          <a:xfrm>
            <a:off x="1295400" y="3143250"/>
            <a:ext cx="38862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Dijkstra Example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1106C-42FF-E14C-86F5-0C8F3B4438DC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33797" name="TextBox 10"/>
          <p:cNvSpPr txBox="1">
            <a:spLocks noChangeArrowheads="1"/>
          </p:cNvSpPr>
          <p:nvPr/>
        </p:nvSpPr>
        <p:spPr bwMode="auto">
          <a:xfrm>
            <a:off x="1128713" y="5207000"/>
            <a:ext cx="6643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				Final Shortest Path Tree</a:t>
            </a:r>
          </a:p>
          <a:p>
            <a:r>
              <a:rPr lang="en-US" sz="2000" b="0"/>
              <a:t>				Constructed using prev(</a:t>
            </a:r>
            <a:r>
              <a:rPr lang="en-US" sz="2000" b="0" i="1"/>
              <a:t>u</a:t>
            </a:r>
            <a:r>
              <a:rPr lang="en-US" sz="2000" b="0"/>
              <a:t>)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 t="55347" r="26637" b="4404"/>
          <a:stretch>
            <a:fillRect/>
          </a:stretch>
        </p:blipFill>
        <p:spPr bwMode="auto">
          <a:xfrm>
            <a:off x="2286000" y="990600"/>
            <a:ext cx="446405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3"/>
          <a:srcRect r="42667"/>
          <a:stretch>
            <a:fillRect/>
          </a:stretch>
        </p:blipFill>
        <p:spPr bwMode="auto">
          <a:xfrm>
            <a:off x="685800" y="3143250"/>
            <a:ext cx="3276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143250"/>
            <a:ext cx="34290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 bwMode="auto">
          <a:xfrm>
            <a:off x="8153400" y="3352800"/>
            <a:ext cx="68580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A: 0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B: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3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C: 2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</a:rPr>
              <a:t>D: </a:t>
            </a: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5</a:t>
            </a:r>
          </a:p>
          <a:p>
            <a:pPr>
              <a:defRPr/>
            </a:pPr>
            <a:r>
              <a:rPr lang="en-US" sz="1800" b="0">
                <a:solidFill>
                  <a:schemeClr val="tx1"/>
                </a:solidFill>
                <a:ea typeface="Times New Roman" pitchFamily="-107" charset="0"/>
                <a:cs typeface="Times New Roman" pitchFamily="-107" charset="0"/>
                <a:sym typeface="Euclid Symbol" pitchFamily="18" charset="2"/>
              </a:rPr>
              <a:t>E: 6</a:t>
            </a: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  <a:sym typeface="Euclid Symbol" pitchFamily="18" charset="2"/>
            </a:endParaRPr>
          </a:p>
          <a:p>
            <a:pPr>
              <a:defRPr/>
            </a:pPr>
            <a:endParaRPr lang="en-US" sz="1800" b="0">
              <a:solidFill>
                <a:schemeClr val="tx1"/>
              </a:solidFill>
              <a:ea typeface="Times New Roman" pitchFamily="-107" charset="0"/>
              <a:cs typeface="Times New Roman" pitchFamily="-107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**Challenge** Dijkstra’s Algorithm Complexity: Give complete complexity in terms of 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, and queue operations – assume </a:t>
            </a:r>
            <a:r>
              <a:rPr lang="en-US" sz="2400" dirty="0" err="1"/>
              <a:t>makequeue</a:t>
            </a:r>
            <a:r>
              <a:rPr lang="en-US" sz="2400" dirty="0"/>
              <a:t> just uses insert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2B6A8-1110-6A4A-8815-E228A24000F2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16799"/>
            <a:ext cx="70580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Dijkstra 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Similar to BFS (</a:t>
            </a:r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 +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|), </a:t>
            </a:r>
            <a:r>
              <a:rPr lang="en-US" dirty="0"/>
              <a:t>but now we have a priority queue instead of a normal queue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Thus complexity will be </a:t>
            </a:r>
            <a:r>
              <a:rPr lang="en-US" dirty="0" err="1"/>
              <a:t>O(|</a:t>
            </a:r>
            <a:r>
              <a:rPr lang="en-US" i="1" dirty="0" err="1"/>
              <a:t>V</a:t>
            </a:r>
            <a:r>
              <a:rPr lang="en-US" dirty="0" err="1"/>
              <a:t>|×(complexity</a:t>
            </a:r>
            <a:r>
              <a:rPr lang="en-US" dirty="0"/>
              <a:t> of priority queue </a:t>
            </a:r>
            <a:r>
              <a:rPr lang="en-US" dirty="0" err="1"/>
              <a:t>operations)+|</a:t>
            </a:r>
            <a:r>
              <a:rPr lang="en-US" i="1" dirty="0" err="1"/>
              <a:t>E</a:t>
            </a:r>
            <a:r>
              <a:rPr lang="en-US" dirty="0" err="1"/>
              <a:t>|×(complexity</a:t>
            </a:r>
            <a:r>
              <a:rPr lang="en-US" dirty="0"/>
              <a:t> of priority queue operations))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Different priority queue implementations have different complexities</a:t>
            </a:r>
          </a:p>
          <a:p>
            <a:pPr lvl="1">
              <a:defRPr/>
            </a:pPr>
            <a:r>
              <a:rPr lang="en-US" dirty="0"/>
              <a:t>Basic operations are insert, make-queue, decrease-key, and delete-min</a:t>
            </a:r>
          </a:p>
          <a:p>
            <a:pPr lvl="1">
              <a:defRPr/>
            </a:pPr>
            <a:r>
              <a:rPr lang="en-US" dirty="0"/>
              <a:t>For Dijkstra’s algorithm make-queue is done just once and is at least O(|</a:t>
            </a:r>
            <a:r>
              <a:rPr lang="en-US" i="1" dirty="0"/>
              <a:t>V</a:t>
            </a:r>
            <a:r>
              <a:rPr lang="en-US" dirty="0"/>
              <a:t>|).  Worst case is </a:t>
            </a:r>
            <a:r>
              <a:rPr lang="en-US" dirty="0" err="1"/>
              <a:t>O(|</a:t>
            </a:r>
            <a:r>
              <a:rPr lang="en-US" i="1" dirty="0" err="1"/>
              <a:t>V</a:t>
            </a:r>
            <a:r>
              <a:rPr lang="en-US" dirty="0" err="1"/>
              <a:t>|×(complexity</a:t>
            </a:r>
            <a:r>
              <a:rPr lang="en-US" dirty="0"/>
              <a:t> of insert))</a:t>
            </a:r>
          </a:p>
          <a:p>
            <a:pPr lvl="1">
              <a:defRPr/>
            </a:pPr>
            <a:r>
              <a:rPr lang="en-US" dirty="0"/>
              <a:t>delete-min is called once for every node |</a:t>
            </a:r>
            <a:r>
              <a:rPr lang="en-US" i="1" dirty="0"/>
              <a:t>V</a:t>
            </a:r>
            <a:r>
              <a:rPr lang="en-US" dirty="0"/>
              <a:t>|</a:t>
            </a:r>
          </a:p>
          <a:p>
            <a:pPr lvl="1">
              <a:defRPr/>
            </a:pPr>
            <a:r>
              <a:rPr lang="en-US" dirty="0"/>
              <a:t>decrease-key is called </a:t>
            </a:r>
            <a:r>
              <a:rPr lang="en-US" i="1" dirty="0"/>
              <a:t>up to </a:t>
            </a:r>
            <a:r>
              <a:rPr lang="en-US" dirty="0"/>
              <a:t>once for every edge |</a:t>
            </a:r>
            <a:r>
              <a:rPr lang="en-US" i="1" dirty="0"/>
              <a:t>E</a:t>
            </a:r>
            <a:r>
              <a:rPr lang="en-US" dirty="0"/>
              <a:t>| = |</a:t>
            </a:r>
            <a:r>
              <a:rPr lang="en-US" i="1" dirty="0" err="1"/>
              <a:t>V</a:t>
            </a:r>
            <a:r>
              <a:rPr lang="en-US" dirty="0" err="1"/>
              <a:t>|×</a:t>
            </a:r>
            <a:r>
              <a:rPr lang="en-US" i="1" dirty="0" err="1"/>
              <a:t>E</a:t>
            </a:r>
            <a:r>
              <a:rPr lang="en-US" i="1" baseline="-25000" dirty="0" err="1"/>
              <a:t>avg</a:t>
            </a:r>
            <a:endParaRPr lang="en-US" i="1" baseline="-25000" dirty="0"/>
          </a:p>
          <a:p>
            <a:pPr lvl="1">
              <a:defRPr/>
            </a:pPr>
            <a:r>
              <a:rPr lang="en-US" dirty="0"/>
              <a:t>the overall complexity is:     </a:t>
            </a:r>
          </a:p>
          <a:p>
            <a:pPr lvl="1" algn="ctr">
              <a:buNone/>
              <a:defRPr/>
            </a:pPr>
            <a:r>
              <a:rPr lang="en-US" dirty="0"/>
              <a:t> </a:t>
            </a:r>
            <a:r>
              <a:rPr lang="en-US" dirty="0" err="1"/>
              <a:t>O(|</a:t>
            </a:r>
            <a:r>
              <a:rPr lang="en-US" i="1" dirty="0" err="1"/>
              <a:t>V</a:t>
            </a:r>
            <a:r>
              <a:rPr lang="en-US" dirty="0" err="1"/>
              <a:t>|×(insert</a:t>
            </a:r>
            <a:r>
              <a:rPr lang="en-US" dirty="0"/>
              <a:t>) + |</a:t>
            </a:r>
            <a:r>
              <a:rPr lang="en-US" i="1" dirty="0" err="1"/>
              <a:t>V</a:t>
            </a:r>
            <a:r>
              <a:rPr lang="en-US" dirty="0" err="1"/>
              <a:t>|×(delete</a:t>
            </a:r>
            <a:r>
              <a:rPr lang="en-US" dirty="0"/>
              <a:t>-min) + |</a:t>
            </a:r>
            <a:r>
              <a:rPr lang="en-US" i="1" dirty="0" err="1"/>
              <a:t>E</a:t>
            </a:r>
            <a:r>
              <a:rPr lang="en-US" dirty="0" err="1"/>
              <a:t>|×(decrease</a:t>
            </a:r>
            <a:r>
              <a:rPr lang="en-US" dirty="0"/>
              <a:t>-key))</a:t>
            </a:r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3DF19-6F71-4D4D-9C91-728827A1B598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</a:t>
            </a:r>
            <a:r>
              <a:rPr lang="en-US"/>
              <a:t>(PQ) Implementations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24700" cy="35814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Array</a:t>
            </a:r>
          </a:p>
          <a:p>
            <a:pPr lvl="1"/>
            <a:r>
              <a:rPr lang="en-US" dirty="0"/>
              <a:t>An array of size |</a:t>
            </a:r>
            <a:r>
              <a:rPr lang="en-US" i="1" dirty="0"/>
              <a:t>V</a:t>
            </a:r>
            <a:r>
              <a:rPr lang="en-US" dirty="0"/>
              <a:t>|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Indexed by node number, the key is the array element value, distance for our current situation</a:t>
            </a:r>
          </a:p>
          <a:p>
            <a:pPr lvl="1"/>
            <a:r>
              <a:rPr lang="en-US" dirty="0"/>
              <a:t>Insert complexity is O(?)</a:t>
            </a:r>
          </a:p>
          <a:p>
            <a:pPr lvl="1"/>
            <a:r>
              <a:rPr lang="en-US" dirty="0"/>
              <a:t>Decrease-key complexity is O(?)</a:t>
            </a:r>
          </a:p>
          <a:p>
            <a:pPr lvl="1"/>
            <a:r>
              <a:rPr lang="en-US" dirty="0"/>
              <a:t>Delete-min is O(?)</a:t>
            </a:r>
          </a:p>
          <a:p>
            <a:pPr lvl="1"/>
            <a:r>
              <a:rPr lang="en-US" dirty="0"/>
              <a:t>Dykstra Complexity with array PQ?</a:t>
            </a:r>
          </a:p>
          <a:p>
            <a:pPr lvl="2"/>
            <a:r>
              <a:rPr lang="en-US" dirty="0"/>
              <a:t>O(|</a:t>
            </a:r>
            <a:r>
              <a:rPr lang="en-US" i="1" dirty="0"/>
              <a:t>V</a:t>
            </a:r>
            <a:r>
              <a:rPr lang="en-US" dirty="0"/>
              <a:t>|×(insert) + |</a:t>
            </a:r>
            <a:r>
              <a:rPr lang="en-US" i="1" dirty="0"/>
              <a:t>V</a:t>
            </a:r>
            <a:r>
              <a:rPr lang="en-US" dirty="0"/>
              <a:t>|×(delete-min) + |</a:t>
            </a:r>
            <a:r>
              <a:rPr lang="en-US" i="1" dirty="0"/>
              <a:t>E</a:t>
            </a:r>
            <a:r>
              <a:rPr lang="en-US" dirty="0"/>
              <a:t>|×(decrease-key))</a:t>
            </a:r>
          </a:p>
          <a:p>
            <a:pPr lvl="1"/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65BE8-D9EB-2346-BC0F-506F2158DF75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B58D0-7F7D-304C-8ABF-55E51A2D79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4795"/>
              </p:ext>
            </p:extLst>
          </p:nvPr>
        </p:nvGraphicFramePr>
        <p:xfrm>
          <a:off x="7581900" y="1600200"/>
          <a:ext cx="1447800" cy="26833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7070734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83165792"/>
                    </a:ext>
                  </a:extLst>
                </a:gridCol>
              </a:tblGrid>
              <a:tr h="383333">
                <a:tc>
                  <a:txBody>
                    <a:bodyPr/>
                    <a:lstStyle/>
                    <a:p>
                      <a:r>
                        <a:rPr lang="en-US" b="0" dirty="0"/>
                        <a:t>Node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823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66659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329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9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63434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18922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381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</a:t>
            </a:r>
            <a:r>
              <a:rPr lang="en-US"/>
              <a:t>(PQ) Implementations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24700" cy="46482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Array</a:t>
            </a:r>
          </a:p>
          <a:p>
            <a:pPr lvl="1"/>
            <a:r>
              <a:rPr lang="en-US" dirty="0"/>
              <a:t>Decrease-key/Insert complexity is O(1)</a:t>
            </a:r>
          </a:p>
          <a:p>
            <a:pPr lvl="1"/>
            <a:r>
              <a:rPr lang="en-US" dirty="0"/>
              <a:t>Delete-min is O(|</a:t>
            </a:r>
            <a:r>
              <a:rPr lang="en-US" i="1" dirty="0"/>
              <a:t>V|</a:t>
            </a:r>
            <a:r>
              <a:rPr lang="en-US" dirty="0"/>
              <a:t>) - since we need to search through entire array each time to find smallest key</a:t>
            </a:r>
          </a:p>
          <a:p>
            <a:pPr lvl="1"/>
            <a:r>
              <a:rPr lang="en-US" dirty="0"/>
              <a:t>Dykstra Complexity with array PQ?</a:t>
            </a:r>
          </a:p>
          <a:p>
            <a:pPr lvl="2"/>
            <a:r>
              <a:rPr lang="en-US" dirty="0"/>
              <a:t>O(|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V</a:t>
            </a:r>
            <a:r>
              <a:rPr lang="en-US" dirty="0"/>
              <a:t>|×|</a:t>
            </a:r>
            <a:r>
              <a:rPr lang="en-US" i="1" dirty="0"/>
              <a:t>V</a:t>
            </a:r>
            <a:r>
              <a:rPr lang="en-US" dirty="0"/>
              <a:t>| + |</a:t>
            </a:r>
            <a:r>
              <a:rPr lang="en-US" i="1" dirty="0"/>
              <a:t>E</a:t>
            </a:r>
            <a:r>
              <a:rPr lang="en-US" dirty="0"/>
              <a:t>|) = O(|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keep count of actual queue items to know when queue is empty, etc.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An optimal implementation when graph is dense</a:t>
            </a:r>
          </a:p>
          <a:p>
            <a:pPr lvl="1"/>
            <a:r>
              <a:rPr lang="en-US" dirty="0"/>
              <a:t>Dense graphs are less common for large applications</a:t>
            </a:r>
          </a:p>
          <a:p>
            <a:pPr lvl="1"/>
            <a:r>
              <a:rPr lang="en-US" dirty="0"/>
              <a:t>Can we do better if sparse?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65BE8-D9EB-2346-BC0F-506F2158DF75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B58D0-7F7D-304C-8ABF-55E51A2D7983}"/>
              </a:ext>
            </a:extLst>
          </p:cNvPr>
          <p:cNvGraphicFramePr>
            <a:graphicFrameLocks/>
          </p:cNvGraphicFramePr>
          <p:nvPr/>
        </p:nvGraphicFramePr>
        <p:xfrm>
          <a:off x="7581900" y="1600200"/>
          <a:ext cx="1447800" cy="26833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7070734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83165792"/>
                    </a:ext>
                  </a:extLst>
                </a:gridCol>
              </a:tblGrid>
              <a:tr h="383333">
                <a:tc>
                  <a:txBody>
                    <a:bodyPr/>
                    <a:lstStyle/>
                    <a:p>
                      <a:r>
                        <a:rPr lang="en-US" b="0" dirty="0"/>
                        <a:t>Node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823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66659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329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925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63434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18922"/>
                  </a:ext>
                </a:extLst>
              </a:tr>
              <a:tr h="38333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3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93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 - Paths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BC7C8-5E68-D541-B099-AA5930F7BA9D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533400"/>
            <a:ext cx="8496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  Put new key at next available tree spot (bottom rightmost).  Let it "bubble up" tree path, swapping with the node above, until it gets to its proper spot. 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"bubble up"</a:t>
            </a:r>
          </a:p>
          <a:p>
            <a:pPr lvl="1"/>
            <a:r>
              <a:rPr lang="en-US" dirty="0"/>
              <a:t>Delete-min: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  Put new key at next available tree spot (bottom rightmost).  Let it "bubble up" tree path, swapping with the node above, until it gets to its proper spot. 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"bubble up"</a:t>
            </a:r>
          </a:p>
          <a:p>
            <a:pPr lvl="1"/>
            <a:r>
              <a:rPr lang="en-US" dirty="0"/>
              <a:t>Delete-min: Pulls off top and replaces it with last (rightmost) node of tree and then "sift down" (with smallest) to its proper spot – </a:t>
            </a:r>
            <a:r>
              <a:rPr lang="en-US" i="1" dirty="0" err="1"/>
              <a:t>d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"sift down" since have to sort on </a:t>
            </a:r>
            <a:r>
              <a:rPr lang="en-US" i="1" dirty="0"/>
              <a:t>d</a:t>
            </a:r>
            <a:r>
              <a:rPr lang="en-US" dirty="0"/>
              <a:t> sub-nodes at each level to find min to bring up, note that total is O(</a:t>
            </a:r>
            <a:r>
              <a:rPr lang="en-US" dirty="0" err="1"/>
              <a:t>log</a:t>
            </a:r>
            <a:r>
              <a:rPr lang="en-US" i="1" dirty="0" err="1"/>
              <a:t>V</a:t>
            </a:r>
            <a:r>
              <a:rPr lang="en-US" dirty="0"/>
              <a:t>) once we set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Decrease-key: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dirty="0"/>
              <a:t>Complete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(binary common)</a:t>
            </a:r>
          </a:p>
          <a:p>
            <a:pPr lvl="1"/>
            <a:r>
              <a:rPr lang="en-US" dirty="0"/>
              <a:t>Special Constraint: The key value of any node of the tree is less than or equal to that of its children</a:t>
            </a:r>
          </a:p>
          <a:p>
            <a:pPr lvl="1"/>
            <a:r>
              <a:rPr lang="en-US" dirty="0"/>
              <a:t>Thus the minimum node is always at the top of the tree</a:t>
            </a:r>
          </a:p>
          <a:p>
            <a:pPr lvl="1"/>
            <a:r>
              <a:rPr lang="en-US" dirty="0"/>
              <a:t>Insert:  Put new key at next available tree spot (bottom rightmost).  Let it "bubble up" tree path, swapping with the node above, until it gets to its proper spot. 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"bubble up"</a:t>
            </a:r>
          </a:p>
          <a:p>
            <a:pPr lvl="1"/>
            <a:r>
              <a:rPr lang="en-US" dirty="0"/>
              <a:t>Delete-min: Pulls off top and replaces it with last (rightmost) node of tree and then "sift down" (with smallest) to its proper spot – </a:t>
            </a:r>
            <a:r>
              <a:rPr lang="en-US" i="1" dirty="0" err="1"/>
              <a:t>d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i="1" dirty="0" err="1"/>
              <a:t>V</a:t>
            </a:r>
            <a:r>
              <a:rPr lang="en-US" dirty="0"/>
              <a:t> time to "sift down" since have to sort on </a:t>
            </a:r>
            <a:r>
              <a:rPr lang="en-US" i="1" dirty="0"/>
              <a:t>d</a:t>
            </a:r>
            <a:r>
              <a:rPr lang="en-US" dirty="0"/>
              <a:t> sub-nodes at each level to find min to bring up, note that total is O(</a:t>
            </a:r>
            <a:r>
              <a:rPr lang="en-US" dirty="0" err="1"/>
              <a:t>log</a:t>
            </a:r>
            <a:r>
              <a:rPr lang="en-US" i="1" dirty="0" err="1"/>
              <a:t>V</a:t>
            </a:r>
            <a:r>
              <a:rPr lang="en-US" dirty="0"/>
              <a:t>) once we set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Decrease-key: same "bubble-up" as Insert,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if maintain separate index into the heap to get to the right element, else O(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More on this in a second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Binary Heap Implementation notes (can use for project)</a:t>
            </a:r>
          </a:p>
          <a:p>
            <a:pPr lvl="1"/>
            <a:r>
              <a:rPr lang="en-US" dirty="0"/>
              <a:t>Can implement the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heap with an array</a:t>
            </a:r>
          </a:p>
          <a:p>
            <a:pPr lvl="2"/>
            <a:r>
              <a:rPr lang="en-US" dirty="0"/>
              <a:t>Note this is </a:t>
            </a:r>
            <a:r>
              <a:rPr lang="en-US" i="1" dirty="0"/>
              <a:t>not </a:t>
            </a:r>
            <a:r>
              <a:rPr lang="en-US" dirty="0"/>
              <a:t>an array implementation of a priority queue </a:t>
            </a:r>
          </a:p>
          <a:p>
            <a:pPr lvl="1"/>
            <a:r>
              <a:rPr lang="en-US" dirty="0"/>
              <a:t>A balanced binary tree has a simple fast array indexing scheme</a:t>
            </a:r>
          </a:p>
          <a:p>
            <a:pPr lvl="2"/>
            <a:endParaRPr lang="en-US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Implementations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Binary Heap Implementation notes (can use for project)</a:t>
            </a:r>
          </a:p>
          <a:p>
            <a:pPr lvl="1"/>
            <a:r>
              <a:rPr lang="en-US" dirty="0"/>
              <a:t>Can implement the binary heap with an array</a:t>
            </a:r>
          </a:p>
          <a:p>
            <a:pPr lvl="2"/>
            <a:r>
              <a:rPr lang="en-US" dirty="0"/>
              <a:t>Note this is </a:t>
            </a:r>
            <a:r>
              <a:rPr lang="en-US" i="1" dirty="0"/>
              <a:t>not </a:t>
            </a:r>
            <a:r>
              <a:rPr lang="en-US" dirty="0"/>
              <a:t>an array implementation of a priority queue </a:t>
            </a:r>
          </a:p>
          <a:p>
            <a:pPr lvl="1"/>
            <a:r>
              <a:rPr lang="en-US" dirty="0"/>
              <a:t>A balanced binary tree has a simple fast array indexing scheme</a:t>
            </a:r>
          </a:p>
          <a:p>
            <a:pPr lvl="2"/>
            <a:r>
              <a:rPr lang="en-US" dirty="0"/>
              <a:t>node </a:t>
            </a:r>
            <a:r>
              <a:rPr lang="en-US" i="1" dirty="0" err="1"/>
              <a:t>j</a:t>
            </a:r>
            <a:r>
              <a:rPr lang="en-US" dirty="0"/>
              <a:t> has parent floor(</a:t>
            </a:r>
            <a:r>
              <a:rPr lang="en-US" i="1" dirty="0"/>
              <a:t>j</a:t>
            </a:r>
            <a:r>
              <a:rPr lang="en-US" dirty="0"/>
              <a:t>/2)</a:t>
            </a:r>
          </a:p>
          <a:p>
            <a:pPr lvl="2"/>
            <a:r>
              <a:rPr lang="en-US" dirty="0"/>
              <a:t>node </a:t>
            </a:r>
            <a:r>
              <a:rPr lang="en-US" i="1" dirty="0" err="1"/>
              <a:t>j</a:t>
            </a:r>
            <a:r>
              <a:rPr lang="en-US" dirty="0"/>
              <a:t> has children 2</a:t>
            </a:r>
            <a:r>
              <a:rPr lang="en-US" i="1" dirty="0"/>
              <a:t>j</a:t>
            </a:r>
            <a:r>
              <a:rPr lang="en-US" dirty="0"/>
              <a:t> and 2</a:t>
            </a:r>
            <a:r>
              <a:rPr lang="en-US" i="1" dirty="0"/>
              <a:t>j</a:t>
            </a:r>
            <a:r>
              <a:rPr lang="en-US" dirty="0"/>
              <a:t>+1</a:t>
            </a:r>
          </a:p>
          <a:p>
            <a:pPr lvl="1"/>
            <a:r>
              <a:rPr lang="en-US" dirty="0"/>
              <a:t>How do you find an arbitrary node to do </a:t>
            </a:r>
            <a:r>
              <a:rPr lang="en-US" dirty="0" err="1"/>
              <a:t>decrease_key</a:t>
            </a:r>
            <a:r>
              <a:rPr lang="en-US" dirty="0"/>
              <a:t>? – As is, it would be O(</a:t>
            </a:r>
            <a:r>
              <a:rPr lang="en-US" i="1" dirty="0"/>
              <a:t>|V|</a:t>
            </a:r>
            <a:r>
              <a:rPr lang="en-US" dirty="0"/>
              <a:t>) to find the node, thus messing up overall complexity</a:t>
            </a:r>
          </a:p>
          <a:p>
            <a:pPr lvl="1"/>
            <a:r>
              <a:rPr lang="en-US" dirty="0"/>
              <a:t>Can keep a separate array of size </a:t>
            </a:r>
            <a:r>
              <a:rPr lang="en-US" i="1" dirty="0"/>
              <a:t>|V|</a:t>
            </a:r>
            <a:r>
              <a:rPr lang="en-US" dirty="0"/>
              <a:t> which points into the binary heap for each node, thus allowing O(1) lookup of an arbitrary node</a:t>
            </a:r>
          </a:p>
          <a:p>
            <a:pPr lvl="1"/>
            <a:r>
              <a:rPr lang="en-US" dirty="0"/>
              <a:t>Each time you do a binary heap operation with a change in the heap, you need to adjust the pointers in the pointer array.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9B9D-8C50-784C-89E4-AF652508CBB8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all with initial key of ∞ – what will it look like?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70" name="Straight Connector 33"/>
          <p:cNvCxnSpPr>
            <a:cxnSpLocks noChangeShapeType="1"/>
            <a:stCxn id="61" idx="3"/>
            <a:endCxn id="62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72"/>
          <p:cNvCxnSpPr>
            <a:cxnSpLocks noChangeShapeType="1"/>
            <a:stCxn id="61" idx="5"/>
            <a:endCxn id="68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50"/>
          <p:cNvCxnSpPr>
            <a:cxnSpLocks noChangeShapeType="1"/>
            <a:stCxn id="60" idx="5"/>
            <a:endCxn id="69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52"/>
          <p:cNvCxnSpPr>
            <a:cxnSpLocks noChangeShapeType="1"/>
            <a:stCxn id="60" idx="3"/>
            <a:endCxn id="61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79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0" name="Straight Connector 33"/>
          <p:cNvCxnSpPr>
            <a:cxnSpLocks noChangeShapeType="1"/>
            <a:endCxn id="78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" name="Straight Connector 80"/>
          <p:cNvCxnSpPr>
            <a:cxnSpLocks noChangeShapeType="1"/>
            <a:endCxn id="79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TextBox 87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71461"/>
              </p:ext>
            </p:extLst>
          </p:nvPr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HC: 5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73" name="Straight Connector 33"/>
          <p:cNvCxnSpPr>
            <a:cxnSpLocks noChangeShapeType="1"/>
            <a:stCxn id="61" idx="3"/>
            <a:endCxn id="62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74"/>
          <p:cNvCxnSpPr>
            <a:cxnSpLocks noChangeShapeType="1"/>
            <a:stCxn id="61" idx="5"/>
            <a:endCxn id="68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50"/>
          <p:cNvCxnSpPr>
            <a:cxnSpLocks noChangeShapeType="1"/>
            <a:stCxn id="60" idx="5"/>
            <a:endCxn id="69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52"/>
          <p:cNvCxnSpPr>
            <a:cxnSpLocks noChangeShapeType="1"/>
            <a:stCxn id="60" idx="3"/>
            <a:endCxn id="61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6347514" y="11133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85" name="Straight Connector 33"/>
          <p:cNvCxnSpPr>
            <a:cxnSpLocks noChangeShapeType="1"/>
            <a:endCxn id="83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Straight Connector 85"/>
          <p:cNvCxnSpPr>
            <a:cxnSpLocks noChangeShapeType="1"/>
            <a:endCxn id="84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TextBox 21"/>
          <p:cNvSpPr txBox="1">
            <a:spLocks noChangeArrowheads="1"/>
          </p:cNvSpPr>
          <p:nvPr/>
        </p:nvSpPr>
        <p:spPr bwMode="auto">
          <a:xfrm>
            <a:off x="6774248" y="2178924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88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89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90" name="TextBox 21"/>
          <p:cNvSpPr txBox="1">
            <a:spLocks noChangeArrowheads="1"/>
          </p:cNvSpPr>
          <p:nvPr/>
        </p:nvSpPr>
        <p:spPr bwMode="auto">
          <a:xfrm>
            <a:off x="5566803" y="159722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3:∞</a:t>
            </a:r>
          </a:p>
        </p:txBody>
      </p:sp>
      <p:sp>
        <p:nvSpPr>
          <p:cNvPr id="91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92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r>
              <a:rPr lang="en-US" sz="2000" dirty="0"/>
              <a:t>What about Insert(1,15)?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HC: 5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3716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1" name="Straight Connector 33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Straight Connector 91"/>
          <p:cNvCxnSpPr>
            <a:cxnSpLocks noChangeShapeType="1"/>
            <a:stCxn id="64" idx="5"/>
            <a:endCxn id="66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Straight Connector 50"/>
          <p:cNvCxnSpPr>
            <a:cxnSpLocks noChangeShapeType="1"/>
            <a:stCxn id="63" idx="5"/>
            <a:endCxn id="67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Straight Connector 52"/>
          <p:cNvCxnSpPr>
            <a:cxnSpLocks noChangeShapeType="1"/>
            <a:stCxn id="63" idx="3"/>
            <a:endCxn id="64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5575684" y="158339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8" name="Straight Connector 33"/>
          <p:cNvCxnSpPr>
            <a:cxnSpLocks noChangeShapeType="1"/>
            <a:endCxn id="96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Straight Connector 98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Box 21"/>
          <p:cNvSpPr txBox="1">
            <a:spLocks noChangeArrowheads="1"/>
          </p:cNvSpPr>
          <p:nvPr/>
        </p:nvSpPr>
        <p:spPr bwMode="auto">
          <a:xfrm>
            <a:off x="6774248" y="2178924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2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6320569" y="11260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3:12</a:t>
            </a: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733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r>
              <a:rPr lang="en-US" sz="2000" dirty="0"/>
              <a:t>What about Insert(1,15)?</a:t>
            </a:r>
          </a:p>
          <a:p>
            <a:r>
              <a:rPr lang="en-US" sz="2000" dirty="0"/>
              <a:t>What about DM()?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6600"/>
                </a:solidFill>
              </a:rPr>
              <a:t>HC: 6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1" name="Straight Connector 33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Straight Connector 91"/>
          <p:cNvCxnSpPr>
            <a:cxnSpLocks noChangeShapeType="1"/>
            <a:stCxn id="64" idx="5"/>
            <a:endCxn id="66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Straight Connector 50"/>
          <p:cNvCxnSpPr>
            <a:cxnSpLocks noChangeShapeType="1"/>
            <a:stCxn id="63" idx="5"/>
            <a:endCxn id="67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Straight Connector 52"/>
          <p:cNvCxnSpPr>
            <a:cxnSpLocks noChangeShapeType="1"/>
            <a:stCxn id="63" idx="3"/>
            <a:endCxn id="64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5575684" y="158339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8" name="Straight Connector 33"/>
          <p:cNvCxnSpPr>
            <a:cxnSpLocks noChangeShapeType="1"/>
            <a:endCxn id="96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Straight Connector 98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2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6320569" y="11260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3:12</a:t>
            </a: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1:15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3716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6708432" y="2218338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3733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588328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241DFA-181C-8C4D-B350-48120DFB4F6A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76200"/>
            <a:ext cx="68437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8675" y="4602163"/>
            <a:ext cx="31083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819400"/>
            <a:ext cx="4114800" cy="3276600"/>
          </a:xfrm>
        </p:spPr>
        <p:txBody>
          <a:bodyPr/>
          <a:lstStyle/>
          <a:p>
            <a:r>
              <a:rPr lang="en-US" sz="2000" dirty="0"/>
              <a:t>Note the indexes in the graph and tree are different</a:t>
            </a:r>
          </a:p>
          <a:p>
            <a:r>
              <a:rPr lang="en-US" sz="2000" dirty="0"/>
              <a:t>Assume we insert nodes 2-6 into the PQ – what will it look like?</a:t>
            </a:r>
            <a:endParaRPr lang="en-US" sz="2000" i="1" dirty="0"/>
          </a:p>
          <a:p>
            <a:r>
              <a:rPr lang="en-US" sz="2000" dirty="0"/>
              <a:t>What happens if we call DecreaseKey(3,12)?</a:t>
            </a:r>
          </a:p>
          <a:p>
            <a:r>
              <a:rPr lang="en-US" sz="2000" dirty="0"/>
              <a:t>What about Insert(1,15)?</a:t>
            </a:r>
          </a:p>
          <a:p>
            <a:r>
              <a:rPr lang="en-US" sz="2000" dirty="0"/>
              <a:t>What about DM()?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984500" y="1938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5146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209800" y="16192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3581400" y="1771696"/>
            <a:ext cx="305158" cy="3047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cxnSp>
        <p:nvCxnSpPr>
          <p:cNvPr id="14" name="Straight Connector 25"/>
          <p:cNvCxnSpPr>
            <a:cxnSpLocks noChangeShapeType="1"/>
          </p:cNvCxnSpPr>
          <p:nvPr/>
        </p:nvCxnSpPr>
        <p:spPr bwMode="auto">
          <a:xfrm rot="16200000" flipH="1">
            <a:off x="2243932" y="20820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57"/>
          <p:cNvCxnSpPr>
            <a:cxnSpLocks noChangeShapeType="1"/>
          </p:cNvCxnSpPr>
          <p:nvPr/>
        </p:nvCxnSpPr>
        <p:spPr bwMode="auto">
          <a:xfrm flipV="1">
            <a:off x="3284538" y="19764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67"/>
          <p:cNvCxnSpPr>
            <a:cxnSpLocks noChangeShapeType="1"/>
          </p:cNvCxnSpPr>
          <p:nvPr/>
        </p:nvCxnSpPr>
        <p:spPr bwMode="auto">
          <a:xfrm flipV="1">
            <a:off x="2489200" y="14605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71"/>
          <p:cNvCxnSpPr>
            <a:cxnSpLocks noChangeShapeType="1"/>
          </p:cNvCxnSpPr>
          <p:nvPr/>
        </p:nvCxnSpPr>
        <p:spPr bwMode="auto">
          <a:xfrm>
            <a:off x="3094038" y="14652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9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2770982" y="22137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98"/>
          <p:cNvCxnSpPr>
            <a:cxnSpLocks noChangeShapeType="1"/>
          </p:cNvCxnSpPr>
          <p:nvPr/>
        </p:nvCxnSpPr>
        <p:spPr bwMode="auto">
          <a:xfrm rot="16200000" flipH="1">
            <a:off x="2832100" y="16716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2819400" y="11854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09800" y="160241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002042" y="1924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2514600" y="240464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599300" y="176906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92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2819400" y="2031820"/>
            <a:ext cx="806689" cy="558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636157" y="2966347"/>
            <a:ext cx="15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Pointer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88328" y="2966347"/>
            <a:ext cx="213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Binary Heap Array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752600" y="2207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447800" y="13884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25"/>
          <p:cNvCxnSpPr>
            <a:cxnSpLocks noChangeShapeType="1"/>
          </p:cNvCxnSpPr>
          <p:nvPr/>
        </p:nvCxnSpPr>
        <p:spPr bwMode="auto">
          <a:xfrm rot="16200000" flipH="1">
            <a:off x="1481932" y="1851187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1447800" y="13716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52600" y="217382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59" name="Straight Connector 25"/>
          <p:cNvCxnSpPr>
            <a:cxnSpLocks noChangeShapeType="1"/>
            <a:stCxn id="27" idx="1"/>
            <a:endCxn id="55" idx="6"/>
          </p:cNvCxnSpPr>
          <p:nvPr/>
        </p:nvCxnSpPr>
        <p:spPr bwMode="auto">
          <a:xfrm rot="10800000">
            <a:off x="1752600" y="1540832"/>
            <a:ext cx="457200" cy="230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TextBox 73"/>
          <p:cNvSpPr txBox="1"/>
          <p:nvPr/>
        </p:nvSpPr>
        <p:spPr>
          <a:xfrm>
            <a:off x="2514600" y="6237135"/>
            <a:ext cx="80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6600"/>
                </a:solidFill>
              </a:rPr>
              <a:t>HC: 5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05561" y="1119843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643561" y="15833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62561" y="2154893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5986461" y="2162831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7167561" y="161196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1" name="Straight Connector 33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5453956" y="1969036"/>
            <a:ext cx="323438" cy="151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Straight Connector 91"/>
          <p:cNvCxnSpPr>
            <a:cxnSpLocks noChangeShapeType="1"/>
            <a:stCxn id="64" idx="5"/>
            <a:endCxn id="66" idx="1"/>
          </p:cNvCxnSpPr>
          <p:nvPr/>
        </p:nvCxnSpPr>
        <p:spPr bwMode="auto">
          <a:xfrm rot="16200000" flipH="1">
            <a:off x="5811936" y="1992054"/>
            <a:ext cx="331376" cy="112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Straight Connector 50"/>
          <p:cNvCxnSpPr>
            <a:cxnSpLocks noChangeShapeType="1"/>
            <a:stCxn id="63" idx="5"/>
            <a:endCxn id="67" idx="1"/>
          </p:cNvCxnSpPr>
          <p:nvPr/>
        </p:nvCxnSpPr>
        <p:spPr bwMode="auto">
          <a:xfrm rot="16200000" flipH="1">
            <a:off x="6827143" y="1275297"/>
            <a:ext cx="244063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Straight Connector 52"/>
          <p:cNvCxnSpPr>
            <a:cxnSpLocks noChangeShapeType="1"/>
            <a:stCxn id="63" idx="3"/>
            <a:endCxn id="64" idx="7"/>
          </p:cNvCxnSpPr>
          <p:nvPr/>
        </p:nvCxnSpPr>
        <p:spPr bwMode="auto">
          <a:xfrm rot="5400000">
            <a:off x="6079431" y="1261011"/>
            <a:ext cx="215488" cy="532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5575684" y="1583393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2:∞</a:t>
            </a:r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6782763" y="2194548"/>
            <a:ext cx="325227" cy="350814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7506663" y="2166962"/>
            <a:ext cx="325227" cy="350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98" name="Straight Connector 33"/>
          <p:cNvCxnSpPr>
            <a:cxnSpLocks noChangeShapeType="1"/>
            <a:endCxn id="96" idx="7"/>
          </p:cNvCxnSpPr>
          <p:nvPr/>
        </p:nvCxnSpPr>
        <p:spPr bwMode="auto">
          <a:xfrm rot="5400000">
            <a:off x="6976034" y="2024854"/>
            <a:ext cx="305398" cy="136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Straight Connector 98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7299991" y="1964037"/>
            <a:ext cx="313337" cy="195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1" name="TextBox 21"/>
          <p:cNvSpPr txBox="1">
            <a:spLocks noChangeArrowheads="1"/>
          </p:cNvSpPr>
          <p:nvPr/>
        </p:nvSpPr>
        <p:spPr bwMode="auto">
          <a:xfrm>
            <a:off x="7485362" y="2153537"/>
            <a:ext cx="390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102" name="TextBox 21"/>
          <p:cNvSpPr txBox="1">
            <a:spLocks noChangeArrowheads="1"/>
          </p:cNvSpPr>
          <p:nvPr/>
        </p:nvSpPr>
        <p:spPr bwMode="auto">
          <a:xfrm>
            <a:off x="5193314" y="2140319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5:∞</a:t>
            </a: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6320569" y="112608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1:15</a:t>
            </a: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095886" y="1626430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4:∞</a:t>
            </a: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5907685" y="2159024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6:∞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3990" y="1433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9549" y="18828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97104" y="19292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78550" y="24613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86461" y="24668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5</a:t>
            </a: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2590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572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6781800" y="2178005"/>
            <a:ext cx="506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solidFill>
                  <a:schemeClr val="bg2"/>
                </a:solidFill>
              </a:rPr>
              <a:t>nil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91980" y="2486701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6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10790" y="24866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7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371600" y="3505200"/>
          <a:ext cx="7620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733800" y="3505200"/>
          <a:ext cx="990600" cy="2621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2:∞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4:∞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6:∞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6600"/>
                          </a:solidFill>
                        </a:rP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82000" cy="2895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If dense then unsorted array implementation is best – why?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Binary heap better as soon as |</a:t>
            </a:r>
            <a:r>
              <a:rPr lang="en-US" i="1" dirty="0"/>
              <a:t>E</a:t>
            </a:r>
            <a:r>
              <a:rPr lang="en-US" dirty="0"/>
              <a:t>| &lt; 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/log|</a:t>
            </a:r>
            <a:r>
              <a:rPr lang="en-US" i="1" dirty="0"/>
              <a:t>V</a:t>
            </a:r>
            <a:r>
              <a:rPr lang="en-US" dirty="0"/>
              <a:t>|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heap – depth of heap is </a:t>
            </a:r>
            <a:r>
              <a:rPr lang="en-US" dirty="0" err="1"/>
              <a:t>log</a:t>
            </a:r>
            <a:r>
              <a:rPr lang="en-US" i="1" baseline="-25000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V</a:t>
            </a:r>
            <a:r>
              <a:rPr lang="en-US" dirty="0"/>
              <a:t>|</a:t>
            </a:r>
          </a:p>
          <a:p>
            <a:pPr lvl="1">
              <a:defRPr/>
            </a:pPr>
            <a:r>
              <a:rPr lang="en-US" dirty="0"/>
              <a:t>constant factor improvement (log</a:t>
            </a:r>
            <a:r>
              <a:rPr lang="en-US" i="1" baseline="-25000" dirty="0"/>
              <a:t>2</a:t>
            </a:r>
            <a:r>
              <a:rPr lang="en-US" i="1" dirty="0"/>
              <a:t>d</a:t>
            </a:r>
            <a:r>
              <a:rPr lang="en-US" dirty="0"/>
              <a:t> on depth), though </a:t>
            </a:r>
            <a:r>
              <a:rPr lang="en-US" dirty="0" err="1"/>
              <a:t>deletemin</a:t>
            </a:r>
            <a:r>
              <a:rPr lang="en-US" dirty="0"/>
              <a:t> is bit longer, since have to sort on </a:t>
            </a:r>
            <a:r>
              <a:rPr lang="en-US" i="1" dirty="0" err="1"/>
              <a:t>d</a:t>
            </a:r>
            <a:r>
              <a:rPr lang="en-US" dirty="0"/>
              <a:t> sub-nodes at each level to find min to bring up</a:t>
            </a:r>
          </a:p>
          <a:p>
            <a:pPr lvl="1">
              <a:defRPr/>
            </a:pPr>
            <a:r>
              <a:rPr lang="en-US" dirty="0"/>
              <a:t>Optimal balance is </a:t>
            </a:r>
            <a:r>
              <a:rPr lang="en-US" i="1" dirty="0" err="1"/>
              <a:t>d</a:t>
            </a:r>
            <a:r>
              <a:rPr lang="en-US" dirty="0"/>
              <a:t> ≈ |</a:t>
            </a:r>
            <a:r>
              <a:rPr lang="en-US" i="1" dirty="0"/>
              <a:t>E</a:t>
            </a:r>
            <a:r>
              <a:rPr lang="en-US" dirty="0"/>
              <a:t>|/|</a:t>
            </a:r>
            <a:r>
              <a:rPr lang="en-US" i="1" dirty="0"/>
              <a:t>V</a:t>
            </a:r>
            <a:r>
              <a:rPr lang="en-US" dirty="0"/>
              <a:t>| the average degree of the graph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Fibonacci heap – complex data structure makes this less appealing</a:t>
            </a:r>
          </a:p>
          <a:p>
            <a:pPr lvl="1">
              <a:defRPr/>
            </a:pPr>
            <a:r>
              <a:rPr lang="en-US" dirty="0"/>
              <a:t>O(1) (amortized) means over course of the algorithm average is O(1)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Data Structures Matter!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770A2C-AF0D-B947-87D5-1834363C5F63}" type="slidenum">
              <a:rPr lang="en-US" smtClean="0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70691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 Routing Project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Interface, etc. is supplied.  You will implement Dijkstra's with two different priority queue implementations: Array and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-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ary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Heap</a:t>
            </a:r>
          </a:p>
          <a:p>
            <a:pPr lvl="1"/>
            <a:r>
              <a:rPr lang="en-US" sz="1600" dirty="0"/>
              <a:t>binary is fine for the heap if you want</a:t>
            </a:r>
            <a:endParaRPr lang="en-US" sz="1600" i="1" dirty="0"/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Hint: Implement and test first with the simpler array PQ implementation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Network routing uses Dijkstra’s algorithm to find the optimal (least-cost) path between a source and all other nodes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You select number of nodes and seed, and a random cost matrix is generated.  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You will always find the distance from source to every node in the graph</a:t>
            </a:r>
          </a:p>
          <a:p>
            <a:pPr lvl="1"/>
            <a:r>
              <a:rPr lang="en-US" sz="1800" dirty="0"/>
              <a:t>In real life, once you have generated the full routing table at a node you do not need to re-calculate paths each time</a:t>
            </a:r>
          </a:p>
          <a:p>
            <a:pPr lvl="1"/>
            <a:r>
              <a:rPr lang="en-US" sz="1800" dirty="0"/>
              <a:t>However, since networks are constantly changing (new nodes, outages, etc.) you could still recalculate each time</a:t>
            </a:r>
          </a:p>
          <a:p>
            <a:pPr lvl="1"/>
            <a:r>
              <a:rPr lang="en-US" sz="1800" dirty="0"/>
              <a:t>Just finding the best path from the source to the destination can be more efficient than finding them all, though same Big-O complexity</a:t>
            </a:r>
          </a:p>
          <a:p>
            <a:pPr lvl="1"/>
            <a:r>
              <a:rPr lang="en-US" sz="1800" dirty="0"/>
              <a:t>We used to have you do All-paths and One-path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2C302-4788-A74C-A30A-2D1832D4878D}" type="slidenum">
              <a:rPr lang="en-US" smtClean="0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1700213"/>
          </a:xfrm>
        </p:spPr>
        <p:txBody>
          <a:bodyPr/>
          <a:lstStyle/>
          <a:p>
            <a:r>
              <a:rPr lang="en-US" sz="1800" dirty="0">
                <a:ea typeface="ＭＳ Ｐゴシック" charset="-128"/>
                <a:cs typeface="ＭＳ Ｐゴシック" charset="-128"/>
              </a:rPr>
              <a:t>If graph is large we do not need to start with all nodes in the queue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This is just a variant (subset) of the algorithm in the text</a:t>
            </a:r>
          </a:p>
          <a:p>
            <a:pPr lvl="1"/>
            <a:r>
              <a:rPr lang="en-US" sz="1400" dirty="0">
                <a:ea typeface="ＭＳ Ｐゴシック" charset="-128"/>
                <a:cs typeface="ＭＳ Ｐゴシック" charset="-128"/>
              </a:rPr>
              <a:t>All-Paths vs One-path (my names)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All distances initially set to ∞ (which is also a flag for not yet queued)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Yellow: in the Queue</a:t>
            </a:r>
          </a:p>
          <a:p>
            <a:r>
              <a:rPr lang="en-US" sz="1800" dirty="0">
                <a:ea typeface="ＭＳ Ｐゴシック" charset="-128"/>
                <a:cs typeface="ＭＳ Ｐゴシック" charset="-128"/>
              </a:rPr>
              <a:t>Red: removed from the Queue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61FCA-C2F9-CD49-A3F0-09C134DBDFEB}" type="slidenum">
              <a:rPr lang="en-US" smtClean="0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833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4857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4858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4834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4855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4856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4835" name="Straight Connector 23"/>
          <p:cNvCxnSpPr>
            <a:cxnSpLocks noChangeShapeType="1"/>
            <a:stCxn id="34823" idx="7"/>
            <a:endCxn id="34857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7" name="Straight Connector 48"/>
          <p:cNvCxnSpPr>
            <a:cxnSpLocks noChangeShapeType="1"/>
            <a:stCxn id="34831" idx="5"/>
            <a:endCxn id="34857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8" name="Straight Connector 50"/>
          <p:cNvCxnSpPr>
            <a:cxnSpLocks noChangeShapeType="1"/>
            <a:endCxn id="34827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9" name="Straight Connector 53"/>
          <p:cNvCxnSpPr>
            <a:cxnSpLocks noChangeShapeType="1"/>
            <a:stCxn id="34857" idx="5"/>
            <a:endCxn id="34829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Straight Connector 55"/>
          <p:cNvCxnSpPr>
            <a:cxnSpLocks noChangeShapeType="1"/>
            <a:stCxn id="34823" idx="6"/>
            <a:endCxn id="34829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2" name="Straight Connector 61"/>
          <p:cNvCxnSpPr>
            <a:cxnSpLocks noChangeShapeType="1"/>
            <a:stCxn id="34825" idx="5"/>
            <a:endCxn id="34827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3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4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5" name="Straight Connector 71"/>
          <p:cNvCxnSpPr>
            <a:cxnSpLocks noChangeShapeType="1"/>
            <a:endCxn id="34855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6" name="Straight Connector 74"/>
          <p:cNvCxnSpPr>
            <a:cxnSpLocks noChangeShapeType="1"/>
            <a:stCxn id="34824" idx="3"/>
            <a:endCxn id="34822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7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8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9" name="Straight Connector 85"/>
          <p:cNvCxnSpPr>
            <a:cxnSpLocks noChangeShapeType="1"/>
            <a:endCxn id="34830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0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1" name="Straight Connector 92"/>
          <p:cNvCxnSpPr>
            <a:cxnSpLocks noChangeShapeType="1"/>
            <a:stCxn id="34831" idx="7"/>
            <a:endCxn id="34825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2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3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4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77863" y="990600"/>
            <a:ext cx="7772400" cy="1547813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Yellow: in the Queue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Red node: removed from Queue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Red lines: current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backpointers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which create the cheapest path tree, they can only be created/updated with a just removed node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18188-74CA-6445-86F9-BFEF1271ECBC}" type="slidenum">
              <a:rPr lang="en-US" smtClean="0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881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6905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6906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6882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6903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6904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6883" name="Straight Connector 23"/>
          <p:cNvCxnSpPr>
            <a:cxnSpLocks noChangeShapeType="1"/>
            <a:stCxn id="36871" idx="7"/>
            <a:endCxn id="36905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4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Straight Connector 48"/>
          <p:cNvCxnSpPr>
            <a:cxnSpLocks noChangeShapeType="1"/>
            <a:stCxn id="36879" idx="5"/>
            <a:endCxn id="36905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6" name="Straight Connector 50"/>
          <p:cNvCxnSpPr>
            <a:cxnSpLocks noChangeShapeType="1"/>
            <a:endCxn id="36875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7" name="Straight Connector 53"/>
          <p:cNvCxnSpPr>
            <a:cxnSpLocks noChangeShapeType="1"/>
            <a:stCxn id="36905" idx="5"/>
            <a:endCxn id="36877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88" name="Straight Connector 55"/>
          <p:cNvCxnSpPr>
            <a:cxnSpLocks noChangeShapeType="1"/>
            <a:stCxn id="36871" idx="6"/>
            <a:endCxn id="36877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0" name="Straight Connector 61"/>
          <p:cNvCxnSpPr>
            <a:cxnSpLocks noChangeShapeType="1"/>
            <a:stCxn id="36873" idx="5"/>
            <a:endCxn id="36875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1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3" name="Straight Connector 71"/>
          <p:cNvCxnSpPr>
            <a:cxnSpLocks noChangeShapeType="1"/>
            <a:endCxn id="36903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4" name="Straight Connector 74"/>
          <p:cNvCxnSpPr>
            <a:cxnSpLocks noChangeShapeType="1"/>
            <a:stCxn id="36872" idx="3"/>
            <a:endCxn id="36870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5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6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7" name="Straight Connector 85"/>
          <p:cNvCxnSpPr>
            <a:cxnSpLocks noChangeShapeType="1"/>
            <a:endCxn id="36878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8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9" name="Straight Connector 92"/>
          <p:cNvCxnSpPr>
            <a:cxnSpLocks noChangeShapeType="1"/>
            <a:stCxn id="36879" idx="7"/>
            <a:endCxn id="36873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00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01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Next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minimal yellow node (those queued)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No sense of direction towards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, just pushes out the shortest/cheapest frontier until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finally reached</a:t>
            </a:r>
          </a:p>
          <a:p>
            <a:r>
              <a:rPr lang="en-US" sz="2000" dirty="0" err="1">
                <a:ea typeface="ＭＳ Ｐゴシック" charset="-128"/>
                <a:cs typeface="ＭＳ Ｐゴシック" charset="-128"/>
              </a:rPr>
              <a:t>decreasekey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only an option when a removed node has an edge to a node already on the queue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9A588D-56AA-C040-AE24-03AAC5142FD8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905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7930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7931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7906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7928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7929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7907" name="Straight Connector 23"/>
          <p:cNvCxnSpPr>
            <a:cxnSpLocks noChangeShapeType="1"/>
            <a:stCxn id="37895" idx="7"/>
            <a:endCxn id="37930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08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9" name="Straight Connector 48"/>
          <p:cNvCxnSpPr>
            <a:cxnSpLocks noChangeShapeType="1"/>
            <a:stCxn id="37903" idx="5"/>
            <a:endCxn id="37930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10" name="Straight Connector 50"/>
          <p:cNvCxnSpPr>
            <a:cxnSpLocks noChangeShapeType="1"/>
            <a:endCxn id="37899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11" name="Straight Connector 53"/>
          <p:cNvCxnSpPr>
            <a:cxnSpLocks noChangeShapeType="1"/>
            <a:stCxn id="37930" idx="5"/>
            <a:endCxn id="37901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2" name="Straight Connector 55"/>
          <p:cNvCxnSpPr>
            <a:cxnSpLocks noChangeShapeType="1"/>
            <a:stCxn id="37895" idx="6"/>
            <a:endCxn id="37901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913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4" name="Straight Connector 61"/>
          <p:cNvCxnSpPr>
            <a:cxnSpLocks noChangeShapeType="1"/>
            <a:stCxn id="37897" idx="5"/>
            <a:endCxn id="37899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5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6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7" name="Straight Connector 71"/>
          <p:cNvCxnSpPr>
            <a:cxnSpLocks noChangeShapeType="1"/>
            <a:endCxn id="37928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8" name="Straight Connector 74"/>
          <p:cNvCxnSpPr>
            <a:cxnSpLocks noChangeShapeType="1"/>
            <a:stCxn id="37896" idx="3"/>
            <a:endCxn id="37894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9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0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1" name="Straight Connector 85"/>
          <p:cNvCxnSpPr>
            <a:cxnSpLocks noChangeShapeType="1"/>
            <a:endCxn id="37902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2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3" name="Straight Connector 92"/>
          <p:cNvCxnSpPr>
            <a:cxnSpLocks noChangeShapeType="1"/>
            <a:stCxn id="37903" idx="7"/>
            <a:endCxn id="37897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4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5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26" name="TextBox 42"/>
          <p:cNvSpPr txBox="1">
            <a:spLocks noChangeArrowheads="1"/>
          </p:cNvSpPr>
          <p:nvPr/>
        </p:nvSpPr>
        <p:spPr bwMode="auto">
          <a:xfrm>
            <a:off x="2341563" y="5865813"/>
            <a:ext cx="10620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/>
              <a:t>Updated w/</a:t>
            </a:r>
          </a:p>
          <a:p>
            <a:r>
              <a:rPr lang="en-US" sz="1400" b="0"/>
              <a:t>decreasekey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Why don't we need to revisit a note if it has been removed?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If it is removed it is already on the least cost path and can never be modified.  </a:t>
            </a:r>
            <a:r>
              <a:rPr lang="en-US" sz="2000" dirty="0"/>
              <a:t>A later node could have an edge to a removed node but it would have to be a longer path (unless there were negative paths)</a:t>
            </a:r>
          </a:p>
          <a:p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29CA7-FC6A-EF4C-B37F-7C16358902FD}" type="slidenum">
              <a:rPr lang="en-US" smtClean="0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953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39977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9978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9954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39975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39976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39955" name="Straight Connector 23"/>
          <p:cNvCxnSpPr>
            <a:cxnSpLocks noChangeShapeType="1"/>
            <a:stCxn id="39943" idx="7"/>
            <a:endCxn id="39977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6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7" name="Straight Connector 48"/>
          <p:cNvCxnSpPr>
            <a:cxnSpLocks noChangeShapeType="1"/>
            <a:stCxn id="39951" idx="5"/>
            <a:endCxn id="39977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8" name="Straight Connector 50"/>
          <p:cNvCxnSpPr>
            <a:cxnSpLocks noChangeShapeType="1"/>
            <a:endCxn id="39947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9" name="Straight Connector 53"/>
          <p:cNvCxnSpPr>
            <a:cxnSpLocks noChangeShapeType="1"/>
            <a:stCxn id="39977" idx="5"/>
            <a:endCxn id="39949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Straight Connector 55"/>
          <p:cNvCxnSpPr>
            <a:cxnSpLocks noChangeShapeType="1"/>
            <a:stCxn id="39943" idx="6"/>
            <a:endCxn id="39949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1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2" name="Straight Connector 61"/>
          <p:cNvCxnSpPr>
            <a:cxnSpLocks noChangeShapeType="1"/>
            <a:stCxn id="39945" idx="5"/>
            <a:endCxn id="39947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3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4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5" name="Straight Connector 71"/>
          <p:cNvCxnSpPr>
            <a:cxnSpLocks noChangeShapeType="1"/>
            <a:endCxn id="39975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6" name="Straight Connector 74"/>
          <p:cNvCxnSpPr>
            <a:cxnSpLocks noChangeShapeType="1"/>
            <a:stCxn id="39944" idx="3"/>
            <a:endCxn id="39942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7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8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9" name="Straight Connector 85"/>
          <p:cNvCxnSpPr>
            <a:cxnSpLocks noChangeShapeType="1"/>
            <a:endCxn id="39950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0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1" name="Straight Connector 92"/>
          <p:cNvCxnSpPr>
            <a:cxnSpLocks noChangeShapeType="1"/>
            <a:stCxn id="39951" idx="7"/>
            <a:endCxn id="39945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2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3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We can't terminate just when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gets on the queue, but as soon as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removed, then we know we have the shortest path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FA85E-76CB-064F-80ED-E57B627656D8}" type="slidenum">
              <a:rPr lang="en-US" smtClean="0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1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2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3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977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41001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1002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40978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1000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40979" name="Straight Connector 23"/>
          <p:cNvCxnSpPr>
            <a:cxnSpLocks noChangeShapeType="1"/>
            <a:stCxn id="40967" idx="7"/>
            <a:endCxn id="41001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0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Straight Connector 48"/>
          <p:cNvCxnSpPr>
            <a:cxnSpLocks noChangeShapeType="1"/>
            <a:stCxn id="40975" idx="5"/>
            <a:endCxn id="41001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2" name="Straight Connector 50"/>
          <p:cNvCxnSpPr>
            <a:cxnSpLocks noChangeShapeType="1"/>
            <a:endCxn id="40971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3" name="Straight Connector 53"/>
          <p:cNvCxnSpPr>
            <a:cxnSpLocks noChangeShapeType="1"/>
            <a:stCxn id="41001" idx="5"/>
            <a:endCxn id="40973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Straight Connector 55"/>
          <p:cNvCxnSpPr>
            <a:cxnSpLocks noChangeShapeType="1"/>
            <a:stCxn id="40967" idx="6"/>
            <a:endCxn id="40973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5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6" name="Straight Connector 61"/>
          <p:cNvCxnSpPr>
            <a:cxnSpLocks noChangeShapeType="1"/>
            <a:stCxn id="40969" idx="5"/>
            <a:endCxn id="40971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7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8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9" name="Straight Connector 71"/>
          <p:cNvCxnSpPr>
            <a:cxnSpLocks noChangeShapeType="1"/>
            <a:endCxn id="40999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0" name="Straight Connector 74"/>
          <p:cNvCxnSpPr>
            <a:cxnSpLocks noChangeShapeType="1"/>
            <a:stCxn id="40968" idx="3"/>
            <a:endCxn id="40966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1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2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3" name="Straight Connector 85"/>
          <p:cNvCxnSpPr>
            <a:cxnSpLocks noChangeShapeType="1"/>
            <a:endCxn id="40974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4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5" name="Straight Connector 92"/>
          <p:cNvCxnSpPr>
            <a:cxnSpLocks noChangeShapeType="1"/>
            <a:stCxn id="40975" idx="7"/>
            <a:endCxn id="40969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6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7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>
                <a:ea typeface="ＭＳ Ｐゴシック" charset="-128"/>
                <a:cs typeface="ＭＳ Ｐゴシック" charset="-128"/>
              </a:rPr>
              <a:t>Another decreasekey example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288FC-C2F4-474E-B1BC-225D4CF9E4D6}" type="slidenum">
              <a:rPr lang="en-US" smtClean="0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5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001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42025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2026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42023" name="Oval 20"/>
          <p:cNvSpPr>
            <a:spLocks noChangeArrowheads="1"/>
          </p:cNvSpPr>
          <p:nvPr/>
        </p:nvSpPr>
        <p:spPr bwMode="auto">
          <a:xfrm>
            <a:off x="2209800" y="4133896"/>
            <a:ext cx="305158" cy="30475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</a:bodyPr>
          <a:lstStyle/>
          <a:p>
            <a:endParaRPr lang="en-US" b="0">
              <a:solidFill>
                <a:schemeClr val="bg2"/>
              </a:solidFill>
            </a:endParaRPr>
          </a:p>
        </p:txBody>
      </p:sp>
      <p:sp>
        <p:nvSpPr>
          <p:cNvPr id="42024" name="TextBox 21"/>
          <p:cNvSpPr txBox="1">
            <a:spLocks noChangeArrowheads="1"/>
          </p:cNvSpPr>
          <p:nvPr/>
        </p:nvSpPr>
        <p:spPr bwMode="auto">
          <a:xfrm>
            <a:off x="2219973" y="4038600"/>
            <a:ext cx="39940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66FF66">
                <a:alpha val="75000"/>
              </a:srgbClr>
            </a:glo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 dirty="0" err="1">
                <a:solidFill>
                  <a:srgbClr val="000000"/>
                </a:solidFill>
              </a:rPr>
              <a:t>g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cxnSp>
        <p:nvCxnSpPr>
          <p:cNvPr id="42003" name="Straight Connector 23"/>
          <p:cNvCxnSpPr>
            <a:cxnSpLocks noChangeShapeType="1"/>
            <a:stCxn id="41991" idx="7"/>
            <a:endCxn id="42025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4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Straight Connector 48"/>
          <p:cNvCxnSpPr>
            <a:cxnSpLocks noChangeShapeType="1"/>
            <a:stCxn id="41999" idx="5"/>
            <a:endCxn id="42025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6" name="Straight Connector 50"/>
          <p:cNvCxnSpPr>
            <a:cxnSpLocks noChangeShapeType="1"/>
            <a:endCxn id="41995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7" name="Straight Connector 53"/>
          <p:cNvCxnSpPr>
            <a:cxnSpLocks noChangeShapeType="1"/>
            <a:stCxn id="42025" idx="5"/>
            <a:endCxn id="41997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8" name="Straight Connector 55"/>
          <p:cNvCxnSpPr>
            <a:cxnSpLocks noChangeShapeType="1"/>
            <a:stCxn id="41991" idx="6"/>
            <a:endCxn id="41997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9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0" name="Straight Connector 61"/>
          <p:cNvCxnSpPr>
            <a:cxnSpLocks noChangeShapeType="1"/>
            <a:stCxn id="41993" idx="5"/>
            <a:endCxn id="41995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11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12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3" name="Straight Connector 71"/>
          <p:cNvCxnSpPr>
            <a:cxnSpLocks noChangeShapeType="1"/>
            <a:endCxn id="42023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4" name="Straight Connector 74"/>
          <p:cNvCxnSpPr>
            <a:cxnSpLocks noChangeShapeType="1"/>
            <a:stCxn id="41992" idx="3"/>
            <a:endCxn id="41990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5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6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7" name="Straight Connector 85"/>
          <p:cNvCxnSpPr>
            <a:cxnSpLocks noChangeShapeType="1"/>
            <a:endCxn id="41998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8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19" name="Straight Connector 92"/>
          <p:cNvCxnSpPr>
            <a:cxnSpLocks noChangeShapeType="1"/>
            <a:stCxn id="41999" idx="7"/>
            <a:endCxn id="41993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0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21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Dijkstra Flow with Insert and Goal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77863" y="1068388"/>
            <a:ext cx="7772400" cy="1471612"/>
          </a:xfrm>
        </p:spPr>
        <p:txBody>
          <a:bodyPr/>
          <a:lstStyle/>
          <a:p>
            <a:r>
              <a:rPr lang="en-US" sz="2000" dirty="0">
                <a:ea typeface="ＭＳ Ｐゴシック" charset="-128"/>
                <a:cs typeface="ＭＳ Ｐゴシック" charset="-128"/>
              </a:rPr>
              <a:t>Since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had the minimal key it is removed and we can terminate</a:t>
            </a: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Note the red edges are the cheapest path tree from </a:t>
            </a:r>
            <a:r>
              <a:rPr lang="en-US" sz="2000" i="1" dirty="0" err="1">
                <a:ea typeface="ＭＳ Ｐゴシック" charset="-128"/>
                <a:cs typeface="ＭＳ Ｐゴシック" charset="-128"/>
              </a:rPr>
              <a:t>s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r>
              <a:rPr lang="en-US" sz="2000" dirty="0">
                <a:ea typeface="ＭＳ Ｐゴシック" charset="-128"/>
                <a:cs typeface="ＭＳ Ｐゴシック" charset="-128"/>
              </a:rPr>
              <a:t>Could continue and fill out the entire reachable graph, but not necessary since we reached the goal node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9CA27B-2E5D-9A41-991A-01D839BAB701}" type="slidenum">
              <a:rPr lang="en-US" smtClean="0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1295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1612900" y="43005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10"/>
          <p:cNvSpPr>
            <a:spLocks noChangeArrowheads="1"/>
          </p:cNvSpPr>
          <p:nvPr/>
        </p:nvSpPr>
        <p:spPr bwMode="auto">
          <a:xfrm>
            <a:off x="2381250" y="4800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11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12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sz="1800" b="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3124200" y="38862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838200" y="39814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025" name="Group 18"/>
          <p:cNvGrpSpPr>
            <a:grpSpLocks/>
          </p:cNvGrpSpPr>
          <p:nvPr/>
        </p:nvGrpSpPr>
        <p:grpSpPr bwMode="auto">
          <a:xfrm>
            <a:off x="1849438" y="5105400"/>
            <a:ext cx="381000" cy="400050"/>
            <a:chOff x="2743200" y="4933890"/>
            <a:chExt cx="380667" cy="400110"/>
          </a:xfrm>
        </p:grpSpPr>
        <p:sp>
          <p:nvSpPr>
            <p:cNvPr id="43049" name="Oval 13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3050" name="TextBox 17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70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43026" name="Group 19"/>
          <p:cNvGrpSpPr>
            <a:grpSpLocks/>
          </p:cNvGrpSpPr>
          <p:nvPr/>
        </p:nvGrpSpPr>
        <p:grpSpPr bwMode="auto">
          <a:xfrm>
            <a:off x="2209800" y="4038600"/>
            <a:ext cx="409575" cy="400050"/>
            <a:chOff x="2743200" y="4933890"/>
            <a:chExt cx="409095" cy="400110"/>
          </a:xfrm>
        </p:grpSpPr>
        <p:sp>
          <p:nvSpPr>
            <p:cNvPr id="43047" name="Oval 20"/>
            <p:cNvSpPr>
              <a:spLocks noChangeArrowheads="1"/>
            </p:cNvSpPr>
            <p:nvPr/>
          </p:nvSpPr>
          <p:spPr bwMode="auto">
            <a:xfrm>
              <a:off x="27432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bg2"/>
                </a:solidFill>
              </a:endParaRPr>
            </a:p>
          </p:txBody>
        </p:sp>
        <p:sp>
          <p:nvSpPr>
            <p:cNvPr id="43048" name="TextBox 21"/>
            <p:cNvSpPr txBox="1">
              <a:spLocks noChangeArrowheads="1"/>
            </p:cNvSpPr>
            <p:nvPr/>
          </p:nvSpPr>
          <p:spPr bwMode="auto">
            <a:xfrm>
              <a:off x="2753361" y="4933890"/>
              <a:ext cx="3989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>
                  <a:solidFill>
                    <a:srgbClr val="000000"/>
                  </a:solidFill>
                </a:rPr>
                <a:t>g</a:t>
              </a:r>
            </a:p>
          </p:txBody>
        </p:sp>
      </p:grpSp>
      <p:cxnSp>
        <p:nvCxnSpPr>
          <p:cNvPr id="43027" name="Straight Connector 23"/>
          <p:cNvCxnSpPr>
            <a:cxnSpLocks noChangeShapeType="1"/>
            <a:stCxn id="43015" idx="7"/>
            <a:endCxn id="43049" idx="3"/>
          </p:cNvCxnSpPr>
          <p:nvPr/>
        </p:nvCxnSpPr>
        <p:spPr bwMode="auto">
          <a:xfrm rot="5400000" flipH="1" flipV="1">
            <a:off x="1575594" y="5441156"/>
            <a:ext cx="298450" cy="338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28" name="Straight Connector 25"/>
          <p:cNvCxnSpPr>
            <a:cxnSpLocks noChangeShapeType="1"/>
          </p:cNvCxnSpPr>
          <p:nvPr/>
        </p:nvCxnSpPr>
        <p:spPr bwMode="auto">
          <a:xfrm rot="16200000" flipH="1">
            <a:off x="872332" y="4444206"/>
            <a:ext cx="5334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29" name="Straight Connector 48"/>
          <p:cNvCxnSpPr>
            <a:cxnSpLocks noChangeShapeType="1"/>
            <a:stCxn id="43023" idx="5"/>
            <a:endCxn id="43049" idx="1"/>
          </p:cNvCxnSpPr>
          <p:nvPr/>
        </p:nvCxnSpPr>
        <p:spPr bwMode="auto">
          <a:xfrm rot="16200000" flipH="1">
            <a:off x="1519237" y="4945063"/>
            <a:ext cx="227013" cy="45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0" name="Straight Connector 50"/>
          <p:cNvCxnSpPr>
            <a:cxnSpLocks noChangeShapeType="1"/>
            <a:endCxn id="43019" idx="3"/>
          </p:cNvCxnSpPr>
          <p:nvPr/>
        </p:nvCxnSpPr>
        <p:spPr bwMode="auto">
          <a:xfrm flipV="1">
            <a:off x="2128838" y="5060950"/>
            <a:ext cx="2968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1" name="Straight Connector 53"/>
          <p:cNvCxnSpPr>
            <a:cxnSpLocks noChangeShapeType="1"/>
            <a:stCxn id="43049" idx="5"/>
            <a:endCxn id="43021" idx="1"/>
          </p:cNvCxnSpPr>
          <p:nvPr/>
        </p:nvCxnSpPr>
        <p:spPr bwMode="auto">
          <a:xfrm rot="16200000" flipH="1">
            <a:off x="2257426" y="5313362"/>
            <a:ext cx="190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2" name="Straight Connector 55"/>
          <p:cNvCxnSpPr>
            <a:cxnSpLocks noChangeShapeType="1"/>
            <a:stCxn id="43015" idx="6"/>
            <a:endCxn id="43021" idx="2"/>
          </p:cNvCxnSpPr>
          <p:nvPr/>
        </p:nvCxnSpPr>
        <p:spPr bwMode="auto">
          <a:xfrm flipV="1">
            <a:off x="1600200" y="5765800"/>
            <a:ext cx="990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3" name="Straight Connector 57"/>
          <p:cNvCxnSpPr>
            <a:cxnSpLocks noChangeShapeType="1"/>
          </p:cNvCxnSpPr>
          <p:nvPr/>
        </p:nvCxnSpPr>
        <p:spPr bwMode="auto">
          <a:xfrm flipV="1">
            <a:off x="1912938" y="4338638"/>
            <a:ext cx="29686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4" name="Straight Connector 61"/>
          <p:cNvCxnSpPr>
            <a:cxnSpLocks noChangeShapeType="1"/>
            <a:stCxn id="43017" idx="5"/>
            <a:endCxn id="43019" idx="1"/>
          </p:cNvCxnSpPr>
          <p:nvPr/>
        </p:nvCxnSpPr>
        <p:spPr bwMode="auto">
          <a:xfrm rot="16200000" flipH="1">
            <a:off x="1976437" y="4457701"/>
            <a:ext cx="320675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5" name="Straight Connector 63"/>
          <p:cNvCxnSpPr>
            <a:cxnSpLocks noChangeShapeType="1"/>
          </p:cNvCxnSpPr>
          <p:nvPr/>
        </p:nvCxnSpPr>
        <p:spPr bwMode="auto">
          <a:xfrm flipV="1">
            <a:off x="2674938" y="4732338"/>
            <a:ext cx="314325" cy="13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36" name="Straight Connector 67"/>
          <p:cNvCxnSpPr>
            <a:cxnSpLocks noChangeShapeType="1"/>
          </p:cNvCxnSpPr>
          <p:nvPr/>
        </p:nvCxnSpPr>
        <p:spPr bwMode="auto">
          <a:xfrm flipV="1">
            <a:off x="1117600" y="3822700"/>
            <a:ext cx="355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7" name="Straight Connector 71"/>
          <p:cNvCxnSpPr>
            <a:cxnSpLocks noChangeShapeType="1"/>
            <a:endCxn id="43047" idx="1"/>
          </p:cNvCxnSpPr>
          <p:nvPr/>
        </p:nvCxnSpPr>
        <p:spPr bwMode="auto">
          <a:xfrm>
            <a:off x="1722438" y="3827463"/>
            <a:ext cx="53181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8" name="Straight Connector 74"/>
          <p:cNvCxnSpPr>
            <a:cxnSpLocks noChangeShapeType="1"/>
            <a:stCxn id="43016" idx="3"/>
            <a:endCxn id="43014" idx="7"/>
          </p:cNvCxnSpPr>
          <p:nvPr/>
        </p:nvCxnSpPr>
        <p:spPr bwMode="auto">
          <a:xfrm rot="5400000">
            <a:off x="1708150" y="3384550"/>
            <a:ext cx="2413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9" name="Straight Connector 76"/>
          <p:cNvCxnSpPr>
            <a:cxnSpLocks noChangeShapeType="1"/>
          </p:cNvCxnSpPr>
          <p:nvPr/>
        </p:nvCxnSpPr>
        <p:spPr bwMode="auto">
          <a:xfrm>
            <a:off x="2192338" y="3340100"/>
            <a:ext cx="271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0" name="Straight Connector 81"/>
          <p:cNvCxnSpPr>
            <a:cxnSpLocks noChangeShapeType="1"/>
          </p:cNvCxnSpPr>
          <p:nvPr/>
        </p:nvCxnSpPr>
        <p:spPr bwMode="auto">
          <a:xfrm>
            <a:off x="2717800" y="3670300"/>
            <a:ext cx="4365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1" name="Straight Connector 85"/>
          <p:cNvCxnSpPr>
            <a:cxnSpLocks noChangeShapeType="1"/>
            <a:endCxn id="43022" idx="2"/>
          </p:cNvCxnSpPr>
          <p:nvPr/>
        </p:nvCxnSpPr>
        <p:spPr bwMode="auto">
          <a:xfrm flipV="1">
            <a:off x="2506663" y="4038600"/>
            <a:ext cx="617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2" name="Straight Connector 88"/>
          <p:cNvCxnSpPr>
            <a:cxnSpLocks noChangeShapeType="1"/>
          </p:cNvCxnSpPr>
          <p:nvPr/>
        </p:nvCxnSpPr>
        <p:spPr bwMode="auto">
          <a:xfrm rot="5400000">
            <a:off x="3037682" y="4307681"/>
            <a:ext cx="325438" cy="66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43" name="Straight Connector 92"/>
          <p:cNvCxnSpPr>
            <a:cxnSpLocks noChangeShapeType="1"/>
            <a:stCxn id="43023" idx="7"/>
            <a:endCxn id="43017" idx="3"/>
          </p:cNvCxnSpPr>
          <p:nvPr/>
        </p:nvCxnSpPr>
        <p:spPr bwMode="auto">
          <a:xfrm rot="5400000" flipH="1" flipV="1">
            <a:off x="1399382" y="4575968"/>
            <a:ext cx="27305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44" name="Straight Connector 94"/>
          <p:cNvCxnSpPr>
            <a:cxnSpLocks noChangeShapeType="1"/>
          </p:cNvCxnSpPr>
          <p:nvPr/>
        </p:nvCxnSpPr>
        <p:spPr bwMode="auto">
          <a:xfrm>
            <a:off x="2501900" y="4343400"/>
            <a:ext cx="487363" cy="22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45" name="Straight Connector 98"/>
          <p:cNvCxnSpPr>
            <a:cxnSpLocks noChangeShapeType="1"/>
          </p:cNvCxnSpPr>
          <p:nvPr/>
        </p:nvCxnSpPr>
        <p:spPr bwMode="auto">
          <a:xfrm rot="16200000" flipH="1">
            <a:off x="1460500" y="4033838"/>
            <a:ext cx="4318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789363" y="2847975"/>
            <a:ext cx="51260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While Queue not empty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deletemin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if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then break()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for each edge 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dirty="0"/>
              <a:t>∞ 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(i.e. not visited </a:t>
            </a:r>
            <a:r>
              <a:rPr lang="en-US" sz="1800" b="0" dirty="0"/>
              <a:t>) 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/>
              <a:t>			</a:t>
            </a:r>
            <a:r>
              <a:rPr lang="en-US" sz="1800" b="0" dirty="0" err="1"/>
              <a:t>insert(</a:t>
            </a:r>
            <a:r>
              <a:rPr lang="en-US" sz="1800" b="0" i="1" dirty="0" err="1"/>
              <a:t>v</a:t>
            </a:r>
            <a:r>
              <a:rPr lang="en-US" sz="1800" b="0" dirty="0"/>
              <a:t>, </a:t>
            </a:r>
            <a:r>
              <a:rPr lang="en-US" sz="1800" b="0" dirty="0" err="1"/>
              <a:t>dist(</a:t>
            </a:r>
            <a:r>
              <a:rPr lang="en-US" sz="1800" b="0" i="1" dirty="0" err="1"/>
              <a:t>u</a:t>
            </a:r>
            <a:r>
              <a:rPr lang="en-US" sz="1800" b="0" dirty="0" err="1"/>
              <a:t>)+len(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dirty="0"/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else if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&gt;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decreasekey(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dist(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+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len(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))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prev(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) = </a:t>
            </a:r>
            <a:r>
              <a:rPr lang="en-US" sz="1800" b="0" i="1" dirty="0" err="1">
                <a:ea typeface="ＭＳ Ｐゴシック" charset="-128"/>
                <a:cs typeface="ＭＳ Ｐゴシック" charset="-128"/>
              </a:rPr>
              <a:t>u</a:t>
            </a:r>
            <a:endParaRPr lang="en-US" sz="1800" b="0" i="1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				</a:t>
            </a:r>
          </a:p>
          <a:p>
            <a:pPr marL="342900" indent="-342900" eaLnBrk="0" hangingPunct="0">
              <a:buClr>
                <a:schemeClr val="accent2"/>
              </a:buClr>
              <a:buSzPct val="80000"/>
              <a:tabLst>
                <a:tab pos="460375" algn="l"/>
                <a:tab pos="687388" algn="l"/>
                <a:tab pos="912813" algn="l"/>
                <a:tab pos="1139825" algn="l"/>
              </a:tabLst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Careful look at BFS Complexity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Initialization step is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 of main section?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v</a:t>
            </a:r>
            <a:r>
              <a:rPr lang="en-US" dirty="0"/>
              <a:t> considered exactly twice (one eject and one inject)</a:t>
            </a:r>
          </a:p>
          <a:p>
            <a:pPr lvl="2"/>
            <a:r>
              <a:rPr lang="en-US" dirty="0"/>
              <a:t>Must consider what the complexity is of eject and inject</a:t>
            </a:r>
          </a:p>
          <a:p>
            <a:pPr lvl="1"/>
            <a:r>
              <a:rPr lang="en-US" dirty="0"/>
              <a:t>For each </a:t>
            </a:r>
            <a:r>
              <a:rPr lang="en-US" i="1" dirty="0" err="1"/>
              <a:t>v</a:t>
            </a:r>
            <a:r>
              <a:rPr lang="en-US" dirty="0"/>
              <a:t>, each edge is considered exactly once for directed graphs and twice for undirected graphs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complexity(inject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complexity(eject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(1 or 2)*|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?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434E3-B5B5-0B4C-920B-56B11722C69D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for One-path Dijkstra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6800"/>
          </a:xfrm>
        </p:spPr>
        <p:txBody>
          <a:bodyPr/>
          <a:lstStyle/>
          <a:p>
            <a:r>
              <a:rPr lang="en-US" sz="2000" dirty="0"/>
              <a:t>Same as standard Dijkstra complexity?  For typical cases</a:t>
            </a:r>
          </a:p>
          <a:p>
            <a:r>
              <a:rPr lang="en-US" sz="2000"/>
              <a:t>O</a:t>
            </a:r>
            <a:r>
              <a:rPr lang="en-US" sz="2000" dirty="0" err="1"/>
              <a:t>(|</a:t>
            </a:r>
            <a:r>
              <a:rPr lang="en-US" sz="2000" i="1" dirty="0" err="1"/>
              <a:t>V</a:t>
            </a:r>
            <a:r>
              <a:rPr lang="en-US" sz="2000" dirty="0" err="1"/>
              <a:t>|×(insert</a:t>
            </a:r>
            <a:r>
              <a:rPr lang="en-US" sz="2000" dirty="0"/>
              <a:t>) + |</a:t>
            </a:r>
            <a:r>
              <a:rPr lang="en-US" sz="2000" i="1" dirty="0" err="1"/>
              <a:t>V</a:t>
            </a:r>
            <a:r>
              <a:rPr lang="en-US" sz="2000" dirty="0" err="1"/>
              <a:t>|×(delete</a:t>
            </a:r>
            <a:r>
              <a:rPr lang="en-US" sz="2000" dirty="0"/>
              <a:t>-min) + |</a:t>
            </a:r>
            <a:r>
              <a:rPr lang="en-US" sz="2000" i="1" dirty="0" err="1"/>
              <a:t>E</a:t>
            </a:r>
            <a:r>
              <a:rPr lang="en-US" sz="2000" dirty="0" err="1"/>
              <a:t>|×(decrease</a:t>
            </a:r>
            <a:r>
              <a:rPr lang="en-US" sz="2000" dirty="0"/>
              <a:t>-key)) = </a:t>
            </a:r>
            <a:r>
              <a:rPr lang="en-US" sz="2000" dirty="0" err="1"/>
              <a:t>O((|</a:t>
            </a:r>
            <a:r>
              <a:rPr lang="en-US" sz="2000" i="1" dirty="0" err="1"/>
              <a:t>V</a:t>
            </a:r>
            <a:r>
              <a:rPr lang="en-US" sz="2000" dirty="0" err="1"/>
              <a:t>|+|</a:t>
            </a:r>
            <a:r>
              <a:rPr lang="en-US" sz="2000" i="1" dirty="0" err="1"/>
              <a:t>E</a:t>
            </a:r>
            <a:r>
              <a:rPr lang="en-US" sz="2000" dirty="0" err="1"/>
              <a:t>|)log|</a:t>
            </a:r>
            <a:r>
              <a:rPr lang="en-US" sz="2000" i="1" dirty="0" err="1"/>
              <a:t>V</a:t>
            </a:r>
            <a:r>
              <a:rPr lang="en-US" sz="2000" dirty="0"/>
              <a:t>|) </a:t>
            </a:r>
          </a:p>
          <a:p>
            <a:r>
              <a:rPr lang="en-US" sz="2000" dirty="0"/>
              <a:t>Which should have better constants?</a:t>
            </a:r>
          </a:p>
          <a:p>
            <a:r>
              <a:rPr lang="en-US" sz="2000" dirty="0"/>
              <a:t>However, </a:t>
            </a:r>
          </a:p>
          <a:p>
            <a:pPr lvl="1"/>
            <a:r>
              <a:rPr lang="en-US" sz="1600" dirty="0"/>
              <a:t>In the main body of One-Path O(|</a:t>
            </a:r>
            <a:r>
              <a:rPr lang="en-US" sz="1600" i="1" dirty="0"/>
              <a:t>V</a:t>
            </a:r>
            <a:r>
              <a:rPr lang="en-US" sz="1600" dirty="0"/>
              <a:t>|) ≤ O(|</a:t>
            </a:r>
            <a:r>
              <a:rPr lang="en-US" sz="1600" i="1" dirty="0"/>
              <a:t>E</a:t>
            </a:r>
            <a:r>
              <a:rPr lang="en-US" sz="1600" dirty="0"/>
              <a:t>|) since it only considers reachable nodes, thus the main body is </a:t>
            </a:r>
            <a:r>
              <a:rPr lang="en-US" sz="1600" dirty="0" err="1"/>
              <a:t>O(|</a:t>
            </a:r>
            <a:r>
              <a:rPr lang="en-US" sz="1600" i="1" dirty="0" err="1"/>
              <a:t>E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</a:t>
            </a:r>
          </a:p>
          <a:p>
            <a:pPr lvl="2"/>
            <a:r>
              <a:rPr lang="en-US" sz="1400" dirty="0"/>
              <a:t>Which is also the case for All-paths</a:t>
            </a:r>
          </a:p>
          <a:p>
            <a:pPr lvl="1"/>
            <a:r>
              <a:rPr lang="en-US" sz="1600" dirty="0"/>
              <a:t>One-path does not need to insert all nodes like All-paths, thus not needing the separate </a:t>
            </a:r>
            <a:r>
              <a:rPr lang="en-US" sz="1600" dirty="0" err="1"/>
              <a:t>O(|</a:t>
            </a:r>
            <a:r>
              <a:rPr lang="en-US" sz="1600" i="1" dirty="0" err="1"/>
              <a:t>V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 complexity (which can dominate in the rare cases where there are many nodes with 0 degree – no edges).  Note we could just do all-paths and break when </a:t>
            </a:r>
            <a:r>
              <a:rPr lang="en-US" sz="1600" i="1" dirty="0" err="1"/>
              <a:t>g</a:t>
            </a:r>
            <a:r>
              <a:rPr lang="en-US" sz="1600" dirty="0"/>
              <a:t> is dequeued, which is an improvement, but still requires full queue creation.  Note that if the break statement were dropped from One-path, the result would be the same as All-paths.</a:t>
            </a:r>
          </a:p>
          <a:p>
            <a:pPr lvl="1"/>
            <a:r>
              <a:rPr lang="en-US" sz="1600" dirty="0"/>
              <a:t>One-path still needs to initiate all node distances to ∞ but that is O(1) for each </a:t>
            </a:r>
            <a:r>
              <a:rPr lang="en-US" sz="1600" i="1" dirty="0" err="1"/>
              <a:t>v</a:t>
            </a:r>
            <a:r>
              <a:rPr lang="en-US" sz="1600" dirty="0"/>
              <a:t> leading to a full complexity of </a:t>
            </a:r>
            <a:r>
              <a:rPr lang="en-US" sz="1600" dirty="0" err="1"/>
              <a:t>O(|</a:t>
            </a:r>
            <a:r>
              <a:rPr lang="en-US" sz="1600" i="1" dirty="0" err="1"/>
              <a:t>V</a:t>
            </a:r>
            <a:r>
              <a:rPr lang="en-US" sz="1600" dirty="0" err="1"/>
              <a:t>|+|</a:t>
            </a:r>
            <a:r>
              <a:rPr lang="en-US" sz="1600" i="1" dirty="0" err="1"/>
              <a:t>E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 </a:t>
            </a:r>
          </a:p>
          <a:p>
            <a:pPr lvl="1"/>
            <a:r>
              <a:rPr lang="en-US" sz="1600" dirty="0"/>
              <a:t>All-paths also has to initiate node distances to ∞, but that O|</a:t>
            </a:r>
            <a:r>
              <a:rPr lang="en-US" sz="1600" i="1" dirty="0"/>
              <a:t>V</a:t>
            </a:r>
            <a:r>
              <a:rPr lang="en-US" sz="1600" dirty="0"/>
              <a:t>|) complexity is subsumed by the </a:t>
            </a:r>
            <a:r>
              <a:rPr lang="en-US" sz="1600" dirty="0" err="1"/>
              <a:t>O(|</a:t>
            </a:r>
            <a:r>
              <a:rPr lang="en-US" sz="1600" i="1" dirty="0" err="1"/>
              <a:t>V</a:t>
            </a:r>
            <a:r>
              <a:rPr lang="en-US" sz="1600" dirty="0" err="1"/>
              <a:t>|log|</a:t>
            </a:r>
            <a:r>
              <a:rPr lang="en-US" sz="1600" i="1" dirty="0" err="1"/>
              <a:t>V</a:t>
            </a:r>
            <a:r>
              <a:rPr lang="en-US" sz="1600" dirty="0"/>
              <a:t>|) insert complexity.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Negative Edges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7772400" cy="36385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With negative edges we can't keep a guaranteed cheapest frontier, since each time we encounter a negative edge we would have to propagate back decreased costs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We won’t use a priority queue since we can’t guarantee the true shortest path is at the front anyway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Note that the maximum edges in a cheapest path is |</a:t>
            </a:r>
            <a:r>
              <a:rPr lang="en-US" i="1" dirty="0"/>
              <a:t>V</a:t>
            </a:r>
            <a:r>
              <a:rPr lang="en-US" dirty="0"/>
              <a:t>|-1, assuming there are no negative cycles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Just update all nodes |</a:t>
            </a:r>
            <a:r>
              <a:rPr lang="en-US" i="1" dirty="0"/>
              <a:t>V</a:t>
            </a:r>
            <a:r>
              <a:rPr lang="en-US" dirty="0"/>
              <a:t>|-1 times (max possible path length), each time for a path one longer than before</a:t>
            </a:r>
          </a:p>
          <a:p>
            <a:pPr lvl="1">
              <a:defRPr/>
            </a:pPr>
            <a:r>
              <a:rPr lang="en-US" dirty="0"/>
              <a:t>Gives opportunity for all negative edges in path to have a chance to improve the distance to each node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8539C-3895-5C4A-AE9F-2611BDC2A467}" type="slidenum">
              <a:rPr lang="en-US" smtClean="0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341688" y="152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3470275" y="1524000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4460875" y="990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3257" name="TextBox 8"/>
          <p:cNvSpPr txBox="1">
            <a:spLocks noChangeArrowheads="1"/>
          </p:cNvSpPr>
          <p:nvPr/>
        </p:nvSpPr>
        <p:spPr bwMode="auto">
          <a:xfrm>
            <a:off x="4589463" y="990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4460875" y="19431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3259" name="TextBox 10"/>
          <p:cNvSpPr txBox="1">
            <a:spLocks noChangeArrowheads="1"/>
          </p:cNvSpPr>
          <p:nvPr/>
        </p:nvSpPr>
        <p:spPr bwMode="auto">
          <a:xfrm>
            <a:off x="4589463" y="19431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53260" name="Straight Arrow Connector 16"/>
          <p:cNvCxnSpPr>
            <a:cxnSpLocks noChangeShapeType="1"/>
            <a:stCxn id="53254" idx="7"/>
          </p:cNvCxnSpPr>
          <p:nvPr/>
        </p:nvCxnSpPr>
        <p:spPr bwMode="auto">
          <a:xfrm rot="5400000" flipH="1" flipV="1">
            <a:off x="4044950" y="1108076"/>
            <a:ext cx="244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61" name="Straight Arrow Connector 18"/>
          <p:cNvCxnSpPr>
            <a:cxnSpLocks noChangeShapeType="1"/>
            <a:stCxn id="53254" idx="5"/>
          </p:cNvCxnSpPr>
          <p:nvPr/>
        </p:nvCxnSpPr>
        <p:spPr bwMode="auto">
          <a:xfrm rot="16200000" flipH="1">
            <a:off x="4022725" y="1752601"/>
            <a:ext cx="211137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62" name="Straight Arrow Connector 20"/>
          <p:cNvCxnSpPr>
            <a:cxnSpLocks noChangeShapeType="1"/>
            <a:stCxn id="53258" idx="0"/>
            <a:endCxn id="53256" idx="4"/>
          </p:cNvCxnSpPr>
          <p:nvPr/>
        </p:nvCxnSpPr>
        <p:spPr bwMode="auto">
          <a:xfrm rot="5400000" flipH="1" flipV="1">
            <a:off x="4517232" y="173434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63" name="TextBox 21"/>
          <p:cNvSpPr txBox="1">
            <a:spLocks noChangeArrowheads="1"/>
          </p:cNvSpPr>
          <p:nvPr/>
        </p:nvSpPr>
        <p:spPr bwMode="auto">
          <a:xfrm>
            <a:off x="3875088" y="1123950"/>
            <a:ext cx="28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3</a:t>
            </a:r>
          </a:p>
        </p:txBody>
      </p:sp>
      <p:sp>
        <p:nvSpPr>
          <p:cNvPr id="53264" name="TextBox 22"/>
          <p:cNvSpPr txBox="1">
            <a:spLocks noChangeArrowheads="1"/>
          </p:cNvSpPr>
          <p:nvPr/>
        </p:nvSpPr>
        <p:spPr bwMode="auto">
          <a:xfrm>
            <a:off x="3883025" y="21383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4</a:t>
            </a:r>
          </a:p>
        </p:txBody>
      </p:sp>
      <p:sp>
        <p:nvSpPr>
          <p:cNvPr id="53265" name="TextBox 23"/>
          <p:cNvSpPr txBox="1">
            <a:spLocks noChangeArrowheads="1"/>
          </p:cNvSpPr>
          <p:nvPr/>
        </p:nvSpPr>
        <p:spPr bwMode="auto">
          <a:xfrm>
            <a:off x="4902200" y="1568450"/>
            <a:ext cx="35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CC20-D528-0F4B-9DA2-861A06BC8082}" type="slidenum">
              <a:rPr lang="en-US" smtClean="0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67088"/>
            <a:ext cx="29718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 rotWithShape="1">
          <a:blip r:embed="rId4"/>
          <a:srcRect l="-1" r="39134" b="1090"/>
          <a:stretch/>
        </p:blipFill>
        <p:spPr bwMode="auto">
          <a:xfrm>
            <a:off x="4100513" y="3367088"/>
            <a:ext cx="2681287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5310" y="6324600"/>
            <a:ext cx="784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Column </a:t>
            </a:r>
            <a:r>
              <a:rPr lang="en-US" sz="1800" b="0" i="1" dirty="0"/>
              <a:t>c</a:t>
            </a:r>
            <a:r>
              <a:rPr lang="en-US" sz="1800" b="0" dirty="0"/>
              <a:t> contains the shortest path lengths from </a:t>
            </a:r>
            <a:r>
              <a:rPr lang="en-US" sz="1800" b="0" i="1" dirty="0"/>
              <a:t>S</a:t>
            </a:r>
            <a:r>
              <a:rPr lang="en-US" sz="1800" b="0" dirty="0"/>
              <a:t> to node </a:t>
            </a:r>
            <a:r>
              <a:rPr lang="en-US" sz="1800" b="0" i="1" dirty="0"/>
              <a:t>x</a:t>
            </a:r>
            <a:r>
              <a:rPr lang="en-US" sz="1800" b="0" dirty="0"/>
              <a:t> comprising ≤ </a:t>
            </a:r>
            <a:r>
              <a:rPr lang="en-US" sz="1800" b="0" i="1" dirty="0"/>
              <a:t>c</a:t>
            </a:r>
            <a:r>
              <a:rPr lang="en-US" sz="1800" b="0" dirty="0"/>
              <a:t> edges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F4B02479-D917-5243-9643-C8B53437514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604"/>
            <a:ext cx="6400800" cy="3143250"/>
            <a:chOff x="588493" y="1219200"/>
            <a:chExt cx="8098307" cy="4076699"/>
          </a:xfrm>
        </p:grpSpPr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8183F068-2BE0-0643-A581-9B028C0D8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72185FD5-D287-E24F-8A1A-6F72AF95A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5C823A54-E1B6-EF4A-ADC5-4C01ADC951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665A666-8796-9444-B5B8-66460FF34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CC20-D528-0F4B-9DA2-861A06BC8082}" type="slidenum">
              <a:rPr lang="en-US" smtClean="0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67088"/>
            <a:ext cx="29718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302" name="Group 8"/>
          <p:cNvGrpSpPr>
            <a:grpSpLocks/>
          </p:cNvGrpSpPr>
          <p:nvPr/>
        </p:nvGrpSpPr>
        <p:grpSpPr bwMode="auto">
          <a:xfrm>
            <a:off x="76200" y="23604"/>
            <a:ext cx="6400800" cy="3143250"/>
            <a:chOff x="588493" y="1219200"/>
            <a:chExt cx="8098307" cy="4076699"/>
          </a:xfrm>
        </p:grpSpPr>
        <p:grpSp>
          <p:nvGrpSpPr>
            <p:cNvPr id="55303" name="Group 9"/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55305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5304" name="Picture 2"/>
            <p:cNvPicPr>
              <a:picLocks noChangeAspect="1" noChangeArrowheads="1"/>
            </p:cNvPicPr>
            <p:nvPr/>
          </p:nvPicPr>
          <p:blipFill>
            <a:blip r:embed="rId4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385310" y="6324600"/>
            <a:ext cx="784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Column </a:t>
            </a:r>
            <a:r>
              <a:rPr lang="en-US" sz="1800" b="0" i="1" dirty="0"/>
              <a:t>c</a:t>
            </a:r>
            <a:r>
              <a:rPr lang="en-US" sz="1800" b="0" dirty="0"/>
              <a:t> contains the shortest path lengths from </a:t>
            </a:r>
            <a:r>
              <a:rPr lang="en-US" sz="1800" b="0" i="1" dirty="0"/>
              <a:t>S</a:t>
            </a:r>
            <a:r>
              <a:rPr lang="en-US" sz="1800" b="0" dirty="0"/>
              <a:t> to node </a:t>
            </a:r>
            <a:r>
              <a:rPr lang="en-US" sz="1800" b="0" i="1" dirty="0"/>
              <a:t>x</a:t>
            </a:r>
            <a:r>
              <a:rPr lang="en-US" sz="1800" b="0" dirty="0"/>
              <a:t> comprising ≤ </a:t>
            </a:r>
            <a:r>
              <a:rPr lang="en-US" sz="1800" b="0" i="1" dirty="0"/>
              <a:t>c</a:t>
            </a:r>
            <a:r>
              <a:rPr lang="en-US" sz="1800" b="0" dirty="0"/>
              <a:t> edges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F9C21-30B4-E640-AD03-CB2B5307A10B}"/>
              </a:ext>
            </a:extLst>
          </p:cNvPr>
          <p:cNvSpPr txBox="1"/>
          <p:nvPr/>
        </p:nvSpPr>
        <p:spPr>
          <a:xfrm>
            <a:off x="6477000" y="164068"/>
            <a:ext cx="278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       **Challenge **</a:t>
            </a:r>
          </a:p>
          <a:p>
            <a:pPr marL="457200" indent="-457200">
              <a:buAutoNum type="arabicPeriod"/>
            </a:pPr>
            <a:r>
              <a:rPr lang="en-US" sz="2000" b="0" dirty="0"/>
              <a:t>Fill out rest of the table</a:t>
            </a:r>
          </a:p>
          <a:p>
            <a:pPr marL="457200" indent="-457200">
              <a:buAutoNum type="arabicPeriod"/>
            </a:pPr>
            <a:r>
              <a:rPr lang="en-US" sz="2000" b="0" dirty="0"/>
              <a:t>Complexity?</a:t>
            </a:r>
          </a:p>
          <a:p>
            <a:pPr marL="457200" indent="-457200">
              <a:buAutoNum type="arabicPeriod"/>
            </a:pPr>
            <a:r>
              <a:rPr lang="en-US" sz="2000" b="0" dirty="0"/>
              <a:t>Propose any shortcuts that would make the </a:t>
            </a:r>
            <a:r>
              <a:rPr lang="en-US" sz="2000" b="0" dirty="0" err="1"/>
              <a:t>alg</a:t>
            </a:r>
            <a:r>
              <a:rPr lang="en-US" sz="2000" b="0" dirty="0"/>
              <a:t> faster</a:t>
            </a:r>
          </a:p>
          <a:p>
            <a:pPr marL="457200" indent="-457200">
              <a:buAutoNum type="arabicPeriod"/>
            </a:pPr>
            <a:r>
              <a:rPr lang="en-US" sz="2000" b="0" dirty="0"/>
              <a:t>Do the shortcuts improve big-O?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BF1D959-5641-2E4C-A6A4-CF8E10136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-1" r="39134" b="1090"/>
          <a:stretch/>
        </p:blipFill>
        <p:spPr bwMode="auto">
          <a:xfrm>
            <a:off x="4100513" y="3367088"/>
            <a:ext cx="2681287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40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CC20-D528-0F4B-9DA2-861A06BC8082}" type="slidenum">
              <a:rPr lang="en-US" smtClean="0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67088"/>
            <a:ext cx="29718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0513" y="3367088"/>
            <a:ext cx="4405312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5310" y="6324600"/>
            <a:ext cx="784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Column </a:t>
            </a:r>
            <a:r>
              <a:rPr lang="en-US" sz="1800" b="0" i="1" dirty="0"/>
              <a:t>c</a:t>
            </a:r>
            <a:r>
              <a:rPr lang="en-US" sz="1800" b="0" dirty="0"/>
              <a:t> contains the shortest path lengths from </a:t>
            </a:r>
            <a:r>
              <a:rPr lang="en-US" sz="1800" b="0" i="1" dirty="0"/>
              <a:t>S</a:t>
            </a:r>
            <a:r>
              <a:rPr lang="en-US" sz="1800" b="0" dirty="0"/>
              <a:t> to node </a:t>
            </a:r>
            <a:r>
              <a:rPr lang="en-US" sz="1800" b="0" i="1" dirty="0"/>
              <a:t>x</a:t>
            </a:r>
            <a:r>
              <a:rPr lang="en-US" sz="1800" b="0" dirty="0"/>
              <a:t> comprising ≤ </a:t>
            </a:r>
            <a:r>
              <a:rPr lang="en-US" sz="1800" b="0" i="1" dirty="0"/>
              <a:t>c</a:t>
            </a:r>
            <a:r>
              <a:rPr lang="en-US" sz="1800" b="0" dirty="0"/>
              <a:t> edges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5D14277A-461A-244E-A67C-D7D28EE6A64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604"/>
            <a:ext cx="6400800" cy="3143250"/>
            <a:chOff x="588493" y="1219200"/>
            <a:chExt cx="8098307" cy="4076699"/>
          </a:xfrm>
        </p:grpSpPr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2E134A03-4D3D-944C-B606-24987D64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3AEB835-65C7-1041-90B1-ACBCD383C9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5BE398E3-D970-B345-BA2E-6B3B70E78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61F5140-F198-A643-9353-75042B89D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A25BD4-4799-A24B-82F7-9CB3E5AE9560}"/>
              </a:ext>
            </a:extLst>
          </p:cNvPr>
          <p:cNvSpPr txBox="1"/>
          <p:nvPr/>
        </p:nvSpPr>
        <p:spPr>
          <a:xfrm>
            <a:off x="6477000" y="164068"/>
            <a:ext cx="278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       **Challenge **</a:t>
            </a:r>
          </a:p>
          <a:p>
            <a:pPr marL="457200" indent="-457200">
              <a:buAutoNum type="arabicPeriod"/>
            </a:pPr>
            <a:r>
              <a:rPr lang="en-US" sz="2000" b="0" dirty="0"/>
              <a:t>Fill out rest of the table</a:t>
            </a:r>
          </a:p>
          <a:p>
            <a:pPr marL="457200" indent="-457200">
              <a:buAutoNum type="arabicPeriod"/>
            </a:pPr>
            <a:r>
              <a:rPr lang="en-US" sz="2000" b="0" dirty="0"/>
              <a:t>Complexity?</a:t>
            </a:r>
          </a:p>
          <a:p>
            <a:pPr marL="457200" indent="-457200">
              <a:buAutoNum type="arabicPeriod"/>
            </a:pPr>
            <a:r>
              <a:rPr lang="en-US" sz="2000" b="0" dirty="0"/>
              <a:t>Propose any shortcuts that would make the </a:t>
            </a:r>
            <a:r>
              <a:rPr lang="en-US" sz="2000" b="0" dirty="0" err="1"/>
              <a:t>alg</a:t>
            </a:r>
            <a:r>
              <a:rPr lang="en-US" sz="2000" b="0" dirty="0"/>
              <a:t> faster</a:t>
            </a:r>
          </a:p>
          <a:p>
            <a:pPr marL="457200" indent="-457200">
              <a:buAutoNum type="arabicPeriod"/>
            </a:pPr>
            <a:r>
              <a:rPr lang="en-US" sz="2000" b="0" dirty="0"/>
              <a:t>Do the shortcuts improve big-O?</a:t>
            </a:r>
          </a:p>
        </p:txBody>
      </p:sp>
    </p:spTree>
    <p:extLst>
      <p:ext uri="{BB962C8B-B14F-4D97-AF65-F5344CB8AC3E}">
        <p14:creationId xmlns:p14="http://schemas.microsoft.com/office/powerpoint/2010/main" val="3816660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Known as the Bellman-Ford Algorithm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C7C80-3BE0-8B4A-807B-9BB975BA87F7}" type="slidenum">
              <a:rPr lang="en-US" smtClean="0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3387725" y="5715000"/>
            <a:ext cx="2327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Complexity is |</a:t>
            </a:r>
            <a:r>
              <a:rPr lang="en-US" sz="2000" b="0" i="1" dirty="0"/>
              <a:t>V</a:t>
            </a:r>
            <a:r>
              <a:rPr lang="en-US" sz="2000" b="0" dirty="0"/>
              <a:t>|</a:t>
            </a:r>
            <a:r>
              <a:rPr lang="en-US" sz="2000" dirty="0"/>
              <a:t>·</a:t>
            </a:r>
            <a:r>
              <a:rPr lang="en-US" sz="2000" b="0" dirty="0"/>
              <a:t>|</a:t>
            </a:r>
            <a:r>
              <a:rPr lang="en-US" sz="2000" b="0" i="1" dirty="0"/>
              <a:t>E</a:t>
            </a:r>
            <a:r>
              <a:rPr lang="en-US" sz="2000" b="0" dirty="0"/>
              <a:t>|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85800" y="1257300"/>
            <a:ext cx="8097838" cy="4076700"/>
            <a:chOff x="588493" y="1219200"/>
            <a:chExt cx="8098307" cy="4076699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588493" y="1219200"/>
              <a:ext cx="8098307" cy="4076699"/>
              <a:chOff x="588493" y="1219200"/>
              <a:chExt cx="8098307" cy="4076699"/>
            </a:xfrm>
          </p:grpSpPr>
          <p:pic>
            <p:nvPicPr>
              <p:cNvPr id="54281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88493" y="1219200"/>
                <a:ext cx="8098307" cy="407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28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 l="10391" t="74982" r="47504" b="10765"/>
              <a:stretch>
                <a:fillRect/>
              </a:stretch>
            </p:blipFill>
            <p:spPr bwMode="auto">
              <a:xfrm>
                <a:off x="5273698" y="4480121"/>
                <a:ext cx="3184502" cy="79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280" name="Picture 2"/>
            <p:cNvPicPr>
              <a:picLocks noChangeAspect="1" noChangeArrowheads="1"/>
            </p:cNvPicPr>
            <p:nvPr/>
          </p:nvPicPr>
          <p:blipFill>
            <a:blip r:embed="rId3"/>
            <a:srcRect l="7788" t="91589" r="69630"/>
            <a:stretch>
              <a:fillRect/>
            </a:stretch>
          </p:blipFill>
          <p:spPr bwMode="auto">
            <a:xfrm>
              <a:off x="4800600" y="4137222"/>
              <a:ext cx="1828800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Negative Cycles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434FFA-86F3-244C-A668-A47163E8CAA5}" type="slidenum">
              <a:rPr lang="en-US" smtClean="0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38766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3"/>
          <p:cNvSpPr txBox="1">
            <a:spLocks noChangeArrowheads="1"/>
          </p:cNvSpPr>
          <p:nvPr/>
        </p:nvSpPr>
        <p:spPr bwMode="auto">
          <a:xfrm>
            <a:off x="4613275" y="2057400"/>
            <a:ext cx="3997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When there are negative cycles then by definition cheapest paths do not exist.</a:t>
            </a:r>
          </a:p>
          <a:p>
            <a:endParaRPr lang="en-US" sz="2400" b="0" dirty="0"/>
          </a:p>
        </p:txBody>
      </p:sp>
      <p:sp>
        <p:nvSpPr>
          <p:cNvPr id="56327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46363" y="4240213"/>
            <a:ext cx="284162" cy="261937"/>
          </a:xfrm>
          <a:custGeom>
            <a:avLst/>
            <a:gdLst>
              <a:gd name="T0" fmla="*/ 2147483647 w 787"/>
              <a:gd name="T1" fmla="*/ 0 h 727"/>
              <a:gd name="T2" fmla="*/ 2147483647 w 787"/>
              <a:gd name="T3" fmla="*/ 2147483647 h 727"/>
              <a:gd name="T4" fmla="*/ 2147483647 w 787"/>
              <a:gd name="T5" fmla="*/ 2147483647 h 727"/>
              <a:gd name="T6" fmla="*/ 2147483647 w 787"/>
              <a:gd name="T7" fmla="*/ 2147483647 h 727"/>
              <a:gd name="T8" fmla="*/ 2147483647 w 787"/>
              <a:gd name="T9" fmla="*/ 2147483647 h 727"/>
              <a:gd name="T10" fmla="*/ 2147483647 w 787"/>
              <a:gd name="T11" fmla="*/ 2147483647 h 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7"/>
              <a:gd name="T19" fmla="*/ 0 h 727"/>
              <a:gd name="T20" fmla="*/ 787 w 787"/>
              <a:gd name="T21" fmla="*/ 727 h 7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7" h="727" extrusionOk="0">
                <a:moveTo>
                  <a:pt x="786" y="0"/>
                </a:moveTo>
                <a:cubicBezTo>
                  <a:pt x="745" y="49"/>
                  <a:pt x="701" y="94"/>
                  <a:pt x="658" y="141"/>
                </a:cubicBezTo>
                <a:cubicBezTo>
                  <a:pt x="604" y="200"/>
                  <a:pt x="547" y="255"/>
                  <a:pt x="490" y="311"/>
                </a:cubicBezTo>
                <a:cubicBezTo>
                  <a:pt x="379" y="418"/>
                  <a:pt x="263" y="520"/>
                  <a:pt x="144" y="618"/>
                </a:cubicBezTo>
                <a:cubicBezTo>
                  <a:pt x="116" y="641"/>
                  <a:pt x="51" y="714"/>
                  <a:pt x="13" y="719"/>
                </a:cubicBezTo>
                <a:cubicBezTo>
                  <a:pt x="-20" y="723"/>
                  <a:pt x="18" y="704"/>
                  <a:pt x="29" y="686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Ink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14638" y="4502150"/>
            <a:ext cx="250825" cy="295275"/>
          </a:xfrm>
          <a:custGeom>
            <a:avLst/>
            <a:gdLst>
              <a:gd name="T0" fmla="*/ 2147483647 w 696"/>
              <a:gd name="T1" fmla="*/ 2147483647 h 817"/>
              <a:gd name="T2" fmla="*/ 0 w 696"/>
              <a:gd name="T3" fmla="*/ 2147483647 h 817"/>
              <a:gd name="T4" fmla="*/ 2147483647 w 696"/>
              <a:gd name="T5" fmla="*/ 2147483647 h 817"/>
              <a:gd name="T6" fmla="*/ 2147483647 w 696"/>
              <a:gd name="T7" fmla="*/ 2147483647 h 817"/>
              <a:gd name="T8" fmla="*/ 2147483647 w 696"/>
              <a:gd name="T9" fmla="*/ 2147483647 h 817"/>
              <a:gd name="T10" fmla="*/ 2147483647 w 696"/>
              <a:gd name="T11" fmla="*/ 0 h 817"/>
              <a:gd name="T12" fmla="*/ 2147483647 w 696"/>
              <a:gd name="T13" fmla="*/ 2147483647 h 817"/>
              <a:gd name="T14" fmla="*/ 2147483647 w 696"/>
              <a:gd name="T15" fmla="*/ 2147483647 h 817"/>
              <a:gd name="T16" fmla="*/ 2147483647 w 696"/>
              <a:gd name="T17" fmla="*/ 2147483647 h 817"/>
              <a:gd name="T18" fmla="*/ 2147483647 w 696"/>
              <a:gd name="T19" fmla="*/ 2147483647 h 817"/>
              <a:gd name="T20" fmla="*/ 2147483647 w 696"/>
              <a:gd name="T21" fmla="*/ 2147483647 h 817"/>
              <a:gd name="T22" fmla="*/ 2147483647 w 696"/>
              <a:gd name="T23" fmla="*/ 2147483647 h 817"/>
              <a:gd name="T24" fmla="*/ 2147483647 w 696"/>
              <a:gd name="T25" fmla="*/ 2147483647 h 817"/>
              <a:gd name="T26" fmla="*/ 2147483647 w 696"/>
              <a:gd name="T27" fmla="*/ 2147483647 h 817"/>
              <a:gd name="T28" fmla="*/ 2147483647 w 696"/>
              <a:gd name="T29" fmla="*/ 2147483647 h 817"/>
              <a:gd name="T30" fmla="*/ 2147483647 w 696"/>
              <a:gd name="T31" fmla="*/ 2147483647 h 817"/>
              <a:gd name="T32" fmla="*/ 2147483647 w 696"/>
              <a:gd name="T33" fmla="*/ 2147483647 h 817"/>
              <a:gd name="T34" fmla="*/ 2147483647 w 696"/>
              <a:gd name="T35" fmla="*/ 2147483647 h 8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96"/>
              <a:gd name="T55" fmla="*/ 0 h 817"/>
              <a:gd name="T56" fmla="*/ 696 w 696"/>
              <a:gd name="T57" fmla="*/ 817 h 81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96" h="817" extrusionOk="0">
                <a:moveTo>
                  <a:pt x="3" y="168"/>
                </a:moveTo>
                <a:cubicBezTo>
                  <a:pt x="9" y="183"/>
                  <a:pt x="11" y="188"/>
                  <a:pt x="0" y="197"/>
                </a:cubicBezTo>
                <a:cubicBezTo>
                  <a:pt x="29" y="207"/>
                  <a:pt x="58" y="218"/>
                  <a:pt x="88" y="226"/>
                </a:cubicBezTo>
                <a:cubicBezTo>
                  <a:pt x="116" y="233"/>
                  <a:pt x="145" y="240"/>
                  <a:pt x="173" y="236"/>
                </a:cubicBezTo>
                <a:cubicBezTo>
                  <a:pt x="203" y="231"/>
                  <a:pt x="212" y="225"/>
                  <a:pt x="237" y="212"/>
                </a:cubicBezTo>
              </a:path>
              <a:path w="696" h="817" extrusionOk="0">
                <a:moveTo>
                  <a:pt x="465" y="0"/>
                </a:moveTo>
                <a:cubicBezTo>
                  <a:pt x="444" y="20"/>
                  <a:pt x="443" y="27"/>
                  <a:pt x="427" y="66"/>
                </a:cubicBezTo>
                <a:cubicBezTo>
                  <a:pt x="415" y="94"/>
                  <a:pt x="402" y="122"/>
                  <a:pt x="386" y="148"/>
                </a:cubicBezTo>
                <a:cubicBezTo>
                  <a:pt x="382" y="154"/>
                  <a:pt x="379" y="159"/>
                  <a:pt x="375" y="165"/>
                </a:cubicBezTo>
                <a:cubicBezTo>
                  <a:pt x="394" y="181"/>
                  <a:pt x="408" y="185"/>
                  <a:pt x="433" y="191"/>
                </a:cubicBezTo>
                <a:cubicBezTo>
                  <a:pt x="460" y="198"/>
                  <a:pt x="487" y="203"/>
                  <a:pt x="515" y="206"/>
                </a:cubicBezTo>
                <a:cubicBezTo>
                  <a:pt x="542" y="209"/>
                  <a:pt x="571" y="212"/>
                  <a:pt x="598" y="212"/>
                </a:cubicBezTo>
                <a:cubicBezTo>
                  <a:pt x="622" y="212"/>
                  <a:pt x="690" y="209"/>
                  <a:pt x="694" y="176"/>
                </a:cubicBezTo>
                <a:cubicBezTo>
                  <a:pt x="698" y="139"/>
                  <a:pt x="683" y="98"/>
                  <a:pt x="679" y="62"/>
                </a:cubicBezTo>
                <a:cubicBezTo>
                  <a:pt x="678" y="106"/>
                  <a:pt x="672" y="148"/>
                  <a:pt x="665" y="192"/>
                </a:cubicBezTo>
                <a:cubicBezTo>
                  <a:pt x="652" y="278"/>
                  <a:pt x="639" y="364"/>
                  <a:pt x="629" y="450"/>
                </a:cubicBezTo>
                <a:cubicBezTo>
                  <a:pt x="619" y="537"/>
                  <a:pt x="606" y="626"/>
                  <a:pt x="606" y="713"/>
                </a:cubicBezTo>
                <a:cubicBezTo>
                  <a:pt x="606" y="723"/>
                  <a:pt x="606" y="852"/>
                  <a:pt x="618" y="795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Negative Cycles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434FFA-86F3-244C-A668-A47163E8CAA5}" type="slidenum">
              <a:rPr lang="en-US" smtClean="0">
                <a:latin typeface="Times New Roman" charset="0"/>
              </a:rPr>
              <a:pPr/>
              <a:t>47</a:t>
            </a:fld>
            <a:endParaRPr lang="en-US">
              <a:latin typeface="Times New Roman" charset="0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38766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3"/>
          <p:cNvSpPr txBox="1">
            <a:spLocks noChangeArrowheads="1"/>
          </p:cNvSpPr>
          <p:nvPr/>
        </p:nvSpPr>
        <p:spPr bwMode="auto">
          <a:xfrm>
            <a:off x="4613275" y="2057400"/>
            <a:ext cx="39973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When there are negative cycles then by definition cheapest paths do not exist.</a:t>
            </a:r>
          </a:p>
          <a:p>
            <a:endParaRPr lang="en-US" sz="2400" b="0" dirty="0"/>
          </a:p>
          <a:p>
            <a:r>
              <a:rPr lang="en-US" sz="2400" b="0" dirty="0"/>
              <a:t>Run Bellman-Ford one more iteration (|</a:t>
            </a:r>
            <a:r>
              <a:rPr lang="en-US" sz="2400" b="0" i="1" dirty="0"/>
              <a:t>V</a:t>
            </a:r>
            <a:r>
              <a:rPr lang="en-US" sz="2400" b="0" dirty="0"/>
              <a:t>| times total).  There is a negative cycle </a:t>
            </a:r>
            <a:r>
              <a:rPr lang="en-US" sz="2400" b="0" dirty="0" err="1"/>
              <a:t>iff</a:t>
            </a:r>
            <a:r>
              <a:rPr lang="en-US" sz="2400" b="0" dirty="0"/>
              <a:t> any cheapest path (distance value) decreases again.</a:t>
            </a:r>
          </a:p>
        </p:txBody>
      </p:sp>
      <p:sp>
        <p:nvSpPr>
          <p:cNvPr id="56327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46363" y="4240213"/>
            <a:ext cx="284162" cy="261937"/>
          </a:xfrm>
          <a:custGeom>
            <a:avLst/>
            <a:gdLst>
              <a:gd name="T0" fmla="*/ 2147483647 w 787"/>
              <a:gd name="T1" fmla="*/ 0 h 727"/>
              <a:gd name="T2" fmla="*/ 2147483647 w 787"/>
              <a:gd name="T3" fmla="*/ 2147483647 h 727"/>
              <a:gd name="T4" fmla="*/ 2147483647 w 787"/>
              <a:gd name="T5" fmla="*/ 2147483647 h 727"/>
              <a:gd name="T6" fmla="*/ 2147483647 w 787"/>
              <a:gd name="T7" fmla="*/ 2147483647 h 727"/>
              <a:gd name="T8" fmla="*/ 2147483647 w 787"/>
              <a:gd name="T9" fmla="*/ 2147483647 h 727"/>
              <a:gd name="T10" fmla="*/ 2147483647 w 787"/>
              <a:gd name="T11" fmla="*/ 2147483647 h 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7"/>
              <a:gd name="T19" fmla="*/ 0 h 727"/>
              <a:gd name="T20" fmla="*/ 787 w 787"/>
              <a:gd name="T21" fmla="*/ 727 h 7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7" h="727" extrusionOk="0">
                <a:moveTo>
                  <a:pt x="786" y="0"/>
                </a:moveTo>
                <a:cubicBezTo>
                  <a:pt x="745" y="49"/>
                  <a:pt x="701" y="94"/>
                  <a:pt x="658" y="141"/>
                </a:cubicBezTo>
                <a:cubicBezTo>
                  <a:pt x="604" y="200"/>
                  <a:pt x="547" y="255"/>
                  <a:pt x="490" y="311"/>
                </a:cubicBezTo>
                <a:cubicBezTo>
                  <a:pt x="379" y="418"/>
                  <a:pt x="263" y="520"/>
                  <a:pt x="144" y="618"/>
                </a:cubicBezTo>
                <a:cubicBezTo>
                  <a:pt x="116" y="641"/>
                  <a:pt x="51" y="714"/>
                  <a:pt x="13" y="719"/>
                </a:cubicBezTo>
                <a:cubicBezTo>
                  <a:pt x="-20" y="723"/>
                  <a:pt x="18" y="704"/>
                  <a:pt x="29" y="686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Ink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814638" y="4502150"/>
            <a:ext cx="250825" cy="295275"/>
          </a:xfrm>
          <a:custGeom>
            <a:avLst/>
            <a:gdLst>
              <a:gd name="T0" fmla="*/ 2147483647 w 696"/>
              <a:gd name="T1" fmla="*/ 2147483647 h 817"/>
              <a:gd name="T2" fmla="*/ 0 w 696"/>
              <a:gd name="T3" fmla="*/ 2147483647 h 817"/>
              <a:gd name="T4" fmla="*/ 2147483647 w 696"/>
              <a:gd name="T5" fmla="*/ 2147483647 h 817"/>
              <a:gd name="T6" fmla="*/ 2147483647 w 696"/>
              <a:gd name="T7" fmla="*/ 2147483647 h 817"/>
              <a:gd name="T8" fmla="*/ 2147483647 w 696"/>
              <a:gd name="T9" fmla="*/ 2147483647 h 817"/>
              <a:gd name="T10" fmla="*/ 2147483647 w 696"/>
              <a:gd name="T11" fmla="*/ 0 h 817"/>
              <a:gd name="T12" fmla="*/ 2147483647 w 696"/>
              <a:gd name="T13" fmla="*/ 2147483647 h 817"/>
              <a:gd name="T14" fmla="*/ 2147483647 w 696"/>
              <a:gd name="T15" fmla="*/ 2147483647 h 817"/>
              <a:gd name="T16" fmla="*/ 2147483647 w 696"/>
              <a:gd name="T17" fmla="*/ 2147483647 h 817"/>
              <a:gd name="T18" fmla="*/ 2147483647 w 696"/>
              <a:gd name="T19" fmla="*/ 2147483647 h 817"/>
              <a:gd name="T20" fmla="*/ 2147483647 w 696"/>
              <a:gd name="T21" fmla="*/ 2147483647 h 817"/>
              <a:gd name="T22" fmla="*/ 2147483647 w 696"/>
              <a:gd name="T23" fmla="*/ 2147483647 h 817"/>
              <a:gd name="T24" fmla="*/ 2147483647 w 696"/>
              <a:gd name="T25" fmla="*/ 2147483647 h 817"/>
              <a:gd name="T26" fmla="*/ 2147483647 w 696"/>
              <a:gd name="T27" fmla="*/ 2147483647 h 817"/>
              <a:gd name="T28" fmla="*/ 2147483647 w 696"/>
              <a:gd name="T29" fmla="*/ 2147483647 h 817"/>
              <a:gd name="T30" fmla="*/ 2147483647 w 696"/>
              <a:gd name="T31" fmla="*/ 2147483647 h 817"/>
              <a:gd name="T32" fmla="*/ 2147483647 w 696"/>
              <a:gd name="T33" fmla="*/ 2147483647 h 817"/>
              <a:gd name="T34" fmla="*/ 2147483647 w 696"/>
              <a:gd name="T35" fmla="*/ 2147483647 h 8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96"/>
              <a:gd name="T55" fmla="*/ 0 h 817"/>
              <a:gd name="T56" fmla="*/ 696 w 696"/>
              <a:gd name="T57" fmla="*/ 817 h 81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96" h="817" extrusionOk="0">
                <a:moveTo>
                  <a:pt x="3" y="168"/>
                </a:moveTo>
                <a:cubicBezTo>
                  <a:pt x="9" y="183"/>
                  <a:pt x="11" y="188"/>
                  <a:pt x="0" y="197"/>
                </a:cubicBezTo>
                <a:cubicBezTo>
                  <a:pt x="29" y="207"/>
                  <a:pt x="58" y="218"/>
                  <a:pt x="88" y="226"/>
                </a:cubicBezTo>
                <a:cubicBezTo>
                  <a:pt x="116" y="233"/>
                  <a:pt x="145" y="240"/>
                  <a:pt x="173" y="236"/>
                </a:cubicBezTo>
                <a:cubicBezTo>
                  <a:pt x="203" y="231"/>
                  <a:pt x="212" y="225"/>
                  <a:pt x="237" y="212"/>
                </a:cubicBezTo>
              </a:path>
              <a:path w="696" h="817" extrusionOk="0">
                <a:moveTo>
                  <a:pt x="465" y="0"/>
                </a:moveTo>
                <a:cubicBezTo>
                  <a:pt x="444" y="20"/>
                  <a:pt x="443" y="27"/>
                  <a:pt x="427" y="66"/>
                </a:cubicBezTo>
                <a:cubicBezTo>
                  <a:pt x="415" y="94"/>
                  <a:pt x="402" y="122"/>
                  <a:pt x="386" y="148"/>
                </a:cubicBezTo>
                <a:cubicBezTo>
                  <a:pt x="382" y="154"/>
                  <a:pt x="379" y="159"/>
                  <a:pt x="375" y="165"/>
                </a:cubicBezTo>
                <a:cubicBezTo>
                  <a:pt x="394" y="181"/>
                  <a:pt x="408" y="185"/>
                  <a:pt x="433" y="191"/>
                </a:cubicBezTo>
                <a:cubicBezTo>
                  <a:pt x="460" y="198"/>
                  <a:pt x="487" y="203"/>
                  <a:pt x="515" y="206"/>
                </a:cubicBezTo>
                <a:cubicBezTo>
                  <a:pt x="542" y="209"/>
                  <a:pt x="571" y="212"/>
                  <a:pt x="598" y="212"/>
                </a:cubicBezTo>
                <a:cubicBezTo>
                  <a:pt x="622" y="212"/>
                  <a:pt x="690" y="209"/>
                  <a:pt x="694" y="176"/>
                </a:cubicBezTo>
                <a:cubicBezTo>
                  <a:pt x="698" y="139"/>
                  <a:pt x="683" y="98"/>
                  <a:pt x="679" y="62"/>
                </a:cubicBezTo>
                <a:cubicBezTo>
                  <a:pt x="678" y="106"/>
                  <a:pt x="672" y="148"/>
                  <a:pt x="665" y="192"/>
                </a:cubicBezTo>
                <a:cubicBezTo>
                  <a:pt x="652" y="278"/>
                  <a:pt x="639" y="364"/>
                  <a:pt x="629" y="450"/>
                </a:cubicBezTo>
                <a:cubicBezTo>
                  <a:pt x="619" y="537"/>
                  <a:pt x="606" y="626"/>
                  <a:pt x="606" y="713"/>
                </a:cubicBezTo>
                <a:cubicBezTo>
                  <a:pt x="606" y="723"/>
                  <a:pt x="606" y="852"/>
                  <a:pt x="618" y="795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5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Shortest Path with </a:t>
            </a:r>
            <a:r>
              <a:rPr lang="en-US" dirty="0" err="1"/>
              <a:t>DAGs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85800" y="4767263"/>
            <a:ext cx="7772400" cy="1328737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Negative paths are all right since there are no cycles and linearization will give an appropriate ordering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Complexity?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C5948-33DE-7C45-9619-CD6C5B3A837B}" type="slidenum">
              <a:rPr lang="en-US" smtClean="0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19200"/>
            <a:ext cx="6248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Oval 6"/>
          <p:cNvSpPr>
            <a:spLocks noChangeArrowheads="1"/>
          </p:cNvSpPr>
          <p:nvPr/>
        </p:nvSpPr>
        <p:spPr bwMode="auto">
          <a:xfrm>
            <a:off x="6400800" y="26289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6529388" y="2628900"/>
            <a:ext cx="284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7519988" y="20955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54" name="TextBox 9"/>
          <p:cNvSpPr txBox="1">
            <a:spLocks noChangeArrowheads="1"/>
          </p:cNvSpPr>
          <p:nvPr/>
        </p:nvSpPr>
        <p:spPr bwMode="auto">
          <a:xfrm>
            <a:off x="7648575" y="20955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7519988" y="3048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56" name="TextBox 11"/>
          <p:cNvSpPr txBox="1">
            <a:spLocks noChangeArrowheads="1"/>
          </p:cNvSpPr>
          <p:nvPr/>
        </p:nvSpPr>
        <p:spPr bwMode="auto">
          <a:xfrm>
            <a:off x="7648575" y="3048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57357" name="Straight Arrow Connector 12"/>
          <p:cNvCxnSpPr>
            <a:cxnSpLocks noChangeShapeType="1"/>
            <a:stCxn id="57351" idx="7"/>
          </p:cNvCxnSpPr>
          <p:nvPr/>
        </p:nvCxnSpPr>
        <p:spPr bwMode="auto">
          <a:xfrm rot="5400000" flipH="1" flipV="1">
            <a:off x="7104856" y="2213770"/>
            <a:ext cx="244475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358" name="Straight Arrow Connector 13"/>
          <p:cNvCxnSpPr>
            <a:cxnSpLocks noChangeShapeType="1"/>
            <a:stCxn id="57351" idx="5"/>
          </p:cNvCxnSpPr>
          <p:nvPr/>
        </p:nvCxnSpPr>
        <p:spPr bwMode="auto">
          <a:xfrm rot="16200000" flipH="1">
            <a:off x="7082632" y="2858294"/>
            <a:ext cx="211137" cy="66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59" name="TextBox 15"/>
          <p:cNvSpPr txBox="1">
            <a:spLocks noChangeArrowheads="1"/>
          </p:cNvSpPr>
          <p:nvPr/>
        </p:nvSpPr>
        <p:spPr bwMode="auto">
          <a:xfrm>
            <a:off x="6959600" y="2286000"/>
            <a:ext cx="355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-3</a:t>
            </a:r>
          </a:p>
        </p:txBody>
      </p:sp>
      <p:sp>
        <p:nvSpPr>
          <p:cNvPr id="57360" name="TextBox 16"/>
          <p:cNvSpPr txBox="1">
            <a:spLocks noChangeArrowheads="1"/>
          </p:cNvSpPr>
          <p:nvPr/>
        </p:nvSpPr>
        <p:spPr bwMode="auto">
          <a:xfrm>
            <a:off x="7010400" y="3124200"/>
            <a:ext cx="285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6</a:t>
            </a:r>
          </a:p>
        </p:txBody>
      </p:sp>
      <p:cxnSp>
        <p:nvCxnSpPr>
          <p:cNvPr id="57361" name="Straight Arrow Connector 18"/>
          <p:cNvCxnSpPr>
            <a:cxnSpLocks noChangeShapeType="1"/>
          </p:cNvCxnSpPr>
          <p:nvPr/>
        </p:nvCxnSpPr>
        <p:spPr bwMode="auto">
          <a:xfrm>
            <a:off x="8001000" y="2438400"/>
            <a:ext cx="54133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62" name="TextBox 19"/>
          <p:cNvSpPr txBox="1">
            <a:spLocks noChangeArrowheads="1"/>
          </p:cNvSpPr>
          <p:nvPr/>
        </p:nvSpPr>
        <p:spPr bwMode="auto">
          <a:xfrm>
            <a:off x="8174038" y="22526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  <p:grpSp>
        <p:nvGrpSpPr>
          <p:cNvPr id="57363" name="Group 8"/>
          <p:cNvGrpSpPr>
            <a:grpSpLocks/>
          </p:cNvGrpSpPr>
          <p:nvPr/>
        </p:nvGrpSpPr>
        <p:grpSpPr bwMode="auto">
          <a:xfrm>
            <a:off x="3657600" y="3424238"/>
            <a:ext cx="2667000" cy="919162"/>
            <a:chOff x="1648986" y="4081126"/>
            <a:chExt cx="3374295" cy="1192354"/>
          </a:xfrm>
        </p:grpSpPr>
        <p:pic>
          <p:nvPicPr>
            <p:cNvPr id="57368" name="Picture 2"/>
            <p:cNvPicPr>
              <a:picLocks noChangeAspect="1" noChangeArrowheads="1"/>
            </p:cNvPicPr>
            <p:nvPr/>
          </p:nvPicPr>
          <p:blipFill>
            <a:blip r:embed="rId4"/>
            <a:srcRect l="10391" t="74982" r="47504" b="10765"/>
            <a:stretch>
              <a:fillRect/>
            </a:stretch>
          </p:blipFill>
          <p:spPr bwMode="auto">
            <a:xfrm>
              <a:off x="1838779" y="4480122"/>
              <a:ext cx="3184502" cy="79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69" name="Picture 2"/>
            <p:cNvPicPr>
              <a:picLocks noChangeAspect="1" noChangeArrowheads="1"/>
            </p:cNvPicPr>
            <p:nvPr/>
          </p:nvPicPr>
          <p:blipFill>
            <a:blip r:embed="rId5"/>
            <a:srcRect l="7788" t="91589" r="69630"/>
            <a:stretch>
              <a:fillRect/>
            </a:stretch>
          </p:blipFill>
          <p:spPr bwMode="auto">
            <a:xfrm>
              <a:off x="1648986" y="4081126"/>
              <a:ext cx="1828801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64" name="Oval 10"/>
          <p:cNvSpPr>
            <a:spLocks noChangeArrowheads="1"/>
          </p:cNvSpPr>
          <p:nvPr/>
        </p:nvSpPr>
        <p:spPr bwMode="auto">
          <a:xfrm>
            <a:off x="8458200" y="26289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57365" name="TextBox 11"/>
          <p:cNvSpPr txBox="1">
            <a:spLocks noChangeArrowheads="1"/>
          </p:cNvSpPr>
          <p:nvPr/>
        </p:nvSpPr>
        <p:spPr bwMode="auto">
          <a:xfrm>
            <a:off x="8577263" y="2667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solidFill>
                  <a:schemeClr val="bg2"/>
                </a:solidFill>
              </a:rPr>
              <a:t>d</a:t>
            </a:r>
            <a:endParaRPr lang="en-US" sz="2000" b="0" dirty="0">
              <a:solidFill>
                <a:schemeClr val="bg2"/>
              </a:solidFill>
            </a:endParaRPr>
          </a:p>
        </p:txBody>
      </p:sp>
      <p:cxnSp>
        <p:nvCxnSpPr>
          <p:cNvPr id="57366" name="Straight Arrow Connector 18"/>
          <p:cNvCxnSpPr>
            <a:cxnSpLocks noChangeShapeType="1"/>
          </p:cNvCxnSpPr>
          <p:nvPr/>
        </p:nvCxnSpPr>
        <p:spPr bwMode="auto">
          <a:xfrm flipV="1">
            <a:off x="8053388" y="3048000"/>
            <a:ext cx="481012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67" name="TextBox 17"/>
          <p:cNvSpPr txBox="1">
            <a:spLocks noChangeArrowheads="1"/>
          </p:cNvSpPr>
          <p:nvPr/>
        </p:nvSpPr>
        <p:spPr bwMode="auto">
          <a:xfrm>
            <a:off x="8153400" y="3124200"/>
            <a:ext cx="355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-1</a:t>
            </a: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6696075" y="15668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6813550" y="1566863"/>
            <a:ext cx="298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/>
                </a:solidFill>
              </a:rPr>
              <a:t>c</a:t>
            </a:r>
          </a:p>
        </p:txBody>
      </p:sp>
      <p:cxnSp>
        <p:nvCxnSpPr>
          <p:cNvPr id="28" name="Straight Arrow Connector 13"/>
          <p:cNvCxnSpPr>
            <a:cxnSpLocks noChangeShapeType="1"/>
            <a:endCxn id="57352" idx="0"/>
          </p:cNvCxnSpPr>
          <p:nvPr/>
        </p:nvCxnSpPr>
        <p:spPr bwMode="auto">
          <a:xfrm rot="5400000">
            <a:off x="6497242" y="2269729"/>
            <a:ext cx="533398" cy="184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6494542" y="20955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4</a:t>
            </a:r>
          </a:p>
        </p:txBody>
      </p:sp>
      <p:cxnSp>
        <p:nvCxnSpPr>
          <p:cNvPr id="30" name="Straight Arrow Connector 13"/>
          <p:cNvCxnSpPr>
            <a:cxnSpLocks noChangeShapeType="1"/>
            <a:endCxn id="57356" idx="0"/>
          </p:cNvCxnSpPr>
          <p:nvPr/>
        </p:nvCxnSpPr>
        <p:spPr bwMode="auto">
          <a:xfrm rot="16200000" flipH="1">
            <a:off x="7584282" y="2827338"/>
            <a:ext cx="419098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7561342" y="26670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164-4C79-9C44-AD8A-D37B2D8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Paths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CC7F-1F96-9D4C-8C40-546D763B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Breadth First Search (</a:t>
            </a:r>
            <a:r>
              <a:rPr lang="en-US" dirty="0" err="1"/>
              <a:t>bfs</a:t>
            </a:r>
            <a:r>
              <a:rPr lang="en-US" dirty="0"/>
              <a:t>) algorithms we have found efficient ways to find shortest paths in different types of directed and undirected graphs</a:t>
            </a:r>
          </a:p>
          <a:p>
            <a:pPr lvl="1"/>
            <a:r>
              <a:rPr lang="en-US" dirty="0"/>
              <a:t>Non-weighted edges – simple </a:t>
            </a:r>
            <a:r>
              <a:rPr lang="en-US" dirty="0" err="1"/>
              <a:t>bfs</a:t>
            </a:r>
            <a:endParaRPr lang="en-US" dirty="0"/>
          </a:p>
          <a:p>
            <a:pPr lvl="1"/>
            <a:r>
              <a:rPr lang="en-US" dirty="0"/>
              <a:t>Weighted edges – Dijkstra's</a:t>
            </a:r>
          </a:p>
          <a:p>
            <a:pPr lvl="1"/>
            <a:r>
              <a:rPr lang="en-US" dirty="0"/>
              <a:t>Negative edges – Bellman-Ford</a:t>
            </a:r>
          </a:p>
          <a:p>
            <a:pPr lvl="1"/>
            <a:r>
              <a:rPr lang="en-US" dirty="0"/>
              <a:t>DAGs – Dag-shortest-path()</a:t>
            </a:r>
          </a:p>
          <a:p>
            <a:r>
              <a:rPr lang="en-US" dirty="0"/>
              <a:t>Efficiency for some of these can be strongly affected by choice of data structure implementation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AD87-C1B0-224D-A05F-76C538AA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Graph Algorithms - Paths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77339-43A1-C245-BDEA-AE29C47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8FD2-3FFB-C749-B12C-79C4E55BC1A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Careful look at BFS Complexity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Complexity of main section?</a:t>
            </a:r>
          </a:p>
          <a:p>
            <a:pPr lvl="1"/>
            <a:r>
              <a:rPr lang="en-US" dirty="0"/>
              <a:t>Each </a:t>
            </a:r>
            <a:r>
              <a:rPr lang="en-US" i="1" dirty="0" err="1"/>
              <a:t>v</a:t>
            </a:r>
            <a:r>
              <a:rPr lang="en-US" dirty="0"/>
              <a:t> considered exactly once (one eject and one inject)</a:t>
            </a:r>
          </a:p>
          <a:p>
            <a:pPr lvl="2"/>
            <a:r>
              <a:rPr lang="en-US" dirty="0"/>
              <a:t>Must consider what the complexity is of eject and inject</a:t>
            </a:r>
          </a:p>
          <a:p>
            <a:pPr lvl="1"/>
            <a:r>
              <a:rPr lang="en-US" dirty="0"/>
              <a:t>For each </a:t>
            </a:r>
            <a:r>
              <a:rPr lang="en-US" i="1" dirty="0" err="1"/>
              <a:t>v</a:t>
            </a:r>
            <a:r>
              <a:rPr lang="en-US" dirty="0"/>
              <a:t>, each edge is considered exactly once for directed graphs and twice for undirected graphs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complexity(inject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|*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complexity(eject</a:t>
            </a:r>
            <a:r>
              <a:rPr lang="en-US" dirty="0">
                <a:ea typeface="ＭＳ Ｐゴシック" charset="-128"/>
                <a:cs typeface="ＭＳ Ｐゴシック" charset="-128"/>
              </a:rPr>
              <a:t>) + (1 or 2)*|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For a simple queue the complexity of inject and eject are O(1) 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Note that since we start at just one node and consider all reachable nodes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, the number of unique reachable edges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lies between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-1 and 2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thus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</a:t>
            </a:r>
            <a:r>
              <a:rPr lang="en-US" dirty="0"/>
              <a:t>Ω(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/>
              <a:t>) </a:t>
            </a:r>
            <a:r>
              <a:rPr lang="en-US" dirty="0">
                <a:ea typeface="ＭＳ Ｐゴシック" charset="-128"/>
                <a:cs typeface="ＭＳ Ｐゴシック" charset="-128"/>
              </a:rPr>
              <a:t>(i.e. in complexity sense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/>
              <a:t>≥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r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Thus total main section complexity is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Total overall is 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|+|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 - Paths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434E3-B5B5-0B4C-920B-56B11722C69D}" type="slidenum">
              <a:rPr lang="en-US" smtClean="0">
                <a:latin typeface="Times New Roman" charset="0"/>
              </a:rPr>
              <a:pPr/>
              <a:t>5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DFS and BFS Comparisons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DFS (e.g.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Explore(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G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)) goes as deep as it can before backtracking for other options</a:t>
            </a:r>
          </a:p>
          <a:p>
            <a:pPr lvl="1"/>
            <a:r>
              <a:rPr lang="en-US" dirty="0"/>
              <a:t>Typically will not find shortest path</a:t>
            </a:r>
          </a:p>
          <a:p>
            <a:pPr lvl="1"/>
            <a:r>
              <a:rPr lang="en-US" dirty="0"/>
              <a:t>Could find a goal deep in the search tree relatively fast</a:t>
            </a:r>
          </a:p>
          <a:p>
            <a:pPr lvl="1"/>
            <a:r>
              <a:rPr lang="en-US" dirty="0"/>
              <a:t>Only need memory equal to stack depth</a:t>
            </a:r>
          </a:p>
          <a:p>
            <a:pPr lvl="1"/>
            <a:r>
              <a:rPr lang="en-US" dirty="0"/>
              <a:t>Infinitely deep paths can get you stuck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BFS</a:t>
            </a:r>
          </a:p>
          <a:p>
            <a:pPr lvl="1"/>
            <a:r>
              <a:rPr lang="en-US" dirty="0"/>
              <a:t>Guaranteed to find shortest path</a:t>
            </a:r>
          </a:p>
          <a:p>
            <a:pPr lvl="2"/>
            <a:r>
              <a:rPr lang="en-US" dirty="0">
                <a:ea typeface="ＭＳ Ｐゴシック" charset="-128"/>
              </a:rPr>
              <a:t>Is that always important?</a:t>
            </a:r>
          </a:p>
          <a:p>
            <a:pPr lvl="1"/>
            <a:r>
              <a:rPr lang="en-US" dirty="0"/>
              <a:t>Memory will be as wide as the search tree </a:t>
            </a:r>
          </a:p>
          <a:p>
            <a:pPr lvl="1"/>
            <a:r>
              <a:rPr lang="en-US" dirty="0"/>
              <a:t>Long search if goal is deep in the search tree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“Best” First Search/Intelligent Search - Later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Graph Algorithms - Paths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35B38-0737-4B4B-ABB1-D03D123DD571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Lengths on Edges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Often edges will correspond to different lengths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Path cost, time, distance, reward, negative values, etc.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Each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  <a:sym typeface="Symbol" charset="2"/>
              </a:rPr>
              <a:t>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 </a:t>
            </a:r>
            <a:r>
              <a:rPr lang="en-US" dirty="0">
                <a:ea typeface="ＭＳ Ｐゴシック" charset="-128"/>
                <a:cs typeface="ＭＳ Ｐゴシック" charset="-128"/>
              </a:rPr>
              <a:t>has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, also written for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 as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l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(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u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,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) or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l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uv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find shortest path in this case</a:t>
            </a:r>
          </a:p>
          <a:p>
            <a:pPr lvl="1"/>
            <a:r>
              <a:rPr lang="en-US" dirty="0"/>
              <a:t>Assume positive edge lengths for the moment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Dijkstra’s algorithm</a:t>
            </a:r>
          </a:p>
          <a:p>
            <a:pPr lvl="1"/>
            <a:r>
              <a:rPr lang="en-US" dirty="0"/>
              <a:t>Replace BFS simple queue with a Priority Queue</a:t>
            </a:r>
          </a:p>
          <a:p>
            <a:pPr lvl="1"/>
            <a:r>
              <a:rPr lang="en-US" dirty="0"/>
              <a:t>Priority queue keeps node with smallest current distance at front</a:t>
            </a:r>
          </a:p>
          <a:p>
            <a:pPr lvl="2"/>
            <a:r>
              <a:rPr lang="en-US" dirty="0"/>
              <a:t>Rest of the queue need not be ordered in any particular way</a:t>
            </a:r>
          </a:p>
          <a:p>
            <a:pPr lvl="1"/>
            <a:r>
              <a:rPr lang="en-US" dirty="0"/>
              <a:t>Update appropriate distances after a new node is opened</a:t>
            </a:r>
          </a:p>
          <a:p>
            <a:pPr lvl="2"/>
            <a:r>
              <a:rPr lang="en-US" dirty="0"/>
              <a:t>Arriving at a visited node may actually shorten the path</a:t>
            </a:r>
          </a:p>
          <a:p>
            <a:pPr lvl="1"/>
            <a:r>
              <a:rPr lang="en-US" dirty="0"/>
              <a:t>You will use </a:t>
            </a:r>
            <a:r>
              <a:rPr lang="en-US" dirty="0">
                <a:ea typeface="ＭＳ Ｐゴシック" charset="-128"/>
                <a:cs typeface="ＭＳ Ｐゴシック" charset="-128"/>
              </a:rPr>
              <a:t>Dijkstra’s </a:t>
            </a:r>
            <a:r>
              <a:rPr lang="en-US" dirty="0"/>
              <a:t>in your “Network Routing” project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8CAAA-5DB3-F94E-84C6-A63E50993F82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91430" y="3276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20017" y="3276600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110617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39205" y="27432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10617" y="36957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39205" y="36957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12" name="Straight Arrow Connector 16"/>
          <p:cNvCxnSpPr>
            <a:cxnSpLocks noChangeShapeType="1"/>
            <a:stCxn id="6" idx="7"/>
          </p:cNvCxnSpPr>
          <p:nvPr/>
        </p:nvCxnSpPr>
        <p:spPr bwMode="auto">
          <a:xfrm flipV="1">
            <a:off x="7446715" y="3124200"/>
            <a:ext cx="663904" cy="2305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6" idx="5"/>
          </p:cNvCxnSpPr>
          <p:nvPr/>
        </p:nvCxnSpPr>
        <p:spPr bwMode="auto">
          <a:xfrm rot="16200000" flipH="1">
            <a:off x="7672467" y="3505201"/>
            <a:ext cx="211137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20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8166974" y="3486944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524830" y="28765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6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532767" y="389096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8551942" y="332105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Maintains a set of elements each with an associated numeric key (e.g. distance)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We will review complexity details in a bit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Following are four operations which we will consider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B5907-86D9-7D47-BD82-19036A6E7606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971800"/>
          <a:ext cx="7315200" cy="315087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Add a new element to the set (also: “Enqueue”)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Decrease-key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Accommodate the decrease in key value of a particular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Delete-min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Return the element with the smallest key, and remove it from the set (also: “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Dequeue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”)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Make-queue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Build a priority queue out of the given elements, with the given key values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07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In many implementations, this is significantly faster than inserting the elements one by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Dijkstra’s Algorithm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Graph Algorithms - Paths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C9EB9-F887-5648-B840-71DBBA1A6598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5" y="1219200"/>
            <a:ext cx="72644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02500" y="35480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31087" y="3548063"/>
            <a:ext cx="28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421687" y="30146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50275" y="30146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421687" y="39671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550275" y="39671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b</a:t>
            </a:r>
          </a:p>
        </p:txBody>
      </p:sp>
      <p:cxnSp>
        <p:nvCxnSpPr>
          <p:cNvPr id="12" name="Straight Arrow Connector 16"/>
          <p:cNvCxnSpPr>
            <a:cxnSpLocks noChangeShapeType="1"/>
            <a:stCxn id="6" idx="7"/>
          </p:cNvCxnSpPr>
          <p:nvPr/>
        </p:nvCxnSpPr>
        <p:spPr bwMode="auto">
          <a:xfrm rot="5400000" flipH="1" flipV="1">
            <a:off x="8005762" y="3132139"/>
            <a:ext cx="244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6" idx="5"/>
          </p:cNvCxnSpPr>
          <p:nvPr/>
        </p:nvCxnSpPr>
        <p:spPr bwMode="auto">
          <a:xfrm rot="16200000" flipH="1">
            <a:off x="7983537" y="3776664"/>
            <a:ext cx="211137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20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8478044" y="3758407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835900" y="314801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6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843837" y="416242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2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8863012" y="359251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/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49065</TotalTime>
  <Words>8085</Words>
  <Application>Microsoft Macintosh PowerPoint</Application>
  <PresentationFormat>On-screen Show (4:3)</PresentationFormat>
  <Paragraphs>1112</Paragraphs>
  <Slides>49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Times New Roman</vt:lpstr>
      <vt:lpstr>Wingdings</vt:lpstr>
      <vt:lpstr>Soaring</vt:lpstr>
      <vt:lpstr>Shortest Paths</vt:lpstr>
      <vt:lpstr>PowerPoint Presentation</vt:lpstr>
      <vt:lpstr>PowerPoint Presentation</vt:lpstr>
      <vt:lpstr>Careful look at BFS Complexity</vt:lpstr>
      <vt:lpstr>Careful look at BFS Complexity</vt:lpstr>
      <vt:lpstr>DFS and BFS Comparisons</vt:lpstr>
      <vt:lpstr>Lengths on Edges</vt:lpstr>
      <vt:lpstr>Priority Queue Operations</vt:lpstr>
      <vt:lpstr>Dijkstra’s Algorithm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**Challenge** Dijkstra’s Algorithm Complexity: Give complete complexity in terms of V, E, and queue operations – assume makequeue just uses insert</vt:lpstr>
      <vt:lpstr>Dijkstra Algorithm Complexity</vt:lpstr>
      <vt:lpstr>Priority Queue (PQ) Implementations</vt:lpstr>
      <vt:lpstr>Priority Queue (PQ) Implementations</vt:lpstr>
      <vt:lpstr>Priority Queue Implementations</vt:lpstr>
      <vt:lpstr>Priority Queue Implementations</vt:lpstr>
      <vt:lpstr>Priority Queue Implementations</vt:lpstr>
      <vt:lpstr>Priority Queue Implementations</vt:lpstr>
      <vt:lpstr>Priority Queue Implementations</vt:lpstr>
      <vt:lpstr>Priority Queue Implementations</vt:lpstr>
      <vt:lpstr>PQ Implementation Example</vt:lpstr>
      <vt:lpstr>PQ Implementation Example</vt:lpstr>
      <vt:lpstr>PQ Implementation Example</vt:lpstr>
      <vt:lpstr>PQ Implementation Example</vt:lpstr>
      <vt:lpstr>PQ Implementation Example</vt:lpstr>
      <vt:lpstr>Dijkstra Algorithm Complexity</vt:lpstr>
      <vt:lpstr>Network Routing Project</vt:lpstr>
      <vt:lpstr>Dijkstra Flow with Insert and Goal</vt:lpstr>
      <vt:lpstr>Dijkstra Flow with Insert and Goal</vt:lpstr>
      <vt:lpstr>Dijkstra Flow with Insert and Goal</vt:lpstr>
      <vt:lpstr>Dijkstra Flow with Insert and Goal</vt:lpstr>
      <vt:lpstr>Dijkstra Flow with Insert and Goal</vt:lpstr>
      <vt:lpstr>Dijkstra Flow with Insert and Goal</vt:lpstr>
      <vt:lpstr>Dijkstra Flow with Insert and Goal</vt:lpstr>
      <vt:lpstr>Complexity for One-path Dijkstra</vt:lpstr>
      <vt:lpstr>Negative Edges</vt:lpstr>
      <vt:lpstr>PowerPoint Presentation</vt:lpstr>
      <vt:lpstr>PowerPoint Presentation</vt:lpstr>
      <vt:lpstr>PowerPoint Presentation</vt:lpstr>
      <vt:lpstr>Known as the Bellman-Ford Algorithm</vt:lpstr>
      <vt:lpstr>Negative Cycles</vt:lpstr>
      <vt:lpstr>Negative Cycles</vt:lpstr>
      <vt:lpstr>Shortest Path with DAGs</vt:lpstr>
      <vt:lpstr>Graph Paths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Martinez</cp:lastModifiedBy>
  <cp:revision>446</cp:revision>
  <cp:lastPrinted>2009-09-04T22:48:50Z</cp:lastPrinted>
  <dcterms:created xsi:type="dcterms:W3CDTF">2014-10-14T15:01:53Z</dcterms:created>
  <dcterms:modified xsi:type="dcterms:W3CDTF">2021-02-17T15:58:05Z</dcterms:modified>
</cp:coreProperties>
</file>