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945600" cy="16459200"/>
  <p:notesSz cx="6881813" cy="9296400"/>
  <p:defaultTextStyle>
    <a:defPPr>
      <a:defRPr lang="en-US"/>
    </a:defPPr>
    <a:lvl1pPr marL="0" algn="l" defTabSz="1931213" rtl="0" eaLnBrk="1" latinLnBrk="0" hangingPunct="1">
      <a:defRPr sz="3802" kern="1200">
        <a:solidFill>
          <a:schemeClr val="tx1"/>
        </a:solidFill>
        <a:latin typeface="+mn-lt"/>
        <a:ea typeface="+mn-ea"/>
        <a:cs typeface="+mn-cs"/>
      </a:defRPr>
    </a:lvl1pPr>
    <a:lvl2pPr marL="965606" algn="l" defTabSz="1931213" rtl="0" eaLnBrk="1" latinLnBrk="0" hangingPunct="1">
      <a:defRPr sz="3802" kern="1200">
        <a:solidFill>
          <a:schemeClr val="tx1"/>
        </a:solidFill>
        <a:latin typeface="+mn-lt"/>
        <a:ea typeface="+mn-ea"/>
        <a:cs typeface="+mn-cs"/>
      </a:defRPr>
    </a:lvl2pPr>
    <a:lvl3pPr marL="1931213" algn="l" defTabSz="1931213" rtl="0" eaLnBrk="1" latinLnBrk="0" hangingPunct="1">
      <a:defRPr sz="3802" kern="1200">
        <a:solidFill>
          <a:schemeClr val="tx1"/>
        </a:solidFill>
        <a:latin typeface="+mn-lt"/>
        <a:ea typeface="+mn-ea"/>
        <a:cs typeface="+mn-cs"/>
      </a:defRPr>
    </a:lvl3pPr>
    <a:lvl4pPr marL="2896819" algn="l" defTabSz="1931213" rtl="0" eaLnBrk="1" latinLnBrk="0" hangingPunct="1">
      <a:defRPr sz="3802" kern="1200">
        <a:solidFill>
          <a:schemeClr val="tx1"/>
        </a:solidFill>
        <a:latin typeface="+mn-lt"/>
        <a:ea typeface="+mn-ea"/>
        <a:cs typeface="+mn-cs"/>
      </a:defRPr>
    </a:lvl4pPr>
    <a:lvl5pPr marL="3862426" algn="l" defTabSz="1931213" rtl="0" eaLnBrk="1" latinLnBrk="0" hangingPunct="1">
      <a:defRPr sz="3802" kern="1200">
        <a:solidFill>
          <a:schemeClr val="tx1"/>
        </a:solidFill>
        <a:latin typeface="+mn-lt"/>
        <a:ea typeface="+mn-ea"/>
        <a:cs typeface="+mn-cs"/>
      </a:defRPr>
    </a:lvl5pPr>
    <a:lvl6pPr marL="4828032" algn="l" defTabSz="1931213" rtl="0" eaLnBrk="1" latinLnBrk="0" hangingPunct="1">
      <a:defRPr sz="3802" kern="1200">
        <a:solidFill>
          <a:schemeClr val="tx1"/>
        </a:solidFill>
        <a:latin typeface="+mn-lt"/>
        <a:ea typeface="+mn-ea"/>
        <a:cs typeface="+mn-cs"/>
      </a:defRPr>
    </a:lvl6pPr>
    <a:lvl7pPr marL="5793638" algn="l" defTabSz="1931213" rtl="0" eaLnBrk="1" latinLnBrk="0" hangingPunct="1">
      <a:defRPr sz="3802" kern="1200">
        <a:solidFill>
          <a:schemeClr val="tx1"/>
        </a:solidFill>
        <a:latin typeface="+mn-lt"/>
        <a:ea typeface="+mn-ea"/>
        <a:cs typeface="+mn-cs"/>
      </a:defRPr>
    </a:lvl7pPr>
    <a:lvl8pPr marL="6759245" algn="l" defTabSz="1931213" rtl="0" eaLnBrk="1" latinLnBrk="0" hangingPunct="1">
      <a:defRPr sz="3802" kern="1200">
        <a:solidFill>
          <a:schemeClr val="tx1"/>
        </a:solidFill>
        <a:latin typeface="+mn-lt"/>
        <a:ea typeface="+mn-ea"/>
        <a:cs typeface="+mn-cs"/>
      </a:defRPr>
    </a:lvl8pPr>
    <a:lvl9pPr marL="7724851" algn="l" defTabSz="1931213" rtl="0" eaLnBrk="1" latinLnBrk="0" hangingPunct="1">
      <a:defRPr sz="3802"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4E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60" d="100"/>
          <a:sy n="60" d="100"/>
        </p:scale>
        <p:origin x="-366" y="78"/>
      </p:cViewPr>
      <p:guideLst>
        <p:guide orient="horz" pos="518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2693671"/>
            <a:ext cx="18653760" cy="573024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8644891"/>
            <a:ext cx="164592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73F1DD-E43C-4F2E-8570-FAC8E940891E}"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53618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3F1DD-E43C-4F2E-8570-FAC8E940891E}"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98585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876300"/>
            <a:ext cx="4732020" cy="139484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876300"/>
            <a:ext cx="13921740" cy="139484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3F1DD-E43C-4F2E-8570-FAC8E940891E}"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167376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3F1DD-E43C-4F2E-8570-FAC8E940891E}"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176790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4103375"/>
            <a:ext cx="18928080" cy="6846569"/>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11014715"/>
            <a:ext cx="18928080" cy="3600449"/>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3F1DD-E43C-4F2E-8570-FAC8E940891E}"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115615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4381500"/>
            <a:ext cx="9326880" cy="104432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4381500"/>
            <a:ext cx="9326880" cy="104432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73F1DD-E43C-4F2E-8570-FAC8E940891E}"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383514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876304"/>
            <a:ext cx="18928080" cy="318135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4034791"/>
            <a:ext cx="9284016"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1511621" y="6012180"/>
            <a:ext cx="9284016" cy="88430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4034791"/>
            <a:ext cx="932973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109961" y="6012180"/>
            <a:ext cx="9329738" cy="88430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73F1DD-E43C-4F2E-8570-FAC8E940891E}" type="datetimeFigureOut">
              <a:rPr lang="en-US" smtClean="0"/>
              <a:t>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376044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73F1DD-E43C-4F2E-8570-FAC8E940891E}" type="datetimeFigureOut">
              <a:rPr lang="en-US" smtClean="0"/>
              <a:t>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165278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3F1DD-E43C-4F2E-8570-FAC8E940891E}" type="datetimeFigureOut">
              <a:rPr lang="en-US" smtClean="0"/>
              <a:t>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350227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2369824"/>
            <a:ext cx="1110996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3F1DD-E43C-4F2E-8570-FAC8E940891E}"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185822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2369824"/>
            <a:ext cx="1110996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3F1DD-E43C-4F2E-8570-FAC8E940891E}"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1643D-8449-4CB7-9A07-576573DE4913}" type="slidenum">
              <a:rPr lang="en-US" smtClean="0"/>
              <a:t>‹#›</a:t>
            </a:fld>
            <a:endParaRPr lang="en-US"/>
          </a:p>
        </p:txBody>
      </p:sp>
    </p:spTree>
    <p:extLst>
      <p:ext uri="{BB962C8B-B14F-4D97-AF65-F5344CB8AC3E}">
        <p14:creationId xmlns:p14="http://schemas.microsoft.com/office/powerpoint/2010/main" val="366287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876304"/>
            <a:ext cx="18928080" cy="31813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4381500"/>
            <a:ext cx="18928080" cy="104432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15255244"/>
            <a:ext cx="493776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3B73F1DD-E43C-4F2E-8570-FAC8E940891E}" type="datetimeFigureOut">
              <a:rPr lang="en-US" smtClean="0"/>
              <a:t>12/3/2014</a:t>
            </a:fld>
            <a:endParaRPr lang="en-US"/>
          </a:p>
        </p:txBody>
      </p:sp>
      <p:sp>
        <p:nvSpPr>
          <p:cNvPr id="5" name="Footer Placeholder 4"/>
          <p:cNvSpPr>
            <a:spLocks noGrp="1"/>
          </p:cNvSpPr>
          <p:nvPr>
            <p:ph type="ftr" sz="quarter" idx="3"/>
          </p:nvPr>
        </p:nvSpPr>
        <p:spPr>
          <a:xfrm>
            <a:off x="7269480" y="15255244"/>
            <a:ext cx="740664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15255244"/>
            <a:ext cx="493776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3BF1643D-8449-4CB7-9A07-576573DE4913}" type="slidenum">
              <a:rPr lang="en-US" smtClean="0"/>
              <a:t>‹#›</a:t>
            </a:fld>
            <a:endParaRPr lang="en-US"/>
          </a:p>
        </p:txBody>
      </p:sp>
    </p:spTree>
    <p:extLst>
      <p:ext uri="{BB962C8B-B14F-4D97-AF65-F5344CB8AC3E}">
        <p14:creationId xmlns:p14="http://schemas.microsoft.com/office/powerpoint/2010/main" val="32692187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image" Target="../media/image1.jpe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224" y="-125507"/>
            <a:ext cx="22142823" cy="2814819"/>
          </a:xfrm>
          <a:prstGeom prst="rect">
            <a:avLst/>
          </a:prstGeom>
          <a:solidFill>
            <a:srgbClr val="E24E4E"/>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1Right"/>
              <a:lightRig rig="soft" dir="t">
                <a:rot lat="0" lon="0" rev="15600000"/>
              </a:lightRig>
            </a:scene3d>
            <a:sp3d extrusionH="57150" prstMaterial="softEdge">
              <a:bevelT w="25400" h="38100"/>
            </a:sp3d>
          </a:bodyPr>
          <a:lstStyle/>
          <a:p>
            <a:pPr algn="ctr"/>
            <a:endParaRPr lang="en-US" sz="11500" b="1" dirty="0" smtClean="0">
              <a:ln/>
              <a:solidFill>
                <a:schemeClr val="accent4"/>
              </a:solidFill>
            </a:endParaRPr>
          </a:p>
        </p:txBody>
      </p:sp>
      <p:sp>
        <p:nvSpPr>
          <p:cNvPr id="5" name="TextBox 4"/>
          <p:cNvSpPr txBox="1"/>
          <p:nvPr/>
        </p:nvSpPr>
        <p:spPr>
          <a:xfrm>
            <a:off x="6167717" y="2011882"/>
            <a:ext cx="10345271" cy="677430"/>
          </a:xfrm>
          <a:prstGeom prst="rect">
            <a:avLst/>
          </a:prstGeom>
          <a:noFill/>
        </p:spPr>
        <p:txBody>
          <a:bodyPr wrap="square" rtlCol="0">
            <a:spAutoFit/>
          </a:bodyPr>
          <a:lstStyle/>
          <a:p>
            <a:r>
              <a:rPr lang="en-US" dirty="0" smtClean="0">
                <a:solidFill>
                  <a:schemeClr val="bg1"/>
                </a:solidFill>
              </a:rPr>
              <a:t>By Sarah Tan, Phil Bailey, and Trevor Decker</a:t>
            </a:r>
            <a:endParaRPr lang="en-US" dirty="0">
              <a:solidFill>
                <a:schemeClr val="bg1"/>
              </a:solidFill>
            </a:endParaRPr>
          </a:p>
        </p:txBody>
      </p:sp>
      <p:sp>
        <p:nvSpPr>
          <p:cNvPr id="6" name="TextBox 5"/>
          <p:cNvSpPr txBox="1"/>
          <p:nvPr/>
        </p:nvSpPr>
        <p:spPr>
          <a:xfrm>
            <a:off x="224670" y="12803"/>
            <a:ext cx="13447059" cy="2846983"/>
          </a:xfrm>
          <a:prstGeom prst="rect">
            <a:avLst/>
          </a:prstGeom>
          <a:noFill/>
        </p:spPr>
        <p:txBody>
          <a:bodyPr wrap="square" rtlCol="0">
            <a:prstTxWarp prst="textDoubleWave1">
              <a:avLst/>
            </a:prstTxWarp>
            <a:spAutoFit/>
            <a:scene3d>
              <a:camera prst="isometricOffAxis1Right"/>
              <a:lightRig rig="threePt" dir="t"/>
            </a:scene3d>
          </a:bodyPr>
          <a:lstStyle/>
          <a:p>
            <a:pPr algn="ctr"/>
            <a:r>
              <a:rPr lang="en-US" sz="9600" b="1" dirty="0" smtClean="0">
                <a:ln/>
                <a:solidFill>
                  <a:schemeClr val="accent4"/>
                </a:solidFill>
              </a:rPr>
              <a:t>SKEW </a:t>
            </a:r>
          </a:p>
          <a:p>
            <a:pPr algn="ctr"/>
            <a:r>
              <a:rPr lang="en-US" sz="9600" b="1" dirty="0" smtClean="0">
                <a:ln/>
                <a:solidFill>
                  <a:schemeClr val="accent4"/>
                </a:solidFill>
              </a:rPr>
              <a:t>                WORDS     </a:t>
            </a:r>
          </a:p>
          <a:p>
            <a:endParaRPr lang="en-US" dirty="0"/>
          </a:p>
        </p:txBody>
      </p:sp>
      <p:grpSp>
        <p:nvGrpSpPr>
          <p:cNvPr id="9" name="Group 8"/>
          <p:cNvGrpSpPr/>
          <p:nvPr/>
        </p:nvGrpSpPr>
        <p:grpSpPr>
          <a:xfrm>
            <a:off x="573739" y="3014854"/>
            <a:ext cx="6545401" cy="3690313"/>
            <a:chOff x="573741" y="3813884"/>
            <a:chExt cx="6131858" cy="3218461"/>
          </a:xfrm>
        </p:grpSpPr>
        <p:sp>
          <p:nvSpPr>
            <p:cNvPr id="7" name="Rectangle 6"/>
            <p:cNvSpPr/>
            <p:nvPr/>
          </p:nvSpPr>
          <p:spPr>
            <a:xfrm>
              <a:off x="573741" y="3813884"/>
              <a:ext cx="6131858" cy="1044987"/>
            </a:xfrm>
            <a:prstGeom prst="rect">
              <a:avLst/>
            </a:prstGeom>
            <a:solidFill>
              <a:srgbClr val="E24E4E"/>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Introduction</a:t>
              </a:r>
              <a:endParaRPr lang="en-US" dirty="0"/>
            </a:p>
          </p:txBody>
        </p:sp>
        <p:sp>
          <p:nvSpPr>
            <p:cNvPr id="8" name="Rectangle 7"/>
            <p:cNvSpPr/>
            <p:nvPr/>
          </p:nvSpPr>
          <p:spPr>
            <a:xfrm>
              <a:off x="788894" y="4858871"/>
              <a:ext cx="5737412" cy="2173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39790" y="7827323"/>
            <a:ext cx="6107575" cy="36250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03403" y="12077739"/>
            <a:ext cx="6124352" cy="37313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7324163" y="3014853"/>
            <a:ext cx="6931237" cy="12794225"/>
            <a:chOff x="573741" y="3813884"/>
            <a:chExt cx="6131858" cy="3573034"/>
          </a:xfrm>
        </p:grpSpPr>
        <p:sp>
          <p:nvSpPr>
            <p:cNvPr id="17" name="Rectangle 16"/>
            <p:cNvSpPr/>
            <p:nvPr/>
          </p:nvSpPr>
          <p:spPr>
            <a:xfrm>
              <a:off x="573741" y="3813884"/>
              <a:ext cx="6131858" cy="334618"/>
            </a:xfrm>
            <a:prstGeom prst="rect">
              <a:avLst/>
            </a:prstGeom>
            <a:solidFill>
              <a:srgbClr val="E24E4E"/>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System Overview</a:t>
              </a:r>
              <a:endParaRPr lang="en-US" dirty="0"/>
            </a:p>
          </p:txBody>
        </p:sp>
        <p:sp>
          <p:nvSpPr>
            <p:cNvPr id="18" name="Rectangle 17"/>
            <p:cNvSpPr/>
            <p:nvPr/>
          </p:nvSpPr>
          <p:spPr>
            <a:xfrm>
              <a:off x="788894" y="4148502"/>
              <a:ext cx="5737412" cy="32384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4639363" y="3014855"/>
            <a:ext cx="7132816" cy="5561400"/>
            <a:chOff x="573741" y="3813884"/>
            <a:chExt cx="6295284" cy="3858488"/>
          </a:xfrm>
        </p:grpSpPr>
        <p:sp>
          <p:nvSpPr>
            <p:cNvPr id="21" name="Rectangle 20"/>
            <p:cNvSpPr/>
            <p:nvPr/>
          </p:nvSpPr>
          <p:spPr>
            <a:xfrm>
              <a:off x="788893" y="4595648"/>
              <a:ext cx="5916705" cy="3076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3741" y="3813884"/>
              <a:ext cx="6295284" cy="831301"/>
            </a:xfrm>
            <a:prstGeom prst="rect">
              <a:avLst/>
            </a:prstGeom>
            <a:solidFill>
              <a:srgbClr val="E24E4E"/>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Multi Hypothesis Letter Combination</a:t>
              </a:r>
              <a:endParaRPr lang="en-US" dirty="0"/>
            </a:p>
          </p:txBody>
        </p:sp>
      </p:grpSp>
      <p:sp>
        <p:nvSpPr>
          <p:cNvPr id="27" name="Rectangle 26"/>
          <p:cNvSpPr/>
          <p:nvPr/>
        </p:nvSpPr>
        <p:spPr>
          <a:xfrm>
            <a:off x="14883140" y="9298072"/>
            <a:ext cx="6500724" cy="28986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4883141" y="13059387"/>
            <a:ext cx="6500724" cy="27654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smtClean="0"/>
              <a:t>Chen, </a:t>
            </a:r>
            <a:r>
              <a:rPr lang="en-US" sz="1600" dirty="0" err="1" smtClean="0"/>
              <a:t>Huizhong</a:t>
            </a:r>
            <a:r>
              <a:rPr lang="en-US" sz="1600" dirty="0" smtClean="0"/>
              <a:t>, Sam S. Tsai, Georg </a:t>
            </a:r>
            <a:r>
              <a:rPr lang="en-US" sz="1600" dirty="0" err="1" smtClean="0"/>
              <a:t>Schroth</a:t>
            </a:r>
            <a:r>
              <a:rPr lang="en-US" sz="1600" dirty="0" smtClean="0"/>
              <a:t>, David M. Chen, </a:t>
            </a:r>
            <a:r>
              <a:rPr lang="en-US" sz="1600" dirty="0" err="1" smtClean="0"/>
              <a:t>Radek</a:t>
            </a:r>
            <a:r>
              <a:rPr lang="en-US" sz="1600" dirty="0" smtClean="0"/>
              <a:t> </a:t>
            </a:r>
            <a:r>
              <a:rPr lang="en-US" sz="1600" dirty="0" err="1" smtClean="0"/>
              <a:t>Grzeszczuk</a:t>
            </a:r>
            <a:r>
              <a:rPr lang="en-US" sz="1600" dirty="0" smtClean="0"/>
              <a:t>, and Bernd </a:t>
            </a:r>
            <a:r>
              <a:rPr lang="en-US" sz="1600" dirty="0" err="1" smtClean="0"/>
              <a:t>Girod</a:t>
            </a:r>
            <a:r>
              <a:rPr lang="en-US" sz="1600" dirty="0" smtClean="0"/>
              <a:t>. "ROBUST TEXT DETECTION IN NATURAL IMAGES WITH EDGE-ENHANCED MAXIMALLY STABLE EXTREMAL REGIONS.“</a:t>
            </a:r>
          </a:p>
          <a:p>
            <a:endParaRPr lang="en-US" sz="1600" dirty="0"/>
          </a:p>
          <a:p>
            <a:r>
              <a:rPr lang="en-US" sz="1600" dirty="0"/>
              <a:t>Koo,, </a:t>
            </a:r>
            <a:r>
              <a:rPr lang="en-US" sz="1600" dirty="0" err="1"/>
              <a:t>Hyung</a:t>
            </a:r>
            <a:r>
              <a:rPr lang="en-US" sz="1600" dirty="0"/>
              <a:t> Il, and Duck </a:t>
            </a:r>
            <a:r>
              <a:rPr lang="en-US" sz="1600" dirty="0" err="1"/>
              <a:t>Hoon</a:t>
            </a:r>
            <a:r>
              <a:rPr lang="en-US" sz="1600" dirty="0"/>
              <a:t> Kim,. "Scene Text Detection via Connected Component Clustering and </a:t>
            </a:r>
            <a:r>
              <a:rPr lang="en-US" sz="1600" dirty="0" err="1"/>
              <a:t>Nontext</a:t>
            </a:r>
            <a:r>
              <a:rPr lang="en-US" sz="1600" dirty="0"/>
              <a:t> Filtering." </a:t>
            </a:r>
            <a:endParaRPr lang="en-US" sz="1600" dirty="0" smtClean="0"/>
          </a:p>
          <a:p>
            <a:endParaRPr lang="en-US" sz="1600" dirty="0" smtClean="0"/>
          </a:p>
          <a:p>
            <a:r>
              <a:rPr lang="en-US" sz="1600" dirty="0" smtClean="0"/>
              <a:t>Yin</a:t>
            </a:r>
            <a:r>
              <a:rPr lang="en-US" sz="1600" dirty="0"/>
              <a:t>, </a:t>
            </a:r>
            <a:r>
              <a:rPr lang="en-US" sz="1600" dirty="0" err="1"/>
              <a:t>Xu</a:t>
            </a:r>
            <a:r>
              <a:rPr lang="en-US" sz="1600" dirty="0"/>
              <a:t>-Cheng, </a:t>
            </a:r>
            <a:r>
              <a:rPr lang="en-US" sz="1600" dirty="0" err="1"/>
              <a:t>Xuwang</a:t>
            </a:r>
            <a:r>
              <a:rPr lang="en-US" sz="1600" dirty="0"/>
              <a:t> Yin, </a:t>
            </a:r>
            <a:r>
              <a:rPr lang="en-US" sz="1600" dirty="0" err="1"/>
              <a:t>Kaizhu</a:t>
            </a:r>
            <a:r>
              <a:rPr lang="en-US" sz="1600" dirty="0"/>
              <a:t> Huang, and Hong-Wei </a:t>
            </a:r>
            <a:r>
              <a:rPr lang="en-US" sz="1600" dirty="0" err="1"/>
              <a:t>Hao</a:t>
            </a:r>
            <a:r>
              <a:rPr lang="en-US" sz="1600" dirty="0"/>
              <a:t>. "Robust Text Detection in Natural Scene </a:t>
            </a:r>
            <a:r>
              <a:rPr lang="en-US" sz="1600" dirty="0" smtClean="0"/>
              <a:t>Images</a:t>
            </a:r>
          </a:p>
          <a:p>
            <a:endParaRPr lang="en-US" sz="900" dirty="0"/>
          </a:p>
        </p:txBody>
      </p:sp>
      <p:pic>
        <p:nvPicPr>
          <p:cNvPr id="1028" name="Picture 4" descr="http://ri.cmu.edu/images/logos/RI_no%20text_large.jpg"/>
          <p:cNvPicPr>
            <a:picLocks noChangeAspect="1" noChangeArrowheads="1"/>
          </p:cNvPicPr>
          <p:nvPr/>
        </p:nvPicPr>
        <p:blipFill>
          <a:blip r:embed="rId2" cstate="print">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806824" y="238237"/>
            <a:ext cx="2224348" cy="23961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ece.cmu.edu/_media/images/ece-wordmark-150dpi-320x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0661" y="810709"/>
            <a:ext cx="5787389" cy="119365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17084208" y="5529267"/>
            <a:ext cx="450280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P</a:t>
            </a:r>
            <a:r>
              <a:rPr lang="en-US" sz="2400" dirty="0" smtClean="0"/>
              <a:t>roduce </a:t>
            </a:r>
            <a:r>
              <a:rPr lang="en-US" sz="2400" dirty="0"/>
              <a:t>an </a:t>
            </a:r>
            <a:r>
              <a:rPr lang="en-US" sz="2400" dirty="0" err="1"/>
              <a:t>eigen</a:t>
            </a:r>
            <a:r>
              <a:rPr lang="en-US" sz="2400" dirty="0"/>
              <a:t>-character for each </a:t>
            </a:r>
            <a:r>
              <a:rPr lang="en-US" sz="2400" dirty="0" smtClean="0"/>
              <a:t>label  </a:t>
            </a:r>
          </a:p>
          <a:p>
            <a:pPr marL="342900" indent="-342900">
              <a:buFont typeface="Arial" panose="020B0604020202020204" pitchFamily="34" charset="0"/>
              <a:buChar char="•"/>
            </a:pPr>
            <a:r>
              <a:rPr lang="en-US" sz="2400" dirty="0" smtClean="0"/>
              <a:t>Project each image </a:t>
            </a:r>
            <a:r>
              <a:rPr lang="en-US" sz="2400" dirty="0"/>
              <a:t>onto each </a:t>
            </a:r>
            <a:r>
              <a:rPr lang="en-US" sz="2400" dirty="0" err="1" smtClean="0"/>
              <a:t>eigen</a:t>
            </a:r>
            <a:r>
              <a:rPr lang="en-US" sz="2400" dirty="0" smtClean="0"/>
              <a:t>-character </a:t>
            </a:r>
          </a:p>
          <a:p>
            <a:pPr marL="342900" indent="-342900">
              <a:buFont typeface="Arial" panose="020B0604020202020204" pitchFamily="34" charset="0"/>
              <a:buChar char="•"/>
            </a:pPr>
            <a:r>
              <a:rPr lang="en-US" sz="2400" dirty="0"/>
              <a:t>T</a:t>
            </a:r>
            <a:r>
              <a:rPr lang="en-US" sz="2400" dirty="0" smtClean="0"/>
              <a:t>ry to combine</a:t>
            </a:r>
            <a:r>
              <a:rPr lang="en-US" sz="2400" dirty="0"/>
              <a:t> nearby</a:t>
            </a:r>
            <a:r>
              <a:rPr lang="en-US" sz="2400" dirty="0" smtClean="0"/>
              <a:t> letter segments </a:t>
            </a:r>
          </a:p>
          <a:p>
            <a:pPr marL="342900" indent="-342900">
              <a:buFont typeface="Arial" panose="020B0604020202020204" pitchFamily="34" charset="0"/>
              <a:buChar char="•"/>
            </a:pPr>
            <a:r>
              <a:rPr lang="en-US" sz="2400" dirty="0" smtClean="0"/>
              <a:t>pass all detections to the next step</a:t>
            </a:r>
            <a:endParaRPr lang="en-US" sz="2400" dirty="0"/>
          </a:p>
        </p:txBody>
      </p:sp>
      <p:pic>
        <p:nvPicPr>
          <p:cNvPr id="1032" name="Picture 8" descr="https://images-na.ssl-images-amazon.com/images/G/01/videogames/detail-page/B000VTQ3LU.01.l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8162" y="4271853"/>
            <a:ext cx="1527695" cy="156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ore0.staticworld.net/images/article/2013/02/pdf-logo-100025338-galler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90330" y="4378042"/>
            <a:ext cx="1778393" cy="11896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5.ggpht.com/-4y8XgooGfuM-Z-rYE9xqoalqQGFPlaBlRR8dfUG-aMB3rIMUaEkrX95XOlzLQ0_9FE=w3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89281" y="4213044"/>
            <a:ext cx="1330952" cy="1330952"/>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Arrow Connector 58"/>
          <p:cNvCxnSpPr/>
          <p:nvPr/>
        </p:nvCxnSpPr>
        <p:spPr>
          <a:xfrm>
            <a:off x="9285857" y="5200346"/>
            <a:ext cx="7385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11656205" y="5200346"/>
            <a:ext cx="8318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stCxn id="1036" idx="2"/>
            <a:endCxn id="43" idx="0"/>
          </p:cNvCxnSpPr>
          <p:nvPr/>
        </p:nvCxnSpPr>
        <p:spPr>
          <a:xfrm>
            <a:off x="10854757" y="5543996"/>
            <a:ext cx="380" cy="225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TextBox 64"/>
          <p:cNvSpPr txBox="1"/>
          <p:nvPr/>
        </p:nvSpPr>
        <p:spPr>
          <a:xfrm>
            <a:off x="8871677" y="15067215"/>
            <a:ext cx="3707918" cy="677430"/>
          </a:xfrm>
          <a:prstGeom prst="rect">
            <a:avLst/>
          </a:prstGeom>
          <a:noFill/>
        </p:spPr>
        <p:txBody>
          <a:bodyPr wrap="square" rtlCol="0">
            <a:spAutoFit/>
          </a:bodyPr>
          <a:lstStyle/>
          <a:p>
            <a:pPr algn="ctr"/>
            <a:r>
              <a:rPr lang="en-US" dirty="0" smtClean="0"/>
              <a:t>Output Text</a:t>
            </a:r>
            <a:endParaRPr lang="en-US" dirty="0"/>
          </a:p>
        </p:txBody>
      </p:sp>
      <p:sp>
        <p:nvSpPr>
          <p:cNvPr id="96" name="Rectangle 95"/>
          <p:cNvSpPr/>
          <p:nvPr/>
        </p:nvSpPr>
        <p:spPr>
          <a:xfrm>
            <a:off x="7768769" y="10352121"/>
            <a:ext cx="2651581" cy="21032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smtClean="0"/>
          </a:p>
          <a:p>
            <a:pPr algn="ctr"/>
            <a:endParaRPr lang="en-US" sz="1800" dirty="0"/>
          </a:p>
          <a:p>
            <a:pPr algn="ctr"/>
            <a:endParaRPr lang="en-US" sz="1800" dirty="0" smtClean="0"/>
          </a:p>
          <a:p>
            <a:pPr algn="ctr"/>
            <a:endParaRPr lang="en-US" sz="1800" dirty="0" smtClean="0"/>
          </a:p>
          <a:p>
            <a:pPr algn="ctr"/>
            <a:endParaRPr lang="en-US" sz="1800" dirty="0" smtClean="0"/>
          </a:p>
          <a:p>
            <a:pPr algn="ctr"/>
            <a:endParaRPr lang="en-US" sz="1800" dirty="0"/>
          </a:p>
          <a:p>
            <a:pPr algn="ctr"/>
            <a:r>
              <a:rPr lang="en-US" sz="3200" dirty="0"/>
              <a:t>I</a:t>
            </a:r>
            <a:r>
              <a:rPr lang="en-US" sz="3200" dirty="0" smtClean="0"/>
              <a:t>dentify</a:t>
            </a:r>
            <a:endParaRPr lang="en-US" dirty="0"/>
          </a:p>
        </p:txBody>
      </p:sp>
      <p:sp>
        <p:nvSpPr>
          <p:cNvPr id="98" name="Rectangle 97"/>
          <p:cNvSpPr/>
          <p:nvPr/>
        </p:nvSpPr>
        <p:spPr>
          <a:xfrm>
            <a:off x="10874187" y="10375001"/>
            <a:ext cx="2994536" cy="21032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smtClean="0"/>
          </a:p>
          <a:p>
            <a:pPr algn="ctr"/>
            <a:endParaRPr lang="en-US" sz="1600" dirty="0"/>
          </a:p>
          <a:p>
            <a:pPr algn="ctr"/>
            <a:endParaRPr lang="en-US" sz="1600" dirty="0" smtClean="0"/>
          </a:p>
          <a:p>
            <a:pPr algn="ctr"/>
            <a:endParaRPr lang="en-US" sz="1600" dirty="0" smtClean="0"/>
          </a:p>
          <a:p>
            <a:pPr algn="ctr"/>
            <a:endParaRPr lang="en-US" sz="3200" dirty="0"/>
          </a:p>
          <a:p>
            <a:pPr algn="ctr"/>
            <a:r>
              <a:rPr lang="en-US" sz="3200" dirty="0" smtClean="0"/>
              <a:t>Group</a:t>
            </a:r>
            <a:endParaRPr lang="en-US" sz="3200" dirty="0"/>
          </a:p>
        </p:txBody>
      </p:sp>
      <p:sp>
        <p:nvSpPr>
          <p:cNvPr id="99" name="Rectangle 98"/>
          <p:cNvSpPr/>
          <p:nvPr/>
        </p:nvSpPr>
        <p:spPr>
          <a:xfrm>
            <a:off x="8298611" y="12957753"/>
            <a:ext cx="4848046" cy="19129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026" name="Picture 2" descr="m1analysi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901183" y="4267680"/>
            <a:ext cx="2245630" cy="128434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236087" y="5459105"/>
            <a:ext cx="1948786" cy="112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012702" y="4274631"/>
            <a:ext cx="2163464" cy="1254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015990" y="4300667"/>
            <a:ext cx="2097287" cy="1212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6243" y="6665065"/>
            <a:ext cx="2340226" cy="1274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tangle 35"/>
          <p:cNvSpPr/>
          <p:nvPr/>
        </p:nvSpPr>
        <p:spPr>
          <a:xfrm>
            <a:off x="1040625" y="12676778"/>
            <a:ext cx="5611627" cy="3046988"/>
          </a:xfrm>
          <a:prstGeom prst="rect">
            <a:avLst/>
          </a:prstGeom>
        </p:spPr>
        <p:txBody>
          <a:bodyPr wrap="square">
            <a:spAutoFit/>
          </a:bodyPr>
          <a:lstStyle/>
          <a:p>
            <a:r>
              <a:rPr lang="en-US" sz="2400" dirty="0"/>
              <a:t>For training we used a large free OCR character database including A-Z, a-z and 0-9. In order to classify, we took each set of letters, an split them by their labels. We then </a:t>
            </a:r>
            <a:r>
              <a:rPr lang="en-US" sz="2400" dirty="0" err="1"/>
              <a:t>thresholded</a:t>
            </a:r>
            <a:r>
              <a:rPr lang="en-US" sz="2400" dirty="0"/>
              <a:t> the images and inverted them if necessary to keep them uniform. Using these sets we then calculated the first </a:t>
            </a:r>
            <a:r>
              <a:rPr lang="en-US" sz="2400" dirty="0" err="1"/>
              <a:t>eigen</a:t>
            </a:r>
            <a:r>
              <a:rPr lang="en-US" sz="2400" dirty="0"/>
              <a:t>-character for each label.</a:t>
            </a:r>
            <a:endParaRPr lang="en-US" sz="2400" dirty="0"/>
          </a:p>
        </p:txBody>
      </p:sp>
      <p:pic>
        <p:nvPicPr>
          <p:cNvPr id="1039"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483" y="7877988"/>
            <a:ext cx="2352342" cy="176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descr="https://raw.githubusercontent.com/TrevorDecker/16720_Final_Project_SKEW_WORDS/master/writeup/rotatedr2.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336" y="7913279"/>
            <a:ext cx="2189517" cy="1642138"/>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Group 56"/>
          <p:cNvGrpSpPr/>
          <p:nvPr/>
        </p:nvGrpSpPr>
        <p:grpSpPr>
          <a:xfrm>
            <a:off x="9201323" y="5769514"/>
            <a:ext cx="3307627" cy="1968937"/>
            <a:chOff x="9680590" y="6121412"/>
            <a:chExt cx="3307627" cy="1968937"/>
          </a:xfrm>
        </p:grpSpPr>
        <p:sp>
          <p:nvSpPr>
            <p:cNvPr id="85" name="Rectangle 84"/>
            <p:cNvSpPr/>
            <p:nvPr/>
          </p:nvSpPr>
          <p:spPr>
            <a:xfrm>
              <a:off x="9730409" y="6140462"/>
              <a:ext cx="3175966" cy="19498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800" dirty="0" smtClean="0"/>
            </a:p>
            <a:p>
              <a:endParaRPr lang="en-US" sz="2800" dirty="0"/>
            </a:p>
            <a:p>
              <a:pPr algn="ctr"/>
              <a:endParaRPr lang="en-US" sz="2400" dirty="0" smtClean="0"/>
            </a:p>
            <a:p>
              <a:pPr algn="ctr"/>
              <a:endParaRPr lang="en-US" sz="2400" dirty="0" smtClean="0"/>
            </a:p>
            <a:p>
              <a:pPr algn="ctr"/>
              <a:r>
                <a:rPr lang="en-US" sz="2800" dirty="0" err="1" smtClean="0"/>
                <a:t>Threasholding</a:t>
              </a:r>
              <a:endParaRPr lang="en-US" sz="2800" dirty="0"/>
            </a:p>
          </p:txBody>
        </p:sp>
        <p:pic>
          <p:nvPicPr>
            <p:cNvPr id="43" name="Picture 18"/>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3918" b="89969" l="7168" r="93269">
                          <a14:foregroundMark x1="71591" y1="31348" x2="71591" y2="31348"/>
                          <a14:foregroundMark x1="7255" y1="4075" x2="7255" y2="4075"/>
                          <a14:foregroundMark x1="31731" y1="57524" x2="31731" y2="57524"/>
                          <a14:foregroundMark x1="27885" y1="55643" x2="62675" y2="59404"/>
                          <a14:foregroundMark x1="62675" y1="26959" x2="83304" y2="33229"/>
                          <a14:foregroundMark x1="60227" y1="29467" x2="82955" y2="76646"/>
                          <a14:foregroundMark x1="10490" y1="44201" x2="7605" y2="12226"/>
                        </a14:backgroundRemoval>
                      </a14:imgEffect>
                    </a14:imgLayer>
                  </a14:imgProps>
                </a:ext>
                <a:ext uri="{28A0092B-C50C-407E-A947-70E740481C1C}">
                  <a14:useLocalDpi xmlns:a14="http://schemas.microsoft.com/office/drawing/2010/main" val="0"/>
                </a:ext>
              </a:extLst>
            </a:blip>
            <a:srcRect/>
            <a:stretch>
              <a:fillRect/>
            </a:stretch>
          </p:blipFill>
          <p:spPr bwMode="auto">
            <a:xfrm>
              <a:off x="9680590" y="6121412"/>
              <a:ext cx="3307627" cy="184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8" name="Group 57"/>
          <p:cNvGrpSpPr/>
          <p:nvPr/>
        </p:nvGrpSpPr>
        <p:grpSpPr>
          <a:xfrm>
            <a:off x="9105584" y="7953663"/>
            <a:ext cx="3474011" cy="2151901"/>
            <a:chOff x="9609327" y="8190267"/>
            <a:chExt cx="3474011" cy="2151901"/>
          </a:xfrm>
        </p:grpSpPr>
        <p:sp>
          <p:nvSpPr>
            <p:cNvPr id="95" name="Rectangle 94"/>
            <p:cNvSpPr/>
            <p:nvPr/>
          </p:nvSpPr>
          <p:spPr>
            <a:xfrm>
              <a:off x="9655117" y="8191670"/>
              <a:ext cx="3251258" cy="21504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smtClean="0"/>
            </a:p>
            <a:p>
              <a:pPr algn="ctr"/>
              <a:endParaRPr lang="en-US" sz="3200" dirty="0"/>
            </a:p>
            <a:p>
              <a:pPr algn="ctr"/>
              <a:endParaRPr lang="en-US" sz="3200" dirty="0" smtClean="0"/>
            </a:p>
            <a:p>
              <a:pPr algn="ctr"/>
              <a:endParaRPr lang="en-US" sz="1800" dirty="0" smtClean="0"/>
            </a:p>
            <a:p>
              <a:pPr algn="ctr"/>
              <a:r>
                <a:rPr lang="en-US" sz="2800" dirty="0" smtClean="0"/>
                <a:t>Segment</a:t>
              </a:r>
              <a:endParaRPr lang="en-US" sz="3200" dirty="0"/>
            </a:p>
          </p:txBody>
        </p:sp>
        <p:pic>
          <p:nvPicPr>
            <p:cNvPr id="1043" name="Picture 19"/>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09327" y="8190267"/>
              <a:ext cx="3474011" cy="1949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44" name="Picture 20"/>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7885" y="10352119"/>
            <a:ext cx="2775397" cy="1826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0" name="Straight Arrow Connector 69"/>
          <p:cNvCxnSpPr>
            <a:stCxn id="85" idx="2"/>
            <a:endCxn id="1043" idx="0"/>
          </p:cNvCxnSpPr>
          <p:nvPr/>
        </p:nvCxnSpPr>
        <p:spPr>
          <a:xfrm>
            <a:off x="10839125" y="7738451"/>
            <a:ext cx="3465" cy="2152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rot="5400000">
            <a:off x="8096555" y="9354115"/>
            <a:ext cx="1423458" cy="572550"/>
          </a:xfrm>
          <a:prstGeom prst="bentConnector3">
            <a:avLst>
              <a:gd name="adj1" fmla="val -855"/>
            </a:avLst>
          </a:prstGeom>
          <a:ln>
            <a:tailEnd type="arrow"/>
          </a:ln>
        </p:spPr>
        <p:style>
          <a:lnRef idx="3">
            <a:schemeClr val="dk1"/>
          </a:lnRef>
          <a:fillRef idx="0">
            <a:schemeClr val="dk1"/>
          </a:fillRef>
          <a:effectRef idx="2">
            <a:schemeClr val="dk1"/>
          </a:effectRef>
          <a:fontRef idx="minor">
            <a:schemeClr val="tx1"/>
          </a:fontRef>
        </p:style>
      </p:cxnSp>
      <p:cxnSp>
        <p:nvCxnSpPr>
          <p:cNvPr id="82" name="Straight Arrow Connector 81"/>
          <p:cNvCxnSpPr/>
          <p:nvPr/>
        </p:nvCxnSpPr>
        <p:spPr>
          <a:xfrm>
            <a:off x="10420350" y="10824548"/>
            <a:ext cx="45383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6" name="Straight Arrow Connector 105"/>
          <p:cNvCxnSpPr/>
          <p:nvPr/>
        </p:nvCxnSpPr>
        <p:spPr>
          <a:xfrm flipH="1">
            <a:off x="10420351" y="11674187"/>
            <a:ext cx="45383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42" name="Picture 18" descr="http://upload.wikimedia.org/wikipedia/commons/thumb/4/4b/TreapAlphaKey.svg/220px-TreapAlphaKey.svg.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40353" y="13141119"/>
            <a:ext cx="1630283" cy="1546243"/>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Elbow Connector 86"/>
          <p:cNvCxnSpPr>
            <a:stCxn id="96" idx="2"/>
            <a:endCxn id="99" idx="0"/>
          </p:cNvCxnSpPr>
          <p:nvPr/>
        </p:nvCxnSpPr>
        <p:spPr>
          <a:xfrm rot="16200000" flipH="1">
            <a:off x="9657424" y="11892542"/>
            <a:ext cx="502347" cy="1628074"/>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91" name="Straight Arrow Connector 90"/>
          <p:cNvCxnSpPr>
            <a:stCxn id="99" idx="2"/>
            <a:endCxn id="65" idx="0"/>
          </p:cNvCxnSpPr>
          <p:nvPr/>
        </p:nvCxnSpPr>
        <p:spPr>
          <a:xfrm>
            <a:off x="10722634" y="14870732"/>
            <a:ext cx="3002" cy="1964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0" name="TextBox 99"/>
          <p:cNvSpPr txBox="1"/>
          <p:nvPr/>
        </p:nvSpPr>
        <p:spPr>
          <a:xfrm>
            <a:off x="8402127" y="13042975"/>
            <a:ext cx="2711652" cy="1569660"/>
          </a:xfrm>
          <a:prstGeom prst="rect">
            <a:avLst/>
          </a:prstGeom>
          <a:noFill/>
        </p:spPr>
        <p:txBody>
          <a:bodyPr wrap="square" rtlCol="0">
            <a:spAutoFit/>
          </a:bodyPr>
          <a:lstStyle/>
          <a:p>
            <a:r>
              <a:rPr lang="en-US" sz="2400" dirty="0" smtClean="0"/>
              <a:t>Uses Dynamic Programing Spellchecker library to fix errors </a:t>
            </a:r>
            <a:endParaRPr lang="en-US" sz="2400" dirty="0"/>
          </a:p>
        </p:txBody>
      </p:sp>
      <p:sp>
        <p:nvSpPr>
          <p:cNvPr id="126" name="Rectangle 125"/>
          <p:cNvSpPr/>
          <p:nvPr/>
        </p:nvSpPr>
        <p:spPr>
          <a:xfrm>
            <a:off x="573740" y="6679798"/>
            <a:ext cx="6545401" cy="1198190"/>
          </a:xfrm>
          <a:prstGeom prst="rect">
            <a:avLst/>
          </a:prstGeom>
          <a:solidFill>
            <a:srgbClr val="E24E4E"/>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Rotation Invariance</a:t>
            </a:r>
            <a:endParaRPr lang="en-US" dirty="0"/>
          </a:p>
        </p:txBody>
      </p:sp>
      <p:sp>
        <p:nvSpPr>
          <p:cNvPr id="127" name="Rectangle 126"/>
          <p:cNvSpPr/>
          <p:nvPr/>
        </p:nvSpPr>
        <p:spPr>
          <a:xfrm>
            <a:off x="14639364" y="8576255"/>
            <a:ext cx="7132815" cy="1198190"/>
          </a:xfrm>
          <a:prstGeom prst="rect">
            <a:avLst/>
          </a:prstGeom>
          <a:solidFill>
            <a:srgbClr val="E24E4E"/>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Results</a:t>
            </a:r>
            <a:endParaRPr lang="en-US" dirty="0"/>
          </a:p>
        </p:txBody>
      </p:sp>
      <p:sp>
        <p:nvSpPr>
          <p:cNvPr id="128" name="Rectangle 127"/>
          <p:cNvSpPr/>
          <p:nvPr/>
        </p:nvSpPr>
        <p:spPr>
          <a:xfrm>
            <a:off x="14639364" y="11861197"/>
            <a:ext cx="7132814" cy="1198190"/>
          </a:xfrm>
          <a:prstGeom prst="rect">
            <a:avLst/>
          </a:prstGeom>
          <a:solidFill>
            <a:srgbClr val="E24E4E"/>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References</a:t>
            </a:r>
            <a:endParaRPr lang="en-US" dirty="0"/>
          </a:p>
        </p:txBody>
      </p:sp>
      <p:sp>
        <p:nvSpPr>
          <p:cNvPr id="129" name="Rectangle 128"/>
          <p:cNvSpPr/>
          <p:nvPr/>
        </p:nvSpPr>
        <p:spPr>
          <a:xfrm>
            <a:off x="609445" y="11403763"/>
            <a:ext cx="6545403" cy="1198190"/>
          </a:xfrm>
          <a:prstGeom prst="rect">
            <a:avLst/>
          </a:prstGeom>
          <a:solidFill>
            <a:srgbClr val="E24E4E"/>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Training</a:t>
            </a:r>
            <a:endParaRPr lang="en-US" dirty="0"/>
          </a:p>
        </p:txBody>
      </p:sp>
      <p:sp>
        <p:nvSpPr>
          <p:cNvPr id="108" name="TextBox 107"/>
          <p:cNvSpPr txBox="1"/>
          <p:nvPr/>
        </p:nvSpPr>
        <p:spPr>
          <a:xfrm>
            <a:off x="10989805" y="10375001"/>
            <a:ext cx="2878918" cy="2154757"/>
          </a:xfrm>
          <a:prstGeom prst="rect">
            <a:avLst/>
          </a:prstGeom>
          <a:noFill/>
        </p:spPr>
        <p:txBody>
          <a:bodyPr wrap="square" rtlCol="0">
            <a:spAutoFit/>
          </a:bodyPr>
          <a:lstStyle/>
          <a:p>
            <a:r>
              <a:rPr lang="en-US" sz="2400" dirty="0" smtClean="0"/>
              <a:t>We combine letters near each with </a:t>
            </a:r>
            <a:r>
              <a:rPr lang="en-US" sz="2400" dirty="0"/>
              <a:t>Multi Hypothesis Letter Combination</a:t>
            </a:r>
          </a:p>
          <a:p>
            <a:endParaRPr lang="en-US" dirty="0"/>
          </a:p>
        </p:txBody>
      </p:sp>
      <p:sp>
        <p:nvSpPr>
          <p:cNvPr id="111" name="Rectangle 110"/>
          <p:cNvSpPr/>
          <p:nvPr/>
        </p:nvSpPr>
        <p:spPr>
          <a:xfrm>
            <a:off x="809047" y="4215541"/>
            <a:ext cx="6118708" cy="2308324"/>
          </a:xfrm>
          <a:prstGeom prst="rect">
            <a:avLst/>
          </a:prstGeom>
        </p:spPr>
        <p:txBody>
          <a:bodyPr wrap="square">
            <a:spAutoFit/>
          </a:bodyPr>
          <a:lstStyle/>
          <a:p>
            <a:r>
              <a:rPr lang="en-US" sz="2400" dirty="0" smtClean="0"/>
              <a:t>Skew </a:t>
            </a:r>
            <a:r>
              <a:rPr lang="en-US" sz="2400" dirty="0"/>
              <a:t>Words goal is to detect and read text from an </a:t>
            </a:r>
            <a:r>
              <a:rPr lang="en-US" sz="2400" dirty="0" smtClean="0"/>
              <a:t>image.  The </a:t>
            </a:r>
            <a:r>
              <a:rPr lang="en-US" sz="2400" dirty="0"/>
              <a:t>goal of this paper is to create a robust approach to text detection in inconsistent environments. We intend to be able to read text oriented </a:t>
            </a:r>
            <a:r>
              <a:rPr lang="en-US" sz="2400" dirty="0" smtClean="0"/>
              <a:t>arbitrary whether </a:t>
            </a:r>
            <a:r>
              <a:rPr lang="en-US" sz="2400" dirty="0"/>
              <a:t>it is on a STOP </a:t>
            </a:r>
            <a:r>
              <a:rPr lang="en-US" sz="2400" dirty="0" smtClean="0"/>
              <a:t>sign, CPU</a:t>
            </a:r>
            <a:r>
              <a:rPr lang="en-US" sz="2400" dirty="0"/>
              <a:t>, or just written on </a:t>
            </a:r>
            <a:r>
              <a:rPr lang="en-US" sz="2400" dirty="0" smtClean="0"/>
              <a:t>paper</a:t>
            </a:r>
            <a:r>
              <a:rPr lang="en-US" sz="2400" dirty="0"/>
              <a:t>.</a:t>
            </a:r>
            <a:endParaRPr lang="en-US" sz="2400" dirty="0"/>
          </a:p>
        </p:txBody>
      </p:sp>
      <p:sp>
        <p:nvSpPr>
          <p:cNvPr id="112" name="TextBox 111"/>
          <p:cNvSpPr txBox="1"/>
          <p:nvPr/>
        </p:nvSpPr>
        <p:spPr>
          <a:xfrm>
            <a:off x="1104483" y="9487651"/>
            <a:ext cx="5660370" cy="1938992"/>
          </a:xfrm>
          <a:prstGeom prst="rect">
            <a:avLst/>
          </a:prstGeom>
          <a:noFill/>
        </p:spPr>
        <p:txBody>
          <a:bodyPr wrap="square" rtlCol="0">
            <a:spAutoFit/>
          </a:bodyPr>
          <a:lstStyle/>
          <a:p>
            <a:r>
              <a:rPr lang="en-US" sz="2400" dirty="0" smtClean="0"/>
              <a:t>During segmentation we make initial guess of each letter, to get rid of rotation dependence we rotate each.  Choosing the rotation which minimize the amount of non letter in the letters bounding box</a:t>
            </a:r>
            <a:endParaRPr lang="en-US" sz="2400" dirty="0"/>
          </a:p>
        </p:txBody>
      </p:sp>
      <p:sp>
        <p:nvSpPr>
          <p:cNvPr id="135" name="Rectangle 134"/>
          <p:cNvSpPr/>
          <p:nvPr/>
        </p:nvSpPr>
        <p:spPr>
          <a:xfrm>
            <a:off x="15074149" y="9794388"/>
            <a:ext cx="6118708" cy="830997"/>
          </a:xfrm>
          <a:prstGeom prst="rect">
            <a:avLst/>
          </a:prstGeom>
        </p:spPr>
        <p:txBody>
          <a:bodyPr wrap="square">
            <a:spAutoFit/>
          </a:bodyPr>
          <a:lstStyle/>
          <a:p>
            <a:r>
              <a:rPr lang="en-US" sz="2400" dirty="0" smtClean="0"/>
              <a:t>Our results our forthcoming but seem promising … </a:t>
            </a:r>
            <a:endParaRPr lang="en-US" sz="2400" dirty="0"/>
          </a:p>
        </p:txBody>
      </p:sp>
    </p:spTree>
    <p:extLst>
      <p:ext uri="{BB962C8B-B14F-4D97-AF65-F5344CB8AC3E}">
        <p14:creationId xmlns:p14="http://schemas.microsoft.com/office/powerpoint/2010/main" val="2370278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TotalTime>
  <Words>320</Words>
  <Application>Microsoft Office PowerPoint</Application>
  <PresentationFormat>Custom</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Trevor Decker</dc:creator>
  <cp:lastModifiedBy>Roboclub</cp:lastModifiedBy>
  <cp:revision>21</cp:revision>
  <cp:lastPrinted>2014-12-04T03:38:33Z</cp:lastPrinted>
  <dcterms:created xsi:type="dcterms:W3CDTF">2014-12-03T22:19:02Z</dcterms:created>
  <dcterms:modified xsi:type="dcterms:W3CDTF">2014-12-04T03:43:23Z</dcterms:modified>
</cp:coreProperties>
</file>