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74" r:id="rId3"/>
    <p:sldId id="257" r:id="rId4"/>
    <p:sldId id="276" r:id="rId5"/>
    <p:sldId id="279" r:id="rId6"/>
    <p:sldId id="282" r:id="rId7"/>
    <p:sldId id="281" r:id="rId8"/>
    <p:sldId id="267" r:id="rId9"/>
    <p:sldId id="283" r:id="rId10"/>
  </p:sldIdLst>
  <p:sldSz cx="13004800" cy="9753600"/>
  <p:notesSz cx="6858000" cy="9144000"/>
  <p:embeddedFontLst>
    <p:embeddedFont>
      <p:font typeface="Helvetica Neue" panose="020B0604020202020204" charset="0"/>
      <p:regular r:id="rId12"/>
      <p:bold r:id="rId13"/>
      <p:italic r:id="rId14"/>
      <p:boldItalic r:id="rId15"/>
    </p:embeddedFont>
    <p:embeddedFont>
      <p:font typeface="Helvetica Neue Light" panose="020B0604020202020204" charset="0"/>
      <p:regular r:id="rId16"/>
      <p:bold r:id="rId17"/>
      <p:italic r:id="rId18"/>
      <p:boldItalic r:id="rId19"/>
    </p:embeddedFont>
    <p:embeddedFont>
      <p:font typeface="Times" panose="020206030504050203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5" autoAdjust="0"/>
    <p:restoredTop sz="94660"/>
  </p:normalViewPr>
  <p:slideViewPr>
    <p:cSldViewPr snapToGrid="0">
      <p:cViewPr varScale="1">
        <p:scale>
          <a:sx n="49" d="100"/>
          <a:sy n="49" d="100"/>
        </p:scale>
        <p:origin x="123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9087286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78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82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857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51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67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57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42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471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14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70000" y="1638300"/>
            <a:ext cx="10464800" cy="33020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1" name="Shape 11"/>
          <p:cNvSpPr txBox="1">
            <a:spLocks noGrp="1"/>
          </p:cNvSpPr>
          <p:nvPr>
            <p:ph type="body" idx="1"/>
          </p:nvPr>
        </p:nvSpPr>
        <p:spPr>
          <a:xfrm>
            <a:off x="1270000" y="50419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0" y="0"/>
            <a:ext cx="130048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6"/>
        <p:cNvGrpSpPr/>
        <p:nvPr/>
      </p:nvGrpSpPr>
      <p:grpSpPr>
        <a:xfrm>
          <a:off x="0" y="0"/>
          <a:ext cx="0" cy="0"/>
          <a:chOff x="0" y="0"/>
          <a:chExt cx="0" cy="0"/>
        </a:xfrm>
      </p:grpSpPr>
      <p:sp>
        <p:nvSpPr>
          <p:cNvPr id="17" name="Shape 17"/>
          <p:cNvSpPr>
            <a:spLocks noGrp="1"/>
          </p:cNvSpPr>
          <p:nvPr>
            <p:ph type="pic" idx="2"/>
          </p:nvPr>
        </p:nvSpPr>
        <p:spPr>
          <a:xfrm>
            <a:off x="1625600" y="673100"/>
            <a:ext cx="9753600" cy="5905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8" name="Shape 18"/>
          <p:cNvSpPr txBox="1">
            <a:spLocks noGrp="1"/>
          </p:cNvSpPr>
          <p:nvPr>
            <p:ph type="title"/>
          </p:nvPr>
        </p:nvSpPr>
        <p:spPr>
          <a:xfrm>
            <a:off x="1270000" y="6718300"/>
            <a:ext cx="10464800" cy="1422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9" name="Shape 19"/>
          <p:cNvSpPr txBox="1">
            <a:spLocks noGrp="1"/>
          </p:cNvSpPr>
          <p:nvPr>
            <p:ph type="body" idx="1"/>
          </p:nvPr>
        </p:nvSpPr>
        <p:spPr>
          <a:xfrm>
            <a:off x="1270000" y="81534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0" name="Shape 2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Shape 22"/>
          <p:cNvSpPr>
            <a:spLocks noGrp="1"/>
          </p:cNvSpPr>
          <p:nvPr>
            <p:ph type="pic" idx="2"/>
          </p:nvPr>
        </p:nvSpPr>
        <p:spPr>
          <a:xfrm>
            <a:off x="6718300" y="635000"/>
            <a:ext cx="5334000" cy="8216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3" name="Shape 23"/>
          <p:cNvSpPr txBox="1">
            <a:spLocks noGrp="1"/>
          </p:cNvSpPr>
          <p:nvPr>
            <p:ph type="title"/>
          </p:nvPr>
        </p:nvSpPr>
        <p:spPr>
          <a:xfrm>
            <a:off x="952500" y="635000"/>
            <a:ext cx="5334000" cy="3987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6000"/>
              <a:buFont typeface="Helvetica Neue"/>
              <a:buNone/>
              <a:defRPr sz="6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1"/>
          </p:nvPr>
        </p:nvSpPr>
        <p:spPr>
          <a:xfrm>
            <a:off x="952500" y="4724400"/>
            <a:ext cx="5334000" cy="41148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5" name="Shape 2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8" name="Shape 2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1" name="Shape 31"/>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4000" cy="6286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4000" cy="6286500"/>
          </a:xfrm>
          <a:prstGeom prst="rect">
            <a:avLst/>
          </a:prstGeom>
          <a:noFill/>
          <a:ln>
            <a:noFill/>
          </a:ln>
        </p:spPr>
        <p:txBody>
          <a:bodyPr spcFirstLastPara="1" wrap="square" lIns="91425" tIns="91425" rIns="91425" bIns="91425" anchor="ctr" anchorCtr="0"/>
          <a:lstStyle>
            <a:lvl1pPr marL="457200" marR="0" lvl="0"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1pPr>
            <a:lvl2pPr marL="914400" marR="0" lvl="1"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2pPr>
            <a:lvl3pPr marL="1371600" marR="0" lvl="2"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3pPr>
            <a:lvl4pPr marL="1828800" marR="0" lvl="3"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4pPr>
            <a:lvl5pPr marL="2286000" marR="0" lvl="4"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952500" y="1270000"/>
            <a:ext cx="11099800" cy="72136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0" name="Shape 4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18300" y="50927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18300" y="8890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889000"/>
            <a:ext cx="5334000" cy="7975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1366"/>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2400"/>
              <a:buFont typeface="Helvetica Neue"/>
              <a:buNone/>
              <a:defRPr sz="2400" b="0" i="1"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112"/>
            <a:ext cx="10464800" cy="609776"/>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0"/>
              </a:spcBef>
              <a:spcAft>
                <a:spcPts val="0"/>
              </a:spcAft>
              <a:buClr>
                <a:srgbClr val="000000"/>
              </a:buClr>
              <a:buSzPts val="3400"/>
              <a:buFont typeface="Helvetica Neue"/>
              <a:buNone/>
              <a:defRPr sz="34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idx="4294967295"/>
          </p:nvPr>
        </p:nvSpPr>
        <p:spPr>
          <a:xfrm>
            <a:off x="4701952" y="8798908"/>
            <a:ext cx="10703400" cy="1525800"/>
          </a:xfrm>
          <a:prstGeom prst="rect">
            <a:avLst/>
          </a:prstGeom>
          <a:noFill/>
          <a:ln>
            <a:noFill/>
          </a:ln>
        </p:spPr>
        <p:txBody>
          <a:bodyPr spcFirstLastPara="1" wrap="square" lIns="50800" tIns="50800" rIns="50800" bIns="50800" anchor="b" anchorCtr="0">
            <a:noAutofit/>
          </a:bodyPr>
          <a:lstStyle/>
          <a:p>
            <a:pPr marL="0" marR="0" lvl="0" indent="0" algn="l" rtl="0">
              <a:lnSpc>
                <a:spcPct val="266666"/>
              </a:lnSpc>
              <a:spcBef>
                <a:spcPts val="0"/>
              </a:spcBef>
              <a:spcAft>
                <a:spcPts val="0"/>
              </a:spcAft>
              <a:buClr>
                <a:srgbClr val="FF9900"/>
              </a:buClr>
              <a:buSzPts val="3600"/>
              <a:buFont typeface="Arial"/>
              <a:buNone/>
            </a:pPr>
            <a:r>
              <a:rPr lang="en-US" sz="6000" b="1" dirty="0" err="1" smtClean="0">
                <a:solidFill>
                  <a:srgbClr val="FF0000"/>
                </a:solidFill>
                <a:latin typeface="Arial"/>
                <a:ea typeface="Arial"/>
                <a:cs typeface="Arial"/>
                <a:sym typeface="Arial"/>
              </a:rPr>
              <a:t>missionB</a:t>
            </a:r>
            <a:endParaRPr sz="6000" b="1" i="0" u="none" strike="noStrike" cap="none" dirty="0">
              <a:solidFill>
                <a:srgbClr val="FF0000"/>
              </a:solidFill>
              <a:latin typeface="Times"/>
              <a:ea typeface="Times"/>
              <a:cs typeface="Times"/>
              <a:sym typeface="Times"/>
            </a:endParaRPr>
          </a:p>
          <a:p>
            <a:pPr marL="0" marR="0" lvl="0" indent="0" algn="l" rtl="0">
              <a:lnSpc>
                <a:spcPct val="266666"/>
              </a:lnSpc>
              <a:spcBef>
                <a:spcPts val="0"/>
              </a:spcBef>
              <a:spcAft>
                <a:spcPts val="0"/>
              </a:spcAft>
              <a:buClr>
                <a:srgbClr val="000000"/>
              </a:buClr>
              <a:buSzPts val="3600"/>
              <a:buFont typeface="Arial"/>
              <a:buNone/>
            </a:pPr>
            <a:endParaRPr sz="6000" b="0" i="0" u="none" strike="noStrike" cap="none" dirty="0">
              <a:solidFill>
                <a:srgbClr val="000000"/>
              </a:solidFill>
              <a:latin typeface="Times"/>
              <a:ea typeface="Times"/>
              <a:cs typeface="Times"/>
              <a:sym typeface="Times"/>
            </a:endParaRPr>
          </a:p>
          <a:p>
            <a:pPr marL="0" marR="0" lvl="0" indent="0" algn="l" rtl="0">
              <a:lnSpc>
                <a:spcPct val="266666"/>
              </a:lnSpc>
              <a:spcBef>
                <a:spcPts val="0"/>
              </a:spcBef>
              <a:spcAft>
                <a:spcPts val="0"/>
              </a:spcAft>
              <a:buClr>
                <a:srgbClr val="FF0000"/>
              </a:buClr>
              <a:buSzPts val="3600"/>
              <a:buFont typeface="Arial"/>
              <a:buNone/>
            </a:pPr>
            <a:endParaRPr sz="6000" b="0" i="0" u="none" strike="noStrike" cap="none" dirty="0">
              <a:solidFill>
                <a:srgbClr val="000000"/>
              </a:solidFill>
              <a:latin typeface="Times"/>
              <a:ea typeface="Times"/>
              <a:cs typeface="Times"/>
              <a:sym typeface="Times"/>
            </a:endParaRPr>
          </a:p>
        </p:txBody>
      </p:sp>
      <p:sp>
        <p:nvSpPr>
          <p:cNvPr id="60" name="Shape 60"/>
          <p:cNvSpPr txBox="1"/>
          <p:nvPr/>
        </p:nvSpPr>
        <p:spPr>
          <a:xfrm>
            <a:off x="4224189" y="533399"/>
            <a:ext cx="2118123" cy="1003301"/>
          </a:xfrm>
          <a:prstGeom prst="rect">
            <a:avLst/>
          </a:prstGeom>
          <a:noFill/>
          <a:ln>
            <a:noFill/>
          </a:ln>
        </p:spPr>
        <p:txBody>
          <a:bodyPr spcFirstLastPara="1" wrap="square" lIns="50800" tIns="50800" rIns="50800" bIns="50800" anchor="ctr" anchorCtr="0">
            <a:noAutofit/>
          </a:bodyPr>
          <a:lstStyle/>
          <a:p>
            <a:pPr marL="609600" marR="0" lvl="0" indent="0" algn="ctr" rtl="0">
              <a:lnSpc>
                <a:spcPct val="237500"/>
              </a:lnSpc>
              <a:spcBef>
                <a:spcPts val="0"/>
              </a:spcBef>
              <a:spcAft>
                <a:spcPts val="0"/>
              </a:spcAft>
              <a:buClr>
                <a:srgbClr val="434343"/>
              </a:buClr>
              <a:buSzPts val="4800"/>
              <a:buFont typeface="Arial"/>
              <a:buNone/>
            </a:pPr>
            <a:endParaRPr sz="1200" b="0" i="0" u="none" strike="noStrike" cap="none">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195484" y="-304402"/>
            <a:ext cx="12511522" cy="9243450"/>
          </a:xfrm>
          <a:prstGeom prst="rect">
            <a:avLst/>
          </a:prstGeom>
          <a:noFill/>
          <a:ln>
            <a:noFill/>
          </a:ln>
        </p:spPr>
        <p:txBody>
          <a:bodyPr spcFirstLastPara="1" wrap="square" lIns="50800" tIns="50800" rIns="50800" bIns="50800" anchor="t"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i="0" u="none" strike="noStrike" cap="none" dirty="0" smtClean="0">
                <a:solidFill>
                  <a:srgbClr val="595959"/>
                </a:solidFill>
                <a:latin typeface="Arial"/>
                <a:ea typeface="Arial"/>
                <a:cs typeface="Arial"/>
                <a:sym typeface="Arial"/>
              </a:rPr>
              <a:t>Motivation  -</a:t>
            </a:r>
          </a:p>
          <a:p>
            <a:pPr marL="0" marR="0" lvl="0" indent="0" algn="l" rtl="0">
              <a:lnSpc>
                <a:spcPct val="200000"/>
              </a:lnSpc>
              <a:spcBef>
                <a:spcPts val="0"/>
              </a:spcBef>
              <a:spcAft>
                <a:spcPts val="0"/>
              </a:spcAft>
              <a:buClr>
                <a:srgbClr val="595959"/>
              </a:buClr>
              <a:buSzPts val="3600"/>
              <a:buFont typeface="Arial"/>
              <a:buNone/>
            </a:pPr>
            <a:r>
              <a:rPr lang="en-US" sz="3700" b="0" i="0" u="none" strike="noStrike" cap="none" dirty="0" smtClean="0">
                <a:solidFill>
                  <a:srgbClr val="000000"/>
                </a:solidFill>
                <a:latin typeface="Times"/>
                <a:ea typeface="Times"/>
                <a:cs typeface="Times"/>
                <a:sym typeface="Times"/>
              </a:rPr>
              <a:t>Every two second, someone in the world is in need of blood. </a:t>
            </a:r>
            <a:r>
              <a:rPr lang="en-US" sz="3700" dirty="0" smtClean="0">
                <a:latin typeface="Times"/>
                <a:ea typeface="Times"/>
                <a:cs typeface="Times"/>
                <a:sym typeface="Times"/>
              </a:rPr>
              <a:t>In India, there is a need of 5 crore blood units every year out of which only 2.5 crore unit requirements are met. A single car accident victim may require as many as 100 blood units. According to WHO, a single unit of blood can help save the lives of nearly 3 people. In such situations the application might be very helpful in meeting the requirements of blood units by the people who might be willing to donate blood.</a:t>
            </a:r>
            <a:endParaRPr sz="3700" b="0" i="0" u="none" strike="noStrike" cap="none" dirty="0">
              <a:solidFill>
                <a:srgbClr val="000000"/>
              </a:solidFill>
              <a:latin typeface="Times"/>
              <a:ea typeface="Times"/>
              <a:cs typeface="Times"/>
              <a:sym typeface="Times"/>
            </a:endParaRPr>
          </a:p>
        </p:txBody>
      </p:sp>
    </p:spTree>
    <p:extLst>
      <p:ext uri="{BB962C8B-B14F-4D97-AF65-F5344CB8AC3E}">
        <p14:creationId xmlns:p14="http://schemas.microsoft.com/office/powerpoint/2010/main" val="261367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132423" y="-1"/>
            <a:ext cx="12700708" cy="9632731"/>
          </a:xfrm>
          <a:prstGeom prst="rect">
            <a:avLst/>
          </a:prstGeom>
          <a:noFill/>
          <a:ln>
            <a:noFill/>
          </a:ln>
        </p:spPr>
        <p:txBody>
          <a:bodyPr spcFirstLastPara="1" wrap="square" lIns="50800" tIns="50800" rIns="50800" bIns="50800" anchor="t"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dirty="0" smtClean="0">
                <a:solidFill>
                  <a:srgbClr val="595959"/>
                </a:solidFill>
                <a:latin typeface="Arial"/>
                <a:ea typeface="Arial"/>
                <a:cs typeface="Arial"/>
                <a:sym typeface="Arial"/>
              </a:rPr>
              <a:t>Problem Statement</a:t>
            </a:r>
            <a:r>
              <a:rPr lang="en-US" sz="3600" b="1" i="0" u="none" strike="noStrike" cap="none" dirty="0" smtClean="0">
                <a:solidFill>
                  <a:srgbClr val="595959"/>
                </a:solidFill>
                <a:latin typeface="Arial"/>
                <a:ea typeface="Arial"/>
                <a:cs typeface="Arial"/>
                <a:sym typeface="Arial"/>
              </a:rPr>
              <a:t>  -</a:t>
            </a:r>
            <a:endParaRPr lang="en-US" sz="3700" b="1" dirty="0">
              <a:latin typeface="Times"/>
              <a:ea typeface="Arial"/>
              <a:cs typeface="Times"/>
              <a:sym typeface="Times"/>
            </a:endParaRPr>
          </a:p>
          <a:p>
            <a:pPr marL="0" indent="0">
              <a:lnSpc>
                <a:spcPct val="200000"/>
              </a:lnSpc>
              <a:buNone/>
            </a:pPr>
            <a:r>
              <a:rPr lang="en-US" sz="3600" dirty="0" smtClean="0">
                <a:latin typeface="Times" panose="02020603050405020304" pitchFamily="18" charset="0"/>
                <a:cs typeface="Times" panose="02020603050405020304" pitchFamily="18" charset="0"/>
              </a:rPr>
              <a:t>Blood </a:t>
            </a:r>
            <a:r>
              <a:rPr lang="en-US" sz="3600" dirty="0">
                <a:latin typeface="Times" panose="02020603050405020304" pitchFamily="18" charset="0"/>
                <a:cs typeface="Times" panose="02020603050405020304" pitchFamily="18" charset="0"/>
              </a:rPr>
              <a:t>being the most important element for humans to survive, developing an application to interconnect blood requesters and donors might help save lives during emergency. Making </a:t>
            </a:r>
            <a:r>
              <a:rPr lang="en-US" sz="3600" dirty="0" smtClean="0">
                <a:latin typeface="Times" panose="02020603050405020304" pitchFamily="18" charset="0"/>
                <a:cs typeface="Times" panose="02020603050405020304" pitchFamily="18" charset="0"/>
              </a:rPr>
              <a:t>such an application which is user </a:t>
            </a:r>
            <a:r>
              <a:rPr lang="en-US" sz="3600" dirty="0">
                <a:latin typeface="Times" panose="02020603050405020304" pitchFamily="18" charset="0"/>
                <a:cs typeface="Times" panose="02020603050405020304" pitchFamily="18" charset="0"/>
              </a:rPr>
              <a:t>friendly as well as </a:t>
            </a:r>
            <a:r>
              <a:rPr lang="en-US" sz="3600" dirty="0" smtClean="0">
                <a:latin typeface="Times" panose="02020603050405020304" pitchFamily="18" charset="0"/>
                <a:cs typeface="Times" panose="02020603050405020304" pitchFamily="18" charset="0"/>
              </a:rPr>
              <a:t>has more </a:t>
            </a:r>
            <a:r>
              <a:rPr lang="en-US" sz="3600" dirty="0">
                <a:latin typeface="Times" panose="02020603050405020304" pitchFamily="18" charset="0"/>
                <a:cs typeface="Times" panose="02020603050405020304" pitchFamily="18" charset="0"/>
              </a:rPr>
              <a:t>features for serving the people better, we are proposing a model in which we are going to connect the blood donor and requester together in a unique way.</a:t>
            </a:r>
            <a:endParaRPr lang="en-GB" sz="3600" dirty="0">
              <a:latin typeface="Times" panose="02020603050405020304" pitchFamily="18" charset="0"/>
              <a:cs typeface="Times" panose="02020603050405020304" pitchFamily="18" charset="0"/>
            </a:endParaRPr>
          </a:p>
          <a:p>
            <a:pPr marL="0" indent="0">
              <a:buNone/>
            </a:pPr>
            <a:r>
              <a:rPr lang="en-US" sz="4000" dirty="0"/>
              <a:t/>
            </a:r>
            <a:br>
              <a:rPr lang="en-US" sz="4000" dirty="0"/>
            </a:br>
            <a:endParaRPr sz="3700" b="0" i="0" u="none" strike="noStrike" cap="none" dirty="0">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290078" y="546937"/>
            <a:ext cx="12714722" cy="7982208"/>
          </a:xfrm>
          <a:prstGeom prst="rect">
            <a:avLst/>
          </a:prstGeom>
          <a:noFill/>
          <a:ln>
            <a:noFill/>
          </a:ln>
        </p:spPr>
        <p:txBody>
          <a:bodyPr spcFirstLastPara="1" wrap="square" lIns="50800" tIns="50800" rIns="50800" bIns="50800" anchor="t"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dirty="0" smtClean="0">
                <a:solidFill>
                  <a:srgbClr val="595959"/>
                </a:solidFill>
                <a:latin typeface="Arial"/>
                <a:ea typeface="Arial"/>
                <a:cs typeface="Arial"/>
                <a:sym typeface="Arial"/>
              </a:rPr>
              <a:t>Existing System –</a:t>
            </a:r>
            <a:endParaRPr lang="en-US" sz="3700" dirty="0">
              <a:latin typeface="Times"/>
              <a:ea typeface="Arial"/>
              <a:cs typeface="Times"/>
              <a:sym typeface="Times"/>
            </a:endParaRPr>
          </a:p>
          <a:p>
            <a:pPr marL="0" marR="0" lvl="0" indent="0" algn="l" rtl="0">
              <a:lnSpc>
                <a:spcPct val="211111"/>
              </a:lnSpc>
              <a:spcBef>
                <a:spcPts val="0"/>
              </a:spcBef>
              <a:spcAft>
                <a:spcPts val="0"/>
              </a:spcAft>
              <a:buClr>
                <a:srgbClr val="595959"/>
              </a:buClr>
              <a:buSzPts val="3600"/>
              <a:buFont typeface="Arial"/>
              <a:buNone/>
            </a:pPr>
            <a:r>
              <a:rPr lang="en-US" sz="3700" dirty="0" smtClean="0">
                <a:latin typeface="Times"/>
                <a:ea typeface="Arial"/>
                <a:cs typeface="Times"/>
                <a:sym typeface="Times"/>
              </a:rPr>
              <a:t>People who are in need of blood at emergency situations try to contact their relatives and friends or share the details on WhatsApp which doesn’t really help them much if there are no donors which match the criteria. They can contact only people they know and not strangers who might be willing to help them.</a:t>
            </a:r>
            <a:endParaRPr lang="en-US" sz="3700" dirty="0">
              <a:latin typeface="Times"/>
              <a:ea typeface="Arial"/>
              <a:cs typeface="Times"/>
              <a:sym typeface="Times"/>
            </a:endParaRPr>
          </a:p>
        </p:txBody>
      </p:sp>
    </p:spTree>
    <p:extLst>
      <p:ext uri="{BB962C8B-B14F-4D97-AF65-F5344CB8AC3E}">
        <p14:creationId xmlns:p14="http://schemas.microsoft.com/office/powerpoint/2010/main" val="114449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290078" y="546937"/>
            <a:ext cx="12714722" cy="7982208"/>
          </a:xfrm>
          <a:prstGeom prst="rect">
            <a:avLst/>
          </a:prstGeom>
          <a:noFill/>
          <a:ln>
            <a:noFill/>
          </a:ln>
        </p:spPr>
        <p:txBody>
          <a:bodyPr spcFirstLastPara="1" wrap="square" lIns="50800" tIns="50800" rIns="50800" bIns="50800" anchor="t" anchorCtr="0">
            <a:noAutofit/>
          </a:bodyPr>
          <a:lstStyle/>
          <a:p>
            <a:pPr marL="0" marR="0" lvl="0" indent="0" algn="l" rtl="0">
              <a:lnSpc>
                <a:spcPct val="150000"/>
              </a:lnSpc>
              <a:spcBef>
                <a:spcPts val="0"/>
              </a:spcBef>
              <a:spcAft>
                <a:spcPts val="0"/>
              </a:spcAft>
              <a:buClr>
                <a:srgbClr val="595959"/>
              </a:buClr>
              <a:buSzPts val="3600"/>
              <a:buFont typeface="Arial"/>
              <a:buNone/>
            </a:pPr>
            <a:r>
              <a:rPr lang="en-US" sz="3600" b="1" dirty="0" smtClean="0">
                <a:solidFill>
                  <a:srgbClr val="595959"/>
                </a:solidFill>
                <a:latin typeface="Arial"/>
                <a:ea typeface="Arial"/>
                <a:cs typeface="Arial"/>
                <a:sym typeface="Arial"/>
              </a:rPr>
              <a:t>Proposed System </a:t>
            </a:r>
            <a:r>
              <a:rPr lang="en-US" sz="3600" b="1" i="0" u="none" strike="noStrike" cap="none" dirty="0" smtClean="0">
                <a:solidFill>
                  <a:srgbClr val="595959"/>
                </a:solidFill>
                <a:latin typeface="Arial"/>
                <a:ea typeface="Arial"/>
                <a:cs typeface="Arial"/>
                <a:sym typeface="Arial"/>
              </a:rPr>
              <a:t>–</a:t>
            </a:r>
            <a:endParaRPr lang="en-US" sz="3700" dirty="0">
              <a:latin typeface="Times"/>
              <a:ea typeface="Arial"/>
              <a:cs typeface="Times"/>
              <a:sym typeface="Times"/>
            </a:endParaRPr>
          </a:p>
          <a:p>
            <a:pPr marL="0" marR="0" lvl="0" indent="0" algn="l" rtl="0">
              <a:lnSpc>
                <a:spcPct val="150000"/>
              </a:lnSpc>
              <a:spcBef>
                <a:spcPts val="0"/>
              </a:spcBef>
              <a:spcAft>
                <a:spcPts val="0"/>
              </a:spcAft>
              <a:buClr>
                <a:srgbClr val="595959"/>
              </a:buClr>
              <a:buSzPts val="3600"/>
              <a:buFont typeface="Arial"/>
              <a:buNone/>
            </a:pPr>
            <a:r>
              <a:rPr lang="en-US" sz="3700" dirty="0" smtClean="0">
                <a:latin typeface="Times"/>
                <a:ea typeface="Arial"/>
                <a:cs typeface="Times"/>
                <a:sym typeface="Times"/>
              </a:rPr>
              <a:t>Requests updated in the application will be plotted in the Maps using Google Maps API. Any person using the application can easily see the nearest blood request and choose to help. Requester can also notify people within the city if they are willing to donate blood. Requests can be made through twitter with a unique hashtag. Blood banks/hospital can organize blood camps and notify people. Automatic deletion of posts after the expiration time. Validation of every user through </a:t>
            </a:r>
            <a:r>
              <a:rPr lang="en-US" sz="3700" dirty="0" err="1" smtClean="0">
                <a:latin typeface="Times"/>
                <a:ea typeface="Arial"/>
                <a:cs typeface="Times"/>
                <a:sym typeface="Times"/>
              </a:rPr>
              <a:t>Aadhar</a:t>
            </a:r>
            <a:r>
              <a:rPr lang="en-US" sz="3700" dirty="0" smtClean="0">
                <a:latin typeface="Times"/>
                <a:ea typeface="Arial"/>
                <a:cs typeface="Times"/>
                <a:sym typeface="Times"/>
              </a:rPr>
              <a:t> API or manually done to ensure they are genuine. Reports can be generated based on the data for internal use of the government.</a:t>
            </a:r>
            <a:endParaRPr lang="en-US" sz="3700" dirty="0">
              <a:latin typeface="Times"/>
              <a:ea typeface="Arial"/>
              <a:cs typeface="Times"/>
              <a:sym typeface="Times"/>
            </a:endParaRPr>
          </a:p>
        </p:txBody>
      </p:sp>
    </p:spTree>
    <p:extLst>
      <p:ext uri="{BB962C8B-B14F-4D97-AF65-F5344CB8AC3E}">
        <p14:creationId xmlns:p14="http://schemas.microsoft.com/office/powerpoint/2010/main" val="1243217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162112" y="329776"/>
            <a:ext cx="10726467"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dirty="0" smtClean="0">
                <a:solidFill>
                  <a:srgbClr val="000000"/>
                </a:solidFill>
                <a:latin typeface="Arial"/>
                <a:ea typeface="Arial"/>
                <a:cs typeface="Arial"/>
                <a:sym typeface="Arial"/>
              </a:rPr>
              <a:t>Implementation - </a:t>
            </a:r>
            <a:endParaRPr sz="1200" b="1" i="0" u="none" strike="noStrike" cap="none" dirty="0">
              <a:solidFill>
                <a:srgbClr val="000000"/>
              </a:solidFill>
              <a:latin typeface="Times"/>
              <a:ea typeface="Times"/>
              <a:cs typeface="Times"/>
              <a:sym typeface="Time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83" y="1497723"/>
            <a:ext cx="3634827" cy="772315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799" y="1497723"/>
            <a:ext cx="3657600" cy="772424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4288" y="1497723"/>
            <a:ext cx="4177863" cy="7723158"/>
          </a:xfrm>
          <a:prstGeom prst="rect">
            <a:avLst/>
          </a:prstGeom>
        </p:spPr>
      </p:pic>
    </p:spTree>
    <p:extLst>
      <p:ext uri="{BB962C8B-B14F-4D97-AF65-F5344CB8AC3E}">
        <p14:creationId xmlns:p14="http://schemas.microsoft.com/office/powerpoint/2010/main" val="938857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146347" y="0"/>
            <a:ext cx="10726467"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dirty="0" smtClean="0">
                <a:solidFill>
                  <a:srgbClr val="000000"/>
                </a:solidFill>
                <a:latin typeface="Arial"/>
                <a:ea typeface="Arial"/>
                <a:cs typeface="Arial"/>
                <a:sym typeface="Arial"/>
              </a:rPr>
              <a:t>Implementation - </a:t>
            </a:r>
            <a:endParaRPr sz="1200" b="1" i="0" u="none" strike="noStrike" cap="none" dirty="0">
              <a:solidFill>
                <a:srgbClr val="000000"/>
              </a:solidFill>
              <a:latin typeface="Times"/>
              <a:ea typeface="Times"/>
              <a:cs typeface="Times"/>
              <a:sym typeface="Time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7" y="1008992"/>
            <a:ext cx="3845801" cy="68369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635" y="1008992"/>
            <a:ext cx="4102976" cy="72941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0635" y="6479628"/>
            <a:ext cx="4102976" cy="97536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2098" y="1008992"/>
            <a:ext cx="4068785" cy="601717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2098" y="6479628"/>
            <a:ext cx="4068785" cy="9753600"/>
          </a:xfrm>
          <a:prstGeom prst="rect">
            <a:avLst/>
          </a:prstGeom>
        </p:spPr>
      </p:pic>
    </p:spTree>
    <p:extLst>
      <p:ext uri="{BB962C8B-B14F-4D97-AF65-F5344CB8AC3E}">
        <p14:creationId xmlns:p14="http://schemas.microsoft.com/office/powerpoint/2010/main" val="191415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51261" y="0"/>
            <a:ext cx="12263120" cy="2708333"/>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000000"/>
              </a:buClr>
              <a:buSzPts val="9000"/>
              <a:buFont typeface="Helvetica Neue"/>
              <a:buNone/>
            </a:pPr>
            <a:r>
              <a:rPr lang="en-US" sz="9000" b="0" i="0" u="none" strike="noStrike" cap="none" dirty="0">
                <a:solidFill>
                  <a:srgbClr val="000000"/>
                </a:solidFill>
                <a:latin typeface="Helvetica Neue"/>
                <a:ea typeface="Helvetica Neue"/>
                <a:cs typeface="Helvetica Neue"/>
                <a:sym typeface="Helvetica Neue"/>
              </a:rPr>
              <a:t>#</a:t>
            </a:r>
            <a:r>
              <a:rPr lang="en-US" sz="9000" b="0" i="0" u="none" strike="noStrike" cap="none" dirty="0" err="1" smtClean="0">
                <a:solidFill>
                  <a:srgbClr val="000000"/>
                </a:solidFill>
                <a:latin typeface="Helvetica Neue"/>
                <a:ea typeface="Helvetica Neue"/>
                <a:cs typeface="Helvetica Neue"/>
                <a:sym typeface="Helvetica Neue"/>
              </a:rPr>
              <a:t>missionb</a:t>
            </a:r>
            <a:r>
              <a:rPr lang="en-US" sz="9000" dirty="0" err="1" smtClean="0"/>
              <a:t>cii</a:t>
            </a:r>
            <a:endParaRPr sz="9000" b="0" i="0" u="none" strike="noStrike" cap="none" dirty="0">
              <a:solidFill>
                <a:srgbClr val="000000"/>
              </a:solidFill>
              <a:latin typeface="Helvetica Neue"/>
              <a:ea typeface="Helvetica Neue"/>
              <a:cs typeface="Helvetica Neue"/>
              <a:sym typeface="Helvetica Neu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00" y="3436883"/>
            <a:ext cx="5486400" cy="9753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259088" y="376616"/>
            <a:ext cx="4464845"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a:solidFill>
                  <a:srgbClr val="000000"/>
                </a:solidFill>
                <a:latin typeface="Arial"/>
                <a:ea typeface="Arial"/>
                <a:cs typeface="Arial"/>
                <a:sym typeface="Arial"/>
              </a:rPr>
              <a:t>I</a:t>
            </a:r>
            <a:r>
              <a:rPr lang="en-US" sz="2400" b="0" i="0" u="none" strike="noStrike" cap="none">
                <a:solidFill>
                  <a:srgbClr val="000000"/>
                </a:solidFill>
                <a:latin typeface="Arial"/>
                <a:ea typeface="Arial"/>
                <a:cs typeface="Arial"/>
                <a:sym typeface="Arial"/>
              </a:rPr>
              <a:t>MPACT </a:t>
            </a:r>
            <a:r>
              <a:rPr lang="en-US" sz="3733" b="0" i="0" u="none" strike="noStrike" cap="none">
                <a:solidFill>
                  <a:srgbClr val="000000"/>
                </a:solidFill>
                <a:latin typeface="Arial"/>
                <a:ea typeface="Arial"/>
                <a:cs typeface="Arial"/>
                <a:sym typeface="Arial"/>
              </a:rPr>
              <a:t>O</a:t>
            </a:r>
            <a:r>
              <a:rPr lang="en-US" sz="2400" b="0" i="0" u="none" strike="noStrike" cap="none">
                <a:solidFill>
                  <a:srgbClr val="000000"/>
                </a:solidFill>
                <a:latin typeface="Arial"/>
                <a:ea typeface="Arial"/>
                <a:cs typeface="Arial"/>
                <a:sym typeface="Arial"/>
              </a:rPr>
              <a:t>F </a:t>
            </a:r>
            <a:r>
              <a:rPr lang="en-US" sz="3733" b="0" i="0" u="none" strike="noStrike" cap="none">
                <a:solidFill>
                  <a:srgbClr val="000000"/>
                </a:solidFill>
                <a:latin typeface="Arial"/>
                <a:ea typeface="Arial"/>
                <a:cs typeface="Arial"/>
                <a:sym typeface="Arial"/>
              </a:rPr>
              <a:t>T</a:t>
            </a:r>
            <a:r>
              <a:rPr lang="en-US" sz="2400" b="0" i="0" u="none" strike="noStrike" cap="none">
                <a:solidFill>
                  <a:srgbClr val="000000"/>
                </a:solidFill>
                <a:latin typeface="Arial"/>
                <a:ea typeface="Arial"/>
                <a:cs typeface="Arial"/>
                <a:sym typeface="Arial"/>
              </a:rPr>
              <a:t>HE </a:t>
            </a:r>
            <a:r>
              <a:rPr lang="en-US" sz="3733" b="0" i="0" u="none" strike="noStrike" cap="none">
                <a:solidFill>
                  <a:srgbClr val="000000"/>
                </a:solidFill>
                <a:latin typeface="Arial"/>
                <a:ea typeface="Arial"/>
                <a:cs typeface="Arial"/>
                <a:sym typeface="Arial"/>
              </a:rPr>
              <a:t>P</a:t>
            </a:r>
            <a:r>
              <a:rPr lang="en-US" sz="2400" b="0" i="0" u="none" strike="noStrike" cap="none">
                <a:solidFill>
                  <a:srgbClr val="000000"/>
                </a:solidFill>
                <a:latin typeface="Arial"/>
                <a:ea typeface="Arial"/>
                <a:cs typeface="Arial"/>
                <a:sym typeface="Arial"/>
              </a:rPr>
              <a:t>RODUCT</a:t>
            </a:r>
            <a:endParaRPr sz="1200" b="1" i="0" u="none" strike="noStrike" cap="none">
              <a:solidFill>
                <a:srgbClr val="000000"/>
              </a:solidFill>
              <a:latin typeface="Times"/>
              <a:ea typeface="Times"/>
              <a:cs typeface="Times"/>
              <a:sym typeface="Times"/>
            </a:endParaRPr>
          </a:p>
        </p:txBody>
      </p:sp>
      <p:sp>
        <p:nvSpPr>
          <p:cNvPr id="165" name="Shape 165"/>
          <p:cNvSpPr txBox="1"/>
          <p:nvPr/>
        </p:nvSpPr>
        <p:spPr>
          <a:xfrm>
            <a:off x="259088" y="-2343792"/>
            <a:ext cx="13080504" cy="13067679"/>
          </a:xfrm>
          <a:prstGeom prst="rect">
            <a:avLst/>
          </a:prstGeom>
          <a:noFill/>
          <a:ln>
            <a:noFill/>
          </a:ln>
        </p:spPr>
        <p:txBody>
          <a:bodyPr spcFirstLastPara="1" wrap="square" lIns="50800" tIns="50800" rIns="50800" bIns="50800" anchor="ctr"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000" b="1" i="0" u="none" strike="noStrike" cap="none" dirty="0">
                <a:solidFill>
                  <a:srgbClr val="595959"/>
                </a:solidFill>
                <a:sym typeface="Arial"/>
              </a:rPr>
              <a:t>&lt;How will your product influence the world ?&gt;</a:t>
            </a:r>
            <a:endParaRPr sz="3000" b="0" i="0" u="none" strike="noStrike" cap="none" dirty="0">
              <a:solidFill>
                <a:srgbClr val="000000"/>
              </a:solidFill>
              <a:latin typeface="Times"/>
              <a:ea typeface="Times"/>
              <a:cs typeface="Times"/>
              <a:sym typeface="Times"/>
            </a:endParaRPr>
          </a:p>
          <a:p>
            <a:pPr marL="0" marR="0" lvl="0" indent="0" algn="l" rtl="0">
              <a:lnSpc>
                <a:spcPct val="316666"/>
              </a:lnSpc>
              <a:spcBef>
                <a:spcPts val="0"/>
              </a:spcBef>
              <a:spcAft>
                <a:spcPts val="0"/>
              </a:spcAft>
              <a:buClr>
                <a:srgbClr val="595959"/>
              </a:buClr>
              <a:buSzPts val="2400"/>
              <a:buFont typeface="Arial"/>
              <a:buNone/>
            </a:pP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Blood is one of the requirements which is always immediate.</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We can never predict when a person might end up in an </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accident and require </a:t>
            </a:r>
            <a:r>
              <a:rPr lang="en-US" sz="3000" b="0" i="0" u="none" strike="noStrike" cap="none" dirty="0" smtClean="0">
                <a:solidFill>
                  <a:srgbClr val="595959"/>
                </a:solidFill>
                <a:sym typeface="Arial"/>
              </a:rPr>
              <a:t>blood</a:t>
            </a:r>
            <a:r>
              <a:rPr lang="en-US" sz="3000" b="0" i="0" u="none" strike="noStrike" cap="none" dirty="0">
                <a:solidFill>
                  <a:srgbClr val="595959"/>
                </a:solidFill>
                <a:sym typeface="Arial"/>
              </a:rPr>
              <a:t>. Our </a:t>
            </a:r>
            <a:r>
              <a:rPr lang="en-US" sz="3000" b="0" i="0" u="none" strike="noStrike" cap="none" dirty="0" smtClean="0">
                <a:solidFill>
                  <a:srgbClr val="595959"/>
                </a:solidFill>
                <a:sym typeface="Arial"/>
              </a:rPr>
              <a:t>application </a:t>
            </a:r>
            <a:r>
              <a:rPr lang="en-US" sz="3000" b="0" i="0" u="none" strike="noStrike" cap="none" dirty="0">
                <a:solidFill>
                  <a:srgbClr val="595959"/>
                </a:solidFill>
                <a:sym typeface="Arial"/>
              </a:rPr>
              <a:t>will definitely help</a:t>
            </a:r>
            <a:endParaRPr sz="3000" b="1" i="0" u="none" strike="noStrike" cap="none" dirty="0">
              <a:solidFill>
                <a:srgbClr val="000000"/>
              </a:solidFill>
              <a:latin typeface="Helvetica Neue"/>
              <a:ea typeface="Helvetica Neue"/>
              <a:cs typeface="Helvetica Neue"/>
              <a:sym typeface="Helvetica Neue"/>
            </a:endParaRPr>
          </a:p>
          <a:p>
            <a:pPr lvl="0">
              <a:lnSpc>
                <a:spcPct val="211111"/>
              </a:lnSpc>
              <a:buClr>
                <a:srgbClr val="595959"/>
              </a:buClr>
              <a:buSzPts val="3600"/>
            </a:pPr>
            <a:r>
              <a:rPr lang="en-US" sz="3000" b="0" i="0" u="none" strike="noStrike" cap="none" dirty="0" smtClean="0">
                <a:solidFill>
                  <a:srgbClr val="595959"/>
                </a:solidFill>
                <a:sym typeface="Arial"/>
              </a:rPr>
              <a:t> interconnecting all </a:t>
            </a:r>
            <a:r>
              <a:rPr lang="en-US" sz="3000" dirty="0">
                <a:solidFill>
                  <a:srgbClr val="595959"/>
                </a:solidFill>
              </a:rPr>
              <a:t>the blood requesters with people who are </a:t>
            </a:r>
            <a:endParaRPr lang="en-US" sz="3000" b="1" dirty="0">
              <a:latin typeface="Helvetica Neue"/>
              <a:ea typeface="Helvetica Neue"/>
              <a:cs typeface="Helvetica Neue"/>
              <a:sym typeface="Helvetica Neue"/>
            </a:endParaRPr>
          </a:p>
          <a:p>
            <a:pPr lvl="0">
              <a:lnSpc>
                <a:spcPct val="211111"/>
              </a:lnSpc>
              <a:buClr>
                <a:srgbClr val="595959"/>
              </a:buClr>
              <a:buSzPts val="3600"/>
            </a:pPr>
            <a:r>
              <a:rPr lang="en-US" sz="3000" dirty="0">
                <a:solidFill>
                  <a:srgbClr val="595959"/>
                </a:solidFill>
              </a:rPr>
              <a:t>willing to donate blood in the world</a:t>
            </a:r>
            <a:r>
              <a:rPr lang="en-US" sz="3000" dirty="0" smtClean="0">
                <a:solidFill>
                  <a:srgbClr val="595959"/>
                </a:solidFill>
              </a:rPr>
              <a:t>.</a:t>
            </a:r>
            <a:endParaRPr lang="en-US" sz="3000" b="0" i="0" u="none" strike="noStrike" cap="none" dirty="0" smtClean="0">
              <a:solidFill>
                <a:srgbClr val="595959"/>
              </a:solidFill>
              <a:sym typeface="Arial"/>
            </a:endParaRPr>
          </a:p>
          <a:p>
            <a:pPr lvl="0">
              <a:lnSpc>
                <a:spcPct val="211111"/>
              </a:lnSpc>
              <a:buClr>
                <a:srgbClr val="595959"/>
              </a:buClr>
              <a:buSzPts val="3600"/>
            </a:pPr>
            <a:r>
              <a:rPr lang="en-US" sz="3000" b="1" dirty="0">
                <a:solidFill>
                  <a:srgbClr val="595959"/>
                </a:solidFill>
              </a:rPr>
              <a:t> Social impact </a:t>
            </a:r>
            <a:r>
              <a:rPr lang="en-US" sz="3000" dirty="0">
                <a:solidFill>
                  <a:srgbClr val="595959"/>
                </a:solidFill>
              </a:rPr>
              <a:t>:</a:t>
            </a:r>
          </a:p>
          <a:p>
            <a:pPr lvl="0">
              <a:lnSpc>
                <a:spcPct val="211111"/>
              </a:lnSpc>
              <a:buClr>
                <a:srgbClr val="595959"/>
              </a:buClr>
              <a:buSzPts val="3600"/>
            </a:pPr>
            <a:r>
              <a:rPr lang="en-US" sz="3000" dirty="0">
                <a:solidFill>
                  <a:srgbClr val="595959"/>
                </a:solidFill>
              </a:rPr>
              <a:t>Connecting all the blood needy ones with blood donors can </a:t>
            </a:r>
          </a:p>
          <a:p>
            <a:pPr lvl="0">
              <a:lnSpc>
                <a:spcPct val="211111"/>
              </a:lnSpc>
              <a:buClr>
                <a:srgbClr val="595959"/>
              </a:buClr>
              <a:buSzPts val="3600"/>
            </a:pPr>
            <a:r>
              <a:rPr lang="en-US" sz="3000" dirty="0">
                <a:solidFill>
                  <a:srgbClr val="595959"/>
                </a:solidFill>
              </a:rPr>
              <a:t>help to create a big change over saving lives</a:t>
            </a:r>
            <a:r>
              <a:rPr lang="en-US" sz="3000" dirty="0" smtClean="0">
                <a:solidFill>
                  <a:srgbClr val="595959"/>
                </a:solidFill>
              </a:rPr>
              <a:t>.</a:t>
            </a:r>
            <a:endParaRPr lang="en-US" sz="3000" dirty="0">
              <a:solidFill>
                <a:srgbClr val="595959"/>
              </a:solidFill>
            </a:endParaRPr>
          </a:p>
        </p:txBody>
      </p:sp>
    </p:spTree>
    <p:extLst>
      <p:ext uri="{BB962C8B-B14F-4D97-AF65-F5344CB8AC3E}">
        <p14:creationId xmlns:p14="http://schemas.microsoft.com/office/powerpoint/2010/main" val="1135295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442</Words>
  <Application>Microsoft Office PowerPoint</Application>
  <PresentationFormat>Custom</PresentationFormat>
  <Paragraphs>24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Helvetica Neue</vt:lpstr>
      <vt:lpstr>Helvetica Neue Light</vt:lpstr>
      <vt:lpstr>Times</vt:lpstr>
      <vt:lpstr>Arial</vt:lpstr>
      <vt:lpstr>White</vt:lpstr>
      <vt:lpstr>missionB  </vt:lpstr>
      <vt:lpstr>PowerPoint Presentation</vt:lpstr>
      <vt:lpstr>PowerPoint Presentation</vt:lpstr>
      <vt:lpstr>PowerPoint Presentation</vt:lpstr>
      <vt:lpstr>PowerPoint Presentation</vt:lpstr>
      <vt:lpstr>PowerPoint Presentation</vt:lpstr>
      <vt:lpstr>PowerPoint Presentation</vt:lpstr>
      <vt:lpstr>#missionbcii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missionB</dc:title>
  <dc:creator>Chetan</dc:creator>
  <cp:lastModifiedBy>Chetan Dwarkani</cp:lastModifiedBy>
  <cp:revision>40</cp:revision>
  <dcterms:modified xsi:type="dcterms:W3CDTF">2018-10-10T18:30:20Z</dcterms:modified>
</cp:coreProperties>
</file>