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13004800" cy="9753600"/>
  <p:notesSz cx="6858000" cy="9144000"/>
  <p:embeddedFontLst>
    <p:embeddedFont>
      <p:font typeface="Times" panose="02020603050405020304" pitchFamily="18" charset="0"/>
      <p:regular r:id="rId20"/>
      <p:bold r:id="rId21"/>
      <p:italic r:id="rId22"/>
      <p:boldItalic r:id="rId23"/>
    </p:embeddedFont>
    <p:embeddedFont>
      <p:font typeface="Helvetica Neue Light" panose="020B0604020202020204" charset="0"/>
      <p:regular r:id="rId24"/>
      <p:bold r:id="rId25"/>
      <p:italic r:id="rId26"/>
      <p:boldItalic r:id="rId27"/>
    </p:embeddedFont>
    <p:embeddedFont>
      <p:font typeface="Helvetica Neue"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49" d="100"/>
          <a:sy n="49" d="100"/>
        </p:scale>
        <p:origin x="12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9087286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78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8674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243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1471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10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187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209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266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18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85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39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8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73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576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80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410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825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270000" y="1638300"/>
            <a:ext cx="10464800" cy="33020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1" name="Shape 11"/>
          <p:cNvSpPr txBox="1">
            <a:spLocks noGrp="1"/>
          </p:cNvSpPr>
          <p:nvPr>
            <p:ph type="body" idx="1"/>
          </p:nvPr>
        </p:nvSpPr>
        <p:spPr>
          <a:xfrm>
            <a:off x="1270000" y="5041900"/>
            <a:ext cx="10464800" cy="1130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2" name="Shape 1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1366"/>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2400"/>
              <a:buFont typeface="Helvetica Neue"/>
              <a:buNone/>
              <a:defRPr sz="2400" b="0" i="1"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112"/>
            <a:ext cx="10464800" cy="609776"/>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0"/>
              </a:spcBef>
              <a:spcAft>
                <a:spcPts val="0"/>
              </a:spcAft>
              <a:buClr>
                <a:srgbClr val="000000"/>
              </a:buClr>
              <a:buSzPts val="3400"/>
              <a:buFont typeface="Helvetica Neue"/>
              <a:buNone/>
              <a:defRPr sz="34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0" y="0"/>
            <a:ext cx="130048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Center" type="tx">
  <p:cSld name="TITLE_AND_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270000" y="3225800"/>
            <a:ext cx="10464800" cy="3302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5" name="Shape 1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6"/>
        <p:cNvGrpSpPr/>
        <p:nvPr/>
      </p:nvGrpSpPr>
      <p:grpSpPr>
        <a:xfrm>
          <a:off x="0" y="0"/>
          <a:ext cx="0" cy="0"/>
          <a:chOff x="0" y="0"/>
          <a:chExt cx="0" cy="0"/>
        </a:xfrm>
      </p:grpSpPr>
      <p:sp>
        <p:nvSpPr>
          <p:cNvPr id="17" name="Shape 17"/>
          <p:cNvSpPr>
            <a:spLocks noGrp="1"/>
          </p:cNvSpPr>
          <p:nvPr>
            <p:ph type="pic" idx="2"/>
          </p:nvPr>
        </p:nvSpPr>
        <p:spPr>
          <a:xfrm>
            <a:off x="1625600" y="673100"/>
            <a:ext cx="9753600" cy="59055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8" name="Shape 18"/>
          <p:cNvSpPr txBox="1">
            <a:spLocks noGrp="1"/>
          </p:cNvSpPr>
          <p:nvPr>
            <p:ph type="title"/>
          </p:nvPr>
        </p:nvSpPr>
        <p:spPr>
          <a:xfrm>
            <a:off x="1270000" y="6718300"/>
            <a:ext cx="10464800" cy="1422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9" name="Shape 19"/>
          <p:cNvSpPr txBox="1">
            <a:spLocks noGrp="1"/>
          </p:cNvSpPr>
          <p:nvPr>
            <p:ph type="body" idx="1"/>
          </p:nvPr>
        </p:nvSpPr>
        <p:spPr>
          <a:xfrm>
            <a:off x="1270000" y="8153400"/>
            <a:ext cx="10464800" cy="1130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0" name="Shape 2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Shape 22"/>
          <p:cNvSpPr>
            <a:spLocks noGrp="1"/>
          </p:cNvSpPr>
          <p:nvPr>
            <p:ph type="pic" idx="2"/>
          </p:nvPr>
        </p:nvSpPr>
        <p:spPr>
          <a:xfrm>
            <a:off x="6718300" y="635000"/>
            <a:ext cx="5334000" cy="8216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3" name="Shape 23"/>
          <p:cNvSpPr txBox="1">
            <a:spLocks noGrp="1"/>
          </p:cNvSpPr>
          <p:nvPr>
            <p:ph type="title"/>
          </p:nvPr>
        </p:nvSpPr>
        <p:spPr>
          <a:xfrm>
            <a:off x="952500" y="635000"/>
            <a:ext cx="5334000" cy="3987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6000"/>
              <a:buFont typeface="Helvetica Neue"/>
              <a:buNone/>
              <a:defRPr sz="6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1"/>
          </p:nvPr>
        </p:nvSpPr>
        <p:spPr>
          <a:xfrm>
            <a:off x="952500" y="4724400"/>
            <a:ext cx="5334000" cy="41148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5" name="Shape 2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8" name="Shape 2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1" name="Shape 31"/>
          <p:cNvSpPr txBox="1">
            <a:spLocks noGrp="1"/>
          </p:cNvSpPr>
          <p:nvPr>
            <p:ph type="body" idx="1"/>
          </p:nvPr>
        </p:nvSpPr>
        <p:spPr>
          <a:xfrm>
            <a:off x="952500" y="2590800"/>
            <a:ext cx="11099800" cy="62865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4000" cy="62865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4000" cy="6286500"/>
          </a:xfrm>
          <a:prstGeom prst="rect">
            <a:avLst/>
          </a:prstGeom>
          <a:noFill/>
          <a:ln>
            <a:noFill/>
          </a:ln>
        </p:spPr>
        <p:txBody>
          <a:bodyPr spcFirstLastPara="1" wrap="square" lIns="91425" tIns="91425" rIns="91425" bIns="91425" anchor="ctr" anchorCtr="0"/>
          <a:lstStyle>
            <a:lvl1pPr marL="457200" marR="0" lvl="0"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1pPr>
            <a:lvl2pPr marL="914400" marR="0" lvl="1"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2pPr>
            <a:lvl3pPr marL="1371600" marR="0" lvl="2"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3pPr>
            <a:lvl4pPr marL="1828800" marR="0" lvl="3"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4pPr>
            <a:lvl5pPr marL="2286000" marR="0" lvl="4"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952500" y="1270000"/>
            <a:ext cx="11099800" cy="72136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0" name="Shape 4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18300" y="5092700"/>
            <a:ext cx="5334000" cy="3771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18300" y="889000"/>
            <a:ext cx="5334000" cy="3771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889000"/>
            <a:ext cx="5334000" cy="79756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800" cy="62865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idx="4294967295"/>
          </p:nvPr>
        </p:nvSpPr>
        <p:spPr>
          <a:xfrm>
            <a:off x="4039800" y="4857528"/>
            <a:ext cx="10703400" cy="1525800"/>
          </a:xfrm>
          <a:prstGeom prst="rect">
            <a:avLst/>
          </a:prstGeom>
          <a:noFill/>
          <a:ln>
            <a:noFill/>
          </a:ln>
        </p:spPr>
        <p:txBody>
          <a:bodyPr spcFirstLastPara="1" wrap="square" lIns="50800" tIns="50800" rIns="50800" bIns="50800" anchor="b" anchorCtr="0">
            <a:noAutofit/>
          </a:bodyPr>
          <a:lstStyle/>
          <a:p>
            <a:pPr marL="0" marR="0" lvl="0" indent="0" algn="l" rtl="0">
              <a:lnSpc>
                <a:spcPct val="266666"/>
              </a:lnSpc>
              <a:spcBef>
                <a:spcPts val="0"/>
              </a:spcBef>
              <a:spcAft>
                <a:spcPts val="0"/>
              </a:spcAft>
              <a:buClr>
                <a:srgbClr val="FF9900"/>
              </a:buClr>
              <a:buSzPts val="3600"/>
              <a:buFont typeface="Arial"/>
              <a:buNone/>
            </a:pPr>
            <a:r>
              <a:rPr lang="en-US" sz="5000" b="1" i="0" u="none" strike="noStrike" cap="none">
                <a:solidFill>
                  <a:srgbClr val="FF0000"/>
                </a:solidFill>
                <a:latin typeface="Arial"/>
                <a:ea typeface="Arial"/>
                <a:cs typeface="Arial"/>
                <a:sym typeface="Arial"/>
              </a:rPr>
              <a:t>Team - </a:t>
            </a:r>
            <a:r>
              <a:rPr lang="en-US" sz="5000" b="1">
                <a:solidFill>
                  <a:srgbClr val="FF0000"/>
                </a:solidFill>
                <a:latin typeface="Arial"/>
                <a:ea typeface="Arial"/>
                <a:cs typeface="Arial"/>
                <a:sym typeface="Arial"/>
              </a:rPr>
              <a:t>missionB</a:t>
            </a:r>
            <a:endParaRPr sz="5000" b="1" i="0" u="none" strike="noStrike" cap="none">
              <a:solidFill>
                <a:srgbClr val="FF0000"/>
              </a:solidFill>
              <a:latin typeface="Times"/>
              <a:ea typeface="Times"/>
              <a:cs typeface="Times"/>
              <a:sym typeface="Times"/>
            </a:endParaRPr>
          </a:p>
          <a:p>
            <a:pPr marL="0" marR="0" lvl="0" indent="0" algn="l" rtl="0">
              <a:lnSpc>
                <a:spcPct val="266666"/>
              </a:lnSpc>
              <a:spcBef>
                <a:spcPts val="0"/>
              </a:spcBef>
              <a:spcAft>
                <a:spcPts val="0"/>
              </a:spcAft>
              <a:buClr>
                <a:srgbClr val="000000"/>
              </a:buClr>
              <a:buSzPts val="3600"/>
              <a:buFont typeface="Arial"/>
              <a:buNone/>
            </a:pPr>
            <a:endParaRPr sz="1080" b="0" i="0" u="none" strike="noStrike" cap="none">
              <a:solidFill>
                <a:srgbClr val="000000"/>
              </a:solidFill>
              <a:latin typeface="Times"/>
              <a:ea typeface="Times"/>
              <a:cs typeface="Times"/>
              <a:sym typeface="Times"/>
            </a:endParaRPr>
          </a:p>
          <a:p>
            <a:pPr marL="0" marR="0" lvl="0" indent="0" algn="l" rtl="0">
              <a:lnSpc>
                <a:spcPct val="266666"/>
              </a:lnSpc>
              <a:spcBef>
                <a:spcPts val="0"/>
              </a:spcBef>
              <a:spcAft>
                <a:spcPts val="0"/>
              </a:spcAft>
              <a:buClr>
                <a:srgbClr val="FF0000"/>
              </a:buClr>
              <a:buSzPts val="3600"/>
              <a:buFont typeface="Arial"/>
              <a:buNone/>
            </a:pPr>
            <a:endParaRPr sz="1080" b="0" i="0" u="none" strike="noStrike" cap="none">
              <a:solidFill>
                <a:srgbClr val="000000"/>
              </a:solidFill>
              <a:latin typeface="Times"/>
              <a:ea typeface="Times"/>
              <a:cs typeface="Times"/>
              <a:sym typeface="Times"/>
            </a:endParaRPr>
          </a:p>
        </p:txBody>
      </p:sp>
      <p:sp>
        <p:nvSpPr>
          <p:cNvPr id="60" name="Shape 60"/>
          <p:cNvSpPr txBox="1"/>
          <p:nvPr/>
        </p:nvSpPr>
        <p:spPr>
          <a:xfrm>
            <a:off x="4224189" y="533399"/>
            <a:ext cx="2118123" cy="1003301"/>
          </a:xfrm>
          <a:prstGeom prst="rect">
            <a:avLst/>
          </a:prstGeom>
          <a:noFill/>
          <a:ln>
            <a:noFill/>
          </a:ln>
        </p:spPr>
        <p:txBody>
          <a:bodyPr spcFirstLastPara="1" wrap="square" lIns="50800" tIns="50800" rIns="50800" bIns="50800" anchor="ctr" anchorCtr="0">
            <a:noAutofit/>
          </a:bodyPr>
          <a:lstStyle/>
          <a:p>
            <a:pPr marL="609600" marR="0" lvl="0" indent="0" algn="ctr" rtl="0">
              <a:lnSpc>
                <a:spcPct val="237500"/>
              </a:lnSpc>
              <a:spcBef>
                <a:spcPts val="0"/>
              </a:spcBef>
              <a:spcAft>
                <a:spcPts val="0"/>
              </a:spcAft>
              <a:buClr>
                <a:srgbClr val="434343"/>
              </a:buClr>
              <a:buSzPts val="4800"/>
              <a:buFont typeface="Arial"/>
              <a:buNone/>
            </a:pPr>
            <a:endParaRPr sz="1200" b="0" i="0" u="none" strike="noStrike" cap="none">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p:nvPr/>
        </p:nvSpPr>
        <p:spPr>
          <a:xfrm>
            <a:off x="399011" y="788019"/>
            <a:ext cx="11105804" cy="3295774"/>
          </a:xfrm>
          <a:prstGeom prst="rect">
            <a:avLst/>
          </a:prstGeom>
          <a:noFill/>
          <a:ln>
            <a:noFill/>
          </a:ln>
        </p:spPr>
        <p:txBody>
          <a:bodyPr spcFirstLastPara="1" wrap="square" lIns="50800" tIns="50800" rIns="50800" bIns="50800" anchor="ctr"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1" i="0" u="none" strike="noStrike" cap="none" dirty="0">
                <a:solidFill>
                  <a:srgbClr val="595959"/>
                </a:solidFill>
                <a:latin typeface="Arial"/>
                <a:ea typeface="Arial"/>
                <a:cs typeface="Arial"/>
                <a:sym typeface="Arial"/>
              </a:rPr>
              <a:t>8) WEBSITE DASHBOARD-</a:t>
            </a:r>
            <a:endParaRPr dirty="0"/>
          </a:p>
          <a:p>
            <a:pPr marL="0" marR="0" lvl="0" indent="0" algn="l" rtl="0">
              <a:lnSpc>
                <a:spcPct val="211111"/>
              </a:lnSpc>
              <a:spcBef>
                <a:spcPts val="2100"/>
              </a:spcBef>
              <a:spcAft>
                <a:spcPts val="0"/>
              </a:spcAft>
              <a:buClr>
                <a:srgbClr val="595959"/>
              </a:buClr>
              <a:buSzPts val="3600"/>
              <a:buFont typeface="Arial"/>
              <a:buNone/>
            </a:pPr>
            <a:r>
              <a:rPr lang="en-US" sz="3600" b="0" i="0" u="none" strike="noStrike" cap="none" dirty="0">
                <a:solidFill>
                  <a:srgbClr val="595959"/>
                </a:solidFill>
                <a:latin typeface="Arial"/>
                <a:ea typeface="Arial"/>
                <a:cs typeface="Arial"/>
                <a:sym typeface="Arial"/>
              </a:rPr>
              <a:t>All the user and blood request currently preset in database</a:t>
            </a:r>
            <a:endParaRPr sz="2400" b="0" i="0" u="none" strike="noStrike" cap="none" dirty="0">
              <a:solidFill>
                <a:srgbClr val="000000"/>
              </a:solidFill>
              <a:latin typeface="Times"/>
              <a:ea typeface="Times"/>
              <a:cs typeface="Times"/>
              <a:sym typeface="Times"/>
            </a:endParaRPr>
          </a:p>
        </p:txBody>
      </p:sp>
      <p:pic>
        <p:nvPicPr>
          <p:cNvPr id="116" name="Shape 116"/>
          <p:cNvPicPr preferRelativeResize="0"/>
          <p:nvPr/>
        </p:nvPicPr>
        <p:blipFill rotWithShape="1">
          <a:blip r:embed="rId3">
            <a:alphaModFix/>
          </a:blip>
          <a:srcRect/>
          <a:stretch/>
        </p:blipFill>
        <p:spPr>
          <a:xfrm>
            <a:off x="847898" y="4696807"/>
            <a:ext cx="11126271" cy="402699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588357" y="2578331"/>
            <a:ext cx="6178203" cy="7175269"/>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000000"/>
              </a:buClr>
              <a:buSzPts val="3700"/>
              <a:buFont typeface="Helvetica Neue"/>
              <a:buNone/>
            </a:pPr>
            <a:r>
              <a:rPr lang="en-US" sz="3700" b="0" i="0" u="none" strike="noStrike" cap="none">
                <a:solidFill>
                  <a:srgbClr val="000000"/>
                </a:solidFill>
                <a:latin typeface="Helvetica Neue"/>
                <a:ea typeface="Helvetica Neue"/>
                <a:cs typeface="Helvetica Neue"/>
                <a:sym typeface="Helvetica Neue"/>
              </a:rPr>
              <a:t>9) NOTIFICATION PANEL –</a:t>
            </a:r>
            <a:endParaRPr/>
          </a:p>
          <a:p>
            <a:pPr marL="0" marR="0" lvl="0" indent="0" algn="l" rtl="0">
              <a:lnSpc>
                <a:spcPct val="100000"/>
              </a:lnSpc>
              <a:spcBef>
                <a:spcPts val="0"/>
              </a:spcBef>
              <a:spcAft>
                <a:spcPts val="0"/>
              </a:spcAft>
              <a:buClr>
                <a:srgbClr val="000000"/>
              </a:buClr>
              <a:buSzPts val="3700"/>
              <a:buFont typeface="Helvetica Neue"/>
              <a:buNone/>
            </a:pPr>
            <a:endParaRPr sz="37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3700"/>
              <a:buFont typeface="Helvetica Neue"/>
              <a:buNone/>
            </a:pPr>
            <a:r>
              <a:rPr lang="en-US" sz="3700" b="0" i="0" u="none" strike="noStrike" cap="none">
                <a:solidFill>
                  <a:srgbClr val="000000"/>
                </a:solidFill>
                <a:latin typeface="Helvetica Neue"/>
                <a:ea typeface="Helvetica Neue"/>
                <a:cs typeface="Helvetica Neue"/>
                <a:sym typeface="Helvetica Neue"/>
              </a:rPr>
              <a:t>        All the requests accepted are visible in this section.</a:t>
            </a:r>
            <a:endParaRPr sz="3700" b="0" i="0" u="none" strike="noStrike" cap="none">
              <a:solidFill>
                <a:srgbClr val="000000"/>
              </a:solidFill>
              <a:latin typeface="Helvetica Neue"/>
              <a:ea typeface="Helvetica Neue"/>
              <a:cs typeface="Helvetica Neue"/>
              <a:sym typeface="Helvetica Neue"/>
            </a:endParaRPr>
          </a:p>
        </p:txBody>
      </p:sp>
      <p:pic>
        <p:nvPicPr>
          <p:cNvPr id="122" name="Shape 122"/>
          <p:cNvPicPr preferRelativeResize="0"/>
          <p:nvPr/>
        </p:nvPicPr>
        <p:blipFill rotWithShape="1">
          <a:blip r:embed="rId3">
            <a:alphaModFix/>
          </a:blip>
          <a:srcRect/>
          <a:stretch/>
        </p:blipFill>
        <p:spPr>
          <a:xfrm>
            <a:off x="7349075" y="0"/>
            <a:ext cx="5486400" cy="9753594"/>
          </a:xfrm>
          <a:prstGeom prst="rect">
            <a:avLst/>
          </a:prstGeom>
          <a:noFill/>
          <a:ln>
            <a:noFill/>
          </a:ln>
        </p:spPr>
      </p:pic>
      <p:pic>
        <p:nvPicPr>
          <p:cNvPr id="123" name="Shape 123"/>
          <p:cNvPicPr preferRelativeResize="0"/>
          <p:nvPr/>
        </p:nvPicPr>
        <p:blipFill>
          <a:blip r:embed="rId4">
            <a:alphaModFix/>
          </a:blip>
          <a:stretch>
            <a:fillRect/>
          </a:stretch>
        </p:blipFill>
        <p:spPr>
          <a:xfrm>
            <a:off x="7349075" y="2890900"/>
            <a:ext cx="5486400" cy="97536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71978" y="2744815"/>
            <a:ext cx="12263120" cy="2708333"/>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000000"/>
              </a:buClr>
              <a:buSzPts val="9000"/>
              <a:buFont typeface="Helvetica Neue"/>
              <a:buNone/>
            </a:pPr>
            <a:r>
              <a:rPr lang="en-US" sz="9000" b="0" i="0" u="none" strike="noStrike" cap="none">
                <a:solidFill>
                  <a:srgbClr val="000000"/>
                </a:solidFill>
                <a:latin typeface="Helvetica Neue"/>
                <a:ea typeface="Helvetica Neue"/>
                <a:cs typeface="Helvetica Neue"/>
                <a:sym typeface="Helvetica Neue"/>
              </a:rPr>
              <a:t>#missionb</a:t>
            </a:r>
            <a:r>
              <a:rPr lang="en-US" sz="9000"/>
              <a:t>sprite</a:t>
            </a:r>
            <a:endParaRPr sz="9000" b="0" i="0" u="none" strike="noStrike" cap="none">
              <a:solidFill>
                <a:srgbClr val="00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p:nvPr/>
        </p:nvSpPr>
        <p:spPr>
          <a:xfrm>
            <a:off x="347659" y="1818500"/>
            <a:ext cx="6023532" cy="5950347"/>
          </a:xfrm>
          <a:prstGeom prst="rect">
            <a:avLst/>
          </a:prstGeom>
          <a:noFill/>
          <a:ln>
            <a:noFill/>
          </a:ln>
        </p:spPr>
        <p:txBody>
          <a:bodyPr spcFirstLastPara="1" wrap="square" lIns="50800" tIns="50800" rIns="50800" bIns="50800" anchor="ctr" anchorCtr="0">
            <a:noAutofit/>
          </a:bodyPr>
          <a:lstStyle/>
          <a:p>
            <a:pPr marL="0" marR="0" lvl="0" indent="0" algn="l" rtl="0">
              <a:lnSpc>
                <a:spcPct val="211111"/>
              </a:lnSpc>
              <a:spcBef>
                <a:spcPts val="0"/>
              </a:spcBef>
              <a:spcAft>
                <a:spcPts val="0"/>
              </a:spcAft>
              <a:buClr>
                <a:srgbClr val="595959"/>
              </a:buClr>
              <a:buSzPts val="3600"/>
              <a:buFont typeface="Arial"/>
              <a:buNone/>
            </a:pPr>
            <a:endParaRPr sz="3600">
              <a:solidFill>
                <a:srgbClr val="595959"/>
              </a:solidFill>
            </a:endParaRPr>
          </a:p>
          <a:p>
            <a:pPr marL="0" marR="0" lvl="0" indent="0" algn="l" rtl="0">
              <a:lnSpc>
                <a:spcPct val="211111"/>
              </a:lnSpc>
              <a:spcBef>
                <a:spcPts val="0"/>
              </a:spcBef>
              <a:spcAft>
                <a:spcPts val="0"/>
              </a:spcAft>
              <a:buClr>
                <a:srgbClr val="595959"/>
              </a:buClr>
              <a:buSzPts val="3600"/>
              <a:buFont typeface="Arial"/>
              <a:buNone/>
            </a:pPr>
            <a:r>
              <a:rPr lang="en-US" sz="3600" b="1">
                <a:solidFill>
                  <a:srgbClr val="595959"/>
                </a:solidFill>
              </a:rPr>
              <a:t> 10 </a:t>
            </a:r>
            <a:r>
              <a:rPr lang="en-US" sz="3600" b="1" i="0" u="none" strike="noStrike" cap="none">
                <a:solidFill>
                  <a:srgbClr val="595959"/>
                </a:solidFill>
                <a:latin typeface="Arial"/>
                <a:ea typeface="Arial"/>
                <a:cs typeface="Arial"/>
                <a:sym typeface="Arial"/>
              </a:rPr>
              <a:t>) SOCIAL MEDIA CONNECT</a:t>
            </a:r>
            <a:r>
              <a:rPr lang="en-US" sz="3600" b="0" i="0" u="none" strike="noStrike" cap="none">
                <a:solidFill>
                  <a:srgbClr val="595959"/>
                </a:solidFill>
                <a:latin typeface="Arial"/>
                <a:ea typeface="Arial"/>
                <a:cs typeface="Arial"/>
                <a:sym typeface="Arial"/>
              </a:rPr>
              <a:t> - We have connected twitter in our app so that the recent blood related tweets can be easily seen.</a:t>
            </a:r>
            <a:endParaRPr sz="2400" b="1" i="0" u="none" strike="noStrike" cap="none">
              <a:solidFill>
                <a:srgbClr val="000000"/>
              </a:solidFill>
              <a:latin typeface="Times"/>
              <a:ea typeface="Times"/>
              <a:cs typeface="Times"/>
              <a:sym typeface="Times"/>
            </a:endParaRPr>
          </a:p>
        </p:txBody>
      </p:sp>
      <p:pic>
        <p:nvPicPr>
          <p:cNvPr id="134" name="Shape 134"/>
          <p:cNvPicPr preferRelativeResize="0"/>
          <p:nvPr/>
        </p:nvPicPr>
        <p:blipFill>
          <a:blip r:embed="rId3">
            <a:alphaModFix/>
          </a:blip>
          <a:stretch>
            <a:fillRect/>
          </a:stretch>
        </p:blipFill>
        <p:spPr>
          <a:xfrm>
            <a:off x="7518400" y="0"/>
            <a:ext cx="5486400" cy="97536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36997" y="783012"/>
            <a:ext cx="10464800" cy="1422400"/>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000000"/>
              </a:buClr>
              <a:buSzPts val="8000"/>
              <a:buFont typeface="Helvetica Neue"/>
              <a:buNone/>
            </a:pPr>
            <a:r>
              <a:rPr lang="en-US" sz="8000" b="0" i="0" u="none" strike="noStrike" cap="none">
                <a:solidFill>
                  <a:srgbClr val="000000"/>
                </a:solidFill>
                <a:latin typeface="Helvetica Neue"/>
                <a:ea typeface="Helvetica Neue"/>
                <a:cs typeface="Helvetica Neue"/>
                <a:sym typeface="Helvetica Neue"/>
              </a:rPr>
              <a:t>DATABASE</a:t>
            </a:r>
            <a:endParaRPr sz="8000" b="0" i="0" u="none" strike="noStrike" cap="none">
              <a:solidFill>
                <a:srgbClr val="000000"/>
              </a:solidFill>
              <a:latin typeface="Helvetica Neue"/>
              <a:ea typeface="Helvetica Neue"/>
              <a:cs typeface="Helvetica Neue"/>
              <a:sym typeface="Helvetica Neue"/>
            </a:endParaRPr>
          </a:p>
        </p:txBody>
      </p:sp>
      <p:pic>
        <p:nvPicPr>
          <p:cNvPr id="140" name="Shape 140"/>
          <p:cNvPicPr preferRelativeResize="0"/>
          <p:nvPr/>
        </p:nvPicPr>
        <p:blipFill rotWithShape="1">
          <a:blip r:embed="rId3">
            <a:alphaModFix/>
          </a:blip>
          <a:srcRect/>
          <a:stretch/>
        </p:blipFill>
        <p:spPr>
          <a:xfrm>
            <a:off x="345463" y="2350072"/>
            <a:ext cx="9820057" cy="4528516"/>
          </a:xfrm>
          <a:prstGeom prst="rect">
            <a:avLst/>
          </a:prstGeom>
          <a:noFill/>
          <a:ln>
            <a:noFill/>
          </a:ln>
        </p:spPr>
      </p:pic>
      <p:pic>
        <p:nvPicPr>
          <p:cNvPr id="141" name="Shape 141"/>
          <p:cNvPicPr preferRelativeResize="0"/>
          <p:nvPr/>
        </p:nvPicPr>
        <p:blipFill rotWithShape="1">
          <a:blip r:embed="rId4">
            <a:alphaModFix/>
          </a:blip>
          <a:srcRect/>
          <a:stretch/>
        </p:blipFill>
        <p:spPr>
          <a:xfrm>
            <a:off x="2450407" y="4858096"/>
            <a:ext cx="10058400" cy="404098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20223" y="361307"/>
            <a:ext cx="10726467" cy="825501"/>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a:solidFill>
                  <a:srgbClr val="000000"/>
                </a:solidFill>
                <a:latin typeface="Arial"/>
                <a:ea typeface="Arial"/>
                <a:cs typeface="Arial"/>
                <a:sym typeface="Arial"/>
              </a:rPr>
              <a:t>P</a:t>
            </a:r>
            <a:r>
              <a:rPr lang="en-US" sz="2400" b="0" i="0" u="none" strike="noStrike" cap="none">
                <a:solidFill>
                  <a:srgbClr val="000000"/>
                </a:solidFill>
                <a:latin typeface="Arial"/>
                <a:ea typeface="Arial"/>
                <a:cs typeface="Arial"/>
                <a:sym typeface="Arial"/>
              </a:rPr>
              <a:t>OTENTIAL</a:t>
            </a:r>
            <a:r>
              <a:rPr lang="en-US" sz="3733" b="0" i="0" u="none" strike="noStrike" cap="none">
                <a:solidFill>
                  <a:srgbClr val="000000"/>
                </a:solidFill>
                <a:latin typeface="Arial"/>
                <a:ea typeface="Arial"/>
                <a:cs typeface="Arial"/>
                <a:sym typeface="Arial"/>
              </a:rPr>
              <a:t> U</a:t>
            </a:r>
            <a:r>
              <a:rPr lang="en-US" sz="2400" b="0" i="0" u="none" strike="noStrike" cap="none">
                <a:solidFill>
                  <a:srgbClr val="000000"/>
                </a:solidFill>
                <a:latin typeface="Arial"/>
                <a:ea typeface="Arial"/>
                <a:cs typeface="Arial"/>
                <a:sym typeface="Arial"/>
              </a:rPr>
              <a:t>SERS</a:t>
            </a:r>
            <a:endParaRPr sz="1200" b="1" i="0" u="none" strike="noStrike" cap="none">
              <a:solidFill>
                <a:srgbClr val="000000"/>
              </a:solidFill>
              <a:latin typeface="Times"/>
              <a:ea typeface="Times"/>
              <a:cs typeface="Times"/>
              <a:sym typeface="Times"/>
            </a:endParaRPr>
          </a:p>
        </p:txBody>
      </p:sp>
      <p:sp>
        <p:nvSpPr>
          <p:cNvPr id="147" name="Shape 147"/>
          <p:cNvSpPr txBox="1"/>
          <p:nvPr/>
        </p:nvSpPr>
        <p:spPr>
          <a:xfrm>
            <a:off x="283369" y="1867246"/>
            <a:ext cx="12721431" cy="2303195"/>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595959"/>
              </a:buClr>
              <a:buSzPts val="3600"/>
              <a:buFont typeface="Arial"/>
              <a:buNone/>
            </a:pPr>
            <a:r>
              <a:rPr lang="en-US" sz="3600" b="0" i="0" u="none" strike="noStrike" cap="none">
                <a:solidFill>
                  <a:srgbClr val="595959"/>
                </a:solidFill>
                <a:latin typeface="Arial"/>
                <a:ea typeface="Arial"/>
                <a:cs typeface="Arial"/>
                <a:sym typeface="Arial"/>
              </a:rPr>
              <a:t>The scalability of the apps is not limited to any restrictions.</a:t>
            </a:r>
            <a:endParaRPr sz="3600" b="0" i="0" u="none" strike="noStrike" cap="none">
              <a:solidFill>
                <a:srgbClr val="595959"/>
              </a:solidFill>
              <a:latin typeface="Arial"/>
              <a:ea typeface="Arial"/>
              <a:cs typeface="Arial"/>
              <a:sym typeface="Arial"/>
            </a:endParaRPr>
          </a:p>
          <a:p>
            <a:pPr marL="0" marR="0" lvl="0" indent="0" algn="l" rtl="0">
              <a:lnSpc>
                <a:spcPct val="100000"/>
              </a:lnSpc>
              <a:spcBef>
                <a:spcPts val="2100"/>
              </a:spcBef>
              <a:spcAft>
                <a:spcPts val="0"/>
              </a:spcAft>
              <a:buClr>
                <a:srgbClr val="595959"/>
              </a:buClr>
              <a:buSzPts val="3600"/>
              <a:buFont typeface="Arial"/>
              <a:buNone/>
            </a:pPr>
            <a:r>
              <a:rPr lang="en-US" sz="3600" b="0" i="0" u="none" strike="noStrike" cap="none">
                <a:solidFill>
                  <a:srgbClr val="595959"/>
                </a:solidFill>
                <a:latin typeface="Arial"/>
                <a:ea typeface="Arial"/>
                <a:cs typeface="Arial"/>
                <a:sym typeface="Arial"/>
              </a:rPr>
              <a:t>It has its expansion and usage all over the public users of the </a:t>
            </a:r>
            <a:endParaRPr sz="3600" b="0" i="0" u="none" strike="noStrike" cap="none">
              <a:solidFill>
                <a:srgbClr val="595959"/>
              </a:solidFill>
              <a:latin typeface="Arial"/>
              <a:ea typeface="Arial"/>
              <a:cs typeface="Arial"/>
              <a:sym typeface="Arial"/>
            </a:endParaRPr>
          </a:p>
          <a:p>
            <a:pPr marL="0" marR="0" lvl="0" indent="0" algn="l" rtl="0">
              <a:lnSpc>
                <a:spcPct val="100000"/>
              </a:lnSpc>
              <a:spcBef>
                <a:spcPts val="2100"/>
              </a:spcBef>
              <a:spcAft>
                <a:spcPts val="0"/>
              </a:spcAft>
              <a:buClr>
                <a:srgbClr val="595959"/>
              </a:buClr>
              <a:buSzPts val="3600"/>
              <a:buFont typeface="Arial"/>
              <a:buNone/>
            </a:pPr>
            <a:r>
              <a:rPr lang="en-US" sz="3600" b="0" i="0" u="none" strike="noStrike" cap="none">
                <a:solidFill>
                  <a:srgbClr val="595959"/>
                </a:solidFill>
                <a:latin typeface="Arial"/>
                <a:ea typeface="Arial"/>
                <a:cs typeface="Arial"/>
                <a:sym typeface="Arial"/>
              </a:rPr>
              <a:t>app.</a:t>
            </a:r>
            <a:endParaRPr sz="3600" b="0" i="0" u="none" strike="noStrike" cap="none">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ctrTitle" idx="4294967295"/>
          </p:nvPr>
        </p:nvSpPr>
        <p:spPr>
          <a:xfrm>
            <a:off x="213696" y="224274"/>
            <a:ext cx="3502793" cy="888842"/>
          </a:xfrm>
          <a:prstGeom prst="rect">
            <a:avLst/>
          </a:prstGeom>
          <a:noFill/>
          <a:ln>
            <a:noFill/>
          </a:ln>
        </p:spPr>
        <p:txBody>
          <a:bodyPr spcFirstLastPara="1" wrap="square" lIns="50800" tIns="50800" rIns="50800" bIns="50800" anchor="b" anchorCtr="0">
            <a:noAutofit/>
          </a:bodyPr>
          <a:lstStyle/>
          <a:p>
            <a:pPr marL="0" marR="0" lvl="0" indent="0" algn="l" rtl="0">
              <a:lnSpc>
                <a:spcPct val="214349"/>
              </a:lnSpc>
              <a:spcBef>
                <a:spcPts val="0"/>
              </a:spcBef>
              <a:spcAft>
                <a:spcPts val="0"/>
              </a:spcAft>
              <a:buClr>
                <a:srgbClr val="000000"/>
              </a:buClr>
              <a:buSzPts val="3359"/>
              <a:buFont typeface="Arial"/>
              <a:buNone/>
            </a:pPr>
            <a:r>
              <a:rPr lang="en-US" sz="3359" b="0" i="0" u="none" strike="noStrike" cap="none">
                <a:solidFill>
                  <a:srgbClr val="000000"/>
                </a:solidFill>
                <a:latin typeface="Arial"/>
                <a:ea typeface="Arial"/>
                <a:cs typeface="Arial"/>
                <a:sym typeface="Arial"/>
              </a:rPr>
              <a:t>I</a:t>
            </a:r>
            <a:r>
              <a:rPr lang="en-US" sz="2160" b="0" i="0" u="none" strike="noStrike" cap="none">
                <a:solidFill>
                  <a:srgbClr val="000000"/>
                </a:solidFill>
                <a:latin typeface="Arial"/>
                <a:ea typeface="Arial"/>
                <a:cs typeface="Arial"/>
                <a:sym typeface="Arial"/>
              </a:rPr>
              <a:t>MPLEMENTATION</a:t>
            </a:r>
            <a:endParaRPr sz="1080" b="0" i="0" u="none" strike="noStrike" cap="none">
              <a:solidFill>
                <a:srgbClr val="000000"/>
              </a:solidFill>
              <a:latin typeface="Times"/>
              <a:ea typeface="Times"/>
              <a:cs typeface="Times"/>
              <a:sym typeface="Times"/>
            </a:endParaRPr>
          </a:p>
        </p:txBody>
      </p:sp>
      <p:sp>
        <p:nvSpPr>
          <p:cNvPr id="153" name="Shape 153"/>
          <p:cNvSpPr txBox="1">
            <a:spLocks noGrp="1"/>
          </p:cNvSpPr>
          <p:nvPr>
            <p:ph type="subTitle" idx="4294967295"/>
          </p:nvPr>
        </p:nvSpPr>
        <p:spPr>
          <a:xfrm>
            <a:off x="213696" y="457561"/>
            <a:ext cx="12272700" cy="4871400"/>
          </a:xfrm>
          <a:prstGeom prst="rect">
            <a:avLst/>
          </a:prstGeom>
          <a:noFill/>
          <a:ln>
            <a:noFill/>
          </a:ln>
        </p:spPr>
        <p:txBody>
          <a:bodyPr spcFirstLastPara="1" wrap="square" lIns="50800" tIns="50800" rIns="50800" bIns="50800" anchor="t" anchorCtr="0">
            <a:noAutofit/>
          </a:bodyPr>
          <a:lstStyle/>
          <a:p>
            <a:pPr marL="0" marR="0" lvl="0" indent="0" algn="l" rtl="0">
              <a:lnSpc>
                <a:spcPct val="75000"/>
              </a:lnSpc>
              <a:spcBef>
                <a:spcPts val="0"/>
              </a:spcBef>
              <a:spcAft>
                <a:spcPts val="0"/>
              </a:spcAft>
              <a:buClr>
                <a:srgbClr val="000000"/>
              </a:buClr>
              <a:buSzPts val="3600"/>
              <a:buFont typeface="Times"/>
              <a:buNone/>
            </a:pPr>
            <a:endParaRPr sz="3600" b="0" i="0" u="none" strike="noStrike" cap="none" dirty="0">
              <a:solidFill>
                <a:srgbClr val="000000"/>
              </a:solidFill>
              <a:latin typeface="Times"/>
              <a:ea typeface="Times"/>
              <a:cs typeface="Times"/>
              <a:sym typeface="Times"/>
            </a:endParaRPr>
          </a:p>
          <a:p>
            <a:pPr marL="0" marR="0" lvl="0" indent="0" algn="l" rtl="0">
              <a:lnSpc>
                <a:spcPct val="205555"/>
              </a:lnSpc>
              <a:spcBef>
                <a:spcPts val="0"/>
              </a:spcBef>
              <a:spcAft>
                <a:spcPts val="0"/>
              </a:spcAft>
              <a:buClr>
                <a:srgbClr val="595959"/>
              </a:buClr>
              <a:buSzPts val="3600"/>
              <a:buFont typeface="Arial"/>
              <a:buNone/>
            </a:pPr>
            <a:r>
              <a:rPr lang="en-US" sz="3600" b="0" i="0" u="none" strike="noStrike" cap="none" dirty="0">
                <a:solidFill>
                  <a:srgbClr val="595959"/>
                </a:solidFill>
                <a:latin typeface="Arial"/>
                <a:ea typeface="Arial"/>
                <a:cs typeface="Arial"/>
                <a:sym typeface="Arial"/>
              </a:rPr>
              <a:t>We started with creating a new project in </a:t>
            </a:r>
            <a:r>
              <a:rPr lang="en-US" sz="3600" b="1" i="0" u="none" strike="noStrike" cap="none" dirty="0">
                <a:solidFill>
                  <a:srgbClr val="595959"/>
                </a:solidFill>
                <a:latin typeface="Arial"/>
                <a:ea typeface="Arial"/>
                <a:cs typeface="Arial"/>
                <a:sym typeface="Arial"/>
              </a:rPr>
              <a:t>Android Studio . I</a:t>
            </a:r>
            <a:r>
              <a:rPr lang="en-US" sz="3600" b="0" i="0" u="none" strike="noStrike" cap="none" dirty="0">
                <a:solidFill>
                  <a:srgbClr val="595959"/>
                </a:solidFill>
                <a:latin typeface="Arial"/>
                <a:ea typeface="Arial"/>
                <a:cs typeface="Arial"/>
                <a:sym typeface="Arial"/>
              </a:rPr>
              <a:t>ntegrated  the </a:t>
            </a:r>
            <a:r>
              <a:rPr lang="en-US" sz="3600" b="1" i="0" u="none" strike="noStrike" cap="none" dirty="0">
                <a:solidFill>
                  <a:srgbClr val="595959"/>
                </a:solidFill>
                <a:latin typeface="Arial"/>
                <a:ea typeface="Arial"/>
                <a:cs typeface="Arial"/>
                <a:sym typeface="Arial"/>
              </a:rPr>
              <a:t>Firebase</a:t>
            </a:r>
            <a:r>
              <a:rPr lang="en-US" sz="3600" b="0" i="0" u="none" strike="noStrike" cap="none" dirty="0">
                <a:solidFill>
                  <a:srgbClr val="595959"/>
                </a:solidFill>
                <a:latin typeface="Arial"/>
                <a:ea typeface="Arial"/>
                <a:cs typeface="Arial"/>
                <a:sym typeface="Arial"/>
              </a:rPr>
              <a:t> in our Android Studio and started working on designing screens and implementation. After that we integrated the Google Maps API and then started working on connecting and storing all the necessary  details in firebase. </a:t>
            </a:r>
            <a:endParaRPr sz="3600" b="0" i="0" u="none" strike="noStrike" cap="none" dirty="0">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259088" y="376616"/>
            <a:ext cx="4464845" cy="825501"/>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a:solidFill>
                  <a:srgbClr val="000000"/>
                </a:solidFill>
                <a:latin typeface="Arial"/>
                <a:ea typeface="Arial"/>
                <a:cs typeface="Arial"/>
                <a:sym typeface="Arial"/>
              </a:rPr>
              <a:t>I</a:t>
            </a:r>
            <a:r>
              <a:rPr lang="en-US" sz="2400" b="0" i="0" u="none" strike="noStrike" cap="none">
                <a:solidFill>
                  <a:srgbClr val="000000"/>
                </a:solidFill>
                <a:latin typeface="Arial"/>
                <a:ea typeface="Arial"/>
                <a:cs typeface="Arial"/>
                <a:sym typeface="Arial"/>
              </a:rPr>
              <a:t>MPACT </a:t>
            </a:r>
            <a:r>
              <a:rPr lang="en-US" sz="3733" b="0" i="0" u="none" strike="noStrike" cap="none">
                <a:solidFill>
                  <a:srgbClr val="000000"/>
                </a:solidFill>
                <a:latin typeface="Arial"/>
                <a:ea typeface="Arial"/>
                <a:cs typeface="Arial"/>
                <a:sym typeface="Arial"/>
              </a:rPr>
              <a:t>O</a:t>
            </a:r>
            <a:r>
              <a:rPr lang="en-US" sz="2400" b="0" i="0" u="none" strike="noStrike" cap="none">
                <a:solidFill>
                  <a:srgbClr val="000000"/>
                </a:solidFill>
                <a:latin typeface="Arial"/>
                <a:ea typeface="Arial"/>
                <a:cs typeface="Arial"/>
                <a:sym typeface="Arial"/>
              </a:rPr>
              <a:t>F </a:t>
            </a:r>
            <a:r>
              <a:rPr lang="en-US" sz="3733" b="0" i="0" u="none" strike="noStrike" cap="none">
                <a:solidFill>
                  <a:srgbClr val="000000"/>
                </a:solidFill>
                <a:latin typeface="Arial"/>
                <a:ea typeface="Arial"/>
                <a:cs typeface="Arial"/>
                <a:sym typeface="Arial"/>
              </a:rPr>
              <a:t>T</a:t>
            </a:r>
            <a:r>
              <a:rPr lang="en-US" sz="2400" b="0" i="0" u="none" strike="noStrike" cap="none">
                <a:solidFill>
                  <a:srgbClr val="000000"/>
                </a:solidFill>
                <a:latin typeface="Arial"/>
                <a:ea typeface="Arial"/>
                <a:cs typeface="Arial"/>
                <a:sym typeface="Arial"/>
              </a:rPr>
              <a:t>HE </a:t>
            </a:r>
            <a:r>
              <a:rPr lang="en-US" sz="3733" b="0" i="0" u="none" strike="noStrike" cap="none">
                <a:solidFill>
                  <a:srgbClr val="000000"/>
                </a:solidFill>
                <a:latin typeface="Arial"/>
                <a:ea typeface="Arial"/>
                <a:cs typeface="Arial"/>
                <a:sym typeface="Arial"/>
              </a:rPr>
              <a:t>P</a:t>
            </a:r>
            <a:r>
              <a:rPr lang="en-US" sz="2400" b="0" i="0" u="none" strike="noStrike" cap="none">
                <a:solidFill>
                  <a:srgbClr val="000000"/>
                </a:solidFill>
                <a:latin typeface="Arial"/>
                <a:ea typeface="Arial"/>
                <a:cs typeface="Arial"/>
                <a:sym typeface="Arial"/>
              </a:rPr>
              <a:t>RODUCT</a:t>
            </a:r>
            <a:endParaRPr sz="1200" b="1" i="0" u="none" strike="noStrike" cap="none">
              <a:solidFill>
                <a:srgbClr val="000000"/>
              </a:solidFill>
              <a:latin typeface="Times"/>
              <a:ea typeface="Times"/>
              <a:cs typeface="Times"/>
              <a:sym typeface="Times"/>
            </a:endParaRPr>
          </a:p>
        </p:txBody>
      </p:sp>
      <p:sp>
        <p:nvSpPr>
          <p:cNvPr id="165" name="Shape 165"/>
          <p:cNvSpPr txBox="1"/>
          <p:nvPr/>
        </p:nvSpPr>
        <p:spPr>
          <a:xfrm>
            <a:off x="4514" y="-2611805"/>
            <a:ext cx="13080504" cy="13067679"/>
          </a:xfrm>
          <a:prstGeom prst="rect">
            <a:avLst/>
          </a:prstGeom>
          <a:noFill/>
          <a:ln>
            <a:noFill/>
          </a:ln>
        </p:spPr>
        <p:txBody>
          <a:bodyPr spcFirstLastPara="1" wrap="square" lIns="50800" tIns="50800" rIns="50800" bIns="50800" anchor="ctr"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000" b="1" i="0" u="none" strike="noStrike" cap="none" dirty="0">
                <a:solidFill>
                  <a:srgbClr val="595959"/>
                </a:solidFill>
                <a:sym typeface="Arial"/>
              </a:rPr>
              <a:t>&lt;How will your product influence the world ?&gt;</a:t>
            </a:r>
            <a:endParaRPr sz="3000" b="0" i="0" u="none" strike="noStrike" cap="none" dirty="0">
              <a:solidFill>
                <a:srgbClr val="000000"/>
              </a:solidFill>
              <a:latin typeface="Times"/>
              <a:ea typeface="Times"/>
              <a:cs typeface="Times"/>
              <a:sym typeface="Times"/>
            </a:endParaRPr>
          </a:p>
          <a:p>
            <a:pPr marL="0" marR="0" lvl="0" indent="0" algn="l" rtl="0">
              <a:lnSpc>
                <a:spcPct val="316666"/>
              </a:lnSpc>
              <a:spcBef>
                <a:spcPts val="0"/>
              </a:spcBef>
              <a:spcAft>
                <a:spcPts val="0"/>
              </a:spcAft>
              <a:buClr>
                <a:srgbClr val="595959"/>
              </a:buClr>
              <a:buSzPts val="2400"/>
              <a:buFont typeface="Arial"/>
              <a:buNone/>
            </a:pP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316666"/>
              </a:lnSpc>
              <a:spcBef>
                <a:spcPts val="0"/>
              </a:spcBef>
              <a:spcAft>
                <a:spcPts val="0"/>
              </a:spcAft>
              <a:buClr>
                <a:srgbClr val="595959"/>
              </a:buClr>
              <a:buSzPts val="2400"/>
              <a:buFont typeface="Arial"/>
              <a:buNone/>
            </a:pP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Blood is one of the requirements which is always immediate.</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We can never predict when a person might end up in an </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accident and require the blood. Our app will definitely help</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 interconnecting all the blood requesters with people who are </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0"/>
              </a:spcBef>
              <a:spcAft>
                <a:spcPts val="0"/>
              </a:spcAft>
              <a:buClr>
                <a:srgbClr val="595959"/>
              </a:buClr>
              <a:buSzPts val="3600"/>
              <a:buFont typeface="Arial"/>
              <a:buNone/>
            </a:pPr>
            <a:r>
              <a:rPr lang="en-US" sz="3000" b="0" i="0" u="none" strike="noStrike" cap="none" dirty="0">
                <a:solidFill>
                  <a:srgbClr val="595959"/>
                </a:solidFill>
                <a:sym typeface="Arial"/>
              </a:rPr>
              <a:t>willing to donate blood in the world.</a:t>
            </a:r>
            <a:endParaRPr sz="3000" b="1" i="0" u="none" strike="noStrike" cap="none" dirty="0">
              <a:solidFill>
                <a:srgbClr val="000000"/>
              </a:solidFill>
              <a:latin typeface="Times"/>
              <a:ea typeface="Times"/>
              <a:cs typeface="Times"/>
              <a:sym typeface="Times"/>
            </a:endParaRPr>
          </a:p>
          <a:p>
            <a:pPr marL="0" marR="0" lvl="0" indent="0" algn="l" rtl="0">
              <a:lnSpc>
                <a:spcPct val="211111"/>
              </a:lnSpc>
              <a:spcBef>
                <a:spcPts val="0"/>
              </a:spcBef>
              <a:spcAft>
                <a:spcPts val="0"/>
              </a:spcAft>
              <a:buClr>
                <a:srgbClr val="000000"/>
              </a:buClr>
              <a:buSzPts val="3600"/>
              <a:buFont typeface="Arial"/>
              <a:buNone/>
            </a:pPr>
            <a:r>
              <a:rPr lang="en-US" sz="3000" b="1" i="0" u="none" strike="noStrike" cap="none" dirty="0">
                <a:solidFill>
                  <a:srgbClr val="000000"/>
                </a:solidFill>
                <a:sym typeface="Arial"/>
              </a:rPr>
              <a:t> Social impact :</a:t>
            </a:r>
            <a:endParaRPr sz="3000" b="0" i="0" u="none" strike="noStrike" cap="none" dirty="0">
              <a:solidFill>
                <a:srgbClr val="000000"/>
              </a:solidFill>
              <a:latin typeface="Times"/>
              <a:ea typeface="Times"/>
              <a:cs typeface="Times"/>
              <a:sym typeface="Times"/>
            </a:endParaRPr>
          </a:p>
          <a:p>
            <a:pPr marL="0" marR="0" lvl="0" indent="0" algn="l" rtl="0">
              <a:lnSpc>
                <a:spcPct val="211111"/>
              </a:lnSpc>
              <a:spcBef>
                <a:spcPts val="2100"/>
              </a:spcBef>
              <a:spcAft>
                <a:spcPts val="0"/>
              </a:spcAft>
              <a:buClr>
                <a:srgbClr val="000000"/>
              </a:buClr>
              <a:buSzPts val="3600"/>
              <a:buFont typeface="Arial"/>
              <a:buNone/>
            </a:pPr>
            <a:r>
              <a:rPr lang="en-US" sz="3000" b="0" i="0" u="none" strike="noStrike" cap="none" dirty="0">
                <a:solidFill>
                  <a:srgbClr val="000000"/>
                </a:solidFill>
                <a:sym typeface="Arial"/>
              </a:rPr>
              <a:t>Connecting all the blood needy ones with blood donors can </a:t>
            </a:r>
            <a:endParaRPr sz="3000" b="1" i="0" u="none" strike="noStrike" cap="none" dirty="0">
              <a:solidFill>
                <a:srgbClr val="000000"/>
              </a:solidFill>
              <a:latin typeface="Helvetica Neue"/>
              <a:ea typeface="Helvetica Neue"/>
              <a:cs typeface="Helvetica Neue"/>
              <a:sym typeface="Helvetica Neue"/>
            </a:endParaRPr>
          </a:p>
          <a:p>
            <a:pPr marL="0" marR="0" lvl="0" indent="0" algn="l" rtl="0">
              <a:lnSpc>
                <a:spcPct val="211111"/>
              </a:lnSpc>
              <a:spcBef>
                <a:spcPts val="2100"/>
              </a:spcBef>
              <a:spcAft>
                <a:spcPts val="0"/>
              </a:spcAft>
              <a:buClr>
                <a:srgbClr val="000000"/>
              </a:buClr>
              <a:buSzPts val="3600"/>
              <a:buFont typeface="Arial"/>
              <a:buNone/>
            </a:pPr>
            <a:r>
              <a:rPr lang="en-US" sz="3000" b="0" i="0" u="none" strike="noStrike" cap="none" dirty="0">
                <a:solidFill>
                  <a:srgbClr val="000000"/>
                </a:solidFill>
                <a:sym typeface="Arial"/>
              </a:rPr>
              <a:t>help to create a big change over saving lives.</a:t>
            </a:r>
            <a:endParaRPr sz="3000" b="1" i="0" u="none" strike="noStrike" cap="none" dirty="0">
              <a:solidFill>
                <a:srgbClr val="000000"/>
              </a:solidFill>
              <a:latin typeface="Times"/>
              <a:ea typeface="Times"/>
              <a:cs typeface="Times"/>
              <a:sym typeface="Times"/>
            </a:endParaRPr>
          </a:p>
          <a:p>
            <a:pPr marL="0" marR="0" lvl="0" indent="0" algn="l" rtl="0">
              <a:lnSpc>
                <a:spcPct val="237500"/>
              </a:lnSpc>
              <a:spcBef>
                <a:spcPts val="0"/>
              </a:spcBef>
              <a:spcAft>
                <a:spcPts val="0"/>
              </a:spcAft>
              <a:buClr>
                <a:srgbClr val="000000"/>
              </a:buClr>
              <a:buSzPts val="2400"/>
              <a:buFont typeface="Times"/>
              <a:buNone/>
            </a:pPr>
            <a:endParaRPr sz="3000" b="1" i="0" u="none" strike="noStrike" cap="none" dirty="0">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idx="4294967295"/>
          </p:nvPr>
        </p:nvSpPr>
        <p:spPr>
          <a:xfrm>
            <a:off x="863600" y="843458"/>
            <a:ext cx="3263305" cy="858342"/>
          </a:xfrm>
          <a:prstGeom prst="rect">
            <a:avLst/>
          </a:prstGeom>
          <a:noFill/>
          <a:ln>
            <a:noFill/>
          </a:ln>
        </p:spPr>
        <p:txBody>
          <a:bodyPr spcFirstLastPara="1" wrap="square" lIns="50800" tIns="50800" rIns="50800" bIns="50800" anchor="b" anchorCtr="0">
            <a:noAutofit/>
          </a:bodyPr>
          <a:lstStyle/>
          <a:p>
            <a:pPr marL="0" marR="0" lvl="0" indent="0" algn="l" rtl="0">
              <a:lnSpc>
                <a:spcPct val="214349"/>
              </a:lnSpc>
              <a:spcBef>
                <a:spcPts val="0"/>
              </a:spcBef>
              <a:spcAft>
                <a:spcPts val="0"/>
              </a:spcAft>
              <a:buClr>
                <a:srgbClr val="000000"/>
              </a:buClr>
              <a:buSzPts val="3359"/>
              <a:buFont typeface="Arial"/>
              <a:buNone/>
            </a:pPr>
            <a:r>
              <a:rPr lang="en-US" sz="3359" b="0" i="0" u="none" strike="noStrike" cap="none">
                <a:solidFill>
                  <a:srgbClr val="000000"/>
                </a:solidFill>
                <a:latin typeface="Arial"/>
                <a:ea typeface="Arial"/>
                <a:cs typeface="Arial"/>
                <a:sym typeface="Arial"/>
              </a:rPr>
              <a:t>I</a:t>
            </a:r>
            <a:r>
              <a:rPr lang="en-US" sz="2160" b="0" i="0" u="none" strike="noStrike" cap="none">
                <a:solidFill>
                  <a:srgbClr val="000000"/>
                </a:solidFill>
                <a:latin typeface="Arial"/>
                <a:ea typeface="Arial"/>
                <a:cs typeface="Arial"/>
                <a:sym typeface="Arial"/>
              </a:rPr>
              <a:t>NTRODUCTION</a:t>
            </a:r>
            <a:endParaRPr/>
          </a:p>
        </p:txBody>
      </p:sp>
      <p:sp>
        <p:nvSpPr>
          <p:cNvPr id="66" name="Shape 66"/>
          <p:cNvSpPr txBox="1">
            <a:spLocks noGrp="1"/>
          </p:cNvSpPr>
          <p:nvPr>
            <p:ph type="subTitle" idx="4294967295"/>
          </p:nvPr>
        </p:nvSpPr>
        <p:spPr>
          <a:xfrm>
            <a:off x="841871" y="2060426"/>
            <a:ext cx="10892929" cy="4111774"/>
          </a:xfrm>
          <a:prstGeom prst="rect">
            <a:avLst/>
          </a:prstGeom>
          <a:noFill/>
          <a:ln>
            <a:noFill/>
          </a:ln>
        </p:spPr>
        <p:txBody>
          <a:bodyPr spcFirstLastPara="1" wrap="square" lIns="50800" tIns="50800" rIns="50800" bIns="50800" anchor="t"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dirty="0" err="1" smtClean="0">
                <a:solidFill>
                  <a:srgbClr val="595959"/>
                </a:solidFill>
                <a:latin typeface="Arial"/>
                <a:ea typeface="Arial"/>
                <a:cs typeface="Arial"/>
                <a:sym typeface="Arial"/>
              </a:rPr>
              <a:t>m</a:t>
            </a:r>
            <a:r>
              <a:rPr lang="en-US" sz="3600" b="0" i="0" u="none" strike="noStrike" cap="none" dirty="0" err="1" smtClean="0">
                <a:solidFill>
                  <a:srgbClr val="595959"/>
                </a:solidFill>
                <a:latin typeface="Arial"/>
                <a:ea typeface="Arial"/>
                <a:cs typeface="Arial"/>
                <a:sym typeface="Arial"/>
              </a:rPr>
              <a:t>issionB</a:t>
            </a:r>
            <a:r>
              <a:rPr lang="en-US" sz="3600" b="0" i="0" u="none" strike="noStrike" cap="none" dirty="0" smtClean="0">
                <a:solidFill>
                  <a:srgbClr val="595959"/>
                </a:solidFill>
                <a:latin typeface="Arial"/>
                <a:ea typeface="Arial"/>
                <a:cs typeface="Arial"/>
                <a:sym typeface="Arial"/>
              </a:rPr>
              <a:t>  </a:t>
            </a:r>
            <a:r>
              <a:rPr lang="en-US" sz="3600" b="0" i="0" u="none" strike="noStrike" cap="none" dirty="0">
                <a:solidFill>
                  <a:srgbClr val="595959"/>
                </a:solidFill>
                <a:latin typeface="Arial"/>
                <a:ea typeface="Arial"/>
                <a:cs typeface="Arial"/>
                <a:sym typeface="Arial"/>
              </a:rPr>
              <a:t>-</a:t>
            </a:r>
            <a:endParaRPr sz="3700" b="0" i="0" u="none" strike="noStrike" cap="none" dirty="0">
              <a:solidFill>
                <a:srgbClr val="000000"/>
              </a:solidFill>
              <a:latin typeface="Times"/>
              <a:ea typeface="Times"/>
              <a:cs typeface="Times"/>
              <a:sym typeface="Times"/>
            </a:endParaRPr>
          </a:p>
          <a:p>
            <a:pPr marL="0" marR="0" lvl="0" indent="0" algn="l" rtl="0">
              <a:lnSpc>
                <a:spcPct val="211111"/>
              </a:lnSpc>
              <a:spcBef>
                <a:spcPts val="2100"/>
              </a:spcBef>
              <a:spcAft>
                <a:spcPts val="0"/>
              </a:spcAft>
              <a:buClr>
                <a:srgbClr val="595959"/>
              </a:buClr>
              <a:buSzPts val="3600"/>
              <a:buFont typeface="Arial"/>
              <a:buNone/>
            </a:pPr>
            <a:r>
              <a:rPr lang="en-US" sz="3600" b="0" i="0" u="none" strike="noStrike" cap="none" dirty="0">
                <a:solidFill>
                  <a:srgbClr val="595959"/>
                </a:solidFill>
                <a:latin typeface="Arial"/>
                <a:ea typeface="Arial"/>
                <a:cs typeface="Arial"/>
                <a:sym typeface="Arial"/>
              </a:rPr>
              <a:t>An app which interconnects all the blood donors and blood requester in a unique way.</a:t>
            </a:r>
            <a:endParaRPr sz="3700" b="0" i="0" u="none" strike="noStrike" cap="none" dirty="0">
              <a:solidFill>
                <a:srgbClr val="000000"/>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idx="4294967295"/>
          </p:nvPr>
        </p:nvSpPr>
        <p:spPr>
          <a:xfrm>
            <a:off x="0" y="1223991"/>
            <a:ext cx="7046400" cy="7799100"/>
          </a:xfrm>
          <a:prstGeom prst="rect">
            <a:avLst/>
          </a:prstGeom>
          <a:noFill/>
          <a:ln>
            <a:noFill/>
          </a:ln>
        </p:spPr>
        <p:txBody>
          <a:bodyPr spcFirstLastPara="1" wrap="square" lIns="50800" tIns="50800" rIns="50800" bIns="50800" anchor="b" anchorCtr="0">
            <a:noAutofit/>
          </a:bodyPr>
          <a:lstStyle/>
          <a:p>
            <a:pPr marL="0" marR="0" lvl="0" indent="0" algn="l" rtl="0">
              <a:lnSpc>
                <a:spcPct val="219135"/>
              </a:lnSpc>
              <a:spcBef>
                <a:spcPts val="0"/>
              </a:spcBef>
              <a:spcAft>
                <a:spcPts val="0"/>
              </a:spcAft>
              <a:buClr>
                <a:srgbClr val="595959"/>
              </a:buClr>
              <a:buSzPts val="3240"/>
              <a:buFont typeface="Arial"/>
              <a:buNone/>
            </a:pPr>
            <a:r>
              <a:rPr lang="en-US" sz="3240" b="0" i="0" u="none" strike="noStrike" cap="none">
                <a:solidFill>
                  <a:srgbClr val="595959"/>
                </a:solidFill>
                <a:latin typeface="Arial"/>
                <a:ea typeface="Arial"/>
                <a:cs typeface="Arial"/>
                <a:sym typeface="Arial"/>
              </a:rPr>
              <a:t> Modules :- </a:t>
            </a:r>
            <a:endParaRPr/>
          </a:p>
          <a:p>
            <a:pPr marL="457200" marR="0" lvl="0" indent="-457200" algn="l" rtl="0">
              <a:lnSpc>
                <a:spcPct val="150000"/>
              </a:lnSpc>
              <a:spcBef>
                <a:spcPts val="2100"/>
              </a:spcBef>
              <a:spcAft>
                <a:spcPts val="0"/>
              </a:spcAft>
              <a:buClr>
                <a:srgbClr val="595959"/>
              </a:buClr>
              <a:buSzPts val="3240"/>
              <a:buFont typeface="Arial"/>
              <a:buNone/>
            </a:pPr>
            <a:r>
              <a:rPr lang="en-US" sz="3240" b="1" i="0" u="none" strike="noStrike" cap="none">
                <a:solidFill>
                  <a:srgbClr val="595959"/>
                </a:solidFill>
                <a:latin typeface="Arial"/>
                <a:ea typeface="Arial"/>
                <a:cs typeface="Arial"/>
                <a:sym typeface="Arial"/>
              </a:rPr>
              <a:t>	1.	Registration panel </a:t>
            </a:r>
            <a:r>
              <a:rPr lang="en-US" sz="3240" b="0" i="0" u="none" strike="noStrike" cap="none">
                <a:solidFill>
                  <a:srgbClr val="595959"/>
                </a:solidFill>
                <a:latin typeface="Arial"/>
                <a:ea typeface="Arial"/>
                <a:cs typeface="Arial"/>
                <a:sym typeface="Arial"/>
              </a:rPr>
              <a:t>- A unique registration panel has been created for each and every user who signs in the app . Their unique uid gets generated and stored in </a:t>
            </a:r>
            <a:r>
              <a:rPr lang="en-US" sz="3240" b="1" i="0" u="none" strike="noStrike" cap="none">
                <a:solidFill>
                  <a:srgbClr val="595959"/>
                </a:solidFill>
                <a:latin typeface="Arial"/>
                <a:ea typeface="Arial"/>
                <a:cs typeface="Arial"/>
                <a:sym typeface="Arial"/>
              </a:rPr>
              <a:t>firebase(Backend )</a:t>
            </a:r>
            <a:r>
              <a:rPr lang="en-US" sz="3240" b="0" i="0" u="none" strike="noStrike" cap="none">
                <a:solidFill>
                  <a:srgbClr val="595959"/>
                </a:solidFill>
                <a:latin typeface="Arial"/>
                <a:ea typeface="Arial"/>
                <a:cs typeface="Arial"/>
                <a:sym typeface="Arial"/>
              </a:rPr>
              <a:t/>
            </a:r>
            <a:br>
              <a:rPr lang="en-US" sz="3240" b="0" i="0" u="none" strike="noStrike" cap="none">
                <a:solidFill>
                  <a:srgbClr val="595959"/>
                </a:solidFill>
                <a:latin typeface="Arial"/>
                <a:ea typeface="Arial"/>
                <a:cs typeface="Arial"/>
                <a:sym typeface="Arial"/>
              </a:rPr>
            </a:br>
            <a:endParaRPr sz="7200" b="0" i="0" u="none" strike="noStrike" cap="none">
              <a:solidFill>
                <a:srgbClr val="000000"/>
              </a:solidFill>
              <a:latin typeface="Helvetica Neue"/>
              <a:ea typeface="Helvetica Neue"/>
              <a:cs typeface="Helvetica Neue"/>
              <a:sym typeface="Helvetica Neue"/>
            </a:endParaRPr>
          </a:p>
          <a:p>
            <a:pPr marL="457200" marR="0" lvl="0" indent="-457200" algn="l" rtl="0">
              <a:lnSpc>
                <a:spcPct val="84722"/>
              </a:lnSpc>
              <a:spcBef>
                <a:spcPts val="2100"/>
              </a:spcBef>
              <a:spcAft>
                <a:spcPts val="0"/>
              </a:spcAft>
              <a:buClr>
                <a:srgbClr val="595959"/>
              </a:buClr>
              <a:buSzPts val="7200"/>
              <a:buFont typeface="Arial"/>
              <a:buNone/>
            </a:pPr>
            <a:endParaRPr sz="7200" b="0" i="0" u="none" strike="noStrike" cap="none">
              <a:solidFill>
                <a:srgbClr val="000000"/>
              </a:solidFill>
              <a:latin typeface="Helvetica Neue"/>
              <a:ea typeface="Helvetica Neue"/>
              <a:cs typeface="Helvetica Neue"/>
              <a:sym typeface="Helvetica Neue"/>
            </a:endParaRPr>
          </a:p>
        </p:txBody>
      </p:sp>
      <p:sp>
        <p:nvSpPr>
          <p:cNvPr id="72" name="Shape 72"/>
          <p:cNvSpPr txBox="1"/>
          <p:nvPr/>
        </p:nvSpPr>
        <p:spPr>
          <a:xfrm>
            <a:off x="342608" y="969809"/>
            <a:ext cx="4109400" cy="825600"/>
          </a:xfrm>
          <a:prstGeom prst="rect">
            <a:avLst/>
          </a:prstGeom>
          <a:noFill/>
          <a:ln>
            <a:noFill/>
          </a:ln>
        </p:spPr>
        <p:txBody>
          <a:bodyPr spcFirstLastPara="1" wrap="square" lIns="50800" tIns="50800" rIns="50800" bIns="50800" anchor="ctr" anchorCtr="0">
            <a:noAutofit/>
          </a:bodyPr>
          <a:lstStyle/>
          <a:p>
            <a:pPr marL="0" marR="0" lvl="0" indent="0" algn="l" rtl="0">
              <a:lnSpc>
                <a:spcPct val="192874"/>
              </a:lnSpc>
              <a:spcBef>
                <a:spcPts val="0"/>
              </a:spcBef>
              <a:spcAft>
                <a:spcPts val="0"/>
              </a:spcAft>
              <a:buClr>
                <a:srgbClr val="000000"/>
              </a:buClr>
              <a:buSzPts val="3733"/>
              <a:buFont typeface="Arial"/>
              <a:buNone/>
            </a:pPr>
            <a:r>
              <a:rPr lang="en-US" sz="3733" b="0" i="0" u="none" strike="noStrike" cap="none">
                <a:solidFill>
                  <a:srgbClr val="000000"/>
                </a:solidFill>
                <a:latin typeface="Arial"/>
                <a:ea typeface="Arial"/>
                <a:cs typeface="Arial"/>
                <a:sym typeface="Arial"/>
              </a:rPr>
              <a:t>P</a:t>
            </a:r>
            <a:r>
              <a:rPr lang="en-US" sz="2400" b="0" i="0" u="none" strike="noStrike" cap="none">
                <a:solidFill>
                  <a:srgbClr val="000000"/>
                </a:solidFill>
                <a:latin typeface="Arial"/>
                <a:ea typeface="Arial"/>
                <a:cs typeface="Arial"/>
                <a:sym typeface="Arial"/>
              </a:rPr>
              <a:t>RODUCT</a:t>
            </a:r>
            <a:r>
              <a:rPr lang="en-US" sz="3733" b="0" i="0" u="none" strike="noStrike" cap="none">
                <a:solidFill>
                  <a:srgbClr val="000000"/>
                </a:solidFill>
                <a:latin typeface="Arial"/>
                <a:ea typeface="Arial"/>
                <a:cs typeface="Arial"/>
                <a:sym typeface="Arial"/>
              </a:rPr>
              <a:t> D</a:t>
            </a:r>
            <a:r>
              <a:rPr lang="en-US" sz="2400" b="0" i="0" u="none" strike="noStrike" cap="none">
                <a:solidFill>
                  <a:srgbClr val="000000"/>
                </a:solidFill>
                <a:latin typeface="Arial"/>
                <a:ea typeface="Arial"/>
                <a:cs typeface="Arial"/>
                <a:sym typeface="Arial"/>
              </a:rPr>
              <a:t>ESCRIPTION</a:t>
            </a:r>
            <a:endParaRPr sz="1200" b="1" i="0" u="none" strike="noStrike" cap="none">
              <a:solidFill>
                <a:srgbClr val="000000"/>
              </a:solidFill>
              <a:latin typeface="Times"/>
              <a:ea typeface="Times"/>
              <a:cs typeface="Times"/>
              <a:sym typeface="Times"/>
            </a:endParaRPr>
          </a:p>
        </p:txBody>
      </p:sp>
      <p:pic>
        <p:nvPicPr>
          <p:cNvPr id="73" name="Shape 73"/>
          <p:cNvPicPr preferRelativeResize="0"/>
          <p:nvPr/>
        </p:nvPicPr>
        <p:blipFill>
          <a:blip r:embed="rId3">
            <a:alphaModFix/>
          </a:blip>
          <a:stretch>
            <a:fillRect/>
          </a:stretch>
        </p:blipFill>
        <p:spPr>
          <a:xfrm>
            <a:off x="8078575" y="1224000"/>
            <a:ext cx="4109400" cy="73056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idx="4294967295"/>
          </p:nvPr>
        </p:nvSpPr>
        <p:spPr>
          <a:xfrm>
            <a:off x="321769" y="2908110"/>
            <a:ext cx="6346800" cy="7926000"/>
          </a:xfrm>
          <a:prstGeom prst="rect">
            <a:avLst/>
          </a:prstGeom>
          <a:noFill/>
          <a:ln>
            <a:noFill/>
          </a:ln>
        </p:spPr>
        <p:txBody>
          <a:bodyPr spcFirstLastPara="1" wrap="square" lIns="50800" tIns="50800" rIns="50800" bIns="50800" anchor="b" anchorCtr="0">
            <a:noAutofit/>
          </a:bodyPr>
          <a:lstStyle/>
          <a:p>
            <a:pPr marL="0" marR="0" lvl="0" indent="0" algn="l" rtl="0">
              <a:lnSpc>
                <a:spcPct val="232974"/>
              </a:lnSpc>
              <a:spcBef>
                <a:spcPts val="0"/>
              </a:spcBef>
              <a:spcAft>
                <a:spcPts val="0"/>
              </a:spcAft>
              <a:buClr>
                <a:srgbClr val="595959"/>
              </a:buClr>
              <a:buSzPts val="2790"/>
              <a:buFont typeface="Arial"/>
              <a:buNone/>
            </a:pPr>
            <a:r>
              <a:rPr lang="en-US" sz="2790" b="0" i="0" u="none" strike="noStrike" cap="none" dirty="0">
                <a:solidFill>
                  <a:srgbClr val="595959"/>
                </a:solidFill>
                <a:latin typeface="Arial"/>
                <a:ea typeface="Arial"/>
                <a:cs typeface="Arial"/>
                <a:sym typeface="Arial"/>
              </a:rPr>
              <a:t> </a:t>
            </a:r>
            <a:endParaRPr dirty="0"/>
          </a:p>
          <a:p>
            <a:pPr marL="457200" marR="0" lvl="0" indent="-457200" algn="l" rtl="0">
              <a:lnSpc>
                <a:spcPct val="234567"/>
              </a:lnSpc>
              <a:spcBef>
                <a:spcPts val="2100"/>
              </a:spcBef>
              <a:spcAft>
                <a:spcPts val="0"/>
              </a:spcAft>
              <a:buClr>
                <a:srgbClr val="595959"/>
              </a:buClr>
              <a:buSzPts val="3240"/>
              <a:buFont typeface="Arial"/>
              <a:buNone/>
            </a:pPr>
            <a:r>
              <a:rPr lang="en-US" sz="3240" b="1" i="0" u="none" strike="noStrike" cap="none" dirty="0">
                <a:solidFill>
                  <a:srgbClr val="595959"/>
                </a:solidFill>
                <a:latin typeface="Arial"/>
                <a:ea typeface="Arial"/>
                <a:cs typeface="Arial"/>
                <a:sym typeface="Arial"/>
              </a:rPr>
              <a:t>	</a:t>
            </a:r>
            <a:endParaRPr dirty="0"/>
          </a:p>
          <a:p>
            <a:pPr marL="457200" marR="0" lvl="0" indent="-457200" algn="l" rtl="0">
              <a:lnSpc>
                <a:spcPct val="105555"/>
              </a:lnSpc>
              <a:spcBef>
                <a:spcPts val="2100"/>
              </a:spcBef>
              <a:spcAft>
                <a:spcPts val="0"/>
              </a:spcAft>
              <a:buClr>
                <a:srgbClr val="595959"/>
              </a:buClr>
              <a:buSzPts val="7200"/>
              <a:buFont typeface="Arial"/>
              <a:buNone/>
            </a:pPr>
            <a:endParaRPr sz="7200" b="1" i="0" u="none" strike="noStrike" cap="none" dirty="0">
              <a:solidFill>
                <a:srgbClr val="000000"/>
              </a:solidFill>
              <a:latin typeface="Helvetica Neue"/>
              <a:ea typeface="Helvetica Neue"/>
              <a:cs typeface="Helvetica Neue"/>
              <a:sym typeface="Helvetica Neue"/>
            </a:endParaRPr>
          </a:p>
          <a:p>
            <a:pPr marL="457200" marR="0" lvl="0" indent="-457200" algn="l" rtl="0">
              <a:lnSpc>
                <a:spcPct val="234567"/>
              </a:lnSpc>
              <a:spcBef>
                <a:spcPts val="2100"/>
              </a:spcBef>
              <a:spcAft>
                <a:spcPts val="0"/>
              </a:spcAft>
              <a:buClr>
                <a:srgbClr val="595959"/>
              </a:buClr>
              <a:buSzPts val="3240"/>
              <a:buFont typeface="Arial"/>
              <a:buNone/>
            </a:pPr>
            <a:r>
              <a:rPr lang="en-US" sz="3240" b="1" i="0" u="none" strike="noStrike" cap="none" dirty="0">
                <a:solidFill>
                  <a:srgbClr val="595959"/>
                </a:solidFill>
                <a:latin typeface="Arial"/>
                <a:ea typeface="Arial"/>
                <a:cs typeface="Arial"/>
                <a:sym typeface="Arial"/>
              </a:rPr>
              <a:t>   2.Login Panel - </a:t>
            </a:r>
            <a:r>
              <a:rPr lang="en-US" sz="3240" b="0" i="0" u="none" strike="noStrike" cap="none" dirty="0">
                <a:solidFill>
                  <a:srgbClr val="595959"/>
                </a:solidFill>
                <a:latin typeface="Arial"/>
                <a:ea typeface="Arial"/>
                <a:cs typeface="Arial"/>
                <a:sym typeface="Arial"/>
              </a:rPr>
              <a:t>Once registered , user can </a:t>
            </a:r>
            <a:r>
              <a:rPr lang="en-US" sz="3240" b="0" i="0" u="none" strike="noStrike" cap="none" dirty="0" smtClean="0">
                <a:solidFill>
                  <a:srgbClr val="595959"/>
                </a:solidFill>
                <a:latin typeface="Arial"/>
                <a:ea typeface="Arial"/>
                <a:cs typeface="Arial"/>
                <a:sym typeface="Arial"/>
              </a:rPr>
              <a:t>login </a:t>
            </a:r>
            <a:r>
              <a:rPr lang="en-US" sz="3240" b="0" i="0" u="none" strike="noStrike" cap="none" dirty="0">
                <a:solidFill>
                  <a:srgbClr val="595959"/>
                </a:solidFill>
                <a:latin typeface="Arial"/>
                <a:ea typeface="Arial"/>
                <a:cs typeface="Arial"/>
                <a:sym typeface="Arial"/>
              </a:rPr>
              <a:t>inside the application through a </a:t>
            </a:r>
            <a:r>
              <a:rPr lang="en-US" sz="3240" dirty="0">
                <a:solidFill>
                  <a:srgbClr val="595959"/>
                </a:solidFill>
                <a:latin typeface="Arial"/>
                <a:ea typeface="Arial"/>
                <a:cs typeface="Arial"/>
                <a:sym typeface="Arial"/>
              </a:rPr>
              <a:t> login panel.</a:t>
            </a:r>
            <a:r>
              <a:rPr lang="en-US" sz="3240" b="1" i="0" u="none" strike="noStrike" cap="none" dirty="0">
                <a:solidFill>
                  <a:srgbClr val="595959"/>
                </a:solidFill>
                <a:latin typeface="Arial"/>
                <a:ea typeface="Arial"/>
                <a:cs typeface="Arial"/>
                <a:sym typeface="Arial"/>
              </a:rPr>
              <a:t/>
            </a:r>
            <a:br>
              <a:rPr lang="en-US" sz="3240" b="1" i="0" u="none" strike="noStrike" cap="none" dirty="0">
                <a:solidFill>
                  <a:srgbClr val="595959"/>
                </a:solidFill>
                <a:latin typeface="Arial"/>
                <a:ea typeface="Arial"/>
                <a:cs typeface="Arial"/>
                <a:sym typeface="Arial"/>
              </a:rPr>
            </a:br>
            <a:endParaRPr sz="7200" b="1" i="0" u="none" strike="noStrike" cap="none" dirty="0">
              <a:solidFill>
                <a:srgbClr val="000000"/>
              </a:solidFill>
              <a:latin typeface="Helvetica Neue"/>
              <a:ea typeface="Helvetica Neue"/>
              <a:cs typeface="Helvetica Neue"/>
              <a:sym typeface="Helvetica Neue"/>
            </a:endParaRPr>
          </a:p>
          <a:p>
            <a:pPr marL="457200" marR="0" lvl="0" indent="-457200" algn="l" rtl="0">
              <a:lnSpc>
                <a:spcPct val="84722"/>
              </a:lnSpc>
              <a:spcBef>
                <a:spcPts val="2100"/>
              </a:spcBef>
              <a:spcAft>
                <a:spcPts val="0"/>
              </a:spcAft>
              <a:buClr>
                <a:srgbClr val="595959"/>
              </a:buClr>
              <a:buSzPts val="7200"/>
              <a:buFont typeface="Arial"/>
              <a:buNone/>
            </a:pPr>
            <a:endParaRPr sz="7200" b="1" i="0" u="none" strike="noStrike" cap="none" dirty="0">
              <a:solidFill>
                <a:srgbClr val="000000"/>
              </a:solidFill>
              <a:latin typeface="Helvetica Neue"/>
              <a:ea typeface="Helvetica Neue"/>
              <a:cs typeface="Helvetica Neue"/>
              <a:sym typeface="Helvetica Neue"/>
            </a:endParaRPr>
          </a:p>
          <a:p>
            <a:pPr marL="457200" marR="0" lvl="0" indent="-457200" algn="l" rtl="0">
              <a:lnSpc>
                <a:spcPct val="84722"/>
              </a:lnSpc>
              <a:spcBef>
                <a:spcPts val="2100"/>
              </a:spcBef>
              <a:spcAft>
                <a:spcPts val="0"/>
              </a:spcAft>
              <a:buClr>
                <a:srgbClr val="595959"/>
              </a:buClr>
              <a:buSzPts val="7200"/>
              <a:buFont typeface="Arial"/>
              <a:buNone/>
            </a:pPr>
            <a:endParaRPr sz="7200" b="1" i="0" u="none" strike="noStrike" cap="none" dirty="0">
              <a:solidFill>
                <a:srgbClr val="000000"/>
              </a:solidFill>
              <a:latin typeface="Helvetica Neue"/>
              <a:ea typeface="Helvetica Neue"/>
              <a:cs typeface="Helvetica Neue"/>
              <a:sym typeface="Helvetica Neue"/>
            </a:endParaRPr>
          </a:p>
        </p:txBody>
      </p:sp>
      <p:pic>
        <p:nvPicPr>
          <p:cNvPr id="79" name="Shape 79"/>
          <p:cNvPicPr preferRelativeResize="0"/>
          <p:nvPr/>
        </p:nvPicPr>
        <p:blipFill>
          <a:blip r:embed="rId3">
            <a:alphaModFix/>
          </a:blip>
          <a:stretch>
            <a:fillRect/>
          </a:stretch>
        </p:blipFill>
        <p:spPr>
          <a:xfrm>
            <a:off x="7449425" y="913800"/>
            <a:ext cx="4458375" cy="7926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idx="4294967295"/>
          </p:nvPr>
        </p:nvSpPr>
        <p:spPr>
          <a:xfrm>
            <a:off x="535520" y="4983240"/>
            <a:ext cx="4945800" cy="5506500"/>
          </a:xfrm>
          <a:prstGeom prst="rect">
            <a:avLst/>
          </a:prstGeom>
          <a:noFill/>
          <a:ln>
            <a:noFill/>
          </a:ln>
        </p:spPr>
        <p:txBody>
          <a:bodyPr spcFirstLastPara="1" wrap="square" lIns="50800" tIns="50800" rIns="50800" bIns="50800" anchor="b" anchorCtr="0">
            <a:noAutofit/>
          </a:bodyPr>
          <a:lstStyle/>
          <a:p>
            <a:pPr marL="457200" marR="0" lvl="0" indent="-457200" algn="l" rtl="0">
              <a:lnSpc>
                <a:spcPct val="211111"/>
              </a:lnSpc>
              <a:spcBef>
                <a:spcPts val="0"/>
              </a:spcBef>
              <a:spcAft>
                <a:spcPts val="0"/>
              </a:spcAft>
              <a:buClr>
                <a:srgbClr val="595959"/>
              </a:buClr>
              <a:buSzPts val="3600"/>
              <a:buFont typeface="Arial"/>
              <a:buNone/>
            </a:pPr>
            <a:r>
              <a:rPr lang="en-US" sz="3600" b="1" i="0" u="none" strike="noStrike" cap="none">
                <a:solidFill>
                  <a:srgbClr val="595959"/>
                </a:solidFill>
                <a:latin typeface="Arial"/>
                <a:ea typeface="Arial"/>
                <a:cs typeface="Arial"/>
                <a:sym typeface="Arial"/>
              </a:rPr>
              <a:t>	3. Profile panel - </a:t>
            </a:r>
            <a:r>
              <a:rPr lang="en-US" sz="3600" b="0" i="0" u="none" strike="noStrike" cap="none">
                <a:solidFill>
                  <a:srgbClr val="595959"/>
                </a:solidFill>
                <a:latin typeface="Arial"/>
                <a:ea typeface="Arial"/>
                <a:cs typeface="Arial"/>
                <a:sym typeface="Arial"/>
              </a:rPr>
              <a:t>Every user holds a unique profile </a:t>
            </a:r>
            <a:r>
              <a:rPr lang="en-US" sz="3600">
                <a:solidFill>
                  <a:srgbClr val="595959"/>
                </a:solidFill>
                <a:latin typeface="Arial"/>
                <a:ea typeface="Arial"/>
                <a:cs typeface="Arial"/>
                <a:sym typeface="Arial"/>
              </a:rPr>
              <a:t>having all the necessary required information.</a:t>
            </a:r>
            <a:endParaRPr sz="3600" b="0" i="0" u="none" strike="noStrike" cap="none">
              <a:solidFill>
                <a:srgbClr val="595959"/>
              </a:solidFill>
              <a:latin typeface="Arial"/>
              <a:ea typeface="Arial"/>
              <a:cs typeface="Arial"/>
              <a:sym typeface="Arial"/>
            </a:endParaRPr>
          </a:p>
          <a:p>
            <a:pPr marL="457200" marR="0" lvl="0" indent="-457200" algn="l" rtl="0">
              <a:lnSpc>
                <a:spcPct val="211111"/>
              </a:lnSpc>
              <a:spcBef>
                <a:spcPts val="0"/>
              </a:spcBef>
              <a:spcAft>
                <a:spcPts val="0"/>
              </a:spcAft>
              <a:buClr>
                <a:srgbClr val="595959"/>
              </a:buClr>
              <a:buSzPts val="3600"/>
              <a:buFont typeface="Arial"/>
              <a:buNone/>
            </a:pPr>
            <a:r>
              <a:rPr lang="en-US" sz="3600" b="1" i="0" u="none" strike="noStrike" cap="none">
                <a:solidFill>
                  <a:srgbClr val="595959"/>
                </a:solidFill>
                <a:latin typeface="Arial"/>
                <a:ea typeface="Arial"/>
                <a:cs typeface="Arial"/>
                <a:sym typeface="Arial"/>
              </a:rPr>
              <a:t/>
            </a:r>
            <a:br>
              <a:rPr lang="en-US" sz="3600" b="1" i="0" u="none" strike="noStrike" cap="none">
                <a:solidFill>
                  <a:srgbClr val="595959"/>
                </a:solidFill>
                <a:latin typeface="Arial"/>
                <a:ea typeface="Arial"/>
                <a:cs typeface="Arial"/>
                <a:sym typeface="Arial"/>
              </a:rPr>
            </a:br>
            <a:endParaRPr sz="8000" b="1" i="0" u="none" strike="noStrike" cap="none">
              <a:solidFill>
                <a:srgbClr val="000000"/>
              </a:solidFill>
              <a:latin typeface="Helvetica Neue"/>
              <a:ea typeface="Helvetica Neue"/>
              <a:cs typeface="Helvetica Neue"/>
              <a:sym typeface="Helvetica Neue"/>
            </a:endParaRPr>
          </a:p>
        </p:txBody>
      </p:sp>
      <p:pic>
        <p:nvPicPr>
          <p:cNvPr id="85" name="Shape 85"/>
          <p:cNvPicPr preferRelativeResize="0"/>
          <p:nvPr/>
        </p:nvPicPr>
        <p:blipFill>
          <a:blip r:embed="rId3">
            <a:alphaModFix/>
          </a:blip>
          <a:stretch>
            <a:fillRect/>
          </a:stretch>
        </p:blipFill>
        <p:spPr>
          <a:xfrm>
            <a:off x="7695050" y="981950"/>
            <a:ext cx="4255300" cy="7565002"/>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49629" y="785691"/>
            <a:ext cx="6829215" cy="8967909"/>
          </a:xfrm>
          <a:prstGeom prst="rect">
            <a:avLst/>
          </a:prstGeom>
          <a:noFill/>
          <a:ln>
            <a:noFill/>
          </a:ln>
        </p:spPr>
        <p:txBody>
          <a:bodyPr spcFirstLastPara="1" wrap="square" lIns="50800" tIns="50800" rIns="50800" bIns="50800" anchor="ctr" anchorCtr="0">
            <a:noAutofit/>
          </a:bodyPr>
          <a:lstStyle/>
          <a:p>
            <a:pPr marL="457200" marR="0" lvl="0" indent="-457200" algn="l" rtl="0">
              <a:lnSpc>
                <a:spcPct val="211111"/>
              </a:lnSpc>
              <a:spcBef>
                <a:spcPts val="0"/>
              </a:spcBef>
              <a:spcAft>
                <a:spcPts val="0"/>
              </a:spcAft>
              <a:buClr>
                <a:srgbClr val="595959"/>
              </a:buClr>
              <a:buSzPts val="3600"/>
              <a:buFont typeface="Arial"/>
              <a:buNone/>
            </a:pPr>
            <a:r>
              <a:rPr lang="en-US" sz="3600" b="1" i="0" u="none" strike="noStrike" cap="none">
                <a:solidFill>
                  <a:srgbClr val="595959"/>
                </a:solidFill>
                <a:latin typeface="Arial"/>
                <a:ea typeface="Arial"/>
                <a:cs typeface="Arial"/>
                <a:sym typeface="Arial"/>
              </a:rPr>
              <a:t>	4. Maps panel - </a:t>
            </a:r>
            <a:r>
              <a:rPr lang="en-US" sz="3600" b="0" i="0" u="none" strike="noStrike" cap="none">
                <a:solidFill>
                  <a:srgbClr val="595959"/>
                </a:solidFill>
                <a:latin typeface="Arial"/>
                <a:ea typeface="Arial"/>
                <a:cs typeface="Arial"/>
                <a:sym typeface="Arial"/>
              </a:rPr>
              <a:t>Google maps has been integrated in our app which shows complete details about user and blood </a:t>
            </a:r>
            <a:r>
              <a:rPr lang="en-US" sz="3600">
                <a:solidFill>
                  <a:srgbClr val="595959"/>
                </a:solidFill>
                <a:latin typeface="Arial"/>
                <a:ea typeface="Arial"/>
                <a:cs typeface="Arial"/>
                <a:sym typeface="Arial"/>
              </a:rPr>
              <a:t>banks </a:t>
            </a:r>
            <a:r>
              <a:rPr lang="en-US" sz="3600" b="0" i="0" u="none" strike="noStrike" cap="none">
                <a:solidFill>
                  <a:srgbClr val="595959"/>
                </a:solidFill>
                <a:latin typeface="Arial"/>
                <a:ea typeface="Arial"/>
                <a:cs typeface="Arial"/>
                <a:sym typeface="Arial"/>
              </a:rPr>
              <a:t>who </a:t>
            </a:r>
            <a:r>
              <a:rPr lang="en-US" sz="3600">
                <a:solidFill>
                  <a:srgbClr val="595959"/>
                </a:solidFill>
                <a:latin typeface="Arial"/>
                <a:ea typeface="Arial"/>
                <a:cs typeface="Arial"/>
                <a:sym typeface="Arial"/>
              </a:rPr>
              <a:t>needs </a:t>
            </a:r>
            <a:r>
              <a:rPr lang="en-US" sz="3600" b="0" i="0" u="none" strike="noStrike" cap="none">
                <a:solidFill>
                  <a:srgbClr val="595959"/>
                </a:solidFill>
                <a:latin typeface="Arial"/>
                <a:ea typeface="Arial"/>
                <a:cs typeface="Arial"/>
                <a:sym typeface="Arial"/>
              </a:rPr>
              <a:t>blood nearby to </a:t>
            </a:r>
            <a:r>
              <a:rPr lang="en-US" sz="3600">
                <a:solidFill>
                  <a:srgbClr val="595959"/>
                </a:solidFill>
                <a:latin typeface="Arial"/>
                <a:ea typeface="Arial"/>
                <a:cs typeface="Arial"/>
                <a:sym typeface="Arial"/>
              </a:rPr>
              <a:t>your </a:t>
            </a:r>
            <a:r>
              <a:rPr lang="en-US" sz="3600" b="0" i="0" u="none" strike="noStrike" cap="none">
                <a:solidFill>
                  <a:srgbClr val="595959"/>
                </a:solidFill>
                <a:latin typeface="Arial"/>
                <a:ea typeface="Arial"/>
                <a:cs typeface="Arial"/>
                <a:sym typeface="Arial"/>
              </a:rPr>
              <a:t>location with directions.</a:t>
            </a:r>
            <a:r>
              <a:rPr lang="en-US" sz="3600" b="1" i="0" u="none" strike="noStrike" cap="none">
                <a:solidFill>
                  <a:srgbClr val="595959"/>
                </a:solidFill>
                <a:latin typeface="Arial"/>
                <a:ea typeface="Arial"/>
                <a:cs typeface="Arial"/>
                <a:sym typeface="Arial"/>
              </a:rPr>
              <a:t/>
            </a:r>
            <a:br>
              <a:rPr lang="en-US" sz="3600" b="1" i="0" u="none" strike="noStrike" cap="none">
                <a:solidFill>
                  <a:srgbClr val="595959"/>
                </a:solidFill>
                <a:latin typeface="Arial"/>
                <a:ea typeface="Arial"/>
                <a:cs typeface="Arial"/>
                <a:sym typeface="Arial"/>
              </a:rPr>
            </a:br>
            <a:endParaRPr sz="8000" b="1" i="0" u="none" strike="noStrike" cap="none">
              <a:solidFill>
                <a:srgbClr val="000000"/>
              </a:solidFill>
              <a:latin typeface="Helvetica Neue"/>
              <a:ea typeface="Helvetica Neue"/>
              <a:cs typeface="Helvetica Neue"/>
              <a:sym typeface="Helvetica Neue"/>
            </a:endParaRPr>
          </a:p>
        </p:txBody>
      </p:sp>
      <p:pic>
        <p:nvPicPr>
          <p:cNvPr id="91" name="Shape 91"/>
          <p:cNvPicPr preferRelativeResize="0"/>
          <p:nvPr/>
        </p:nvPicPr>
        <p:blipFill rotWithShape="1">
          <a:blip r:embed="rId3">
            <a:alphaModFix/>
          </a:blip>
          <a:srcRect/>
          <a:stretch/>
        </p:blipFill>
        <p:spPr>
          <a:xfrm>
            <a:off x="7531325" y="955250"/>
            <a:ext cx="4638825" cy="824677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73543" y="1414312"/>
            <a:ext cx="5058160" cy="6924973"/>
          </a:xfrm>
          <a:prstGeom prst="rect">
            <a:avLst/>
          </a:prstGeom>
          <a:noFill/>
          <a:ln>
            <a:noFill/>
          </a:ln>
        </p:spPr>
        <p:txBody>
          <a:bodyPr spcFirstLastPara="1" wrap="square" lIns="50800" tIns="50800" rIns="50800" bIns="50800" anchor="ctr"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1" i="0" u="none" strike="noStrike" cap="none">
                <a:solidFill>
                  <a:srgbClr val="595959"/>
                </a:solidFill>
                <a:latin typeface="Arial"/>
                <a:ea typeface="Arial"/>
                <a:cs typeface="Arial"/>
                <a:sym typeface="Arial"/>
              </a:rPr>
              <a:t>5) Blood request</a:t>
            </a:r>
            <a:r>
              <a:rPr lang="en-US" sz="3600" b="0" i="0" u="none" strike="noStrike" cap="none">
                <a:solidFill>
                  <a:srgbClr val="595959"/>
                </a:solidFill>
                <a:latin typeface="Arial"/>
                <a:ea typeface="Arial"/>
                <a:cs typeface="Arial"/>
                <a:sym typeface="Arial"/>
              </a:rPr>
              <a:t> - Blood needy ones can post the blood request .All the data posted by blood needer gets stored in </a:t>
            </a:r>
            <a:r>
              <a:rPr lang="en-US" sz="3600" b="1" i="0" u="none" strike="noStrike" cap="none">
                <a:solidFill>
                  <a:srgbClr val="595959"/>
                </a:solidFill>
                <a:latin typeface="Arial"/>
                <a:ea typeface="Arial"/>
                <a:cs typeface="Arial"/>
                <a:sym typeface="Arial"/>
              </a:rPr>
              <a:t>Firebase </a:t>
            </a:r>
            <a:r>
              <a:rPr lang="en-US" sz="3600" b="0" i="0" u="none" strike="noStrike" cap="none">
                <a:solidFill>
                  <a:srgbClr val="595959"/>
                </a:solidFill>
                <a:latin typeface="Arial"/>
                <a:ea typeface="Arial"/>
                <a:cs typeface="Arial"/>
                <a:sym typeface="Arial"/>
              </a:rPr>
              <a:t>.</a:t>
            </a:r>
            <a:endParaRPr sz="2400" b="1" i="0" u="none" strike="noStrike" cap="none">
              <a:solidFill>
                <a:srgbClr val="000000"/>
              </a:solidFill>
              <a:latin typeface="Times"/>
              <a:ea typeface="Times"/>
              <a:cs typeface="Times"/>
              <a:sym typeface="Times"/>
            </a:endParaRPr>
          </a:p>
        </p:txBody>
      </p:sp>
      <p:pic>
        <p:nvPicPr>
          <p:cNvPr id="97" name="Shape 97"/>
          <p:cNvPicPr preferRelativeResize="0"/>
          <p:nvPr/>
        </p:nvPicPr>
        <p:blipFill>
          <a:blip r:embed="rId3">
            <a:alphaModFix/>
          </a:blip>
          <a:stretch>
            <a:fillRect/>
          </a:stretch>
        </p:blipFill>
        <p:spPr>
          <a:xfrm>
            <a:off x="7041550" y="705425"/>
            <a:ext cx="4393013" cy="780980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64475" y="1414315"/>
            <a:ext cx="7419899" cy="6924973"/>
          </a:xfrm>
          <a:prstGeom prst="rect">
            <a:avLst/>
          </a:prstGeom>
          <a:noFill/>
          <a:ln>
            <a:noFill/>
          </a:ln>
        </p:spPr>
        <p:txBody>
          <a:bodyPr spcFirstLastPara="1" wrap="square" lIns="50800" tIns="50800" rIns="50800" bIns="50800" anchor="ctr" anchorCtr="0">
            <a:noAutofit/>
          </a:bodyPr>
          <a:lstStyle/>
          <a:p>
            <a:pPr marL="0" marR="0" lvl="0" indent="0" algn="l" rtl="0">
              <a:lnSpc>
                <a:spcPct val="211111"/>
              </a:lnSpc>
              <a:spcBef>
                <a:spcPts val="0"/>
              </a:spcBef>
              <a:spcAft>
                <a:spcPts val="0"/>
              </a:spcAft>
              <a:buClr>
                <a:srgbClr val="595959"/>
              </a:buClr>
              <a:buSzPts val="3600"/>
              <a:buFont typeface="Arial"/>
              <a:buNone/>
            </a:pPr>
            <a:r>
              <a:rPr lang="en-US" sz="3600" b="0" i="0" u="none" strike="noStrike" cap="none">
                <a:solidFill>
                  <a:srgbClr val="595959"/>
                </a:solidFill>
                <a:latin typeface="Arial"/>
                <a:ea typeface="Arial"/>
                <a:cs typeface="Arial"/>
                <a:sym typeface="Arial"/>
              </a:rPr>
              <a:t>6) </a:t>
            </a:r>
            <a:r>
              <a:rPr lang="en-US" sz="3600" b="1" i="0" u="none" strike="noStrike" cap="none">
                <a:solidFill>
                  <a:srgbClr val="595959"/>
                </a:solidFill>
                <a:latin typeface="Arial"/>
                <a:ea typeface="Arial"/>
                <a:cs typeface="Arial"/>
                <a:sym typeface="Arial"/>
              </a:rPr>
              <a:t>Blood view panel</a:t>
            </a:r>
            <a:r>
              <a:rPr lang="en-US" sz="3600" b="0" i="0" u="none" strike="noStrike" cap="none">
                <a:solidFill>
                  <a:srgbClr val="595959"/>
                </a:solidFill>
                <a:latin typeface="Arial"/>
                <a:ea typeface="Arial"/>
                <a:cs typeface="Arial"/>
                <a:sym typeface="Arial"/>
              </a:rPr>
              <a:t> - Blood donors can see the blood request by needy ones .</a:t>
            </a:r>
            <a:r>
              <a:rPr lang="en-US" sz="3600" b="1" i="0" u="none" strike="noStrike" cap="none">
                <a:solidFill>
                  <a:srgbClr val="595959"/>
                </a:solidFill>
                <a:latin typeface="Arial"/>
                <a:ea typeface="Arial"/>
                <a:cs typeface="Arial"/>
                <a:sym typeface="Arial"/>
              </a:rPr>
              <a:t>We have integrated Google </a:t>
            </a:r>
            <a:r>
              <a:rPr lang="en-US" sz="3600" b="0" i="0" u="none" strike="noStrike" cap="none">
                <a:solidFill>
                  <a:srgbClr val="595959"/>
                </a:solidFill>
                <a:latin typeface="Arial"/>
                <a:ea typeface="Arial"/>
                <a:cs typeface="Arial"/>
                <a:sym typeface="Arial"/>
              </a:rPr>
              <a:t>M</a:t>
            </a:r>
            <a:r>
              <a:rPr lang="en-US" sz="3600" b="1" i="0" u="none" strike="noStrike" cap="none">
                <a:solidFill>
                  <a:srgbClr val="595959"/>
                </a:solidFill>
                <a:latin typeface="Arial"/>
                <a:ea typeface="Arial"/>
                <a:cs typeface="Arial"/>
                <a:sym typeface="Arial"/>
              </a:rPr>
              <a:t>aps API </a:t>
            </a:r>
            <a:r>
              <a:rPr lang="en-US" sz="3600" b="0" i="0" u="none" strike="noStrike" cap="none">
                <a:solidFill>
                  <a:srgbClr val="595959"/>
                </a:solidFill>
                <a:latin typeface="Arial"/>
                <a:ea typeface="Arial"/>
                <a:cs typeface="Arial"/>
                <a:sym typeface="Arial"/>
              </a:rPr>
              <a:t>so that the blood requesters ones can easily locate the blood donors near their very own location.</a:t>
            </a:r>
            <a:endParaRPr sz="2400" b="1" i="0" u="none" strike="noStrike" cap="none">
              <a:solidFill>
                <a:srgbClr val="000000"/>
              </a:solidFill>
              <a:latin typeface="Times"/>
              <a:ea typeface="Times"/>
              <a:cs typeface="Times"/>
              <a:sym typeface="Times"/>
            </a:endParaRPr>
          </a:p>
        </p:txBody>
      </p:sp>
      <p:pic>
        <p:nvPicPr>
          <p:cNvPr id="103" name="Shape 103"/>
          <p:cNvPicPr preferRelativeResize="0"/>
          <p:nvPr/>
        </p:nvPicPr>
        <p:blipFill>
          <a:blip r:embed="rId3">
            <a:alphaModFix/>
          </a:blip>
          <a:stretch>
            <a:fillRect/>
          </a:stretch>
        </p:blipFill>
        <p:spPr>
          <a:xfrm>
            <a:off x="7636775" y="240700"/>
            <a:ext cx="5057999" cy="899197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205972" y="1952105"/>
            <a:ext cx="6793345" cy="8039793"/>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rgbClr val="000000"/>
              </a:buClr>
              <a:buSzPts val="4400"/>
              <a:buFont typeface="Helvetica Neue"/>
              <a:buNone/>
            </a:pPr>
            <a:r>
              <a:rPr lang="en-US" sz="4400" b="0" i="0" u="none" strike="noStrike" cap="none">
                <a:solidFill>
                  <a:srgbClr val="000000"/>
                </a:solidFill>
                <a:latin typeface="Helvetica Neue"/>
                <a:ea typeface="Helvetica Neue"/>
                <a:cs typeface="Helvetica Neue"/>
                <a:sym typeface="Helvetica Neue"/>
              </a:rPr>
              <a:t>7) SHARE DATA – </a:t>
            </a:r>
            <a:endParaRPr/>
          </a:p>
          <a:p>
            <a:pPr marL="0" marR="0" lvl="0" indent="0" algn="ctr" rtl="0">
              <a:lnSpc>
                <a:spcPct val="100000"/>
              </a:lnSpc>
              <a:spcBef>
                <a:spcPts val="0"/>
              </a:spcBef>
              <a:spcAft>
                <a:spcPts val="0"/>
              </a:spcAft>
              <a:buClr>
                <a:srgbClr val="000000"/>
              </a:buClr>
              <a:buSzPts val="4400"/>
              <a:buFont typeface="Helvetica Neue"/>
              <a:buNone/>
            </a:pPr>
            <a:r>
              <a:rPr lang="en-US" sz="4400" b="0" i="0" u="none" strike="noStrike" cap="none">
                <a:solidFill>
                  <a:srgbClr val="000000"/>
                </a:solidFill>
                <a:latin typeface="Helvetica Neue"/>
                <a:ea typeface="Helvetica Neue"/>
                <a:cs typeface="Helvetica Neue"/>
                <a:sym typeface="Helvetica Neue"/>
              </a:rPr>
              <a:t>We have made it easy for people to share such information with others using WhatsApp and other applications.</a:t>
            </a:r>
            <a:endParaRPr sz="4400" b="0" i="0" u="none" strike="noStrike" cap="none">
              <a:solidFill>
                <a:srgbClr val="000000"/>
              </a:solidFill>
              <a:latin typeface="Helvetica Neue"/>
              <a:ea typeface="Helvetica Neue"/>
              <a:cs typeface="Helvetica Neue"/>
              <a:sym typeface="Helvetica Neue"/>
            </a:endParaRPr>
          </a:p>
        </p:txBody>
      </p:sp>
      <p:pic>
        <p:nvPicPr>
          <p:cNvPr id="109" name="Shape 109"/>
          <p:cNvPicPr preferRelativeResize="0"/>
          <p:nvPr/>
        </p:nvPicPr>
        <p:blipFill rotWithShape="1">
          <a:blip r:embed="rId3">
            <a:alphaModFix/>
          </a:blip>
          <a:srcRect/>
          <a:stretch/>
        </p:blipFill>
        <p:spPr>
          <a:xfrm>
            <a:off x="7871922" y="382386"/>
            <a:ext cx="3933998" cy="5087390"/>
          </a:xfrm>
          <a:prstGeom prst="rect">
            <a:avLst/>
          </a:prstGeom>
          <a:noFill/>
          <a:ln>
            <a:noFill/>
          </a:ln>
        </p:spPr>
      </p:pic>
      <p:pic>
        <p:nvPicPr>
          <p:cNvPr id="110" name="Shape 110"/>
          <p:cNvPicPr preferRelativeResize="0"/>
          <p:nvPr/>
        </p:nvPicPr>
        <p:blipFill rotWithShape="1">
          <a:blip r:embed="rId4">
            <a:alphaModFix/>
          </a:blip>
          <a:srcRect/>
          <a:stretch/>
        </p:blipFill>
        <p:spPr>
          <a:xfrm>
            <a:off x="7871922" y="5619406"/>
            <a:ext cx="3933998" cy="4134194"/>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309</Words>
  <Application>Microsoft Office PowerPoint</Application>
  <PresentationFormat>Custom</PresentationFormat>
  <Paragraphs>46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vt:lpstr>
      <vt:lpstr>Helvetica Neue Light</vt:lpstr>
      <vt:lpstr>Arial</vt:lpstr>
      <vt:lpstr>Helvetica Neue</vt:lpstr>
      <vt:lpstr>White</vt:lpstr>
      <vt:lpstr>Team - missionB  </vt:lpstr>
      <vt:lpstr>INTRODUCTION</vt:lpstr>
      <vt:lpstr> Modules :-   1. Registration panel - A unique registration panel has been created for each and every user who signs in the app . Their unique uid gets generated and stored in firebase(Backend )  </vt:lpstr>
      <vt:lpstr>        2.Login Panel - Once registered , user can login inside the application through a  login panel.   </vt:lpstr>
      <vt:lpstr> 3. Profile panel - Every user holds a unique profile having all the necessary required information.  </vt:lpstr>
      <vt:lpstr> 4. Maps panel - Google maps has been integrated in our app which shows complete details about user and blood banks who needs blood nearby to your location with directions. </vt:lpstr>
      <vt:lpstr>PowerPoint Presentation</vt:lpstr>
      <vt:lpstr>PowerPoint Presentation</vt:lpstr>
      <vt:lpstr>PowerPoint Presentation</vt:lpstr>
      <vt:lpstr>PowerPoint Presentation</vt:lpstr>
      <vt:lpstr>PowerPoint Presentation</vt:lpstr>
      <vt:lpstr>#missionbsprite</vt:lpstr>
      <vt:lpstr>PowerPoint Presentation</vt:lpstr>
      <vt:lpstr>DATABASE</vt:lpstr>
      <vt:lpstr>PowerPoint Presentation</vt:lpstr>
      <vt:lpstr>IMPLEMENTATION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missionB</dc:title>
  <dc:creator>Chetan</dc:creator>
  <cp:lastModifiedBy>Chetan Dwarkani</cp:lastModifiedBy>
  <cp:revision>7</cp:revision>
  <dcterms:modified xsi:type="dcterms:W3CDTF">2018-08-10T19:48:13Z</dcterms:modified>
</cp:coreProperties>
</file>