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60" r:id="rId7"/>
    <p:sldId id="257" r:id="rId8"/>
    <p:sldId id="277" r:id="rId9"/>
    <p:sldId id="279" r:id="rId10"/>
    <p:sldId id="278" r:id="rId11"/>
    <p:sldId id="258" r:id="rId12"/>
    <p:sldId id="262" r:id="rId13"/>
    <p:sldId id="263" r:id="rId14"/>
    <p:sldId id="264" r:id="rId15"/>
    <p:sldId id="265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67" r:id="rId26"/>
    <p:sldId id="276" r:id="rId27"/>
    <p:sldId id="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EF06E5-1E5A-4FE0-8409-618C99885A6D}" v="24" dt="2019-12-04T14:39:18.1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werton, Emily" userId="d89992dc-f319-4154-a6fc-945a1a311304" providerId="ADAL" clId="{90EF06E5-1E5A-4FE0-8409-618C99885A6D}"/>
    <pc:docChg chg="undo custSel addSld modSld">
      <pc:chgData name="Howerton, Emily" userId="d89992dc-f319-4154-a6fc-945a1a311304" providerId="ADAL" clId="{90EF06E5-1E5A-4FE0-8409-618C99885A6D}" dt="2019-12-04T14:42:42.661" v="714" actId="1076"/>
      <pc:docMkLst>
        <pc:docMk/>
      </pc:docMkLst>
      <pc:sldChg chg="addSp delSp modSp">
        <pc:chgData name="Howerton, Emily" userId="d89992dc-f319-4154-a6fc-945a1a311304" providerId="ADAL" clId="{90EF06E5-1E5A-4FE0-8409-618C99885A6D}" dt="2019-12-04T13:10:46.713" v="14"/>
        <pc:sldMkLst>
          <pc:docMk/>
          <pc:sldMk cId="3680199050" sldId="257"/>
        </pc:sldMkLst>
        <pc:spChg chg="del">
          <ac:chgData name="Howerton, Emily" userId="d89992dc-f319-4154-a6fc-945a1a311304" providerId="ADAL" clId="{90EF06E5-1E5A-4FE0-8409-618C99885A6D}" dt="2019-12-04T13:09:40.950" v="3"/>
          <ac:spMkLst>
            <pc:docMk/>
            <pc:sldMk cId="3680199050" sldId="257"/>
            <ac:spMk id="3" creationId="{5995BFC4-1674-4918-B353-B5EE4614C116}"/>
          </ac:spMkLst>
        </pc:spChg>
        <pc:spChg chg="add del mod">
          <ac:chgData name="Howerton, Emily" userId="d89992dc-f319-4154-a6fc-945a1a311304" providerId="ADAL" clId="{90EF06E5-1E5A-4FE0-8409-618C99885A6D}" dt="2019-12-04T13:10:46.713" v="14"/>
          <ac:spMkLst>
            <pc:docMk/>
            <pc:sldMk cId="3680199050" sldId="257"/>
            <ac:spMk id="4" creationId="{14DF2E17-AA6A-4BEA-81A2-0AB0066BDFC7}"/>
          </ac:spMkLst>
        </pc:spChg>
        <pc:spChg chg="add del mod">
          <ac:chgData name="Howerton, Emily" userId="d89992dc-f319-4154-a6fc-945a1a311304" providerId="ADAL" clId="{90EF06E5-1E5A-4FE0-8409-618C99885A6D}" dt="2019-12-04T13:10:46.713" v="14"/>
          <ac:spMkLst>
            <pc:docMk/>
            <pc:sldMk cId="3680199050" sldId="257"/>
            <ac:spMk id="5" creationId="{6CAF6B45-E381-47AA-A4CA-494CAB9D8A3A}"/>
          </ac:spMkLst>
        </pc:spChg>
        <pc:spChg chg="add del mod">
          <ac:chgData name="Howerton, Emily" userId="d89992dc-f319-4154-a6fc-945a1a311304" providerId="ADAL" clId="{90EF06E5-1E5A-4FE0-8409-618C99885A6D}" dt="2019-12-04T13:10:46.713" v="14"/>
          <ac:spMkLst>
            <pc:docMk/>
            <pc:sldMk cId="3680199050" sldId="257"/>
            <ac:spMk id="6" creationId="{47386E80-92C5-4333-9DC7-3B6194E866F6}"/>
          </ac:spMkLst>
        </pc:spChg>
      </pc:sldChg>
      <pc:sldChg chg="addSp delSp modSp">
        <pc:chgData name="Howerton, Emily" userId="d89992dc-f319-4154-a6fc-945a1a311304" providerId="ADAL" clId="{90EF06E5-1E5A-4FE0-8409-618C99885A6D}" dt="2019-12-04T13:09:35.856" v="2"/>
        <pc:sldMkLst>
          <pc:docMk/>
          <pc:sldMk cId="1229760010" sldId="258"/>
        </pc:sldMkLst>
        <pc:spChg chg="del">
          <ac:chgData name="Howerton, Emily" userId="d89992dc-f319-4154-a6fc-945a1a311304" providerId="ADAL" clId="{90EF06E5-1E5A-4FE0-8409-618C99885A6D}" dt="2019-12-04T13:09:35.856" v="2"/>
          <ac:spMkLst>
            <pc:docMk/>
            <pc:sldMk cId="1229760010" sldId="258"/>
            <ac:spMk id="3" creationId="{0F4ACB00-C980-4682-908B-4B8D48C7D194}"/>
          </ac:spMkLst>
        </pc:spChg>
        <pc:spChg chg="add mod">
          <ac:chgData name="Howerton, Emily" userId="d89992dc-f319-4154-a6fc-945a1a311304" providerId="ADAL" clId="{90EF06E5-1E5A-4FE0-8409-618C99885A6D}" dt="2019-12-04T13:09:35.856" v="2"/>
          <ac:spMkLst>
            <pc:docMk/>
            <pc:sldMk cId="1229760010" sldId="258"/>
            <ac:spMk id="4" creationId="{F126C813-A91B-4C0A-A6EF-87EEA17E85F4}"/>
          </ac:spMkLst>
        </pc:spChg>
      </pc:sldChg>
      <pc:sldChg chg="modSp">
        <pc:chgData name="Howerton, Emily" userId="d89992dc-f319-4154-a6fc-945a1a311304" providerId="ADAL" clId="{90EF06E5-1E5A-4FE0-8409-618C99885A6D}" dt="2019-12-04T13:10:23.829" v="12" actId="27636"/>
        <pc:sldMkLst>
          <pc:docMk/>
          <pc:sldMk cId="1377591680" sldId="259"/>
        </pc:sldMkLst>
        <pc:spChg chg="mod">
          <ac:chgData name="Howerton, Emily" userId="d89992dc-f319-4154-a6fc-945a1a311304" providerId="ADAL" clId="{90EF06E5-1E5A-4FE0-8409-618C99885A6D}" dt="2019-12-04T13:10:19.185" v="10" actId="14100"/>
          <ac:spMkLst>
            <pc:docMk/>
            <pc:sldMk cId="1377591680" sldId="259"/>
            <ac:spMk id="2" creationId="{01979DAD-BB66-4A0D-B2DB-D899C8F44F2C}"/>
          </ac:spMkLst>
        </pc:spChg>
        <pc:spChg chg="mod">
          <ac:chgData name="Howerton, Emily" userId="d89992dc-f319-4154-a6fc-945a1a311304" providerId="ADAL" clId="{90EF06E5-1E5A-4FE0-8409-618C99885A6D}" dt="2019-12-04T13:10:23.829" v="12" actId="27636"/>
          <ac:spMkLst>
            <pc:docMk/>
            <pc:sldMk cId="1377591680" sldId="259"/>
            <ac:spMk id="1031" creationId="{AB982853-88D3-4E8E-B740-95D64797E897}"/>
          </ac:spMkLst>
        </pc:spChg>
      </pc:sldChg>
      <pc:sldChg chg="modSp">
        <pc:chgData name="Howerton, Emily" userId="d89992dc-f319-4154-a6fc-945a1a311304" providerId="ADAL" clId="{90EF06E5-1E5A-4FE0-8409-618C99885A6D}" dt="2019-12-04T13:10:07.562" v="8" actId="207"/>
        <pc:sldMkLst>
          <pc:docMk/>
          <pc:sldMk cId="3400126953" sldId="260"/>
        </pc:sldMkLst>
        <pc:spChg chg="mod">
          <ac:chgData name="Howerton, Emily" userId="d89992dc-f319-4154-a6fc-945a1a311304" providerId="ADAL" clId="{90EF06E5-1E5A-4FE0-8409-618C99885A6D}" dt="2019-12-04T13:09:03.837" v="1" actId="27636"/>
          <ac:spMkLst>
            <pc:docMk/>
            <pc:sldMk cId="3400126953" sldId="260"/>
            <ac:spMk id="3" creationId="{338515BD-B346-4529-881C-53FB939D3289}"/>
          </ac:spMkLst>
        </pc:spChg>
        <pc:spChg chg="mod">
          <ac:chgData name="Howerton, Emily" userId="d89992dc-f319-4154-a6fc-945a1a311304" providerId="ADAL" clId="{90EF06E5-1E5A-4FE0-8409-618C99885A6D}" dt="2019-12-04T13:09:54.158" v="5" actId="14100"/>
          <ac:spMkLst>
            <pc:docMk/>
            <pc:sldMk cId="3400126953" sldId="260"/>
            <ac:spMk id="5" creationId="{357ACED6-B9D4-4A8B-9066-B4642A3ED6E7}"/>
          </ac:spMkLst>
        </pc:spChg>
        <pc:spChg chg="mod ord">
          <ac:chgData name="Howerton, Emily" userId="d89992dc-f319-4154-a6fc-945a1a311304" providerId="ADAL" clId="{90EF06E5-1E5A-4FE0-8409-618C99885A6D}" dt="2019-12-04T13:10:04.662" v="7" actId="207"/>
          <ac:spMkLst>
            <pc:docMk/>
            <pc:sldMk cId="3400126953" sldId="260"/>
            <ac:spMk id="8" creationId="{C46990F1-0BAD-416E-9C20-C113830820C4}"/>
          </ac:spMkLst>
        </pc:spChg>
        <pc:spChg chg="mod">
          <ac:chgData name="Howerton, Emily" userId="d89992dc-f319-4154-a6fc-945a1a311304" providerId="ADAL" clId="{90EF06E5-1E5A-4FE0-8409-618C99885A6D}" dt="2019-12-04T13:10:07.562" v="8" actId="207"/>
          <ac:spMkLst>
            <pc:docMk/>
            <pc:sldMk cId="3400126953" sldId="260"/>
            <ac:spMk id="10" creationId="{0C816FDC-2C70-4932-B2FA-A1E6FF06C703}"/>
          </ac:spMkLst>
        </pc:spChg>
      </pc:sldChg>
      <pc:sldChg chg="addSp delSp modSp">
        <pc:chgData name="Howerton, Emily" userId="d89992dc-f319-4154-a6fc-945a1a311304" providerId="ADAL" clId="{90EF06E5-1E5A-4FE0-8409-618C99885A6D}" dt="2019-12-04T13:09:45.424" v="4"/>
        <pc:sldMkLst>
          <pc:docMk/>
          <pc:sldMk cId="1332316374" sldId="261"/>
        </pc:sldMkLst>
        <pc:spChg chg="del">
          <ac:chgData name="Howerton, Emily" userId="d89992dc-f319-4154-a6fc-945a1a311304" providerId="ADAL" clId="{90EF06E5-1E5A-4FE0-8409-618C99885A6D}" dt="2019-12-04T13:09:45.424" v="4"/>
          <ac:spMkLst>
            <pc:docMk/>
            <pc:sldMk cId="1332316374" sldId="261"/>
            <ac:spMk id="3" creationId="{E7C9D5BB-6188-41D9-BD7C-3C9AA4052944}"/>
          </ac:spMkLst>
        </pc:spChg>
        <pc:spChg chg="add mod">
          <ac:chgData name="Howerton, Emily" userId="d89992dc-f319-4154-a6fc-945a1a311304" providerId="ADAL" clId="{90EF06E5-1E5A-4FE0-8409-618C99885A6D}" dt="2019-12-04T13:09:45.424" v="4"/>
          <ac:spMkLst>
            <pc:docMk/>
            <pc:sldMk cId="1332316374" sldId="261"/>
            <ac:spMk id="4" creationId="{AA71B396-8239-4D5D-BAD7-BC8B07402B06}"/>
          </ac:spMkLst>
        </pc:spChg>
      </pc:sldChg>
      <pc:sldChg chg="addSp delSp modSp add">
        <pc:chgData name="Howerton, Emily" userId="d89992dc-f319-4154-a6fc-945a1a311304" providerId="ADAL" clId="{90EF06E5-1E5A-4FE0-8409-618C99885A6D}" dt="2019-12-04T14:18:17.349" v="626" actId="478"/>
        <pc:sldMkLst>
          <pc:docMk/>
          <pc:sldMk cId="2990771166" sldId="277"/>
        </pc:sldMkLst>
        <pc:spChg chg="del">
          <ac:chgData name="Howerton, Emily" userId="d89992dc-f319-4154-a6fc-945a1a311304" providerId="ADAL" clId="{90EF06E5-1E5A-4FE0-8409-618C99885A6D}" dt="2019-12-04T13:10:51.076" v="16"/>
          <ac:spMkLst>
            <pc:docMk/>
            <pc:sldMk cId="2990771166" sldId="277"/>
            <ac:spMk id="2" creationId="{58339FC6-F366-4DE5-B902-359EE9F1E362}"/>
          </ac:spMkLst>
        </pc:spChg>
        <pc:spChg chg="del">
          <ac:chgData name="Howerton, Emily" userId="d89992dc-f319-4154-a6fc-945a1a311304" providerId="ADAL" clId="{90EF06E5-1E5A-4FE0-8409-618C99885A6D}" dt="2019-12-04T13:10:51.076" v="16"/>
          <ac:spMkLst>
            <pc:docMk/>
            <pc:sldMk cId="2990771166" sldId="277"/>
            <ac:spMk id="3" creationId="{7CF17A5A-C14C-4CA2-830D-41E703D572A7}"/>
          </ac:spMkLst>
        </pc:spChg>
        <pc:spChg chg="add mod">
          <ac:chgData name="Howerton, Emily" userId="d89992dc-f319-4154-a6fc-945a1a311304" providerId="ADAL" clId="{90EF06E5-1E5A-4FE0-8409-618C99885A6D}" dt="2019-12-04T13:10:55.162" v="41" actId="20577"/>
          <ac:spMkLst>
            <pc:docMk/>
            <pc:sldMk cId="2990771166" sldId="277"/>
            <ac:spMk id="4" creationId="{ED92E348-303B-45AE-90DF-B034AA6D6967}"/>
          </ac:spMkLst>
        </pc:spChg>
        <pc:spChg chg="add del mod">
          <ac:chgData name="Howerton, Emily" userId="d89992dc-f319-4154-a6fc-945a1a311304" providerId="ADAL" clId="{90EF06E5-1E5A-4FE0-8409-618C99885A6D}" dt="2019-12-04T13:11:13.500" v="42" actId="931"/>
          <ac:spMkLst>
            <pc:docMk/>
            <pc:sldMk cId="2990771166" sldId="277"/>
            <ac:spMk id="5" creationId="{9A9285DC-4466-4760-BD47-C8DCF5D5AFD0}"/>
          </ac:spMkLst>
        </pc:spChg>
        <pc:spChg chg="add del mod">
          <ac:chgData name="Howerton, Emily" userId="d89992dc-f319-4154-a6fc-945a1a311304" providerId="ADAL" clId="{90EF06E5-1E5A-4FE0-8409-618C99885A6D}" dt="2019-12-04T13:11:20.973" v="43" actId="931"/>
          <ac:spMkLst>
            <pc:docMk/>
            <pc:sldMk cId="2990771166" sldId="277"/>
            <ac:spMk id="6" creationId="{222522E7-0C6A-4E23-AEDD-11BE0CF5705D}"/>
          </ac:spMkLst>
        </pc:spChg>
        <pc:spChg chg="add del mod">
          <ac:chgData name="Howerton, Emily" userId="d89992dc-f319-4154-a6fc-945a1a311304" providerId="ADAL" clId="{90EF06E5-1E5A-4FE0-8409-618C99885A6D}" dt="2019-12-04T13:36:57.902" v="47" actId="931"/>
          <ac:spMkLst>
            <pc:docMk/>
            <pc:sldMk cId="2990771166" sldId="277"/>
            <ac:spMk id="12" creationId="{DD502B41-468C-420D-B1CC-F8FEBA689441}"/>
          </ac:spMkLst>
        </pc:spChg>
        <pc:spChg chg="add del mod">
          <ac:chgData name="Howerton, Emily" userId="d89992dc-f319-4154-a6fc-945a1a311304" providerId="ADAL" clId="{90EF06E5-1E5A-4FE0-8409-618C99885A6D}" dt="2019-12-04T13:52:50.717" v="58" actId="931"/>
          <ac:spMkLst>
            <pc:docMk/>
            <pc:sldMk cId="2990771166" sldId="277"/>
            <ac:spMk id="16" creationId="{9B85F0B2-03FD-4C65-9C9C-03A861F8FBCA}"/>
          </ac:spMkLst>
        </pc:spChg>
        <pc:spChg chg="add del mod">
          <ac:chgData name="Howerton, Emily" userId="d89992dc-f319-4154-a6fc-945a1a311304" providerId="ADAL" clId="{90EF06E5-1E5A-4FE0-8409-618C99885A6D}" dt="2019-12-04T14:18:17.349" v="626" actId="478"/>
          <ac:spMkLst>
            <pc:docMk/>
            <pc:sldMk cId="2990771166" sldId="277"/>
            <ac:spMk id="20" creationId="{658CA6A1-E3D1-4071-88B5-8DFC46FB83F9}"/>
          </ac:spMkLst>
        </pc:spChg>
        <pc:picChg chg="add del mod modCrop">
          <ac:chgData name="Howerton, Emily" userId="d89992dc-f319-4154-a6fc-945a1a311304" providerId="ADAL" clId="{90EF06E5-1E5A-4FE0-8409-618C99885A6D}" dt="2019-12-04T14:18:17.349" v="626" actId="478"/>
          <ac:picMkLst>
            <pc:docMk/>
            <pc:sldMk cId="2990771166" sldId="277"/>
            <ac:picMk id="8" creationId="{5E781AC9-DE74-4BEB-BA24-DEB28B8C043C}"/>
          </ac:picMkLst>
        </pc:picChg>
        <pc:picChg chg="add del mod">
          <ac:chgData name="Howerton, Emily" userId="d89992dc-f319-4154-a6fc-945a1a311304" providerId="ADAL" clId="{90EF06E5-1E5A-4FE0-8409-618C99885A6D}" dt="2019-12-04T13:36:53.822" v="46" actId="478"/>
          <ac:picMkLst>
            <pc:docMk/>
            <pc:sldMk cId="2990771166" sldId="277"/>
            <ac:picMk id="10" creationId="{3B1370D8-3835-4F63-A9C9-52D1C87A89CA}"/>
          </ac:picMkLst>
        </pc:picChg>
        <pc:picChg chg="add del mod">
          <ac:chgData name="Howerton, Emily" userId="d89992dc-f319-4154-a6fc-945a1a311304" providerId="ADAL" clId="{90EF06E5-1E5A-4FE0-8409-618C99885A6D}" dt="2019-12-04T13:38:00.021" v="57" actId="478"/>
          <ac:picMkLst>
            <pc:docMk/>
            <pc:sldMk cId="2990771166" sldId="277"/>
            <ac:picMk id="14" creationId="{41782BDD-E9D8-4FB5-A19A-CA812987C1A7}"/>
          </ac:picMkLst>
        </pc:picChg>
        <pc:picChg chg="add mod">
          <ac:chgData name="Howerton, Emily" userId="d89992dc-f319-4154-a6fc-945a1a311304" providerId="ADAL" clId="{90EF06E5-1E5A-4FE0-8409-618C99885A6D}" dt="2019-12-04T13:53:06.031" v="62" actId="1076"/>
          <ac:picMkLst>
            <pc:docMk/>
            <pc:sldMk cId="2990771166" sldId="277"/>
            <ac:picMk id="18" creationId="{7F1B25AE-CC7B-44EA-B32F-AA093179DF2E}"/>
          </ac:picMkLst>
        </pc:picChg>
      </pc:sldChg>
      <pc:sldChg chg="add">
        <pc:chgData name="Howerton, Emily" userId="d89992dc-f319-4154-a6fc-945a1a311304" providerId="ADAL" clId="{90EF06E5-1E5A-4FE0-8409-618C99885A6D}" dt="2019-12-04T13:37:41.238" v="56"/>
        <pc:sldMkLst>
          <pc:docMk/>
          <pc:sldMk cId="467354453" sldId="278"/>
        </pc:sldMkLst>
      </pc:sldChg>
      <pc:sldChg chg="addSp delSp modSp add">
        <pc:chgData name="Howerton, Emily" userId="d89992dc-f319-4154-a6fc-945a1a311304" providerId="ADAL" clId="{90EF06E5-1E5A-4FE0-8409-618C99885A6D}" dt="2019-12-04T14:42:42.661" v="714" actId="1076"/>
        <pc:sldMkLst>
          <pc:docMk/>
          <pc:sldMk cId="473106833" sldId="279"/>
        </pc:sldMkLst>
        <pc:spChg chg="mod">
          <ac:chgData name="Howerton, Emily" userId="d89992dc-f319-4154-a6fc-945a1a311304" providerId="ADAL" clId="{90EF06E5-1E5A-4FE0-8409-618C99885A6D}" dt="2019-12-04T14:00:53.443" v="209" actId="1076"/>
          <ac:spMkLst>
            <pc:docMk/>
            <pc:sldMk cId="473106833" sldId="279"/>
            <ac:spMk id="2" creationId="{C88AC29D-90CF-41F1-8A4E-0575283C0015}"/>
          </ac:spMkLst>
        </pc:spChg>
        <pc:spChg chg="del mod">
          <ac:chgData name="Howerton, Emily" userId="d89992dc-f319-4154-a6fc-945a1a311304" providerId="ADAL" clId="{90EF06E5-1E5A-4FE0-8409-618C99885A6D}" dt="2019-12-04T14:11:15.358" v="415" actId="478"/>
          <ac:spMkLst>
            <pc:docMk/>
            <pc:sldMk cId="473106833" sldId="279"/>
            <ac:spMk id="4" creationId="{186495D4-92DD-4828-AD61-CC14D7925268}"/>
          </ac:spMkLst>
        </pc:spChg>
        <pc:spChg chg="add mod">
          <ac:chgData name="Howerton, Emily" userId="d89992dc-f319-4154-a6fc-945a1a311304" providerId="ADAL" clId="{90EF06E5-1E5A-4FE0-8409-618C99885A6D}" dt="2019-12-04T14:42:23.893" v="710" actId="1076"/>
          <ac:spMkLst>
            <pc:docMk/>
            <pc:sldMk cId="473106833" sldId="279"/>
            <ac:spMk id="6" creationId="{5763153C-3970-490C-8D22-2A766F8A05BA}"/>
          </ac:spMkLst>
        </pc:spChg>
        <pc:spChg chg="add mod">
          <ac:chgData name="Howerton, Emily" userId="d89992dc-f319-4154-a6fc-945a1a311304" providerId="ADAL" clId="{90EF06E5-1E5A-4FE0-8409-618C99885A6D}" dt="2019-12-04T14:42:23.893" v="710" actId="1076"/>
          <ac:spMkLst>
            <pc:docMk/>
            <pc:sldMk cId="473106833" sldId="279"/>
            <ac:spMk id="8" creationId="{C8279CA9-AEA8-45B8-B3B0-F43AC5803145}"/>
          </ac:spMkLst>
        </pc:spChg>
        <pc:spChg chg="add mod">
          <ac:chgData name="Howerton, Emily" userId="d89992dc-f319-4154-a6fc-945a1a311304" providerId="ADAL" clId="{90EF06E5-1E5A-4FE0-8409-618C99885A6D}" dt="2019-12-04T14:03:11.003" v="350" actId="20577"/>
          <ac:spMkLst>
            <pc:docMk/>
            <pc:sldMk cId="473106833" sldId="279"/>
            <ac:spMk id="9" creationId="{63CA46D5-8972-4E03-AE7F-475E08D51914}"/>
          </ac:spMkLst>
        </pc:spChg>
        <pc:spChg chg="add del mod">
          <ac:chgData name="Howerton, Emily" userId="d89992dc-f319-4154-a6fc-945a1a311304" providerId="ADAL" clId="{90EF06E5-1E5A-4FE0-8409-618C99885A6D}" dt="2019-12-04T14:08:56.358" v="387" actId="478"/>
          <ac:spMkLst>
            <pc:docMk/>
            <pc:sldMk cId="473106833" sldId="279"/>
            <ac:spMk id="11" creationId="{C4E87413-DD2E-4467-B73E-094EEF93790E}"/>
          </ac:spMkLst>
        </pc:spChg>
        <pc:spChg chg="add mod">
          <ac:chgData name="Howerton, Emily" userId="d89992dc-f319-4154-a6fc-945a1a311304" providerId="ADAL" clId="{90EF06E5-1E5A-4FE0-8409-618C99885A6D}" dt="2019-12-04T14:42:26.621" v="711" actId="1076"/>
          <ac:spMkLst>
            <pc:docMk/>
            <pc:sldMk cId="473106833" sldId="279"/>
            <ac:spMk id="13" creationId="{7DD63F0C-6C4A-4D46-B4C3-5450A51850F0}"/>
          </ac:spMkLst>
        </pc:spChg>
        <pc:graphicFrameChg chg="mod modGraphic">
          <ac:chgData name="Howerton, Emily" userId="d89992dc-f319-4154-a6fc-945a1a311304" providerId="ADAL" clId="{90EF06E5-1E5A-4FE0-8409-618C99885A6D}" dt="2019-12-04T14:42:23.893" v="710" actId="1076"/>
          <ac:graphicFrameMkLst>
            <pc:docMk/>
            <pc:sldMk cId="473106833" sldId="279"/>
            <ac:graphicFrameMk id="5" creationId="{1AA8CF7D-E0C7-41BF-9FC3-054BBC6AC5D7}"/>
          </ac:graphicFrameMkLst>
        </pc:graphicFrameChg>
        <pc:graphicFrameChg chg="add mod modGraphic">
          <ac:chgData name="Howerton, Emily" userId="d89992dc-f319-4154-a6fc-945a1a311304" providerId="ADAL" clId="{90EF06E5-1E5A-4FE0-8409-618C99885A6D}" dt="2019-12-04T14:42:23.893" v="710" actId="1076"/>
          <ac:graphicFrameMkLst>
            <pc:docMk/>
            <pc:sldMk cId="473106833" sldId="279"/>
            <ac:graphicFrameMk id="7" creationId="{9CCC3E5F-19B5-40CC-A52D-0B71BEB29F27}"/>
          </ac:graphicFrameMkLst>
        </pc:graphicFrameChg>
        <pc:graphicFrameChg chg="add del mod modGraphic">
          <ac:chgData name="Howerton, Emily" userId="d89992dc-f319-4154-a6fc-945a1a311304" providerId="ADAL" clId="{90EF06E5-1E5A-4FE0-8409-618C99885A6D}" dt="2019-12-04T14:08:56.358" v="387" actId="478"/>
          <ac:graphicFrameMkLst>
            <pc:docMk/>
            <pc:sldMk cId="473106833" sldId="279"/>
            <ac:graphicFrameMk id="10" creationId="{6B36C0FE-C764-49F5-B886-58CE1D4C77BF}"/>
          </ac:graphicFrameMkLst>
        </pc:graphicFrameChg>
        <pc:graphicFrameChg chg="add mod modGraphic">
          <ac:chgData name="Howerton, Emily" userId="d89992dc-f319-4154-a6fc-945a1a311304" providerId="ADAL" clId="{90EF06E5-1E5A-4FE0-8409-618C99885A6D}" dt="2019-12-04T14:42:26.621" v="711" actId="1076"/>
          <ac:graphicFrameMkLst>
            <pc:docMk/>
            <pc:sldMk cId="473106833" sldId="279"/>
            <ac:graphicFrameMk id="12" creationId="{31495213-8D5E-4CF4-9AD4-96A01CBAF398}"/>
          </ac:graphicFrameMkLst>
        </pc:graphicFrameChg>
        <pc:picChg chg="add mod">
          <ac:chgData name="Howerton, Emily" userId="d89992dc-f319-4154-a6fc-945a1a311304" providerId="ADAL" clId="{90EF06E5-1E5A-4FE0-8409-618C99885A6D}" dt="2019-12-04T14:42:42.661" v="714" actId="1076"/>
          <ac:picMkLst>
            <pc:docMk/>
            <pc:sldMk cId="473106833" sldId="279"/>
            <ac:picMk id="15" creationId="{33A960BD-8106-4CE6-B14E-8A6CA5DFCA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7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7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495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1265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305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449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325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02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4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32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80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36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78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37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48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50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9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6C6A39-25C9-4CF9-8710-D6BBA78D528B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01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97DA-BBC5-4663-A304-E1949E6E4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9750E-593D-43E5-B029-6B1C74652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8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D7AB08-F3AB-4C6C-841B-7A9D85888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200" y="1529862"/>
            <a:ext cx="6348377" cy="5065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5E09A-8420-4AD2-9A12-BFD0F5627EB7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Correlations between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3530D-CD00-4799-BDD9-10358B70B6B3}"/>
              </a:ext>
            </a:extLst>
          </p:cNvPr>
          <p:cNvSpPr txBox="1"/>
          <p:nvPr/>
        </p:nvSpPr>
        <p:spPr>
          <a:xfrm>
            <a:off x="405421" y="1608993"/>
            <a:ext cx="47654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Some predictor variables are highly correlated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Occurs because some variables are calculated from other variables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Will cause multicollinearity issues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Response variable is clearly correlated with several predictors (e.g.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SeedWidth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SeedAngle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SeedVol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616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8CA69-1FB6-4EAD-B4ED-9618913E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680" y="1524000"/>
            <a:ext cx="6345898" cy="5074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09B6BE-998D-4F85-94F0-06E621B18465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Correlations between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E898A-4111-42FC-B1C2-5729586762D3}"/>
              </a:ext>
            </a:extLst>
          </p:cNvPr>
          <p:cNvSpPr txBox="1"/>
          <p:nvPr/>
        </p:nvSpPr>
        <p:spPr>
          <a:xfrm>
            <a:off x="405421" y="1608993"/>
            <a:ext cx="47654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Some predictor variables are highly correlated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Occurs because some variables are calculated from other variables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Will cause multicollinearity issues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Response variable is clearly correlated with several predictors (e.g.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SeedWidth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SeedAngle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SeedVol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815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18385D2-2A3D-40D1-AAED-F850B6E4D935}"/>
              </a:ext>
            </a:extLst>
          </p:cNvPr>
          <p:cNvGraphicFramePr>
            <a:graphicFrameLocks noGrp="1"/>
          </p:cNvGraphicFramePr>
          <p:nvPr/>
        </p:nvGraphicFramePr>
        <p:xfrm>
          <a:off x="343876" y="1803400"/>
          <a:ext cx="1148177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327">
                  <a:extLst>
                    <a:ext uri="{9D8B030D-6E8A-4147-A177-3AD203B41FA5}">
                      <a16:colId xmlns:a16="http://schemas.microsoft.com/office/drawing/2014/main" val="571426992"/>
                    </a:ext>
                  </a:extLst>
                </a:gridCol>
                <a:gridCol w="2646477">
                  <a:extLst>
                    <a:ext uri="{9D8B030D-6E8A-4147-A177-3AD203B41FA5}">
                      <a16:colId xmlns:a16="http://schemas.microsoft.com/office/drawing/2014/main" val="1318672282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4899872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162051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1164219168"/>
                    </a:ext>
                  </a:extLst>
                </a:gridCol>
                <a:gridCol w="1035733">
                  <a:extLst>
                    <a:ext uri="{9D8B030D-6E8A-4147-A177-3AD203B41FA5}">
                      <a16:colId xmlns:a16="http://schemas.microsoft.com/office/drawing/2014/main" val="2361689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Significance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42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1.7939155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0.2871889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15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SeedWidth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-0.0901834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0.0294440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0.00236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SeedLength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0.2323392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0.1394278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0.09650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52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SeedArea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-0.0012359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0.0020885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0.55438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01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SeedAngle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-0.2098880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0.4396778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0.63339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2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SeedHeight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-0.2336151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0.1535504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0.12902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9116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SeedVol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0.0003648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0.0001638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0.02653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4555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716C9D-2CA2-4922-89EA-4D7D9D82FCAD}"/>
              </a:ext>
            </a:extLst>
          </p:cNvPr>
          <p:cNvSpPr txBox="1"/>
          <p:nvPr/>
        </p:nvSpPr>
        <p:spPr>
          <a:xfrm>
            <a:off x="343876" y="5148981"/>
            <a:ext cx="112690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Fit model using all predictors with no transformations such that: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TV ~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SeedWidth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+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SeedLength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+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SeedArea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+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SeedAngle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+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SeedHeight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+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SeedVol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B05C2-560A-4428-B686-11841D863118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Variable selection</a:t>
            </a:r>
          </a:p>
        </p:txBody>
      </p:sp>
    </p:spTree>
    <p:extLst>
      <p:ext uri="{BB962C8B-B14F-4D97-AF65-F5344CB8AC3E}">
        <p14:creationId xmlns:p14="http://schemas.microsoft.com/office/powerpoint/2010/main" val="2750281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18385D2-2A3D-40D1-AAED-F850B6E4D935}"/>
              </a:ext>
            </a:extLst>
          </p:cNvPr>
          <p:cNvGraphicFramePr>
            <a:graphicFrameLocks noGrp="1"/>
          </p:cNvGraphicFramePr>
          <p:nvPr/>
        </p:nvGraphicFramePr>
        <p:xfrm>
          <a:off x="343877" y="1796588"/>
          <a:ext cx="11492523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571426992"/>
                    </a:ext>
                  </a:extLst>
                </a:gridCol>
                <a:gridCol w="2226603">
                  <a:extLst>
                    <a:ext uri="{9D8B030D-6E8A-4147-A177-3AD203B41FA5}">
                      <a16:colId xmlns:a16="http://schemas.microsoft.com/office/drawing/2014/main" val="1318672282"/>
                    </a:ext>
                  </a:extLst>
                </a:gridCol>
                <a:gridCol w="2611120">
                  <a:extLst>
                    <a:ext uri="{9D8B030D-6E8A-4147-A177-3AD203B41FA5}">
                      <a16:colId xmlns:a16="http://schemas.microsoft.com/office/drawing/2014/main" val="3489987298"/>
                    </a:ext>
                  </a:extLst>
                </a:gridCol>
                <a:gridCol w="2875280">
                  <a:extLst>
                    <a:ext uri="{9D8B030D-6E8A-4147-A177-3AD203B41FA5}">
                      <a16:colId xmlns:a16="http://schemas.microsoft.com/office/drawing/2014/main" val="2191620510"/>
                    </a:ext>
                  </a:extLst>
                </a:gridCol>
                <a:gridCol w="2397760">
                  <a:extLst>
                    <a:ext uri="{9D8B030D-6E8A-4147-A177-3AD203B41FA5}">
                      <a16:colId xmlns:a16="http://schemas.microsoft.com/office/drawing/2014/main" val="1164219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Backward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Backward selection (AIC)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Bi-directional selection (AIC)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Forward selection (AIC)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42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1.6698759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1.6698759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1.6698759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1.6694531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15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SeedWidth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-0.1027270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-0.1027270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-0.1027270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-0.0865305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SeedLength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0.1536113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0.1536113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0.1536113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52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SeedArea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0.0021475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01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SeedAngle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2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SeedHeight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-0.1470827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-0.1470827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-0.1470827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9116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SeedVol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0.0002749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0.0002749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0.0002749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4555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AIC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-1293.6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-1293.6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-1288.4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45678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GB" i="1" baseline="30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0.3921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0.3921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0.3921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0.3803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02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C1442F-64C7-4834-A51B-F783AC5958B1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Variable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AAA47-4534-4AFB-9555-CE638654F9B9}"/>
              </a:ext>
            </a:extLst>
          </p:cNvPr>
          <p:cNvSpPr txBox="1"/>
          <p:nvPr/>
        </p:nvSpPr>
        <p:spPr>
          <a:xfrm>
            <a:off x="343876" y="5809381"/>
            <a:ext cx="11269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All coefficient estimates are highly significant at </a:t>
            </a: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&lt; 0.001 (***)</a:t>
            </a:r>
          </a:p>
        </p:txBody>
      </p:sp>
    </p:spTree>
    <p:extLst>
      <p:ext uri="{BB962C8B-B14F-4D97-AF65-F5344CB8AC3E}">
        <p14:creationId xmlns:p14="http://schemas.microsoft.com/office/powerpoint/2010/main" val="891656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18385D2-2A3D-40D1-AAED-F850B6E4D935}"/>
              </a:ext>
            </a:extLst>
          </p:cNvPr>
          <p:cNvGraphicFramePr>
            <a:graphicFrameLocks noGrp="1"/>
          </p:cNvGraphicFramePr>
          <p:nvPr/>
        </p:nvGraphicFramePr>
        <p:xfrm>
          <a:off x="343877" y="1796588"/>
          <a:ext cx="11492523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571426992"/>
                    </a:ext>
                  </a:extLst>
                </a:gridCol>
                <a:gridCol w="2226603">
                  <a:extLst>
                    <a:ext uri="{9D8B030D-6E8A-4147-A177-3AD203B41FA5}">
                      <a16:colId xmlns:a16="http://schemas.microsoft.com/office/drawing/2014/main" val="1318672282"/>
                    </a:ext>
                  </a:extLst>
                </a:gridCol>
                <a:gridCol w="2611120">
                  <a:extLst>
                    <a:ext uri="{9D8B030D-6E8A-4147-A177-3AD203B41FA5}">
                      <a16:colId xmlns:a16="http://schemas.microsoft.com/office/drawing/2014/main" val="3489987298"/>
                    </a:ext>
                  </a:extLst>
                </a:gridCol>
                <a:gridCol w="2875280">
                  <a:extLst>
                    <a:ext uri="{9D8B030D-6E8A-4147-A177-3AD203B41FA5}">
                      <a16:colId xmlns:a16="http://schemas.microsoft.com/office/drawing/2014/main" val="2191620510"/>
                    </a:ext>
                  </a:extLst>
                </a:gridCol>
                <a:gridCol w="2397760">
                  <a:extLst>
                    <a:ext uri="{9D8B030D-6E8A-4147-A177-3AD203B41FA5}">
                      <a16:colId xmlns:a16="http://schemas.microsoft.com/office/drawing/2014/main" val="1164219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Backward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Backward selection (AIC)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Bi-directional selection (AIC)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Forward selection (AIC)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42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1.6698759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1.6698759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1.6698759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1.6694531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15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SeedWidth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-0.1027270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-0.1027270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-0.1027270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-0.0865305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SeedLength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0.1536113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0.1536113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0.1536113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52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SeedArea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0.0021475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01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SeedAngle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2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SeedHeight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-0.1470827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-0.1470827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-0.1470827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9116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SeedVol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0.0002749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0.0002749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0.0002749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4555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AIC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-1293.6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-1293.6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-1288.4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45678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GB" i="1" baseline="30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0.3921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0.3921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0.3921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0.3803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02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C1442F-64C7-4834-A51B-F783AC5958B1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Variable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AAA47-4534-4AFB-9555-CE638654F9B9}"/>
              </a:ext>
            </a:extLst>
          </p:cNvPr>
          <p:cNvSpPr txBox="1"/>
          <p:nvPr/>
        </p:nvSpPr>
        <p:spPr>
          <a:xfrm>
            <a:off x="343876" y="5809381"/>
            <a:ext cx="11269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All coefficient estimates are highly significant at </a:t>
            </a: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&lt; 0.001 (***)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7A934C-FFF0-4A86-A3DA-863A0F55D3E3}"/>
              </a:ext>
            </a:extLst>
          </p:cNvPr>
          <p:cNvSpPr/>
          <p:nvPr/>
        </p:nvSpPr>
        <p:spPr>
          <a:xfrm>
            <a:off x="3952240" y="1796588"/>
            <a:ext cx="2600960" cy="369316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3AE57-B128-4088-A770-0ED6C61D4DE9}"/>
              </a:ext>
            </a:extLst>
          </p:cNvPr>
          <p:cNvSpPr/>
          <p:nvPr/>
        </p:nvSpPr>
        <p:spPr>
          <a:xfrm>
            <a:off x="9469120" y="1796588"/>
            <a:ext cx="2379003" cy="369316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6E2E5-8573-40D3-BBBA-A7861B9290E0}"/>
              </a:ext>
            </a:extLst>
          </p:cNvPr>
          <p:cNvSpPr txBox="1"/>
          <p:nvPr/>
        </p:nvSpPr>
        <p:spPr>
          <a:xfrm>
            <a:off x="4175760" y="1368252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DF696-EFCA-4283-8D3D-0251DF049374}"/>
              </a:ext>
            </a:extLst>
          </p:cNvPr>
          <p:cNvSpPr txBox="1"/>
          <p:nvPr/>
        </p:nvSpPr>
        <p:spPr>
          <a:xfrm>
            <a:off x="9581661" y="1368252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4AB5C4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2</a:t>
            </a:r>
          </a:p>
        </p:txBody>
      </p:sp>
    </p:spTree>
    <p:extLst>
      <p:ext uri="{BB962C8B-B14F-4D97-AF65-F5344CB8AC3E}">
        <p14:creationId xmlns:p14="http://schemas.microsoft.com/office/powerpoint/2010/main" val="385270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18385D2-2A3D-40D1-AAED-F850B6E4D935}"/>
              </a:ext>
            </a:extLst>
          </p:cNvPr>
          <p:cNvGraphicFramePr>
            <a:graphicFrameLocks noGrp="1"/>
          </p:cNvGraphicFramePr>
          <p:nvPr/>
        </p:nvGraphicFramePr>
        <p:xfrm>
          <a:off x="7406640" y="1808482"/>
          <a:ext cx="4429761" cy="4682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587">
                  <a:extLst>
                    <a:ext uri="{9D8B030D-6E8A-4147-A177-3AD203B41FA5}">
                      <a16:colId xmlns:a16="http://schemas.microsoft.com/office/drawing/2014/main" val="571426992"/>
                    </a:ext>
                  </a:extLst>
                </a:gridCol>
                <a:gridCol w="1476587">
                  <a:extLst>
                    <a:ext uri="{9D8B030D-6E8A-4147-A177-3AD203B41FA5}">
                      <a16:colId xmlns:a16="http://schemas.microsoft.com/office/drawing/2014/main" val="1318672282"/>
                    </a:ext>
                  </a:extLst>
                </a:gridCol>
                <a:gridCol w="1476587">
                  <a:extLst>
                    <a:ext uri="{9D8B030D-6E8A-4147-A177-3AD203B41FA5}">
                      <a16:colId xmlns:a16="http://schemas.microsoft.com/office/drawing/2014/main" val="3489987298"/>
                    </a:ext>
                  </a:extLst>
                </a:gridCol>
              </a:tblGrid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1 </a:t>
                      </a: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2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423748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159819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SeedWidth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22028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SeedLength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529800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SeedArea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014905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SeedAngle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29892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SeedHeight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911671"/>
                  </a:ext>
                </a:extLst>
              </a:tr>
              <a:tr h="374147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SeedVol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45552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E319CF6-70D9-46E0-B826-7E5503B8648F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3ABC3-D5A2-4718-A43F-3B3AA905D572}"/>
              </a:ext>
            </a:extLst>
          </p:cNvPr>
          <p:cNvSpPr txBox="1"/>
          <p:nvPr/>
        </p:nvSpPr>
        <p:spPr>
          <a:xfrm>
            <a:off x="405421" y="1802033"/>
            <a:ext cx="67167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Both models have high multicollinearity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Worse in model 1 than in model 2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If we were to choose based on VIF alone, model 2 would be a better selection</a:t>
            </a:r>
          </a:p>
        </p:txBody>
      </p:sp>
    </p:spTree>
    <p:extLst>
      <p:ext uri="{BB962C8B-B14F-4D97-AF65-F5344CB8AC3E}">
        <p14:creationId xmlns:p14="http://schemas.microsoft.com/office/powerpoint/2010/main" val="3009821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18385D2-2A3D-40D1-AAED-F850B6E4D935}"/>
              </a:ext>
            </a:extLst>
          </p:cNvPr>
          <p:cNvGraphicFramePr>
            <a:graphicFrameLocks noGrp="1"/>
          </p:cNvGraphicFramePr>
          <p:nvPr/>
        </p:nvGraphicFramePr>
        <p:xfrm>
          <a:off x="343876" y="1796626"/>
          <a:ext cx="11512842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308">
                  <a:extLst>
                    <a:ext uri="{9D8B030D-6E8A-4147-A177-3AD203B41FA5}">
                      <a16:colId xmlns:a16="http://schemas.microsoft.com/office/drawing/2014/main" val="571426992"/>
                    </a:ext>
                  </a:extLst>
                </a:gridCol>
                <a:gridCol w="1541089">
                  <a:extLst>
                    <a:ext uri="{9D8B030D-6E8A-4147-A177-3AD203B41FA5}">
                      <a16:colId xmlns:a16="http://schemas.microsoft.com/office/drawing/2014/main" val="1318672282"/>
                    </a:ext>
                  </a:extLst>
                </a:gridCol>
                <a:gridCol w="1541089">
                  <a:extLst>
                    <a:ext uri="{9D8B030D-6E8A-4147-A177-3AD203B41FA5}">
                      <a16:colId xmlns:a16="http://schemas.microsoft.com/office/drawing/2014/main" val="3489987298"/>
                    </a:ext>
                  </a:extLst>
                </a:gridCol>
                <a:gridCol w="1541089">
                  <a:extLst>
                    <a:ext uri="{9D8B030D-6E8A-4147-A177-3AD203B41FA5}">
                      <a16:colId xmlns:a16="http://schemas.microsoft.com/office/drawing/2014/main" val="1639327737"/>
                    </a:ext>
                  </a:extLst>
                </a:gridCol>
                <a:gridCol w="1541089">
                  <a:extLst>
                    <a:ext uri="{9D8B030D-6E8A-4147-A177-3AD203B41FA5}">
                      <a16:colId xmlns:a16="http://schemas.microsoft.com/office/drawing/2014/main" val="174006762"/>
                    </a:ext>
                  </a:extLst>
                </a:gridCol>
                <a:gridCol w="1541089">
                  <a:extLst>
                    <a:ext uri="{9D8B030D-6E8A-4147-A177-3AD203B41FA5}">
                      <a16:colId xmlns:a16="http://schemas.microsoft.com/office/drawing/2014/main" val="3997748178"/>
                    </a:ext>
                  </a:extLst>
                </a:gridCol>
                <a:gridCol w="1541089">
                  <a:extLst>
                    <a:ext uri="{9D8B030D-6E8A-4147-A177-3AD203B41FA5}">
                      <a16:colId xmlns:a16="http://schemas.microsoft.com/office/drawing/2014/main" val="4176315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42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SeedWidth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SeedLength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52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SeedArea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01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SeedAngle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2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SeedHeight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9116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SeedVol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4555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GB" i="1" baseline="30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0.3292141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0.3836799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0.3845918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0.3987089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0.3989259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0.3993030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4975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6AD5E-4CF2-4C0B-A3F8-124024B6342E}"/>
              </a:ext>
            </a:extLst>
          </p:cNvPr>
          <p:cNvSpPr txBox="1"/>
          <p:nvPr/>
        </p:nvSpPr>
        <p:spPr>
          <a:xfrm>
            <a:off x="343876" y="5029199"/>
            <a:ext cx="11421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If we can only choose two variables, we should select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SeedWidth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and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SeedArea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2 seems like the better choice because it yields a large decrease in multicollinearity for only a small decrease in </a:t>
            </a: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</a:t>
            </a:r>
            <a:r>
              <a:rPr kumimoji="0" lang="en-GB" sz="2400" b="0" i="1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417F0-B149-443E-9F0C-22F8540E2685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selection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0CD634-3F0F-470E-AAF4-77EB5ED7B915}"/>
              </a:ext>
            </a:extLst>
          </p:cNvPr>
          <p:cNvSpPr/>
          <p:nvPr/>
        </p:nvSpPr>
        <p:spPr>
          <a:xfrm>
            <a:off x="7225322" y="1796626"/>
            <a:ext cx="1536114" cy="295656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299CAD-DA05-464A-A9CB-0BFE5FEEB19B}"/>
              </a:ext>
            </a:extLst>
          </p:cNvPr>
          <p:cNvSpPr/>
          <p:nvPr/>
        </p:nvSpPr>
        <p:spPr>
          <a:xfrm>
            <a:off x="4153487" y="1796626"/>
            <a:ext cx="1536114" cy="295656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F025E-24DC-4F05-8777-95450D48E5C4}"/>
              </a:ext>
            </a:extLst>
          </p:cNvPr>
          <p:cNvSpPr txBox="1"/>
          <p:nvPr/>
        </p:nvSpPr>
        <p:spPr>
          <a:xfrm>
            <a:off x="6916419" y="1328280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2FD51-AE74-47A7-9839-3F00CD40468A}"/>
              </a:ext>
            </a:extLst>
          </p:cNvPr>
          <p:cNvSpPr txBox="1"/>
          <p:nvPr/>
        </p:nvSpPr>
        <p:spPr>
          <a:xfrm>
            <a:off x="3844584" y="1328280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4AB5C4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2</a:t>
            </a:r>
          </a:p>
        </p:txBody>
      </p:sp>
    </p:spTree>
    <p:extLst>
      <p:ext uri="{BB962C8B-B14F-4D97-AF65-F5344CB8AC3E}">
        <p14:creationId xmlns:p14="http://schemas.microsoft.com/office/powerpoint/2010/main" val="229637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18385D2-2A3D-40D1-AAED-F850B6E4D935}"/>
              </a:ext>
            </a:extLst>
          </p:cNvPr>
          <p:cNvGraphicFramePr>
            <a:graphicFrameLocks noGrp="1"/>
          </p:cNvGraphicFramePr>
          <p:nvPr/>
        </p:nvGraphicFramePr>
        <p:xfrm>
          <a:off x="8895344" y="1808482"/>
          <a:ext cx="2953174" cy="4682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587">
                  <a:extLst>
                    <a:ext uri="{9D8B030D-6E8A-4147-A177-3AD203B41FA5}">
                      <a16:colId xmlns:a16="http://schemas.microsoft.com/office/drawing/2014/main" val="571426992"/>
                    </a:ext>
                  </a:extLst>
                </a:gridCol>
                <a:gridCol w="1476587">
                  <a:extLst>
                    <a:ext uri="{9D8B030D-6E8A-4147-A177-3AD203B41FA5}">
                      <a16:colId xmlns:a16="http://schemas.microsoft.com/office/drawing/2014/main" val="3489987298"/>
                    </a:ext>
                  </a:extLst>
                </a:gridCol>
              </a:tblGrid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2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423748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159819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SeedWidth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22028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SeedLength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529800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SeedArea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014905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SeedAngle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29892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SeedHeight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911671"/>
                  </a:ext>
                </a:extLst>
              </a:tr>
              <a:tr h="374147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SeedVol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45552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E319CF6-70D9-46E0-B826-7E5503B8648F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83ABC3-D5A2-4718-A43F-3B3AA905D572}"/>
                  </a:ext>
                </a:extLst>
              </p:cNvPr>
              <p:cNvSpPr txBox="1"/>
              <p:nvPr/>
            </p:nvSpPr>
            <p:spPr>
              <a:xfrm>
                <a:off x="405421" y="1802033"/>
                <a:ext cx="8200099" cy="2195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If 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alibri" panose="020F0502020204030204" pitchFamily="34" charset="0"/>
                  </a:rPr>
                  <a:t>SeedArea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is calculated only from 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alibri" panose="020F0502020204030204" pitchFamily="34" charset="0"/>
                  </a:rPr>
                  <a:t>SeedWidth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𝜋</m:t>
                        </m:r>
                        <m:d>
                          <m:dPr>
                            <m:ctrlP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GB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kumimoji="0" lang="en-GB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alibri" panose="020F0502020204030204" pitchFamily="34" charset="0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kumimoji="0" lang="en-GB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, then why not use a single-variable polynomial regression instead of two variables?</a:t>
                </a:r>
              </a:p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Furthermore, is the quadratic term even necessary?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83ABC3-D5A2-4718-A43F-3B3AA905D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21" y="1802033"/>
                <a:ext cx="8200099" cy="2195345"/>
              </a:xfrm>
              <a:prstGeom prst="rect">
                <a:avLst/>
              </a:prstGeom>
              <a:blipFill>
                <a:blip r:embed="rId2"/>
                <a:stretch>
                  <a:fillRect l="-1041" b="-52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101A7CE-EB46-49D6-9FCB-513BE80330DD}"/>
              </a:ext>
            </a:extLst>
          </p:cNvPr>
          <p:cNvSpPr txBox="1"/>
          <p:nvPr/>
        </p:nvSpPr>
        <p:spPr>
          <a:xfrm>
            <a:off x="700777" y="5255705"/>
            <a:ext cx="529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989B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3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TV ~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SeedWidth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4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TV ~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SeedWidth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+ I(SeedWidth^2)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954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18385D2-2A3D-40D1-AAED-F850B6E4D935}"/>
              </a:ext>
            </a:extLst>
          </p:cNvPr>
          <p:cNvGraphicFramePr>
            <a:graphicFrameLocks noGrp="1"/>
          </p:cNvGraphicFramePr>
          <p:nvPr/>
        </p:nvGraphicFramePr>
        <p:xfrm>
          <a:off x="6665675" y="1801105"/>
          <a:ext cx="5181863" cy="3377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943">
                  <a:extLst>
                    <a:ext uri="{9D8B030D-6E8A-4147-A177-3AD203B41FA5}">
                      <a16:colId xmlns:a16="http://schemas.microsoft.com/office/drawing/2014/main" val="571426992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3489987298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2307023149"/>
                    </a:ext>
                  </a:extLst>
                </a:gridCol>
              </a:tblGrid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7B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423748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Intercept </a:t>
                      </a:r>
                      <a:r>
                        <a:rPr lang="en-GB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GB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159819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SeedWidth</a:t>
                      </a: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GB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-value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22028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I(SeedWidth^2) </a:t>
                      </a:r>
                      <a:r>
                        <a:rPr lang="en-GB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GB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-value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529800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lang="en-GB" i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AIC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-1259.1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-1288.4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052265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lang="en-GB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GB" i="1" baseline="30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0.3274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0.3803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0896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E319CF6-70D9-46E0-B826-7E5503B8648F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3ABC3-D5A2-4718-A43F-3B3AA905D572}"/>
              </a:ext>
            </a:extLst>
          </p:cNvPr>
          <p:cNvSpPr txBox="1"/>
          <p:nvPr/>
        </p:nvSpPr>
        <p:spPr>
          <a:xfrm>
            <a:off x="405422" y="1802033"/>
            <a:ext cx="60664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All terms are highly significant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Addition of the quadratic term reduces the amount of unexplained variance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4 is likely the better choice, but we should check the model diagnostics to make sure</a:t>
            </a:r>
          </a:p>
        </p:txBody>
      </p:sp>
    </p:spTree>
    <p:extLst>
      <p:ext uri="{BB962C8B-B14F-4D97-AF65-F5344CB8AC3E}">
        <p14:creationId xmlns:p14="http://schemas.microsoft.com/office/powerpoint/2010/main" val="2073146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677734-5704-4715-B931-736088C4044D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diagnostics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5EE0E7-BB40-4AD9-A8B8-D104AA2B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663" y="1442720"/>
            <a:ext cx="6884377" cy="50576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C86CEC-A3C4-4A7E-9186-C3D368E75639}"/>
              </a:ext>
            </a:extLst>
          </p:cNvPr>
          <p:cNvSpPr txBox="1"/>
          <p:nvPr/>
        </p:nvSpPr>
        <p:spPr>
          <a:xfrm>
            <a:off x="6004560" y="2151342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394C7-941E-467F-BF60-E95490FAD090}"/>
              </a:ext>
            </a:extLst>
          </p:cNvPr>
          <p:cNvSpPr txBox="1"/>
          <p:nvPr/>
        </p:nvSpPr>
        <p:spPr>
          <a:xfrm>
            <a:off x="5527040" y="3598627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989B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C8114D-616A-4F7F-AF5B-94974794A21D}"/>
              </a:ext>
            </a:extLst>
          </p:cNvPr>
          <p:cNvSpPr txBox="1"/>
          <p:nvPr/>
        </p:nvSpPr>
        <p:spPr>
          <a:xfrm>
            <a:off x="405422" y="1802033"/>
            <a:ext cx="4359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Clear pattern of curvature in the data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Polynomial model (model 4) seems to fit better than strictly linear model (model 3)</a:t>
            </a:r>
          </a:p>
        </p:txBody>
      </p:sp>
    </p:spTree>
    <p:extLst>
      <p:ext uri="{BB962C8B-B14F-4D97-AF65-F5344CB8AC3E}">
        <p14:creationId xmlns:p14="http://schemas.microsoft.com/office/powerpoint/2010/main" val="270397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9DAD-BB66-4A0D-B2DB-D899C8F4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29" y="629266"/>
            <a:ext cx="3935506" cy="1676603"/>
          </a:xfrm>
        </p:spPr>
        <p:txBody>
          <a:bodyPr>
            <a:normAutofit fontScale="90000"/>
          </a:bodyPr>
          <a:lstStyle/>
          <a:p>
            <a:r>
              <a:rPr lang="en-US" dirty="0"/>
              <a:t>Study Species: </a:t>
            </a:r>
            <a:r>
              <a:rPr lang="en-US" i="1" dirty="0" err="1"/>
              <a:t>Carduus</a:t>
            </a:r>
            <a:r>
              <a:rPr lang="en-US" i="1" dirty="0"/>
              <a:t> Nutans</a:t>
            </a:r>
          </a:p>
        </p:txBody>
      </p:sp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AB982853-88D3-4E8E-B740-95D64797E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305870"/>
            <a:ext cx="3651466" cy="391795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Invasive weed in US</a:t>
            </a:r>
          </a:p>
          <a:p>
            <a:r>
              <a:rPr lang="en-US" sz="2400" dirty="0"/>
              <a:t>Causes severe decrease in agricultural productivity</a:t>
            </a:r>
          </a:p>
          <a:p>
            <a:r>
              <a:rPr lang="en-US" sz="2400" dirty="0"/>
              <a:t>Managed with</a:t>
            </a:r>
          </a:p>
          <a:p>
            <a:pPr lvl="1"/>
            <a:r>
              <a:rPr lang="en-US" sz="1800" dirty="0"/>
              <a:t>Mowing</a:t>
            </a:r>
          </a:p>
          <a:p>
            <a:pPr lvl="1"/>
            <a:r>
              <a:rPr lang="en-US" sz="1800" dirty="0"/>
              <a:t>Biological control (weevil)</a:t>
            </a:r>
          </a:p>
          <a:p>
            <a:r>
              <a:rPr lang="en-US" sz="2400" dirty="0"/>
              <a:t>Warming shown to accelerate thistle phenology</a:t>
            </a:r>
            <a:endParaRPr lang="en-US" sz="2200" dirty="0"/>
          </a:p>
        </p:txBody>
      </p:sp>
      <p:pic>
        <p:nvPicPr>
          <p:cNvPr id="1029" name="Picture 2" descr="Image result for carduus nutans">
            <a:extLst>
              <a:ext uri="{FF2B5EF4-FFF2-40B4-BE49-F238E27FC236}">
                <a16:creationId xmlns:a16="http://schemas.microsoft.com/office/drawing/2014/main" id="{0A6A5B6B-E234-43A1-B75F-EC9567E5F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r="3189" b="2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9A73E0-DF52-450E-A3FF-8FFC29F04891}"/>
              </a:ext>
            </a:extLst>
          </p:cNvPr>
          <p:cNvSpPr txBox="1"/>
          <p:nvPr/>
        </p:nvSpPr>
        <p:spPr>
          <a:xfrm>
            <a:off x="11494770" y="6581001"/>
            <a:ext cx="287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brc.ac.uk</a:t>
            </a:r>
          </a:p>
        </p:txBody>
      </p:sp>
    </p:spTree>
    <p:extLst>
      <p:ext uri="{BB962C8B-B14F-4D97-AF65-F5344CB8AC3E}">
        <p14:creationId xmlns:p14="http://schemas.microsoft.com/office/powerpoint/2010/main" val="1377591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997A04-D6F9-423A-BC73-FE7DA3E2625E}"/>
              </a:ext>
            </a:extLst>
          </p:cNvPr>
          <p:cNvSpPr/>
          <p:nvPr/>
        </p:nvSpPr>
        <p:spPr>
          <a:xfrm>
            <a:off x="0" y="1489510"/>
            <a:ext cx="12192000" cy="4610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7813A6-B587-4068-B423-18692EE10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22"/>
          <a:stretch/>
        </p:blipFill>
        <p:spPr>
          <a:xfrm>
            <a:off x="5923673" y="1489510"/>
            <a:ext cx="6096000" cy="4610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2643E9-341D-4A46-9360-F68BA715A7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22"/>
          <a:stretch/>
        </p:blipFill>
        <p:spPr>
          <a:xfrm>
            <a:off x="135403" y="1489510"/>
            <a:ext cx="6096000" cy="461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D1EFF-A0C9-4261-A47E-1CA3B6BC17D9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diagnostics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71CBC-62FF-45CF-A698-D9EECA1AA290}"/>
              </a:ext>
            </a:extLst>
          </p:cNvPr>
          <p:cNvSpPr txBox="1"/>
          <p:nvPr/>
        </p:nvSpPr>
        <p:spPr>
          <a:xfrm>
            <a:off x="6563360" y="2141182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1587C-BB74-4B11-B69B-80AC72257068}"/>
              </a:ext>
            </a:extLst>
          </p:cNvPr>
          <p:cNvSpPr txBox="1"/>
          <p:nvPr/>
        </p:nvSpPr>
        <p:spPr>
          <a:xfrm>
            <a:off x="792480" y="2141182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989B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21476-C35A-40A8-82E6-CB76751C305A}"/>
              </a:ext>
            </a:extLst>
          </p:cNvPr>
          <p:cNvSpPr txBox="1"/>
          <p:nvPr/>
        </p:nvSpPr>
        <p:spPr>
          <a:xfrm>
            <a:off x="343877" y="6259675"/>
            <a:ext cx="1059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Normality of residuals is approximately the same, with slight deviations at tails</a:t>
            </a:r>
          </a:p>
        </p:txBody>
      </p:sp>
    </p:spTree>
    <p:extLst>
      <p:ext uri="{BB962C8B-B14F-4D97-AF65-F5344CB8AC3E}">
        <p14:creationId xmlns:p14="http://schemas.microsoft.com/office/powerpoint/2010/main" val="345103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DB32E-673B-4A3D-A070-76BCE5069FBD}"/>
              </a:ext>
            </a:extLst>
          </p:cNvPr>
          <p:cNvSpPr/>
          <p:nvPr/>
        </p:nvSpPr>
        <p:spPr>
          <a:xfrm>
            <a:off x="0" y="1493520"/>
            <a:ext cx="12192000" cy="4610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0DF69F-6177-41B4-B9D1-B6387C6F4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74"/>
          <a:stretch/>
        </p:blipFill>
        <p:spPr>
          <a:xfrm>
            <a:off x="5918707" y="1493520"/>
            <a:ext cx="6061105" cy="4610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82A8B9-71BB-4EFE-A7E8-8519CF3DF4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74"/>
          <a:stretch/>
        </p:blipFill>
        <p:spPr>
          <a:xfrm>
            <a:off x="121920" y="1493520"/>
            <a:ext cx="6061105" cy="4610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A69ABF-7216-4E47-9FCE-32577CC5BECD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diagnostics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467CE-9291-4FBB-AB6C-C4BF851B7E37}"/>
              </a:ext>
            </a:extLst>
          </p:cNvPr>
          <p:cNvSpPr txBox="1"/>
          <p:nvPr/>
        </p:nvSpPr>
        <p:spPr>
          <a:xfrm>
            <a:off x="6563360" y="2141182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4DACD4-9D69-48DF-AC82-7D1D0A35605A}"/>
              </a:ext>
            </a:extLst>
          </p:cNvPr>
          <p:cNvSpPr txBox="1"/>
          <p:nvPr/>
        </p:nvSpPr>
        <p:spPr>
          <a:xfrm>
            <a:off x="792480" y="2141182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989B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F0B35-9F29-4AB2-B7A6-C22565525F4B}"/>
              </a:ext>
            </a:extLst>
          </p:cNvPr>
          <p:cNvSpPr txBox="1"/>
          <p:nvPr/>
        </p:nvSpPr>
        <p:spPr>
          <a:xfrm>
            <a:off x="343877" y="6259675"/>
            <a:ext cx="1059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Curvature of residuals in model 3, but no obvious pattern in model 4</a:t>
            </a:r>
          </a:p>
        </p:txBody>
      </p:sp>
    </p:spTree>
    <p:extLst>
      <p:ext uri="{BB962C8B-B14F-4D97-AF65-F5344CB8AC3E}">
        <p14:creationId xmlns:p14="http://schemas.microsoft.com/office/powerpoint/2010/main" val="453029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418683-8DAD-4F9B-B544-309461D4CD71}"/>
              </a:ext>
            </a:extLst>
          </p:cNvPr>
          <p:cNvSpPr/>
          <p:nvPr/>
        </p:nvSpPr>
        <p:spPr>
          <a:xfrm>
            <a:off x="0" y="1483360"/>
            <a:ext cx="12192000" cy="4610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94A63A-D8F6-4F45-B158-B007E1183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6"/>
          <a:stretch/>
        </p:blipFill>
        <p:spPr>
          <a:xfrm>
            <a:off x="5923125" y="1483360"/>
            <a:ext cx="6069897" cy="461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2B5C7F-0EBC-428F-B1F5-5549AA27C3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36"/>
          <a:stretch/>
        </p:blipFill>
        <p:spPr>
          <a:xfrm>
            <a:off x="135127" y="1483360"/>
            <a:ext cx="6069897" cy="461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88FFCD-2462-474B-8EBE-E483B91F0214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diagnostics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AE5AB-2248-497A-A8F7-6B5D2FECB9FC}"/>
              </a:ext>
            </a:extLst>
          </p:cNvPr>
          <p:cNvSpPr txBox="1"/>
          <p:nvPr/>
        </p:nvSpPr>
        <p:spPr>
          <a:xfrm>
            <a:off x="6563360" y="2141182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95941-9CA2-46A8-A4B8-C7E50AC7B8AD}"/>
              </a:ext>
            </a:extLst>
          </p:cNvPr>
          <p:cNvSpPr txBox="1"/>
          <p:nvPr/>
        </p:nvSpPr>
        <p:spPr>
          <a:xfrm>
            <a:off x="792480" y="2141182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989B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B9A071-6D0B-437E-9F45-D60FA38B2803}"/>
              </a:ext>
            </a:extLst>
          </p:cNvPr>
          <p:cNvSpPr txBox="1"/>
          <p:nvPr/>
        </p:nvSpPr>
        <p:spPr>
          <a:xfrm>
            <a:off x="343877" y="6259675"/>
            <a:ext cx="1059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Curvature of residuals in model 3, but no obvious pattern in model 4</a:t>
            </a:r>
          </a:p>
        </p:txBody>
      </p:sp>
    </p:spTree>
    <p:extLst>
      <p:ext uri="{BB962C8B-B14F-4D97-AF65-F5344CB8AC3E}">
        <p14:creationId xmlns:p14="http://schemas.microsoft.com/office/powerpoint/2010/main" val="573547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488FFCD-2462-474B-8EBE-E483B91F0214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Conclusions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BEE4F-60FC-4F0F-8817-3ACE6CAC2BB7}"/>
              </a:ext>
            </a:extLst>
          </p:cNvPr>
          <p:cNvSpPr txBox="1"/>
          <p:nvPr/>
        </p:nvSpPr>
        <p:spPr>
          <a:xfrm>
            <a:off x="405422" y="1802033"/>
            <a:ext cx="9510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Width of the seed pappus is the best estimator of terminal velocity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As pappus width increases, terminal velocity decreases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Other predictors such as pappus height and volume add explanatory power, but not much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This is due to high 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1660491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0097-383B-4B42-850D-7E5CB3B8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treatments on physical properties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1B396-8239-4D5D-BAD7-BC8B07402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1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B9A3-3CD5-48E3-95B2-E6496AA0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515BD-B346-4529-881C-53FB939D3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/>
          <a:p>
            <a:r>
              <a:rPr lang="en-US" dirty="0"/>
              <a:t>Testing seed drop time </a:t>
            </a:r>
            <a:br>
              <a:rPr lang="en-US" dirty="0"/>
            </a:br>
            <a:r>
              <a:rPr lang="en-US" dirty="0"/>
              <a:t>(proxy for dispersal distance)</a:t>
            </a:r>
          </a:p>
          <a:p>
            <a:r>
              <a:rPr lang="en-US" dirty="0"/>
              <a:t>2 Warming Treatments</a:t>
            </a:r>
          </a:p>
          <a:p>
            <a:pPr lvl="1"/>
            <a:r>
              <a:rPr lang="en-US" dirty="0"/>
              <a:t>Ambient</a:t>
            </a:r>
          </a:p>
          <a:p>
            <a:pPr lvl="1"/>
            <a:r>
              <a:rPr lang="en-US" dirty="0"/>
              <a:t>Warmed</a:t>
            </a:r>
          </a:p>
          <a:p>
            <a:r>
              <a:rPr lang="en-US" dirty="0"/>
              <a:t>3 Mowing Treatments</a:t>
            </a:r>
          </a:p>
          <a:p>
            <a:pPr lvl="1"/>
            <a:r>
              <a:rPr lang="en-US" dirty="0"/>
              <a:t>No Mowing</a:t>
            </a:r>
          </a:p>
          <a:p>
            <a:pPr lvl="1"/>
            <a:r>
              <a:rPr lang="en-US" dirty="0"/>
              <a:t>Early</a:t>
            </a:r>
          </a:p>
          <a:p>
            <a:pPr lvl="1"/>
            <a:r>
              <a:rPr lang="en-US" dirty="0"/>
              <a:t>Late</a:t>
            </a:r>
          </a:p>
          <a:p>
            <a:r>
              <a:rPr lang="en-US" dirty="0"/>
              <a:t>Treatments Randomly Assigned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44FA2B-D445-415D-8EA5-522EFC2FE858}"/>
              </a:ext>
            </a:extLst>
          </p:cNvPr>
          <p:cNvGrpSpPr/>
          <p:nvPr/>
        </p:nvGrpSpPr>
        <p:grpSpPr>
          <a:xfrm>
            <a:off x="6410325" y="1291193"/>
            <a:ext cx="4943475" cy="5036582"/>
            <a:chOff x="6229350" y="1453118"/>
            <a:chExt cx="4943475" cy="50365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A87B38-1E49-4F9C-ADC6-E412E8946FC9}"/>
                </a:ext>
              </a:extLst>
            </p:cNvPr>
            <p:cNvSpPr/>
            <p:nvPr/>
          </p:nvSpPr>
          <p:spPr>
            <a:xfrm>
              <a:off x="6229350" y="1822450"/>
              <a:ext cx="4943475" cy="46672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7ACED6-B9D4-4A8B-9066-B4642A3ED6E7}"/>
                </a:ext>
              </a:extLst>
            </p:cNvPr>
            <p:cNvSpPr txBox="1"/>
            <p:nvPr/>
          </p:nvSpPr>
          <p:spPr>
            <a:xfrm>
              <a:off x="8078152" y="1453118"/>
              <a:ext cx="1498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Block 1-10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0FB6BBC-6A1D-4313-A387-71308668AD94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8701088" y="1822450"/>
              <a:ext cx="0" cy="46672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816FDC-2C70-4932-B2FA-A1E6FF06C703}"/>
                </a:ext>
              </a:extLst>
            </p:cNvPr>
            <p:cNvSpPr txBox="1"/>
            <p:nvPr/>
          </p:nvSpPr>
          <p:spPr>
            <a:xfrm>
              <a:off x="9328309" y="1822450"/>
              <a:ext cx="12458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Plot 2: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Warmed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28A91F2-F849-46C8-A928-30FF9337ABF6}"/>
                </a:ext>
              </a:extLst>
            </p:cNvPr>
            <p:cNvSpPr/>
            <p:nvPr/>
          </p:nvSpPr>
          <p:spPr>
            <a:xfrm>
              <a:off x="6870148" y="2502336"/>
              <a:ext cx="1387308" cy="1209675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Pos. 1: </a:t>
              </a:r>
              <a:br>
                <a:rPr lang="en-US" sz="1400" dirty="0"/>
              </a:br>
              <a:r>
                <a:rPr lang="en-US" sz="1400" dirty="0"/>
                <a:t>No Mow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84134F5-16F7-4767-8C59-1B8FF121AF88}"/>
                </a:ext>
              </a:extLst>
            </p:cNvPr>
            <p:cNvSpPr/>
            <p:nvPr/>
          </p:nvSpPr>
          <p:spPr>
            <a:xfrm>
              <a:off x="6870148" y="3843773"/>
              <a:ext cx="1387308" cy="1209675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Pos. 2: Early Mow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4E8849-C534-48AC-A388-E15578196EED}"/>
                </a:ext>
              </a:extLst>
            </p:cNvPr>
            <p:cNvSpPr/>
            <p:nvPr/>
          </p:nvSpPr>
          <p:spPr>
            <a:xfrm>
              <a:off x="6880627" y="5185210"/>
              <a:ext cx="1387308" cy="1209675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Pos. 3: Late Mow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2DC4F1F-29D5-4C82-8BB1-033EB3C9827D}"/>
                </a:ext>
              </a:extLst>
            </p:cNvPr>
            <p:cNvSpPr/>
            <p:nvPr/>
          </p:nvSpPr>
          <p:spPr>
            <a:xfrm>
              <a:off x="9257589" y="2502336"/>
              <a:ext cx="1387308" cy="1209675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Pos. 1: </a:t>
              </a:r>
              <a:br>
                <a:rPr lang="en-US" sz="1400" dirty="0"/>
              </a:br>
              <a:r>
                <a:rPr lang="en-US" sz="1400" dirty="0"/>
                <a:t>No Mow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771322-5FB1-461C-8FE1-385508417E5B}"/>
                </a:ext>
              </a:extLst>
            </p:cNvPr>
            <p:cNvSpPr/>
            <p:nvPr/>
          </p:nvSpPr>
          <p:spPr>
            <a:xfrm>
              <a:off x="9257589" y="3843773"/>
              <a:ext cx="1387308" cy="1209675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Pos. 2: Early Mow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A51992-2A81-44EA-B505-3446EB820C09}"/>
                </a:ext>
              </a:extLst>
            </p:cNvPr>
            <p:cNvSpPr/>
            <p:nvPr/>
          </p:nvSpPr>
          <p:spPr>
            <a:xfrm>
              <a:off x="9257589" y="5185210"/>
              <a:ext cx="1387308" cy="1209675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Pos. 3: </a:t>
              </a:r>
              <a:br>
                <a:rPr lang="en-US" sz="1400" dirty="0"/>
              </a:br>
              <a:r>
                <a:rPr lang="en-US" sz="1400" dirty="0"/>
                <a:t>Late Mow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6990F1-0BAD-416E-9C20-C113830820C4}"/>
                </a:ext>
              </a:extLst>
            </p:cNvPr>
            <p:cNvSpPr txBox="1"/>
            <p:nvPr/>
          </p:nvSpPr>
          <p:spPr>
            <a:xfrm>
              <a:off x="6940868" y="1822450"/>
              <a:ext cx="12458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Plot 1: Ambient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2CB74CA-F75C-44A5-81A2-7BA6B026EDC8}"/>
              </a:ext>
            </a:extLst>
          </p:cNvPr>
          <p:cNvSpPr txBox="1"/>
          <p:nvPr/>
        </p:nvSpPr>
        <p:spPr>
          <a:xfrm>
            <a:off x="6410324" y="6327775"/>
            <a:ext cx="49434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/>
              <a:t>10 seeds planted per position</a:t>
            </a:r>
          </a:p>
        </p:txBody>
      </p:sp>
    </p:spTree>
    <p:extLst>
      <p:ext uri="{BB962C8B-B14F-4D97-AF65-F5344CB8AC3E}">
        <p14:creationId xmlns:p14="http://schemas.microsoft.com/office/powerpoint/2010/main" val="340012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1CFF-8E0A-403B-84F5-968F44F5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treatments on TV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F2E17-AA6A-4BEA-81A2-0AB0066BD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92E348-303B-45AE-90DF-B034AA6D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Data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781AC9-DE74-4BEB-BA24-DEB28B8C04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2"/>
          <a:stretch/>
        </p:blipFill>
        <p:spPr>
          <a:xfrm>
            <a:off x="956365" y="1927412"/>
            <a:ext cx="4602969" cy="4128667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F1B25AE-CC7B-44EA-B32F-AA093179DF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35" y="1927412"/>
            <a:ext cx="4791000" cy="4116041"/>
          </a:xfrm>
        </p:spPr>
      </p:pic>
    </p:spTree>
    <p:extLst>
      <p:ext uri="{BB962C8B-B14F-4D97-AF65-F5344CB8AC3E}">
        <p14:creationId xmlns:p14="http://schemas.microsoft.com/office/powerpoint/2010/main" val="299077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C29D-90CF-41F1-8A4E-0575283C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17" y="461682"/>
            <a:ext cx="9404723" cy="1400530"/>
          </a:xfrm>
        </p:spPr>
        <p:txBody>
          <a:bodyPr/>
          <a:lstStyle/>
          <a:p>
            <a:r>
              <a:rPr lang="en-US" dirty="0"/>
              <a:t>ANOVA for Warming and Mowing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A8CF7D-E0C7-41BF-9FC3-054BBC6AC5D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93488435"/>
              </p:ext>
            </p:extLst>
          </p:nvPr>
        </p:nvGraphicFramePr>
        <p:xfrm>
          <a:off x="702798" y="1895077"/>
          <a:ext cx="29305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62">
                  <a:extLst>
                    <a:ext uri="{9D8B030D-6E8A-4147-A177-3AD203B41FA5}">
                      <a16:colId xmlns:a16="http://schemas.microsoft.com/office/drawing/2014/main" val="675860046"/>
                    </a:ext>
                  </a:extLst>
                </a:gridCol>
                <a:gridCol w="1465262">
                  <a:extLst>
                    <a:ext uri="{9D8B030D-6E8A-4147-A177-3AD203B41FA5}">
                      <a16:colId xmlns:a16="http://schemas.microsoft.com/office/drawing/2014/main" val="957543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Ambient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0.6489***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2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0.1051***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871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63153C-3970-490C-8D22-2A766F8A05BA}"/>
              </a:ext>
            </a:extLst>
          </p:cNvPr>
          <p:cNvSpPr txBox="1"/>
          <p:nvPr/>
        </p:nvSpPr>
        <p:spPr>
          <a:xfrm>
            <a:off x="702798" y="1521262"/>
            <a:ext cx="293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Warming Alone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CCC3E5F-19B5-40CC-A52D-0B71BEB29F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3124064"/>
              </p:ext>
            </p:extLst>
          </p:nvPr>
        </p:nvGraphicFramePr>
        <p:xfrm>
          <a:off x="702798" y="3749277"/>
          <a:ext cx="29305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62">
                  <a:extLst>
                    <a:ext uri="{9D8B030D-6E8A-4147-A177-3AD203B41FA5}">
                      <a16:colId xmlns:a16="http://schemas.microsoft.com/office/drawing/2014/main" val="675860046"/>
                    </a:ext>
                  </a:extLst>
                </a:gridCol>
                <a:gridCol w="1465262">
                  <a:extLst>
                    <a:ext uri="{9D8B030D-6E8A-4147-A177-3AD203B41FA5}">
                      <a16:colId xmlns:a16="http://schemas.microsoft.com/office/drawing/2014/main" val="957543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0.7333***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2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-0.5124*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8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819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8279CA9-AEA8-45B8-B3B0-F43AC5803145}"/>
              </a:ext>
            </a:extLst>
          </p:cNvPr>
          <p:cNvSpPr txBox="1"/>
          <p:nvPr/>
        </p:nvSpPr>
        <p:spPr>
          <a:xfrm>
            <a:off x="702798" y="3375462"/>
            <a:ext cx="293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Mowing Alone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A46D5-8972-4E03-AE7F-475E08D51914}"/>
              </a:ext>
            </a:extLst>
          </p:cNvPr>
          <p:cNvSpPr txBox="1"/>
          <p:nvPr/>
        </p:nvSpPr>
        <p:spPr>
          <a:xfrm>
            <a:off x="888159" y="6396318"/>
            <a:ext cx="867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Significance Codes       0 ***     0.001 **     0.05 *     0.1 .  </a:t>
            </a:r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31495213-8D5E-4CF4-9AD4-96A01CBAF3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826525"/>
              </p:ext>
            </p:extLst>
          </p:nvPr>
        </p:nvGraphicFramePr>
        <p:xfrm>
          <a:off x="5015063" y="1862212"/>
          <a:ext cx="35436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355">
                  <a:extLst>
                    <a:ext uri="{9D8B030D-6E8A-4147-A177-3AD203B41FA5}">
                      <a16:colId xmlns:a16="http://schemas.microsoft.com/office/drawing/2014/main" val="675860046"/>
                    </a:ext>
                  </a:extLst>
                </a:gridCol>
                <a:gridCol w="1465262">
                  <a:extLst>
                    <a:ext uri="{9D8B030D-6E8A-4147-A177-3AD203B41FA5}">
                      <a16:colId xmlns:a16="http://schemas.microsoft.com/office/drawing/2014/main" val="957543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Ambient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0.6796***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2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Early Mow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-0.5130*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8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 Mow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0.1040***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7079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DD63F0C-6C4A-4D46-B4C3-5450A51850F0}"/>
              </a:ext>
            </a:extLst>
          </p:cNvPr>
          <p:cNvSpPr txBox="1"/>
          <p:nvPr/>
        </p:nvSpPr>
        <p:spPr>
          <a:xfrm>
            <a:off x="5015063" y="1488397"/>
            <a:ext cx="354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Mowing and Warming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A960BD-8106-4CE6-B14E-8A6CA5DFC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697" y="3445410"/>
            <a:ext cx="3543616" cy="286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0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359D-1D14-4EB9-BA93-6009D5F4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7B26-0A6B-4C21-9A9B-B70AF581D8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8B275-5EE9-4FBD-885B-2B8AF1A060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DE11-22F2-4AB0-8674-20D9FDB9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physical properties on TV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6C813-A91B-4C0A-A6EF-87EEA17E8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6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A8717FD-5926-4897-83D8-704E51E9644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3877" y="1838243"/>
              <a:ext cx="11481778" cy="45652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8483">
                      <a:extLst>
                        <a:ext uri="{9D8B030D-6E8A-4147-A177-3AD203B41FA5}">
                          <a16:colId xmlns:a16="http://schemas.microsoft.com/office/drawing/2014/main" val="3458645911"/>
                        </a:ext>
                      </a:extLst>
                    </a:gridCol>
                    <a:gridCol w="1950029">
                      <a:extLst>
                        <a:ext uri="{9D8B030D-6E8A-4147-A177-3AD203B41FA5}">
                          <a16:colId xmlns:a16="http://schemas.microsoft.com/office/drawing/2014/main" val="821784297"/>
                        </a:ext>
                      </a:extLst>
                    </a:gridCol>
                    <a:gridCol w="1336275">
                      <a:extLst>
                        <a:ext uri="{9D8B030D-6E8A-4147-A177-3AD203B41FA5}">
                          <a16:colId xmlns:a16="http://schemas.microsoft.com/office/drawing/2014/main" val="1541038535"/>
                        </a:ext>
                      </a:extLst>
                    </a:gridCol>
                    <a:gridCol w="1545036">
                      <a:extLst>
                        <a:ext uri="{9D8B030D-6E8A-4147-A177-3AD203B41FA5}">
                          <a16:colId xmlns:a16="http://schemas.microsoft.com/office/drawing/2014/main" val="1100276444"/>
                        </a:ext>
                      </a:extLst>
                    </a:gridCol>
                    <a:gridCol w="5081955">
                      <a:extLst>
                        <a:ext uri="{9D8B030D-6E8A-4147-A177-3AD203B41FA5}">
                          <a16:colId xmlns:a16="http://schemas.microsoft.com/office/drawing/2014/main" val="7805676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Calculation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10089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1.25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Response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 terminal velocity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7720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SeedWidth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width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5639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SeedLength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slant height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7795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SeedArea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GB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num>
                                          <m:den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  <a:r>
                            <a:rPr lang="en-GB" baseline="30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  <a:endParaRPr lang="en-GB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base area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75196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SeedAngle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GB" i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radians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vertex angle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1015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SeedHeight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height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2773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SeedVol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GB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num>
                                          <m:den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  <a:r>
                            <a:rPr lang="en-GB" baseline="30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  <a:endParaRPr lang="en-GB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volume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72382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A8717FD-5926-4897-83D8-704E51E9644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3877" y="1838243"/>
              <a:ext cx="11481778" cy="4601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8483">
                      <a:extLst>
                        <a:ext uri="{9D8B030D-6E8A-4147-A177-3AD203B41FA5}">
                          <a16:colId xmlns:a16="http://schemas.microsoft.com/office/drawing/2014/main" val="3458645911"/>
                        </a:ext>
                      </a:extLst>
                    </a:gridCol>
                    <a:gridCol w="1950029">
                      <a:extLst>
                        <a:ext uri="{9D8B030D-6E8A-4147-A177-3AD203B41FA5}">
                          <a16:colId xmlns:a16="http://schemas.microsoft.com/office/drawing/2014/main" val="821784297"/>
                        </a:ext>
                      </a:extLst>
                    </a:gridCol>
                    <a:gridCol w="1336275">
                      <a:extLst>
                        <a:ext uri="{9D8B030D-6E8A-4147-A177-3AD203B41FA5}">
                          <a16:colId xmlns:a16="http://schemas.microsoft.com/office/drawing/2014/main" val="1541038535"/>
                        </a:ext>
                      </a:extLst>
                    </a:gridCol>
                    <a:gridCol w="1545036">
                      <a:extLst>
                        <a:ext uri="{9D8B030D-6E8A-4147-A177-3AD203B41FA5}">
                          <a16:colId xmlns:a16="http://schemas.microsoft.com/office/drawing/2014/main" val="1100276444"/>
                        </a:ext>
                      </a:extLst>
                    </a:gridCol>
                    <a:gridCol w="5081955">
                      <a:extLst>
                        <a:ext uri="{9D8B030D-6E8A-4147-A177-3AD203B41FA5}">
                          <a16:colId xmlns:a16="http://schemas.microsoft.com/office/drawing/2014/main" val="7805676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Calculation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1008912"/>
                      </a:ext>
                    </a:extLst>
                  </a:tr>
                  <a:tr h="612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625" t="-65347" r="-410000" b="-590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Response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 terminal velocity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7720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SeedWidth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625" t="-278333" r="-410000" b="-8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width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5639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SeedLength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625" t="-372131" r="-410000" b="-77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slant height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7795149"/>
                      </a:ext>
                    </a:extLst>
                  </a:tr>
                  <a:tr h="630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SeedArea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625" t="-276923" r="-410000" b="-3567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  <a:r>
                            <a:rPr lang="en-GB" baseline="30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  <a:endParaRPr lang="en-GB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base area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7519619"/>
                      </a:ext>
                    </a:extLst>
                  </a:tr>
                  <a:tr h="7133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SeedAngle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625" t="-335043" r="-410000" b="-217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radians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vertex angle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1015683"/>
                      </a:ext>
                    </a:extLst>
                  </a:tr>
                  <a:tr h="9018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SeedHeight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625" t="-343919" r="-410000" b="-7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height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2773634"/>
                      </a:ext>
                    </a:extLst>
                  </a:tr>
                  <a:tr h="630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SeedVol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625" t="-631731" r="-410000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  <a:r>
                            <a:rPr lang="en-GB" baseline="30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  <a:endParaRPr lang="en-GB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volume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72382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39224E1-2069-4DFB-BD5E-541DC38B70C4}"/>
              </a:ext>
            </a:extLst>
          </p:cNvPr>
          <p:cNvSpPr txBox="1"/>
          <p:nvPr/>
        </p:nvSpPr>
        <p:spPr>
          <a:xfrm>
            <a:off x="343877" y="367492"/>
            <a:ext cx="72800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Regression variables</a:t>
            </a:r>
          </a:p>
        </p:txBody>
      </p:sp>
    </p:spTree>
    <p:extLst>
      <p:ext uri="{BB962C8B-B14F-4D97-AF65-F5344CB8AC3E}">
        <p14:creationId xmlns:p14="http://schemas.microsoft.com/office/powerpoint/2010/main" val="2789660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9CCBE67464534FB4CD18166BA22260" ma:contentTypeVersion="10" ma:contentTypeDescription="Create a new document." ma:contentTypeScope="" ma:versionID="ddb19cefa0dac336dc4900f7ede98bd6">
  <xsd:schema xmlns:xsd="http://www.w3.org/2001/XMLSchema" xmlns:xs="http://www.w3.org/2001/XMLSchema" xmlns:p="http://schemas.microsoft.com/office/2006/metadata/properties" xmlns:ns3="c09ce9be-fdf1-4e31-a4a5-3fd8073982fc" targetNamespace="http://schemas.microsoft.com/office/2006/metadata/properties" ma:root="true" ma:fieldsID="e8716eacadf69627262332ed4f9b7dae" ns3:_="">
    <xsd:import namespace="c09ce9be-fdf1-4e31-a4a5-3fd8073982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ce9be-fdf1-4e31-a4a5-3fd8073982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D3A51E-A82D-482F-B228-706E6FCC62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9ce9be-fdf1-4e31-a4a5-3fd807398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24EC5F-35E3-463B-A1D5-40881E4C7C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20831A-B4D1-4BDB-8F4E-B22B5794C88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1045</Words>
  <Application>Microsoft Office PowerPoint</Application>
  <PresentationFormat>Widescreen</PresentationFormat>
  <Paragraphs>413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Consolas</vt:lpstr>
      <vt:lpstr>Wingdings 3</vt:lpstr>
      <vt:lpstr>Ion</vt:lpstr>
      <vt:lpstr>PowerPoint Presentation</vt:lpstr>
      <vt:lpstr>Study Species: Carduus Nutans</vt:lpstr>
      <vt:lpstr>Experimental Design</vt:lpstr>
      <vt:lpstr>Effect of treatments on TV</vt:lpstr>
      <vt:lpstr>Preliminary Data Analysis</vt:lpstr>
      <vt:lpstr>ANOVA for Warming and Mowing </vt:lpstr>
      <vt:lpstr>PowerPoint Presentation</vt:lpstr>
      <vt:lpstr>Effect of physical properties on TV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 of treatments on physical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Howerton, Emily</dc:creator>
  <cp:lastModifiedBy>Howerton, Emily</cp:lastModifiedBy>
  <cp:revision>3</cp:revision>
  <dcterms:created xsi:type="dcterms:W3CDTF">2019-11-25T19:07:35Z</dcterms:created>
  <dcterms:modified xsi:type="dcterms:W3CDTF">2019-12-04T14:42:49Z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0x010100049CCBE67464534FB4CD18166BA22260</vt:lpwstr>
  </property>
</Properties>
</file>