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9" r:id="rId7"/>
    <p:sldId id="260" r:id="rId8"/>
    <p:sldId id="257" r:id="rId9"/>
    <p:sldId id="258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7" r:id="rId24"/>
    <p:sldId id="276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B728-CE82-4FA8-A1D3-137C51B3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DA6F-C4BA-4137-937E-613C58E3C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C29E-FA65-4CF4-BEDB-3E97B70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169E-7D2B-4346-82C7-F0B7232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F9A2-DFAE-4806-8C8E-927E7A1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0A96-3986-4324-8210-883632E1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4BE57-9E53-4873-88B2-BB2056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310B-B2F6-4192-B850-D1D3CA49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9DE5-55CE-4D6A-B814-441BB7E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242A-9D20-4951-AE46-BBD1CBFC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5A1E-A50D-4C57-BE7E-A360A0A3D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517B-CB97-4800-AA82-44550F68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33EF-143F-4B2A-BAFF-AADA3B8D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39A5-35D2-44CD-BCD3-F9DD37D3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4EFA-90F0-463C-A5E6-6C98F7DD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2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0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6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8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72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85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F89-F051-401C-8D76-0AAD5C90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DA5A-03B6-488A-A1BF-B8B7F4A2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5C3D-3809-4F89-A6D8-00172D77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9468-C804-4043-BC7C-A3A5D61E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8432-4AC5-4A97-96F3-F9ECBE45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9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95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265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0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9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25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2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354-EEA5-45AB-AC32-CDB32AD4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7588-7800-42DB-9A0C-63D4A677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3923-B4BB-485D-9955-8DEF425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F989-560E-41BE-8405-108DD57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E6D7-ECFD-4AF2-93FF-E894385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C971-83E4-4F65-9474-04D09FEC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C114-1D6A-4665-8EAF-A2B4AA4B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B7A8-0E47-4694-9128-38741A5B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80B5-779E-4FA2-958F-4921A808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9617-DD2B-4E2D-B1F8-79AC5D32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42E81-3208-4E11-9B31-C9ED3EEA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C5D8-62CA-4AB6-A518-95AAEDAE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A9EF-1C3B-44E5-98D9-24D74D27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5294-3429-4D96-B2D4-4672C7EC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0C66-C0E4-4350-80E6-2A37854AA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3B441-B465-4A37-A928-229842E80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B7-35A1-4A39-B4AD-8E02B0D8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BE5D6-E875-45B2-8794-8EA7D8C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95A49-4775-4B81-97FA-6D738604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A628-F6D8-43D5-B697-F516A3CE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E16DB-5183-47BF-AA1C-A99D682A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DD33E-443E-4635-9476-F801B3BA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E74FD-B1D7-4047-A8A6-E35DF2EE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C436-CAEA-499B-8E03-F9B22510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348A-36DB-4009-AB97-CDDA3E52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D4AA-98A9-400C-900F-33E67C4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6DAF-C6AC-4C11-8BEB-72DBDB76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3F2D-DE1B-41D1-A835-0F067CCA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C456-CC4C-4167-8CEA-78A23856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E07D-2F4C-439F-8F97-55CE2C01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8471-590B-4185-AF40-1C303B59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BB12-C3DF-4346-BD7D-1A85E130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0242-DC40-43E4-9A70-355488F9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890AB-CF06-44F1-9BA9-70B074A3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2274-B5B8-48BE-BF53-F4B5A147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AD18-0635-45C7-B697-790EEE46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70EC-45ED-4374-8B1D-19BADAE8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9145-67D8-4E4A-B4AF-47B8745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5E3D7-F062-4BC0-AF68-FE602CB2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11BD-F748-47F7-91F4-8BC5313F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1840-E0DB-4079-BFB0-00B23BB0A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DF4B-1BA7-41C4-9CFD-FBC0A9EAFF6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BA7F-A12D-4545-86B2-063523814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0EA2-080C-44E8-B2F4-E51DFFEA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6432-5200-486A-AD6A-6C1A649B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6C6A39-25C9-4CF9-8710-D6BBA78D528B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30C8-E114-42BD-814C-40632DA388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01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7DA-BBC5-4663-A304-E1949E6E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750E-593D-43E5-B029-6B1C74652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</p:spTree>
    <p:extLst>
      <p:ext uri="{BB962C8B-B14F-4D97-AF65-F5344CB8AC3E}">
        <p14:creationId xmlns:p14="http://schemas.microsoft.com/office/powerpoint/2010/main" val="89165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7" y="1796588"/>
          <a:ext cx="1149252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Backward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Bi-directional selection (AIC)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selection (AIC)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1.6698759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1.6694531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-0.1027270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-0.0865305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0.1536113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0.0021475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-0.1470827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0.0002749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-1293.6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567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0.3921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0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1442F-64C7-4834-A51B-F783AC5958B1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AAA47-4534-4AFB-9555-CE638654F9B9}"/>
              </a:ext>
            </a:extLst>
          </p:cNvPr>
          <p:cNvSpPr txBox="1"/>
          <p:nvPr/>
        </p:nvSpPr>
        <p:spPr>
          <a:xfrm>
            <a:off x="343876" y="5809381"/>
            <a:ext cx="112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coefficient estimates are highly significant at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&lt; 0.001 (***)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A934C-FFF0-4A86-A3DA-863A0F55D3E3}"/>
              </a:ext>
            </a:extLst>
          </p:cNvPr>
          <p:cNvSpPr/>
          <p:nvPr/>
        </p:nvSpPr>
        <p:spPr>
          <a:xfrm>
            <a:off x="3952240" y="1796588"/>
            <a:ext cx="2600960" cy="36931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3AE57-B128-4088-A770-0ED6C61D4DE9}"/>
              </a:ext>
            </a:extLst>
          </p:cNvPr>
          <p:cNvSpPr/>
          <p:nvPr/>
        </p:nvSpPr>
        <p:spPr>
          <a:xfrm>
            <a:off x="9469120" y="1796588"/>
            <a:ext cx="2379003" cy="36931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6E2E5-8573-40D3-BBBA-A7861B9290E0}"/>
              </a:ext>
            </a:extLst>
          </p:cNvPr>
          <p:cNvSpPr txBox="1"/>
          <p:nvPr/>
        </p:nvSpPr>
        <p:spPr>
          <a:xfrm>
            <a:off x="4175760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DF696-EFCA-4283-8D3D-0251DF049374}"/>
              </a:ext>
            </a:extLst>
          </p:cNvPr>
          <p:cNvSpPr txBox="1"/>
          <p:nvPr/>
        </p:nvSpPr>
        <p:spPr>
          <a:xfrm>
            <a:off x="9581661" y="136825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8527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7406640" y="1808482"/>
          <a:ext cx="4429761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1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1" y="1802033"/>
            <a:ext cx="6716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Both models have high multicollinearity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Worse in model 1 than in model 2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were to choose based on VIF alone, model 2 would be a better selection</a:t>
            </a:r>
          </a:p>
        </p:txBody>
      </p:sp>
    </p:spTree>
    <p:extLst>
      <p:ext uri="{BB962C8B-B14F-4D97-AF65-F5344CB8AC3E}">
        <p14:creationId xmlns:p14="http://schemas.microsoft.com/office/powerpoint/2010/main" val="300982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796626"/>
          <a:ext cx="1151284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08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639327737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174006762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3997748178"/>
                    </a:ext>
                  </a:extLst>
                </a:gridCol>
                <a:gridCol w="1541089">
                  <a:extLst>
                    <a:ext uri="{9D8B030D-6E8A-4147-A177-3AD203B41FA5}">
                      <a16:colId xmlns:a16="http://schemas.microsoft.com/office/drawing/2014/main" val="417631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0.3292141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0.3836799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0.3845918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0.3987089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0.3989259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0.3993030</a:t>
                      </a:r>
                      <a:endParaRPr lang="en-GB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97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6AD5E-4CF2-4C0B-A3F8-124024B6342E}"/>
              </a:ext>
            </a:extLst>
          </p:cNvPr>
          <p:cNvSpPr txBox="1"/>
          <p:nvPr/>
        </p:nvSpPr>
        <p:spPr>
          <a:xfrm>
            <a:off x="343876" y="5029199"/>
            <a:ext cx="11421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can only choose two variables, we should select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and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 seems like the better choice because it yields a large decrease in multicollinearity for only a small decrease in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</a:t>
            </a:r>
            <a:r>
              <a:rPr kumimoji="0" lang="en-GB" sz="2400" b="0" i="1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417F0-B149-443E-9F0C-22F8540E268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CD634-3F0F-470E-AAF4-77EB5ED7B915}"/>
              </a:ext>
            </a:extLst>
          </p:cNvPr>
          <p:cNvSpPr/>
          <p:nvPr/>
        </p:nvSpPr>
        <p:spPr>
          <a:xfrm>
            <a:off x="7225322" y="1796626"/>
            <a:ext cx="1536114" cy="29565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99CAD-DA05-464A-A9CB-0BFE5FEEB19B}"/>
              </a:ext>
            </a:extLst>
          </p:cNvPr>
          <p:cNvSpPr/>
          <p:nvPr/>
        </p:nvSpPr>
        <p:spPr>
          <a:xfrm>
            <a:off x="4153487" y="1796626"/>
            <a:ext cx="1536114" cy="295656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F025E-24DC-4F05-8777-95450D48E5C4}"/>
              </a:ext>
            </a:extLst>
          </p:cNvPr>
          <p:cNvSpPr txBox="1"/>
          <p:nvPr/>
        </p:nvSpPr>
        <p:spPr>
          <a:xfrm>
            <a:off x="6916419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2FD51-AE74-47A7-9839-3F00CD40468A}"/>
              </a:ext>
            </a:extLst>
          </p:cNvPr>
          <p:cNvSpPr txBox="1"/>
          <p:nvPr/>
        </p:nvSpPr>
        <p:spPr>
          <a:xfrm>
            <a:off x="3844584" y="1328280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AB5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296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8895344" y="1808482"/>
          <a:ext cx="2953174" cy="468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476587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2</a:t>
                      </a:r>
                      <a:r>
                        <a:rPr lang="en-GB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374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/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If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SeedArea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calculated only from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alibri" panose="020F0502020204030204" pitchFamily="34" charset="0"/>
                  </a:rPr>
                  <a:t>SeedWidth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kumimoji="0" lang="en-GB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then why not use a single-variable polynomial regression instead of two variables?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Furthermore, is the quadratic term even necessary?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3ABC3-D5A2-4718-A43F-3B3AA905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1" y="1802033"/>
                <a:ext cx="8200099" cy="2195345"/>
              </a:xfrm>
              <a:prstGeom prst="rect">
                <a:avLst/>
              </a:prstGeom>
              <a:blipFill>
                <a:blip r:embed="rId2"/>
                <a:stretch>
                  <a:fillRect l="-1041" b="-5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01A7CE-EB46-49D6-9FCB-513BE80330DD}"/>
              </a:ext>
            </a:extLst>
          </p:cNvPr>
          <p:cNvSpPr txBox="1"/>
          <p:nvPr/>
        </p:nvSpPr>
        <p:spPr>
          <a:xfrm>
            <a:off x="700777" y="5255705"/>
            <a:ext cx="529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I(SeedWidth^2)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95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6665675" y="1801105"/>
          <a:ext cx="5181863" cy="337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43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307023149"/>
                    </a:ext>
                  </a:extLst>
                </a:gridCol>
              </a:tblGrid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7B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654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I(SeedWidth^2) </a:t>
                      </a:r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GB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-value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-1259.1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-1288.4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52265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i="1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0.3274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0.3803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89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319CF6-70D9-46E0-B826-7E5503B8648F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ABC3-D5A2-4718-A43F-3B3AA905D572}"/>
              </a:ext>
            </a:extLst>
          </p:cNvPr>
          <p:cNvSpPr txBox="1"/>
          <p:nvPr/>
        </p:nvSpPr>
        <p:spPr>
          <a:xfrm>
            <a:off x="405422" y="1802033"/>
            <a:ext cx="6066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terms are highly significant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Addition of the quadratic term reduces the amount of unexplained variance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 is likely the better choice, but we should check the model diagnostics to make sure</a:t>
            </a:r>
          </a:p>
        </p:txBody>
      </p:sp>
    </p:spTree>
    <p:extLst>
      <p:ext uri="{BB962C8B-B14F-4D97-AF65-F5344CB8AC3E}">
        <p14:creationId xmlns:p14="http://schemas.microsoft.com/office/powerpoint/2010/main" val="207314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677734-5704-4715-B931-736088C4044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EE0E7-BB40-4AD9-A8B8-D104AA2B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63" y="1442720"/>
            <a:ext cx="6884377" cy="5057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86CEC-A3C4-4A7E-9186-C3D368E75639}"/>
              </a:ext>
            </a:extLst>
          </p:cNvPr>
          <p:cNvSpPr txBox="1"/>
          <p:nvPr/>
        </p:nvSpPr>
        <p:spPr>
          <a:xfrm>
            <a:off x="6004560" y="215134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394C7-941E-467F-BF60-E95490FAD090}"/>
              </a:ext>
            </a:extLst>
          </p:cNvPr>
          <p:cNvSpPr txBox="1"/>
          <p:nvPr/>
        </p:nvSpPr>
        <p:spPr>
          <a:xfrm>
            <a:off x="5527040" y="3598627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8114D-616A-4F7F-AF5B-94974794A21D}"/>
              </a:ext>
            </a:extLst>
          </p:cNvPr>
          <p:cNvSpPr txBox="1"/>
          <p:nvPr/>
        </p:nvSpPr>
        <p:spPr>
          <a:xfrm>
            <a:off x="405422" y="1802033"/>
            <a:ext cx="435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Clear pattern of curvature in the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Polynomial model (model 4) seems to fit better than strictly linear model (model 3)</a:t>
            </a:r>
          </a:p>
        </p:txBody>
      </p:sp>
    </p:spTree>
    <p:extLst>
      <p:ext uri="{BB962C8B-B14F-4D97-AF65-F5344CB8AC3E}">
        <p14:creationId xmlns:p14="http://schemas.microsoft.com/office/powerpoint/2010/main" val="270397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997A04-D6F9-423A-BC73-FE7DA3E2625E}"/>
              </a:ext>
            </a:extLst>
          </p:cNvPr>
          <p:cNvSpPr/>
          <p:nvPr/>
        </p:nvSpPr>
        <p:spPr>
          <a:xfrm>
            <a:off x="0" y="148951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813A6-B587-4068-B423-18692EE10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2"/>
          <a:stretch/>
        </p:blipFill>
        <p:spPr>
          <a:xfrm>
            <a:off x="5923673" y="1489510"/>
            <a:ext cx="6096000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643E9-341D-4A46-9360-F68BA715A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"/>
          <a:stretch/>
        </p:blipFill>
        <p:spPr>
          <a:xfrm>
            <a:off x="135403" y="1489510"/>
            <a:ext cx="6096000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D1EFF-A0C9-4261-A47E-1CA3B6BC17D9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1CBC-62FF-45CF-A698-D9EECA1AA290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1587C-BB74-4B11-B69B-80AC72257068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1476-C35A-40A8-82E6-CB76751C305A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Normality of residuals is approximately the same, with slight deviations at tails</a:t>
            </a:r>
          </a:p>
        </p:txBody>
      </p:sp>
    </p:spTree>
    <p:extLst>
      <p:ext uri="{BB962C8B-B14F-4D97-AF65-F5344CB8AC3E}">
        <p14:creationId xmlns:p14="http://schemas.microsoft.com/office/powerpoint/2010/main" val="345103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DB32E-673B-4A3D-A070-76BCE5069FBD}"/>
              </a:ext>
            </a:extLst>
          </p:cNvPr>
          <p:cNvSpPr/>
          <p:nvPr/>
        </p:nvSpPr>
        <p:spPr>
          <a:xfrm>
            <a:off x="0" y="149352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DF69F-6177-41B4-B9D1-B6387C6F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4"/>
          <a:stretch/>
        </p:blipFill>
        <p:spPr>
          <a:xfrm>
            <a:off x="5918707" y="1493520"/>
            <a:ext cx="6061105" cy="461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2A8B9-71BB-4EFE-A7E8-8519CF3DF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4"/>
          <a:stretch/>
        </p:blipFill>
        <p:spPr>
          <a:xfrm>
            <a:off x="121920" y="1493520"/>
            <a:ext cx="6061105" cy="461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9ABF-7216-4E47-9FCE-32577CC5BECD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467CE-9291-4FBB-AB6C-C4BF851B7E37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DACD4-9D69-48DF-AC82-7D1D0A35605A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F0B35-9F29-4AB2-B7A6-C22565525F4B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4530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418683-8DAD-4F9B-B544-309461D4CD71}"/>
              </a:ext>
            </a:extLst>
          </p:cNvPr>
          <p:cNvSpPr/>
          <p:nvPr/>
        </p:nvSpPr>
        <p:spPr>
          <a:xfrm>
            <a:off x="0" y="1483360"/>
            <a:ext cx="12192000" cy="461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4A63A-D8F6-4F45-B158-B007E1183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"/>
          <a:stretch/>
        </p:blipFill>
        <p:spPr>
          <a:xfrm>
            <a:off x="5923125" y="1483360"/>
            <a:ext cx="6069897" cy="461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B5C7F-0EBC-428F-B1F5-5549AA27C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"/>
          <a:stretch/>
        </p:blipFill>
        <p:spPr>
          <a:xfrm>
            <a:off x="135127" y="1483360"/>
            <a:ext cx="6069897" cy="461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diagnostics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AE5AB-2248-497A-A8F7-6B5D2FECB9FC}"/>
              </a:ext>
            </a:extLst>
          </p:cNvPr>
          <p:cNvSpPr txBox="1"/>
          <p:nvPr/>
        </p:nvSpPr>
        <p:spPr>
          <a:xfrm>
            <a:off x="656336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5941-9CA2-46A8-A4B8-C7E50AC7B8AD}"/>
              </a:ext>
            </a:extLst>
          </p:cNvPr>
          <p:cNvSpPr txBox="1"/>
          <p:nvPr/>
        </p:nvSpPr>
        <p:spPr>
          <a:xfrm>
            <a:off x="792480" y="2141182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9A071-6D0B-437E-9F45-D60FA38B2803}"/>
              </a:ext>
            </a:extLst>
          </p:cNvPr>
          <p:cNvSpPr txBox="1"/>
          <p:nvPr/>
        </p:nvSpPr>
        <p:spPr>
          <a:xfrm>
            <a:off x="343877" y="6259675"/>
            <a:ext cx="105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Curvature of residuals in model 3, but no obvious pattern in model 4</a:t>
            </a:r>
          </a:p>
        </p:txBody>
      </p:sp>
    </p:spTree>
    <p:extLst>
      <p:ext uri="{BB962C8B-B14F-4D97-AF65-F5344CB8AC3E}">
        <p14:creationId xmlns:p14="http://schemas.microsoft.com/office/powerpoint/2010/main" val="5735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DAD-BB66-4A0D-B2DB-D899C8F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Species: </a:t>
            </a:r>
            <a:r>
              <a:rPr lang="en-US" i="1" dirty="0" err="1"/>
              <a:t>Carduus</a:t>
            </a:r>
            <a:r>
              <a:rPr lang="en-US" i="1" dirty="0"/>
              <a:t> Nutans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AB982853-88D3-4E8E-B740-95D64797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Invasive weed in US</a:t>
            </a:r>
          </a:p>
          <a:p>
            <a:r>
              <a:rPr lang="en-US" sz="2400" dirty="0"/>
              <a:t>Causes severe decrease in agricultural productivity</a:t>
            </a:r>
          </a:p>
          <a:p>
            <a:r>
              <a:rPr lang="en-US" sz="2400" dirty="0"/>
              <a:t>Managed with</a:t>
            </a:r>
          </a:p>
          <a:p>
            <a:pPr lvl="1"/>
            <a:r>
              <a:rPr lang="en-US" sz="1800" dirty="0"/>
              <a:t>Mowing</a:t>
            </a:r>
          </a:p>
          <a:p>
            <a:pPr lvl="1"/>
            <a:r>
              <a:rPr lang="en-US" sz="1800" dirty="0"/>
              <a:t>Biological control (weevil)</a:t>
            </a:r>
          </a:p>
          <a:p>
            <a:r>
              <a:rPr lang="en-US" sz="2400" dirty="0"/>
              <a:t>Warming shown to accelerate thistle phenology</a:t>
            </a:r>
            <a:endParaRPr lang="en-US" sz="2200" dirty="0"/>
          </a:p>
        </p:txBody>
      </p:sp>
      <p:pic>
        <p:nvPicPr>
          <p:cNvPr id="1029" name="Picture 2" descr="Image result for carduus nutans">
            <a:extLst>
              <a:ext uri="{FF2B5EF4-FFF2-40B4-BE49-F238E27FC236}">
                <a16:creationId xmlns:a16="http://schemas.microsoft.com/office/drawing/2014/main" id="{0A6A5B6B-E234-43A1-B75F-EC9567E5F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3189" b="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73E0-DF52-450E-A3FF-8FFC29F04891}"/>
              </a:ext>
            </a:extLst>
          </p:cNvPr>
          <p:cNvSpPr txBox="1"/>
          <p:nvPr/>
        </p:nvSpPr>
        <p:spPr>
          <a:xfrm>
            <a:off x="11494770" y="6581001"/>
            <a:ext cx="287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brc.ac.uk</a:t>
            </a:r>
          </a:p>
        </p:txBody>
      </p:sp>
    </p:spTree>
    <p:extLst>
      <p:ext uri="{BB962C8B-B14F-4D97-AF65-F5344CB8AC3E}">
        <p14:creationId xmlns:p14="http://schemas.microsoft.com/office/powerpoint/2010/main" val="137759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88FFCD-2462-474B-8EBE-E483B91F0214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BEE4F-60FC-4F0F-8817-3ACE6CAC2BB7}"/>
              </a:ext>
            </a:extLst>
          </p:cNvPr>
          <p:cNvSpPr txBox="1"/>
          <p:nvPr/>
        </p:nvSpPr>
        <p:spPr>
          <a:xfrm>
            <a:off x="405422" y="1802033"/>
            <a:ext cx="951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Width of the seed pappus is the best estimator of terminal velocity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pappus width increases, terminal velocity decreases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predictors such as pappus height and volume add explanatory power, but not much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due to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6049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097-383B-4B42-850D-7E5CB3B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physical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D5BB-6188-41D9-BD7C-3C9AA405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9A3-3CD5-48E3-95B2-E6496AA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5BD-B346-4529-881C-53FB939D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seed drop time </a:t>
            </a:r>
            <a:br>
              <a:rPr lang="en-US" dirty="0"/>
            </a:br>
            <a:r>
              <a:rPr lang="en-US" dirty="0"/>
              <a:t>(proxy for dispersal distance)</a:t>
            </a:r>
          </a:p>
          <a:p>
            <a:r>
              <a:rPr lang="en-US" dirty="0"/>
              <a:t>2 Warming Treatments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Warmed</a:t>
            </a:r>
          </a:p>
          <a:p>
            <a:r>
              <a:rPr lang="en-US" dirty="0"/>
              <a:t>3 Mowing Treatments</a:t>
            </a:r>
          </a:p>
          <a:p>
            <a:pPr lvl="1"/>
            <a:r>
              <a:rPr lang="en-US" dirty="0"/>
              <a:t>No Mowing</a:t>
            </a:r>
          </a:p>
          <a:p>
            <a:pPr lvl="1"/>
            <a:r>
              <a:rPr lang="en-US" dirty="0"/>
              <a:t>Early</a:t>
            </a:r>
          </a:p>
          <a:p>
            <a:pPr lvl="1"/>
            <a:r>
              <a:rPr lang="en-US" dirty="0"/>
              <a:t>Late</a:t>
            </a:r>
          </a:p>
          <a:p>
            <a:r>
              <a:rPr lang="en-US" dirty="0"/>
              <a:t>Treatments Randomly Assigned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4FA2B-D445-415D-8EA5-522EFC2FE858}"/>
              </a:ext>
            </a:extLst>
          </p:cNvPr>
          <p:cNvGrpSpPr/>
          <p:nvPr/>
        </p:nvGrpSpPr>
        <p:grpSpPr>
          <a:xfrm>
            <a:off x="6410325" y="1291193"/>
            <a:ext cx="4943475" cy="5036582"/>
            <a:chOff x="6229350" y="1453118"/>
            <a:chExt cx="4943475" cy="50365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A87B38-1E49-4F9C-ADC6-E412E8946FC9}"/>
                </a:ext>
              </a:extLst>
            </p:cNvPr>
            <p:cNvSpPr/>
            <p:nvPr/>
          </p:nvSpPr>
          <p:spPr>
            <a:xfrm>
              <a:off x="6229350" y="1822450"/>
              <a:ext cx="4943475" cy="46672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ACED6-B9D4-4A8B-9066-B4642A3ED6E7}"/>
                </a:ext>
              </a:extLst>
            </p:cNvPr>
            <p:cNvSpPr txBox="1"/>
            <p:nvPr/>
          </p:nvSpPr>
          <p:spPr>
            <a:xfrm>
              <a:off x="8078152" y="1453118"/>
              <a:ext cx="1245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1-10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FB6BBC-6A1D-4313-A387-71308668AD94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8701088" y="1822450"/>
              <a:ext cx="0" cy="46672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6990F1-0BAD-416E-9C20-C113830820C4}"/>
                </a:ext>
              </a:extLst>
            </p:cNvPr>
            <p:cNvSpPr txBox="1"/>
            <p:nvPr/>
          </p:nvSpPr>
          <p:spPr>
            <a:xfrm>
              <a:off x="6940868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1: Ambient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816FDC-2C70-4932-B2FA-A1E6FF06C703}"/>
                </a:ext>
              </a:extLst>
            </p:cNvPr>
            <p:cNvSpPr txBox="1"/>
            <p:nvPr/>
          </p:nvSpPr>
          <p:spPr>
            <a:xfrm>
              <a:off x="9328309" y="1822450"/>
              <a:ext cx="124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 2:</a:t>
              </a:r>
            </a:p>
            <a:p>
              <a:pPr algn="ctr"/>
              <a:r>
                <a:rPr lang="en-US" dirty="0"/>
                <a:t>Warmed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8A91F2-F849-46C8-A928-30FF9337ABF6}"/>
                </a:ext>
              </a:extLst>
            </p:cNvPr>
            <p:cNvSpPr/>
            <p:nvPr/>
          </p:nvSpPr>
          <p:spPr>
            <a:xfrm>
              <a:off x="6870148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134F5-16F7-4767-8C59-1B8FF121AF88}"/>
                </a:ext>
              </a:extLst>
            </p:cNvPr>
            <p:cNvSpPr/>
            <p:nvPr/>
          </p:nvSpPr>
          <p:spPr>
            <a:xfrm>
              <a:off x="6870148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4E8849-C534-48AC-A388-E15578196EED}"/>
                </a:ext>
              </a:extLst>
            </p:cNvPr>
            <p:cNvSpPr/>
            <p:nvPr/>
          </p:nvSpPr>
          <p:spPr>
            <a:xfrm>
              <a:off x="6880627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Late Mow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C4F1F-29D5-4C82-8BB1-033EB3C9827D}"/>
                </a:ext>
              </a:extLst>
            </p:cNvPr>
            <p:cNvSpPr/>
            <p:nvPr/>
          </p:nvSpPr>
          <p:spPr>
            <a:xfrm>
              <a:off x="9257589" y="2502336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1: </a:t>
              </a:r>
              <a:br>
                <a:rPr lang="en-US" sz="1400" dirty="0"/>
              </a:br>
              <a:r>
                <a:rPr lang="en-US" sz="1400" dirty="0"/>
                <a:t>No Mow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771322-5FB1-461C-8FE1-385508417E5B}"/>
                </a:ext>
              </a:extLst>
            </p:cNvPr>
            <p:cNvSpPr/>
            <p:nvPr/>
          </p:nvSpPr>
          <p:spPr>
            <a:xfrm>
              <a:off x="9257589" y="3843773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2: Early Mow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A51992-2A81-44EA-B505-3446EB820C09}"/>
                </a:ext>
              </a:extLst>
            </p:cNvPr>
            <p:cNvSpPr/>
            <p:nvPr/>
          </p:nvSpPr>
          <p:spPr>
            <a:xfrm>
              <a:off x="9257589" y="5185210"/>
              <a:ext cx="1387308" cy="1209675"/>
            </a:xfrm>
            <a:prstGeom prst="ellipse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Pos. 3: </a:t>
              </a:r>
              <a:br>
                <a:rPr lang="en-US" sz="1400" dirty="0"/>
              </a:br>
              <a:r>
                <a:rPr lang="en-US" sz="1400" dirty="0"/>
                <a:t>Late Mow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B74CA-F75C-44A5-81A2-7BA6B026EDC8}"/>
              </a:ext>
            </a:extLst>
          </p:cNvPr>
          <p:cNvSpPr txBox="1"/>
          <p:nvPr/>
        </p:nvSpPr>
        <p:spPr>
          <a:xfrm>
            <a:off x="6410324" y="6327775"/>
            <a:ext cx="49434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10 seeds planted per position</a:t>
            </a:r>
          </a:p>
        </p:txBody>
      </p:sp>
    </p:spTree>
    <p:extLst>
      <p:ext uri="{BB962C8B-B14F-4D97-AF65-F5344CB8AC3E}">
        <p14:creationId xmlns:p14="http://schemas.microsoft.com/office/powerpoint/2010/main" val="34001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1CFF-8E0A-403B-84F5-968F44F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treatments on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BFC4-1674-4918-B353-B5EE461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DE11-22F2-4AB0-8674-20D9FDB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physical properties on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CB00-C980-4682-908B-4B8D48C7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601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1.25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i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num>
                                          <m:den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A8717FD-5926-4897-83D8-704E51E964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3877" y="1838243"/>
              <a:ext cx="11481778" cy="4601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483">
                      <a:extLst>
                        <a:ext uri="{9D8B030D-6E8A-4147-A177-3AD203B41FA5}">
                          <a16:colId xmlns:a16="http://schemas.microsoft.com/office/drawing/2014/main" val="3458645911"/>
                        </a:ext>
                      </a:extLst>
                    </a:gridCol>
                    <a:gridCol w="1950029">
                      <a:extLst>
                        <a:ext uri="{9D8B030D-6E8A-4147-A177-3AD203B41FA5}">
                          <a16:colId xmlns:a16="http://schemas.microsoft.com/office/drawing/2014/main" val="821784297"/>
                        </a:ext>
                      </a:extLst>
                    </a:gridCol>
                    <a:gridCol w="1336275">
                      <a:extLst>
                        <a:ext uri="{9D8B030D-6E8A-4147-A177-3AD203B41FA5}">
                          <a16:colId xmlns:a16="http://schemas.microsoft.com/office/drawing/2014/main" val="1541038535"/>
                        </a:ext>
                      </a:extLst>
                    </a:gridCol>
                    <a:gridCol w="1545036">
                      <a:extLst>
                        <a:ext uri="{9D8B030D-6E8A-4147-A177-3AD203B41FA5}">
                          <a16:colId xmlns:a16="http://schemas.microsoft.com/office/drawing/2014/main" val="1100276444"/>
                        </a:ext>
                      </a:extLst>
                    </a:gridCol>
                    <a:gridCol w="5081955">
                      <a:extLst>
                        <a:ext uri="{9D8B030D-6E8A-4147-A177-3AD203B41FA5}">
                          <a16:colId xmlns:a16="http://schemas.microsoft.com/office/drawing/2014/main" val="780567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Calculation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008912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5347" r="-410000" b="-5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Response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 terminal velocity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720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SeedWidth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8333" r="-410000" b="-8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width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56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SeedLength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72131" r="-410000" b="-7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slant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795149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SeedArea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276923" r="-410000" b="-356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base area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7519619"/>
                      </a:ext>
                    </a:extLst>
                  </a:tr>
                  <a:tr h="713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SeedAngle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35043" r="-410000" b="-217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vertex angle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1015683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SeedHeight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343919" r="-410000" b="-7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height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773634"/>
                      </a:ext>
                    </a:extLst>
                  </a:tr>
                  <a:tr h="630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SeedVol</a:t>
                          </a:r>
                          <a:endParaRPr lang="en-GB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25" t="-631731" r="-41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mm</a:t>
                          </a:r>
                          <a:r>
                            <a:rPr lang="en-GB" baseline="30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Predictor</a:t>
                          </a:r>
                          <a:endParaRPr lang="en-GB" baseline="30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Pappus volume (assuming conical shape)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72382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9224E1-2069-4DFB-BD5E-541DC38B70C4}"/>
              </a:ext>
            </a:extLst>
          </p:cNvPr>
          <p:cNvSpPr txBox="1"/>
          <p:nvPr/>
        </p:nvSpPr>
        <p:spPr>
          <a:xfrm>
            <a:off x="343877" y="367492"/>
            <a:ext cx="7280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Regression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66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AB08-F3AB-4C6C-841B-7A9D858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00" y="1529862"/>
            <a:ext cx="6348377" cy="5065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5E09A-8420-4AD2-9A12-BFD0F5627EB7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530D-CD00-4799-BDD9-10358B70B6B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1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CA69-1FB6-4EAD-B4ED-9618913E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524000"/>
            <a:ext cx="6345898" cy="5074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9B6BE-998D-4F85-94F0-06E621B18465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Correlations between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E898A-4111-42FC-B1C2-5729586762D3}"/>
              </a:ext>
            </a:extLst>
          </p:cNvPr>
          <p:cNvSpPr txBox="1"/>
          <p:nvPr/>
        </p:nvSpPr>
        <p:spPr>
          <a:xfrm>
            <a:off x="405421" y="1608993"/>
            <a:ext cx="4765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predictor variables are highly correlated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Occurs because some variables are calculated from other variables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cause multicollinearity issues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Response variable is clearly correlated with several predictors (e.g.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1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18385D2-2A3D-40D1-AAED-F850B6E4D935}"/>
              </a:ext>
            </a:extLst>
          </p:cNvPr>
          <p:cNvGraphicFramePr>
            <a:graphicFrameLocks noGrp="1"/>
          </p:cNvGraphicFramePr>
          <p:nvPr/>
        </p:nvGraphicFramePr>
        <p:xfrm>
          <a:off x="343876" y="1803400"/>
          <a:ext cx="1148177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27">
                  <a:extLst>
                    <a:ext uri="{9D8B030D-6E8A-4147-A177-3AD203B41FA5}">
                      <a16:colId xmlns:a16="http://schemas.microsoft.com/office/drawing/2014/main" val="571426992"/>
                    </a:ext>
                  </a:extLst>
                </a:gridCol>
                <a:gridCol w="2646477">
                  <a:extLst>
                    <a:ext uri="{9D8B030D-6E8A-4147-A177-3AD203B41FA5}">
                      <a16:colId xmlns:a16="http://schemas.microsoft.com/office/drawing/2014/main" val="131867228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489987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62051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164219168"/>
                    </a:ext>
                  </a:extLst>
                </a:gridCol>
                <a:gridCol w="1035733">
                  <a:extLst>
                    <a:ext uri="{9D8B030D-6E8A-4147-A177-3AD203B41FA5}">
                      <a16:colId xmlns:a16="http://schemas.microsoft.com/office/drawing/2014/main" val="236168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2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1.7939155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0.2871889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1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SeedWidth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-0.0901834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0.0294440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0.00236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SeedLength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0.2323392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0.1394278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0.09650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SeedArea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-0.0012359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0.0020885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0.55438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0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SeedAngle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-0.2098880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0.4396778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0.63339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SeedHeight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-0.2336151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0.1535504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0.12902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911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SeedVol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0.0003648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0.0001638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0.02653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455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716C9D-2CA2-4922-89EA-4D7D9D82FCAD}"/>
              </a:ext>
            </a:extLst>
          </p:cNvPr>
          <p:cNvSpPr txBox="1"/>
          <p:nvPr/>
        </p:nvSpPr>
        <p:spPr>
          <a:xfrm>
            <a:off x="343876" y="5148981"/>
            <a:ext cx="11269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Fit model using all predictors with no transformations such that: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TV ~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SeedWidth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SeedLength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SeedArea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SeedAngle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SeedHeight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 +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" panose="020F0502020204030204" pitchFamily="34" charset="0"/>
              </a:rPr>
              <a:t>SeedVol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B05C2-560A-4428-B686-11841D863118}"/>
              </a:ext>
            </a:extLst>
          </p:cNvPr>
          <p:cNvSpPr txBox="1"/>
          <p:nvPr/>
        </p:nvSpPr>
        <p:spPr>
          <a:xfrm>
            <a:off x="343877" y="367492"/>
            <a:ext cx="8606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27502815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CCBE67464534FB4CD18166BA22260" ma:contentTypeVersion="10" ma:contentTypeDescription="Create a new document." ma:contentTypeScope="" ma:versionID="ddb19cefa0dac336dc4900f7ede98bd6">
  <xsd:schema xmlns:xsd="http://www.w3.org/2001/XMLSchema" xmlns:xs="http://www.w3.org/2001/XMLSchema" xmlns:p="http://schemas.microsoft.com/office/2006/metadata/properties" xmlns:ns3="c09ce9be-fdf1-4e31-a4a5-3fd8073982fc" targetNamespace="http://schemas.microsoft.com/office/2006/metadata/properties" ma:root="true" ma:fieldsID="e8716eacadf69627262332ed4f9b7dae" ns3:_="">
    <xsd:import namespace="c09ce9be-fdf1-4e31-a4a5-3fd807398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ce9be-fdf1-4e31-a4a5-3fd807398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0831A-B4D1-4BDB-8F4E-B22B5794C88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09ce9be-fdf1-4e31-a4a5-3fd807398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24EC5F-35E3-463B-A1D5-40881E4C7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D3A51E-A82D-482F-B228-706E6FCC6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ce9be-fdf1-4e31-a4a5-3fd807398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1017</Words>
  <Application>Microsoft Office PowerPoint</Application>
  <PresentationFormat>Widescreen</PresentationFormat>
  <Paragraphs>386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Century Gothic</vt:lpstr>
      <vt:lpstr>Consolas</vt:lpstr>
      <vt:lpstr>Wingdings 3</vt:lpstr>
      <vt:lpstr>Office Theme</vt:lpstr>
      <vt:lpstr>Ion</vt:lpstr>
      <vt:lpstr>PowerPoint Presentation</vt:lpstr>
      <vt:lpstr>Study Species: Carduus Nutans</vt:lpstr>
      <vt:lpstr>Experimental Design</vt:lpstr>
      <vt:lpstr>Effect of treatments on TV</vt:lpstr>
      <vt:lpstr>Effect of physical properties on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treatments on physical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Howerton, Emily</dc:creator>
  <cp:lastModifiedBy>Trevor D.</cp:lastModifiedBy>
  <cp:revision>3</cp:revision>
  <dcterms:created xsi:type="dcterms:W3CDTF">2019-11-25T19:07:35Z</dcterms:created>
  <dcterms:modified xsi:type="dcterms:W3CDTF">2019-12-03T15:27:29Z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0x010100049CCBE67464534FB4CD18166BA22260</vt:lpwstr>
  </property>
</Properties>
</file>