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8C3A4D-8173-4480-8839-1F414A4844D0}"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420976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8C3A4D-8173-4480-8839-1F414A4844D0}"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368527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8C3A4D-8173-4480-8839-1F414A4844D0}"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292849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8C3A4D-8173-4480-8839-1F414A4844D0}"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89496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8C3A4D-8173-4480-8839-1F414A4844D0}"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2965236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8C3A4D-8173-4480-8839-1F414A4844D0}"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296440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8C3A4D-8173-4480-8839-1F414A4844D0}" type="datetimeFigureOut">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11040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8C3A4D-8173-4480-8839-1F414A4844D0}"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1153777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C3A4D-8173-4480-8839-1F414A4844D0}" type="datetimeFigureOut">
              <a:rPr lang="en-US" smtClean="0"/>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92494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8C3A4D-8173-4480-8839-1F414A4844D0}"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2481416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8C3A4D-8173-4480-8839-1F414A4844D0}"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BCEBB-B838-4A78-B896-82E986E913F2}" type="slidenum">
              <a:rPr lang="en-US" smtClean="0"/>
              <a:t>‹#›</a:t>
            </a:fld>
            <a:endParaRPr lang="en-US"/>
          </a:p>
        </p:txBody>
      </p:sp>
    </p:spTree>
    <p:extLst>
      <p:ext uri="{BB962C8B-B14F-4D97-AF65-F5344CB8AC3E}">
        <p14:creationId xmlns:p14="http://schemas.microsoft.com/office/powerpoint/2010/main" val="278056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C3A4D-8173-4480-8839-1F414A4844D0}" type="datetimeFigureOut">
              <a:rPr lang="en-US" smtClean="0"/>
              <a:t>5/1/2020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BCEBB-B838-4A78-B896-82E986E913F2}" type="slidenum">
              <a:rPr lang="en-US" smtClean="0"/>
              <a:t>‹#›</a:t>
            </a:fld>
            <a:endParaRPr lang="en-US"/>
          </a:p>
        </p:txBody>
      </p:sp>
    </p:spTree>
    <p:extLst>
      <p:ext uri="{BB962C8B-B14F-4D97-AF65-F5344CB8AC3E}">
        <p14:creationId xmlns:p14="http://schemas.microsoft.com/office/powerpoint/2010/main" val="3498481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290262" y="2358874"/>
            <a:ext cx="4474015" cy="4456807"/>
          </a:xfrm>
          <a:prstGeom prst="rect">
            <a:avLst/>
          </a:prstGeom>
        </p:spPr>
      </p:pic>
      <p:pic>
        <p:nvPicPr>
          <p:cNvPr id="9" name="Picture 8"/>
          <p:cNvPicPr>
            <a:picLocks noChangeAspect="1"/>
          </p:cNvPicPr>
          <p:nvPr/>
        </p:nvPicPr>
        <p:blipFill>
          <a:blip r:embed="rId3"/>
          <a:stretch>
            <a:fillRect/>
          </a:stretch>
        </p:blipFill>
        <p:spPr>
          <a:xfrm>
            <a:off x="134588" y="1420288"/>
            <a:ext cx="6735794" cy="3435256"/>
          </a:xfrm>
          <a:prstGeom prst="rect">
            <a:avLst/>
          </a:prstGeom>
        </p:spPr>
      </p:pic>
      <p:sp>
        <p:nvSpPr>
          <p:cNvPr id="10" name="TextBox 9"/>
          <p:cNvSpPr txBox="1"/>
          <p:nvPr/>
        </p:nvSpPr>
        <p:spPr>
          <a:xfrm>
            <a:off x="605500" y="730609"/>
            <a:ext cx="5793971" cy="646331"/>
          </a:xfrm>
          <a:prstGeom prst="rect">
            <a:avLst/>
          </a:prstGeom>
          <a:noFill/>
        </p:spPr>
        <p:txBody>
          <a:bodyPr wrap="square" rtlCol="0">
            <a:spAutoFit/>
          </a:bodyPr>
          <a:lstStyle/>
          <a:p>
            <a:r>
              <a:rPr lang="en-US" dirty="0" smtClean="0"/>
              <a:t>Along permanent transects, there has been virtually no advance of the creosote wave for over a decade…. </a:t>
            </a:r>
            <a:endParaRPr lang="en-US" dirty="0"/>
          </a:p>
        </p:txBody>
      </p:sp>
      <p:sp>
        <p:nvSpPr>
          <p:cNvPr id="11" name="TextBox 10"/>
          <p:cNvSpPr txBox="1"/>
          <p:nvPr/>
        </p:nvSpPr>
        <p:spPr>
          <a:xfrm>
            <a:off x="6916189" y="266126"/>
            <a:ext cx="4986039" cy="2308324"/>
          </a:xfrm>
          <a:prstGeom prst="rect">
            <a:avLst/>
          </a:prstGeom>
          <a:noFill/>
        </p:spPr>
        <p:txBody>
          <a:bodyPr wrap="square" rtlCol="0">
            <a:spAutoFit/>
          </a:bodyPr>
          <a:lstStyle/>
          <a:p>
            <a:r>
              <a:rPr lang="en-US" dirty="0" smtClean="0"/>
              <a:t>…This is </a:t>
            </a:r>
            <a:r>
              <a:rPr lang="en-US" i="1" dirty="0" smtClean="0"/>
              <a:t>not</a:t>
            </a:r>
            <a:r>
              <a:rPr lang="en-US" dirty="0" smtClean="0"/>
              <a:t> because grasslands are resisting shrub invasion.  In fact, a transplant experiment showed that shrubs do best as grassland invaders. However, recruitment is very low across the board, and we think this is what limits wave expansion. Increasing climate variability is likely to create favorable windows of opportunity that may lead to pulses of shrub expansion (MVE).</a:t>
            </a:r>
            <a:endParaRPr lang="en-US" dirty="0"/>
          </a:p>
        </p:txBody>
      </p:sp>
      <p:sp>
        <p:nvSpPr>
          <p:cNvPr id="12" name="TextBox 11"/>
          <p:cNvSpPr txBox="1"/>
          <p:nvPr/>
        </p:nvSpPr>
        <p:spPr>
          <a:xfrm>
            <a:off x="7963593" y="6209604"/>
            <a:ext cx="739832" cy="276999"/>
          </a:xfrm>
          <a:prstGeom prst="rect">
            <a:avLst/>
          </a:prstGeom>
          <a:noFill/>
        </p:spPr>
        <p:txBody>
          <a:bodyPr wrap="square" rtlCol="0">
            <a:spAutoFit/>
          </a:bodyPr>
          <a:lstStyle/>
          <a:p>
            <a:r>
              <a:rPr lang="en-US" sz="1200" b="1" dirty="0" smtClean="0">
                <a:solidFill>
                  <a:srgbClr val="00B050"/>
                </a:solidFill>
              </a:rPr>
              <a:t>Grass</a:t>
            </a:r>
            <a:endParaRPr lang="en-US" sz="1200" b="1" dirty="0">
              <a:solidFill>
                <a:srgbClr val="00B050"/>
              </a:solidFill>
            </a:endParaRPr>
          </a:p>
        </p:txBody>
      </p:sp>
      <p:sp>
        <p:nvSpPr>
          <p:cNvPr id="13" name="TextBox 12"/>
          <p:cNvSpPr txBox="1"/>
          <p:nvPr/>
        </p:nvSpPr>
        <p:spPr>
          <a:xfrm>
            <a:off x="10723505" y="6209604"/>
            <a:ext cx="739832" cy="276999"/>
          </a:xfrm>
          <a:prstGeom prst="rect">
            <a:avLst/>
          </a:prstGeom>
          <a:noFill/>
        </p:spPr>
        <p:txBody>
          <a:bodyPr wrap="square" rtlCol="0">
            <a:spAutoFit/>
          </a:bodyPr>
          <a:lstStyle/>
          <a:p>
            <a:r>
              <a:rPr lang="en-US" sz="1200" b="1" dirty="0" smtClean="0">
                <a:solidFill>
                  <a:schemeClr val="bg2">
                    <a:lumMod val="25000"/>
                  </a:schemeClr>
                </a:solidFill>
              </a:rPr>
              <a:t>Shrub</a:t>
            </a:r>
            <a:endParaRPr lang="en-US" sz="1200" b="1" dirty="0">
              <a:solidFill>
                <a:schemeClr val="bg2">
                  <a:lumMod val="25000"/>
                </a:schemeClr>
              </a:solidFill>
            </a:endParaRPr>
          </a:p>
        </p:txBody>
      </p:sp>
      <p:sp>
        <p:nvSpPr>
          <p:cNvPr id="14" name="TextBox 13"/>
          <p:cNvSpPr txBox="1"/>
          <p:nvPr/>
        </p:nvSpPr>
        <p:spPr>
          <a:xfrm>
            <a:off x="9376756" y="6209603"/>
            <a:ext cx="739832" cy="276999"/>
          </a:xfrm>
          <a:prstGeom prst="rect">
            <a:avLst/>
          </a:prstGeom>
          <a:noFill/>
        </p:spPr>
        <p:txBody>
          <a:bodyPr wrap="square" rtlCol="0">
            <a:spAutoFit/>
          </a:bodyPr>
          <a:lstStyle/>
          <a:p>
            <a:r>
              <a:rPr lang="en-US" sz="1200" b="1" dirty="0" smtClean="0">
                <a:solidFill>
                  <a:schemeClr val="accent6">
                    <a:lumMod val="75000"/>
                  </a:schemeClr>
                </a:solidFill>
              </a:rPr>
              <a:t>Ecotone</a:t>
            </a:r>
            <a:endParaRPr lang="en-US" sz="1200" b="1" dirty="0">
              <a:solidFill>
                <a:schemeClr val="accent6">
                  <a:lumMod val="75000"/>
                </a:schemeClr>
              </a:solidFill>
            </a:endParaRPr>
          </a:p>
        </p:txBody>
      </p:sp>
      <p:cxnSp>
        <p:nvCxnSpPr>
          <p:cNvPr id="16" name="Straight Connector 15"/>
          <p:cNvCxnSpPr>
            <a:endCxn id="14" idx="1"/>
          </p:cNvCxnSpPr>
          <p:nvPr/>
        </p:nvCxnSpPr>
        <p:spPr>
          <a:xfrm>
            <a:off x="8445731" y="6348102"/>
            <a:ext cx="931025" cy="1"/>
          </a:xfrm>
          <a:prstGeom prst="line">
            <a:avLst/>
          </a:prstGeom>
          <a:ln>
            <a:solidFill>
              <a:schemeClr val="tx1"/>
            </a:solidFill>
            <a:headEnd type="stealt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050087" y="6348101"/>
            <a:ext cx="673418" cy="1"/>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171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90</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Rice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E Miller</dc:creator>
  <cp:lastModifiedBy>Thomas E Miller</cp:lastModifiedBy>
  <cp:revision>3</cp:revision>
  <dcterms:created xsi:type="dcterms:W3CDTF">2020-05-01T20:33:28Z</dcterms:created>
  <dcterms:modified xsi:type="dcterms:W3CDTF">2020-05-01T20:44:18Z</dcterms:modified>
</cp:coreProperties>
</file>