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68" r:id="rId4"/>
    <p:sldId id="259" r:id="rId5"/>
    <p:sldId id="261" r:id="rId6"/>
    <p:sldId id="258" r:id="rId7"/>
    <p:sldId id="271" r:id="rId8"/>
    <p:sldId id="262" r:id="rId9"/>
    <p:sldId id="264" r:id="rId10"/>
    <p:sldId id="269" r:id="rId11"/>
    <p:sldId id="266" r:id="rId12"/>
    <p:sldId id="270" r:id="rId13"/>
    <p:sldId id="267" r:id="rId14"/>
    <p:sldId id="263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evor Hoyte" initials="TH" lastIdx="2" clrIdx="0">
    <p:extLst>
      <p:ext uri="{19B8F6BF-5375-455C-9EA6-DF929625EA0E}">
        <p15:presenceInfo xmlns:p15="http://schemas.microsoft.com/office/powerpoint/2012/main" userId="S::TrevorHoyte@cmail.carleton.ca::28901918-6653-4d3d-b7e5-9caf81573df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35D68-A4D7-4E1A-B451-DCD9239FBAAB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E108D-E138-41C4-BE4E-F67036EC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4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1B3F-383C-4299-887A-C19D5F175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374E2-61C8-4BF9-8B83-78FB0F80D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04123-D653-4204-AC60-3A7C4A553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5DAD-2450-4B0B-BE2D-ED4ED59A286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45738-7E0A-4233-8B65-5E7337D0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1260D-65E4-4B45-BA5F-9E80D7BE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C488-497D-4E69-97A9-3C2FC90A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8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D26A-9632-4583-A054-3C488E975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1B23F-9B8C-40CB-9F20-309DE68C7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3BC69-20D5-460D-9140-5747BC000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5DAD-2450-4B0B-BE2D-ED4ED59A286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A1BB4-1828-421F-A8D1-2BC312CE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88CB8-72A0-432C-B210-DA01F354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C488-497D-4E69-97A9-3C2FC90A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DF2844-0CF1-4255-B89D-E95A42B7E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B4740-2FBA-42F1-91D4-EA6607D92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6E804-61EB-44F9-862E-3FD902D7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5DAD-2450-4B0B-BE2D-ED4ED59A286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70ED4-31C7-4A84-8C7A-87398EBC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C364C-74C8-4FD2-A731-E474BE60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C488-497D-4E69-97A9-3C2FC90A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2EFA1-23D5-43A9-824A-5AEBB48F6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3CDAA-7BC5-4B97-960C-B44D0F3DD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60D34-8F37-4D9F-BBB5-BCE1B8A44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5DAD-2450-4B0B-BE2D-ED4ED59A286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43283-B405-486F-B84E-03CEF264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78EBB-0214-413F-A865-B52A0618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C488-497D-4E69-97A9-3C2FC90A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1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E974-F901-42CA-955F-6380E600B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40491-E47D-4271-AC99-6C8482AD1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B0C47-4A5F-4B3C-A61B-6B215423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5DAD-2450-4B0B-BE2D-ED4ED59A286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2F713-0EB8-49BC-A4DA-311B6C7DF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0BEF0-282B-4A9C-875D-D0C2F7B55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C488-497D-4E69-97A9-3C2FC90A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8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896AD-7C5B-4DC8-A2A0-27F09C82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DC1B8-EB74-4F79-B49B-0F8F778C0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7EF29-90FD-4C5D-990E-2AAFA47C1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17F9E-AC43-4DCC-8D0A-7F691A1B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5DAD-2450-4B0B-BE2D-ED4ED59A286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65D88-CEAC-44CF-8E7A-DEE09113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1452F-A1AF-4646-9AF0-180F7972C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C488-497D-4E69-97A9-3C2FC90A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6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BE5D-7E42-4F8C-B495-F6722FC1B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121CC-C64C-465D-AE56-6E6700466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008F1-C048-4CAC-8055-43E8B0646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51C68-69AC-4735-A3AE-61F92BB7A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F164C2-5387-4BBC-95E5-95E3846312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248318-01FF-40D7-97FB-9C5753A4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5DAD-2450-4B0B-BE2D-ED4ED59A286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9C94EF-C454-4391-8A89-F6A00CCC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8EE0CC-1358-433E-880E-D7E2A92E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C488-497D-4E69-97A9-3C2FC90A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9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CA60E-5D17-4AD4-8119-6AEF36CE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3543F-83A2-4779-B439-97347E6A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5DAD-2450-4B0B-BE2D-ED4ED59A286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C0B97-30AF-4BB3-9D53-080BE9FE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9B9EA-B8C2-4C2D-8E77-AD262892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C488-497D-4E69-97A9-3C2FC90A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0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7D4BF7-66C5-4359-9B33-5A5126C2C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5DAD-2450-4B0B-BE2D-ED4ED59A286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C8A05-B9C7-482F-853A-A08F01655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00491-B259-4398-9B4E-92BE6908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C488-497D-4E69-97A9-3C2FC90A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7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BA2F-4B7F-402B-BE9D-6FF846E2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7FE3A-9EC7-41BC-8270-2FFD5D756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26562-1C50-4F69-A56E-FF7C910D7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74232-B899-48D6-9A8F-3F70CDF30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5DAD-2450-4B0B-BE2D-ED4ED59A286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53808-5A72-467A-81F4-4CBD9DC8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099D8-857F-433E-8379-0E6F0783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C488-497D-4E69-97A9-3C2FC90A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6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C780-05BD-463F-93D3-8803D59E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F5EC88-3149-424C-B083-ECCFFE6D1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C6174-B6C5-4BD6-A39D-96AE41B6D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0F55E-51F8-4090-B6EB-8D5D64B7D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5DAD-2450-4B0B-BE2D-ED4ED59A286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63FAC-1C42-49D4-9DF1-E46EA234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AD8A7-BAFA-491B-9595-70536516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C488-497D-4E69-97A9-3C2FC90A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4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5198FE-CE4F-4C36-8FA9-5814BD6A5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F35C3-6AFC-484C-94A4-46975F60E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49AC7-AA50-4CD8-A1BF-4E6EDB323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35DAD-2450-4B0B-BE2D-ED4ED59A286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8AEAF-D8F6-4096-AFB5-26F262DB9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4D3DE-EABF-436A-8DCA-FC8802EAB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EC488-497D-4E69-97A9-3C2FC90A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7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A575B-F8E5-4C0D-92A8-C445FF9FF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 Tagging Jets with Machine Learning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41D6B-DE50-40C1-BB02-7450B2F48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en-US" dirty="0"/>
              <a:t>By: Trevor Hoyte </a:t>
            </a:r>
          </a:p>
          <a:p>
            <a:r>
              <a:rPr lang="en-US" dirty="0"/>
              <a:t>Supervisor:  Dr Thomas Gregoire</a:t>
            </a:r>
          </a:p>
        </p:txBody>
      </p:sp>
    </p:spTree>
    <p:extLst>
      <p:ext uri="{BB962C8B-B14F-4D97-AF65-F5344CB8AC3E}">
        <p14:creationId xmlns:p14="http://schemas.microsoft.com/office/powerpoint/2010/main" val="172872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69D9-3AD7-477A-A649-7DA3DED6D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with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65666-7E45-4B6C-87A4-15B80DBDB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522786" cy="489775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Trained on20k jets tested with 4k</a:t>
            </a:r>
          </a:p>
          <a:p>
            <a:r>
              <a:rPr lang="en-US" dirty="0"/>
              <a:t>Batch sizes 5000</a:t>
            </a:r>
          </a:p>
          <a:p>
            <a:r>
              <a:rPr lang="en-US" dirty="0"/>
              <a:t>40 epochs</a:t>
            </a:r>
          </a:p>
          <a:p>
            <a:r>
              <a:rPr lang="en-US" dirty="0"/>
              <a:t>Binary cross Entropy Loss function</a:t>
            </a:r>
          </a:p>
          <a:p>
            <a:r>
              <a:rPr lang="en-US" dirty="0"/>
              <a:t>Adam Optimizer</a:t>
            </a:r>
          </a:p>
          <a:p>
            <a:r>
              <a:rPr lang="en-US" dirty="0"/>
              <a:t>Output: Accuracy and Loss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4ABB07-3E9B-4D7F-A181-A38BE5BB446F}"/>
              </a:ext>
            </a:extLst>
          </p:cNvPr>
          <p:cNvSpPr/>
          <p:nvPr/>
        </p:nvSpPr>
        <p:spPr>
          <a:xfrm>
            <a:off x="8594724" y="2723675"/>
            <a:ext cx="368300" cy="393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D10B13-AB69-4507-B952-2DC1D303DE2D}"/>
              </a:ext>
            </a:extLst>
          </p:cNvPr>
          <p:cNvSpPr/>
          <p:nvPr/>
        </p:nvSpPr>
        <p:spPr>
          <a:xfrm>
            <a:off x="8594724" y="2091056"/>
            <a:ext cx="368300" cy="393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C2B70C-CEBB-4108-BE9A-A883C14056B1}"/>
              </a:ext>
            </a:extLst>
          </p:cNvPr>
          <p:cNvSpPr/>
          <p:nvPr/>
        </p:nvSpPr>
        <p:spPr>
          <a:xfrm>
            <a:off x="7326310" y="4796156"/>
            <a:ext cx="368300" cy="393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528A40-EEE2-49F8-A11D-E0B5718CB61B}"/>
              </a:ext>
            </a:extLst>
          </p:cNvPr>
          <p:cNvSpPr/>
          <p:nvPr/>
        </p:nvSpPr>
        <p:spPr>
          <a:xfrm>
            <a:off x="7292974" y="2876075"/>
            <a:ext cx="368300" cy="393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1FB830-FB7E-4C71-B5B1-5AE8A9572155}"/>
              </a:ext>
            </a:extLst>
          </p:cNvPr>
          <p:cNvSpPr/>
          <p:nvPr/>
        </p:nvSpPr>
        <p:spPr>
          <a:xfrm>
            <a:off x="7292974" y="2091056"/>
            <a:ext cx="368300" cy="393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946A4B3-1B96-4318-A152-F4387395B0BF}"/>
              </a:ext>
            </a:extLst>
          </p:cNvPr>
          <p:cNvSpPr/>
          <p:nvPr/>
        </p:nvSpPr>
        <p:spPr>
          <a:xfrm>
            <a:off x="6122986" y="4843781"/>
            <a:ext cx="368300" cy="393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169702C-CF93-4E81-AB4D-28CCAB357353}"/>
              </a:ext>
            </a:extLst>
          </p:cNvPr>
          <p:cNvSpPr/>
          <p:nvPr/>
        </p:nvSpPr>
        <p:spPr>
          <a:xfrm>
            <a:off x="6092824" y="2876075"/>
            <a:ext cx="368300" cy="393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14EA98F-80BD-4034-8437-A434736A3186}"/>
              </a:ext>
            </a:extLst>
          </p:cNvPr>
          <p:cNvSpPr/>
          <p:nvPr/>
        </p:nvSpPr>
        <p:spPr>
          <a:xfrm>
            <a:off x="6061074" y="2091056"/>
            <a:ext cx="368300" cy="393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812F10B-274C-4A00-9BBB-C9F7DC60D7A1}"/>
              </a:ext>
            </a:extLst>
          </p:cNvPr>
          <p:cNvSpPr/>
          <p:nvPr/>
        </p:nvSpPr>
        <p:spPr>
          <a:xfrm>
            <a:off x="10645774" y="3357485"/>
            <a:ext cx="368300" cy="393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7D0764-B7AA-4698-8261-7D6E91C2B577}"/>
              </a:ext>
            </a:extLst>
          </p:cNvPr>
          <p:cNvSpPr/>
          <p:nvPr/>
        </p:nvSpPr>
        <p:spPr>
          <a:xfrm>
            <a:off x="9709149" y="3138608"/>
            <a:ext cx="368300" cy="393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71E62A4-A120-4DBC-8831-1FE110207873}"/>
              </a:ext>
            </a:extLst>
          </p:cNvPr>
          <p:cNvSpPr/>
          <p:nvPr/>
        </p:nvSpPr>
        <p:spPr>
          <a:xfrm>
            <a:off x="9709149" y="2638546"/>
            <a:ext cx="368300" cy="393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5BBE2FD-FB09-4724-8CEE-D40348805089}"/>
              </a:ext>
            </a:extLst>
          </p:cNvPr>
          <p:cNvSpPr/>
          <p:nvPr/>
        </p:nvSpPr>
        <p:spPr>
          <a:xfrm>
            <a:off x="9712324" y="2091056"/>
            <a:ext cx="368300" cy="393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BC9AC26-7747-4A5E-98BD-3A5BCC3F7F26}"/>
              </a:ext>
            </a:extLst>
          </p:cNvPr>
          <p:cNvSpPr/>
          <p:nvPr/>
        </p:nvSpPr>
        <p:spPr>
          <a:xfrm>
            <a:off x="8626474" y="4862831"/>
            <a:ext cx="368300" cy="393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55E055C-1F5E-4522-9D4A-D25D1AC4F600}"/>
              </a:ext>
            </a:extLst>
          </p:cNvPr>
          <p:cNvSpPr/>
          <p:nvPr/>
        </p:nvSpPr>
        <p:spPr>
          <a:xfrm>
            <a:off x="9709149" y="4862831"/>
            <a:ext cx="368300" cy="393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4582489-BDCD-4045-BEF7-6711A8F81471}"/>
              </a:ext>
            </a:extLst>
          </p:cNvPr>
          <p:cNvSpPr/>
          <p:nvPr/>
        </p:nvSpPr>
        <p:spPr>
          <a:xfrm>
            <a:off x="9709149" y="4286171"/>
            <a:ext cx="368300" cy="393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58363A7-66A6-4B34-8918-D7A9F273BDBC}"/>
              </a:ext>
            </a:extLst>
          </p:cNvPr>
          <p:cNvSpPr/>
          <p:nvPr/>
        </p:nvSpPr>
        <p:spPr>
          <a:xfrm>
            <a:off x="9709149" y="3687883"/>
            <a:ext cx="368300" cy="393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7E5545F-A383-4773-800A-9A15709446DC}"/>
              </a:ext>
            </a:extLst>
          </p:cNvPr>
          <p:cNvSpPr/>
          <p:nvPr/>
        </p:nvSpPr>
        <p:spPr>
          <a:xfrm>
            <a:off x="6273799" y="3528420"/>
            <a:ext cx="66675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ABBB8BE-6C3F-4C5A-88DE-6A7886E2CF3B}"/>
              </a:ext>
            </a:extLst>
          </p:cNvPr>
          <p:cNvSpPr/>
          <p:nvPr/>
        </p:nvSpPr>
        <p:spPr>
          <a:xfrm>
            <a:off x="6273799" y="3943789"/>
            <a:ext cx="66675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E27C690-E3BE-4E9A-851A-D881C791038B}"/>
              </a:ext>
            </a:extLst>
          </p:cNvPr>
          <p:cNvSpPr/>
          <p:nvPr/>
        </p:nvSpPr>
        <p:spPr>
          <a:xfrm>
            <a:off x="6294436" y="4359395"/>
            <a:ext cx="66675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717F204-FCE9-4B3A-8CF7-B6F34532281E}"/>
              </a:ext>
            </a:extLst>
          </p:cNvPr>
          <p:cNvSpPr/>
          <p:nvPr/>
        </p:nvSpPr>
        <p:spPr>
          <a:xfrm>
            <a:off x="7443786" y="3603348"/>
            <a:ext cx="66675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F3931DB-AB5C-43FF-B93D-90201EEEF281}"/>
              </a:ext>
            </a:extLst>
          </p:cNvPr>
          <p:cNvSpPr/>
          <p:nvPr/>
        </p:nvSpPr>
        <p:spPr>
          <a:xfrm>
            <a:off x="7443786" y="3908229"/>
            <a:ext cx="66675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334336C-E66C-44D3-8D4E-BA931AB33969}"/>
              </a:ext>
            </a:extLst>
          </p:cNvPr>
          <p:cNvSpPr/>
          <p:nvPr/>
        </p:nvSpPr>
        <p:spPr>
          <a:xfrm>
            <a:off x="7443785" y="4358006"/>
            <a:ext cx="66675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08FE0BF-E375-406C-95E3-536C330AEC41}"/>
              </a:ext>
            </a:extLst>
          </p:cNvPr>
          <p:cNvSpPr/>
          <p:nvPr/>
        </p:nvSpPr>
        <p:spPr>
          <a:xfrm>
            <a:off x="6245224" y="3532308"/>
            <a:ext cx="66675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C7E402B-A535-4F97-A7AC-12F86E77D44B}"/>
              </a:ext>
            </a:extLst>
          </p:cNvPr>
          <p:cNvSpPr/>
          <p:nvPr/>
        </p:nvSpPr>
        <p:spPr>
          <a:xfrm>
            <a:off x="8743949" y="3953948"/>
            <a:ext cx="66675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0B80FBE-DFC8-48D1-9C28-13629E4F8EB0}"/>
              </a:ext>
            </a:extLst>
          </p:cNvPr>
          <p:cNvSpPr/>
          <p:nvPr/>
        </p:nvSpPr>
        <p:spPr>
          <a:xfrm>
            <a:off x="8777286" y="4417855"/>
            <a:ext cx="66675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187AFD5-39AE-477E-9C09-2EB694642AA8}"/>
              </a:ext>
            </a:extLst>
          </p:cNvPr>
          <p:cNvSpPr/>
          <p:nvPr/>
        </p:nvSpPr>
        <p:spPr>
          <a:xfrm>
            <a:off x="8743949" y="3631844"/>
            <a:ext cx="66675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DBD69EE-DDD8-4632-B117-D35F5042D10E}"/>
              </a:ext>
            </a:extLst>
          </p:cNvPr>
          <p:cNvSpPr txBox="1"/>
          <p:nvPr/>
        </p:nvSpPr>
        <p:spPr>
          <a:xfrm>
            <a:off x="6004717" y="1703388"/>
            <a:ext cx="208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88EB7F3-2ADF-4ACD-A01A-686FC5ABF792}"/>
              </a:ext>
            </a:extLst>
          </p:cNvPr>
          <p:cNvSpPr txBox="1"/>
          <p:nvPr/>
        </p:nvSpPr>
        <p:spPr>
          <a:xfrm>
            <a:off x="7206455" y="1703388"/>
            <a:ext cx="90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102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6664D9-3FBC-4F64-8053-81E02F2DC8E7}"/>
              </a:ext>
            </a:extLst>
          </p:cNvPr>
          <p:cNvSpPr txBox="1"/>
          <p:nvPr/>
        </p:nvSpPr>
        <p:spPr>
          <a:xfrm>
            <a:off x="8594724" y="1690688"/>
            <a:ext cx="723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8746163-575A-400E-AF92-AAD55402B20B}"/>
              </a:ext>
            </a:extLst>
          </p:cNvPr>
          <p:cNvSpPr txBox="1"/>
          <p:nvPr/>
        </p:nvSpPr>
        <p:spPr>
          <a:xfrm>
            <a:off x="9796462" y="1690688"/>
            <a:ext cx="36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0779240-75B5-4276-9259-45963942E258}"/>
              </a:ext>
            </a:extLst>
          </p:cNvPr>
          <p:cNvSpPr txBox="1"/>
          <p:nvPr/>
        </p:nvSpPr>
        <p:spPr>
          <a:xfrm>
            <a:off x="6157912" y="5619036"/>
            <a:ext cx="404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Activation function: Rectified Linear Unit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071B90E-2939-4C38-B068-41B10E9EC31B}"/>
              </a:ext>
            </a:extLst>
          </p:cNvPr>
          <p:cNvCxnSpPr>
            <a:stCxn id="68" idx="0"/>
          </p:cNvCxnSpPr>
          <p:nvPr/>
        </p:nvCxnSpPr>
        <p:spPr>
          <a:xfrm flipH="1" flipV="1">
            <a:off x="6619874" y="5237481"/>
            <a:ext cx="1558927" cy="381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A1476BC-E73A-4CCA-ADB9-197F9DC67008}"/>
              </a:ext>
            </a:extLst>
          </p:cNvPr>
          <p:cNvCxnSpPr>
            <a:cxnSpLocks/>
            <a:stCxn id="68" idx="0"/>
          </p:cNvCxnSpPr>
          <p:nvPr/>
        </p:nvCxnSpPr>
        <p:spPr>
          <a:xfrm flipH="1" flipV="1">
            <a:off x="7540605" y="5237482"/>
            <a:ext cx="638196" cy="38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01F6B9D-609A-4FD1-8AEB-BECBA4E9C350}"/>
              </a:ext>
            </a:extLst>
          </p:cNvPr>
          <p:cNvCxnSpPr>
            <a:cxnSpLocks/>
            <a:stCxn id="68" idx="0"/>
            <a:endCxn id="31" idx="3"/>
          </p:cNvCxnSpPr>
          <p:nvPr/>
        </p:nvCxnSpPr>
        <p:spPr>
          <a:xfrm flipV="1">
            <a:off x="8178801" y="5198875"/>
            <a:ext cx="1584284" cy="420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905B18A-D0DF-4110-B10A-5FCA5F238B11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8178801" y="5304017"/>
            <a:ext cx="457200" cy="31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380996C-5627-48D8-8F25-DE18D4F14A55}"/>
              </a:ext>
            </a:extLst>
          </p:cNvPr>
          <p:cNvSpPr txBox="1"/>
          <p:nvPr/>
        </p:nvSpPr>
        <p:spPr>
          <a:xfrm>
            <a:off x="10264774" y="3966648"/>
            <a:ext cx="192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Activation function: Sigmoid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C61116A-C267-4D9F-ACBD-B4BBA2C58E25}"/>
              </a:ext>
            </a:extLst>
          </p:cNvPr>
          <p:cNvSpPr txBox="1"/>
          <p:nvPr/>
        </p:nvSpPr>
        <p:spPr>
          <a:xfrm>
            <a:off x="10645774" y="3032246"/>
            <a:ext cx="38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AAF41FC5-5749-460C-A9AB-83555ACB0EEF}"/>
              </a:ext>
            </a:extLst>
          </p:cNvPr>
          <p:cNvSpPr/>
          <p:nvPr/>
        </p:nvSpPr>
        <p:spPr>
          <a:xfrm>
            <a:off x="6704804" y="3504446"/>
            <a:ext cx="439738" cy="2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A3A99BD5-3F35-44EB-A75E-9198F2C7E954}"/>
              </a:ext>
            </a:extLst>
          </p:cNvPr>
          <p:cNvSpPr/>
          <p:nvPr/>
        </p:nvSpPr>
        <p:spPr>
          <a:xfrm>
            <a:off x="9048947" y="3471619"/>
            <a:ext cx="439738" cy="2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2BC55AF7-BC2D-482B-93AB-4B22B551D729}"/>
              </a:ext>
            </a:extLst>
          </p:cNvPr>
          <p:cNvSpPr/>
          <p:nvPr/>
        </p:nvSpPr>
        <p:spPr>
          <a:xfrm>
            <a:off x="7948611" y="3510225"/>
            <a:ext cx="439738" cy="2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9BD42F0D-2C58-4C31-BAB7-38BC40B00EAF}"/>
              </a:ext>
            </a:extLst>
          </p:cNvPr>
          <p:cNvSpPr/>
          <p:nvPr/>
        </p:nvSpPr>
        <p:spPr>
          <a:xfrm>
            <a:off x="10078639" y="3433089"/>
            <a:ext cx="439738" cy="2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ensorFlow – Medium">
            <a:extLst>
              <a:ext uri="{FF2B5EF4-FFF2-40B4-BE49-F238E27FC236}">
                <a16:creationId xmlns:a16="http://schemas.microsoft.com/office/drawing/2014/main" id="{9B83F894-463E-42B0-9FF3-922EE7224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293" y="322005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396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EBA37-59C6-4C39-8D0C-BE8E30514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99751E-4038-435B-9172-702D05D98F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Accuracy during training reached 92% after 40 epochs</a:t>
                </a:r>
              </a:p>
              <a:p>
                <a:r>
                  <a:rPr lang="en-US" dirty="0"/>
                  <a:t>Accuracy during testing reached 78%</a:t>
                </a:r>
              </a:p>
              <a:p>
                <a:r>
                  <a:rPr lang="en-US" dirty="0"/>
                  <a:t>Background rejection rate was as high as 80% depending on the trial</a:t>
                </a:r>
              </a:p>
              <a:p>
                <a:r>
                  <a:rPr lang="en-US" dirty="0"/>
                  <a:t>Loss was similar no matter the trial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~</m:t>
                    </m:r>
                  </m:oMath>
                </a14:m>
                <a:r>
                  <a:rPr lang="en-US" dirty="0"/>
                  <a:t>0.6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99751E-4038-435B-9172-702D05D98F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319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8E6CC-E8E1-4EB4-BD42-BC53148FE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previous </a:t>
            </a:r>
            <a:r>
              <a:rPr lang="en-US" dirty="0" err="1"/>
              <a:t>studies+disucssion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088DF-B2F4-446A-99F9-8BE48C794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93% accuracy</a:t>
            </a:r>
          </a:p>
          <a:p>
            <a:r>
              <a:rPr lang="en-US" dirty="0"/>
              <a:t>Order of particles…</a:t>
            </a:r>
          </a:p>
        </p:txBody>
      </p:sp>
    </p:spTree>
    <p:extLst>
      <p:ext uri="{BB962C8B-B14F-4D97-AF65-F5344CB8AC3E}">
        <p14:creationId xmlns:p14="http://schemas.microsoft.com/office/powerpoint/2010/main" val="883854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F7021-D3DA-413F-AB2B-AB46387F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Disucssion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115E5-2D1D-45D2-B081-70B26AD9A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2191054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9F8A1-4E7E-4A03-9B87-C296A88A1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8FA10-8EE4-46B4-9D9D-9399065FF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programs </a:t>
            </a:r>
          </a:p>
          <a:p>
            <a:r>
              <a:rPr lang="en-US" dirty="0"/>
              <a:t>Archive papers</a:t>
            </a:r>
          </a:p>
        </p:txBody>
      </p:sp>
    </p:spTree>
    <p:extLst>
      <p:ext uri="{BB962C8B-B14F-4D97-AF65-F5344CB8AC3E}">
        <p14:creationId xmlns:p14="http://schemas.microsoft.com/office/powerpoint/2010/main" val="4286830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FD90-CD36-42D2-9B42-8BBE8CA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-preprocessing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CAF5D-2FEE-4402-9B38-873D6DC9D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Reorderd</a:t>
            </a:r>
            <a:endParaRPr lang="en-US" dirty="0"/>
          </a:p>
          <a:p>
            <a:r>
              <a:rPr lang="en-US" dirty="0"/>
              <a:t>Translation in eta and phi</a:t>
            </a:r>
          </a:p>
          <a:p>
            <a:r>
              <a:rPr lang="en-US" dirty="0"/>
              <a:t>Rotation in y-z plane similar a rotation in eta phi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1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E259-9C4B-4419-9160-95B922841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3CE9C-1A91-4F72-BA5C-E50003C9D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416"/>
            <a:ext cx="10515600" cy="4692547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Theory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What is a top quark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LHC coordinates and kinematics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Whats</a:t>
            </a:r>
            <a:r>
              <a:rPr lang="en-US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a Jet?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Top jets 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Machine Learnin</a:t>
            </a:r>
            <a:r>
              <a:rPr lang="en-US" sz="1400" dirty="0">
                <a:solidFill>
                  <a:srgbClr val="595959"/>
                </a:solidFill>
                <a:latin typeface="Arial" panose="020B0604020202020204" pitchFamily="34" charset="0"/>
              </a:rPr>
              <a:t>g</a:t>
            </a:r>
            <a:endParaRPr lang="en-US" sz="14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Apparatus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Procedure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Jet preprocessing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95959"/>
                </a:solidFill>
                <a:latin typeface="Arial" panose="020B0604020202020204" pitchFamily="34" charset="0"/>
              </a:rPr>
              <a:t>Vector </a:t>
            </a:r>
            <a:r>
              <a:rPr lang="en-US" sz="1400" dirty="0" err="1">
                <a:solidFill>
                  <a:srgbClr val="595959"/>
                </a:solidFill>
                <a:latin typeface="Arial" panose="020B0604020202020204" pitchFamily="34" charset="0"/>
              </a:rPr>
              <a:t>transormations</a:t>
            </a:r>
            <a:endParaRPr lang="en-US" sz="14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Results</a:t>
            </a:r>
          </a:p>
          <a:p>
            <a:pPr lvl="1" fontAlgn="base">
              <a:spcBef>
                <a:spcPts val="0"/>
              </a:spcBef>
            </a:pPr>
            <a:r>
              <a:rPr lang="en-US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Accuracy</a:t>
            </a:r>
          </a:p>
          <a:p>
            <a:pPr lvl="1" fontAlgn="base">
              <a:spcBef>
                <a:spcPts val="0"/>
              </a:spcBef>
            </a:pPr>
            <a:r>
              <a:rPr lang="en-US" sz="1400" dirty="0">
                <a:solidFill>
                  <a:srgbClr val="595959"/>
                </a:solidFill>
                <a:latin typeface="Arial" panose="020B0604020202020204" pitchFamily="34" charset="0"/>
              </a:rPr>
              <a:t>Processing results</a:t>
            </a:r>
            <a:endParaRPr lang="en-US" sz="14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Discussion</a:t>
            </a:r>
          </a:p>
          <a:p>
            <a:pPr lvl="1" fontAlgn="base">
              <a:spcBef>
                <a:spcPts val="0"/>
              </a:spcBef>
            </a:pPr>
            <a:r>
              <a:rPr lang="en-US" sz="1400" dirty="0">
                <a:solidFill>
                  <a:srgbClr val="595959"/>
                </a:solidFill>
                <a:latin typeface="Arial" panose="020B0604020202020204" pitchFamily="34" charset="0"/>
              </a:rPr>
              <a:t>Results from other </a:t>
            </a:r>
            <a:r>
              <a:rPr lang="en-US" sz="1400" dirty="0" err="1">
                <a:solidFill>
                  <a:srgbClr val="595959"/>
                </a:solidFill>
                <a:latin typeface="Arial" panose="020B0604020202020204" pitchFamily="34" charset="0"/>
              </a:rPr>
              <a:t>stuidies</a:t>
            </a:r>
            <a:endParaRPr lang="en-US" sz="1400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 lvl="1" fontAlgn="base">
              <a:spcBef>
                <a:spcPts val="0"/>
              </a:spcBef>
            </a:pPr>
            <a:r>
              <a:rPr lang="en-US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Activation functions</a:t>
            </a:r>
          </a:p>
          <a:p>
            <a:pPr lvl="1" fontAlgn="base">
              <a:spcBef>
                <a:spcPts val="0"/>
              </a:spcBef>
            </a:pPr>
            <a:r>
              <a:rPr lang="en-US" sz="1400" dirty="0">
                <a:solidFill>
                  <a:srgbClr val="595959"/>
                </a:solidFill>
                <a:latin typeface="Arial" panose="020B0604020202020204" pitchFamily="34" charset="0"/>
              </a:rPr>
              <a:t>Order of constituents</a:t>
            </a:r>
            <a:endParaRPr lang="en-US" sz="14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65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D5D2E51-A652-4FCB-ADE3-8974F2723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08E18253-076D-4D89-968E-FCD8887E2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F6EBCC24-DE3B-4BAD-9624-83E1C2D66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A5910-AA5E-4176-A155-0352530AF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243584"/>
          </a:xfrm>
        </p:spPr>
        <p:txBody>
          <a:bodyPr>
            <a:normAutofit/>
          </a:bodyPr>
          <a:lstStyle/>
          <a:p>
            <a:r>
              <a:rPr lang="en-US" sz="3400" dirty="0"/>
              <a:t>The TOP quark pair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07AF1D-AB44-447B-BC2F-DBECCC06C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CD70E2-BD62-41E4-975D-E58B07928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B9D8-F112-422C-85BA-49A1882A3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4600"/>
            <a:ext cx="4837176" cy="3666744"/>
          </a:xfrm>
        </p:spPr>
        <p:txBody>
          <a:bodyPr>
            <a:normAutofit/>
          </a:bodyPr>
          <a:lstStyle/>
          <a:p>
            <a:r>
              <a:rPr lang="en-US" sz="1800" dirty="0"/>
              <a:t>90% of top anti top produced at LHC is the  result of gluon fusion</a:t>
            </a:r>
          </a:p>
          <a:p>
            <a:r>
              <a:rPr lang="en-US" sz="1800" dirty="0"/>
              <a:t>Top three-pronged decay chain</a:t>
            </a:r>
          </a:p>
          <a:p>
            <a:r>
              <a:rPr lang="en-US" sz="1800" dirty="0"/>
              <a:t>Hadronization</a:t>
            </a:r>
            <a:endParaRPr lang="en-US" sz="1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BBB5A8-4925-4BE6-BBE6-12F325AE6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897" y="666283"/>
            <a:ext cx="4430230" cy="2482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7B2296-6376-4302-AD45-C6D16EE158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71" t="23355" r="10439" b="26970"/>
          <a:stretch/>
        </p:blipFill>
        <p:spPr>
          <a:xfrm>
            <a:off x="530299" y="3960614"/>
            <a:ext cx="7353135" cy="26227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7D9413-C311-4D9F-9D83-ADDA2D394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759" y="3663046"/>
            <a:ext cx="4700241" cy="280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42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BDE2-2F10-4685-92FE-AD347E0A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LHC ATLAS detector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82ADD-7DB5-44A0-83BA-3F7936C0D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702" y="1467300"/>
            <a:ext cx="10515600" cy="4351338"/>
          </a:xfrm>
        </p:spPr>
        <p:txBody>
          <a:bodyPr/>
          <a:lstStyle/>
          <a:p>
            <a:r>
              <a:rPr lang="en-US"/>
              <a:t>T T-bar produced once every second </a:t>
            </a:r>
          </a:p>
          <a:p>
            <a:r>
              <a:rPr lang="en-US"/>
              <a:t>HCLAL, ECAL and  Tracker</a:t>
            </a:r>
          </a:p>
          <a:p>
            <a:r>
              <a:rPr lang="en-US"/>
              <a:t>Coordinate systems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2F397D-4408-4C35-99C1-D29CC4965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101" y="0"/>
            <a:ext cx="5412899" cy="43872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254F46-A198-44D9-82B8-20183BCD5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02" y="3642969"/>
            <a:ext cx="6303810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2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74614-6D8E-431C-B066-C2B6B14B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What's a jet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CB9B1-04B5-40D6-8DE6-DF8033E82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 size parameter R</a:t>
            </a:r>
          </a:p>
          <a:p>
            <a:r>
              <a:rPr lang="en-US"/>
              <a:t>Infrared and collinear safe</a:t>
            </a:r>
          </a:p>
          <a:p>
            <a:r>
              <a:rPr lang="en-US"/>
              <a:t>Anti kt algorithm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B2519C-5076-4391-AD82-1BFB7B4786AF}"/>
                  </a:ext>
                </a:extLst>
              </p:cNvPr>
              <p:cNvSpPr txBox="1"/>
              <p:nvPr/>
            </p:nvSpPr>
            <p:spPr>
              <a:xfrm>
                <a:off x="3915698" y="3767872"/>
                <a:ext cx="3909948" cy="6887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B2519C-5076-4391-AD82-1BFB7B478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698" y="3767872"/>
                <a:ext cx="3909948" cy="6887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31FC4FA0-314B-4030-9928-3DDA6F95CF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67" t="-7824" r="31362" b="4855"/>
          <a:stretch/>
        </p:blipFill>
        <p:spPr>
          <a:xfrm>
            <a:off x="1205581" y="5209382"/>
            <a:ext cx="4890419" cy="1308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817B4A-3F07-401B-B7D3-EF9BC18069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849" t="-25548" r="37483" b="-8378"/>
          <a:stretch/>
        </p:blipFill>
        <p:spPr>
          <a:xfrm>
            <a:off x="5489408" y="4833257"/>
            <a:ext cx="4672477" cy="20247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2BCB92C-8851-453E-BF0E-965F9D605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6871" y="1016393"/>
            <a:ext cx="6429137" cy="237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0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AEAC2B64-7842-439D-B018-1FF98BA63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900" y="1989171"/>
            <a:ext cx="2953293" cy="33159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DBF1AB-88BB-4568-BC35-80A0E04D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C2A5D-DCE8-48D1-A348-6D191BC14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layers</a:t>
            </a:r>
          </a:p>
          <a:p>
            <a:r>
              <a:rPr lang="en-US" dirty="0"/>
              <a:t>Activation</a:t>
            </a:r>
          </a:p>
          <a:p>
            <a:r>
              <a:rPr lang="en-US" dirty="0"/>
              <a:t>loss function</a:t>
            </a:r>
          </a:p>
          <a:p>
            <a:r>
              <a:rPr lang="en-US" dirty="0"/>
              <a:t>optimization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EC6C2-65A4-43C5-A18F-C230C36958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66" t="-10648" r="33921" b="-5593"/>
          <a:stretch/>
        </p:blipFill>
        <p:spPr>
          <a:xfrm>
            <a:off x="4697894" y="1838779"/>
            <a:ext cx="7771693" cy="1453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D7B1B8-36E1-4674-B596-E19410ABCB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14" t="-67" r="24053" b="-392"/>
          <a:stretch/>
        </p:blipFill>
        <p:spPr>
          <a:xfrm>
            <a:off x="708314" y="5644762"/>
            <a:ext cx="6381172" cy="106440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4236967-3648-48F1-963E-67093EB2EA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143" t="-8878" r="36996" b="12927"/>
          <a:stretch/>
        </p:blipFill>
        <p:spPr>
          <a:xfrm>
            <a:off x="7201842" y="5196032"/>
            <a:ext cx="4039601" cy="6792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DE2D4A4-1E76-4FB1-BEBB-E8501DB0B144}"/>
                  </a:ext>
                </a:extLst>
              </p:cNvPr>
              <p:cNvSpPr txBox="1"/>
              <p:nvPr/>
            </p:nvSpPr>
            <p:spPr>
              <a:xfrm>
                <a:off x="5116286" y="6012207"/>
                <a:ext cx="6237514" cy="5043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DE2D4A4-1E76-4FB1-BEBB-E8501DB0B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286" y="6012207"/>
                <a:ext cx="6237514" cy="504369"/>
              </a:xfrm>
              <a:prstGeom prst="rect">
                <a:avLst/>
              </a:prstGeom>
              <a:blipFill>
                <a:blip r:embed="rId6"/>
                <a:stretch>
                  <a:fillRect t="-172289" b="-25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73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4339C-E1BF-42D3-88A5-0A7BF0D75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13" y="223929"/>
            <a:ext cx="10515600" cy="1325563"/>
          </a:xfrm>
        </p:spPr>
        <p:txBody>
          <a:bodyPr/>
          <a:lstStyle/>
          <a:p>
            <a:r>
              <a:rPr lang="en-US" dirty="0"/>
              <a:t>Theory machine Learning Flow chart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D0FBBB7-76FE-4024-AAFE-4379504F9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625" y="1960562"/>
            <a:ext cx="6941176" cy="467350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C713DD1-D4FA-4455-B76A-FD67ED3665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66" t="-10648" r="33921" b="-5593"/>
          <a:stretch/>
        </p:blipFill>
        <p:spPr>
          <a:xfrm>
            <a:off x="3789876" y="1650547"/>
            <a:ext cx="3819335" cy="71418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4411482-52DF-4DAA-B84F-4BC586D8C6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66" t="-10648" r="33921" b="-5593"/>
          <a:stretch/>
        </p:blipFill>
        <p:spPr>
          <a:xfrm>
            <a:off x="4205084" y="3683022"/>
            <a:ext cx="3404127" cy="63654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C0EC35F-07B4-4420-B0AB-7C6B853261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14" t="-67" r="24053" b="-392"/>
          <a:stretch/>
        </p:blipFill>
        <p:spPr>
          <a:xfrm>
            <a:off x="6993425" y="5952958"/>
            <a:ext cx="5672752" cy="94623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EB39A2B-8D90-4FEB-BC15-82DFFC0083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143" t="-8878" r="36996" b="12927"/>
          <a:stretch/>
        </p:blipFill>
        <p:spPr>
          <a:xfrm>
            <a:off x="8775771" y="2364731"/>
            <a:ext cx="3416229" cy="5744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7097E6B-C805-462F-BB9A-6E39A70CC9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66" t="-10648" r="33921" b="-5593"/>
          <a:stretch/>
        </p:blipFill>
        <p:spPr>
          <a:xfrm>
            <a:off x="2955086" y="5694586"/>
            <a:ext cx="3404127" cy="63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9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8CE7FB-9463-4A93-8FB5-7B5DB2C66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942" y="3092808"/>
            <a:ext cx="6226629" cy="34000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C2741-97D0-45F9-AD79-8973B1FF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-Simulating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7DD3D-82D2-426B-8655-16DA3A519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Mad Graph + pythia8 </a:t>
            </a:r>
          </a:p>
          <a:p>
            <a:pPr marL="0" indent="0">
              <a:buNone/>
            </a:pPr>
            <a:r>
              <a:rPr lang="en-US" dirty="0"/>
              <a:t>	-cross section simulations at Leading order</a:t>
            </a:r>
          </a:p>
          <a:p>
            <a:pPr marL="0" indent="0">
              <a:buNone/>
            </a:pPr>
            <a:r>
              <a:rPr lang="en-US" dirty="0"/>
              <a:t>	-15k ttbar +15k QCD background events simulated</a:t>
            </a:r>
          </a:p>
          <a:p>
            <a:r>
              <a:rPr lang="en-US" dirty="0" err="1"/>
              <a:t>Delphes</a:t>
            </a:r>
            <a:r>
              <a:rPr lang="en-US" dirty="0"/>
              <a:t> + </a:t>
            </a:r>
            <a:r>
              <a:rPr lang="en-US" dirty="0" err="1"/>
              <a:t>FastJET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-Detector simulations </a:t>
            </a:r>
          </a:p>
          <a:p>
            <a:pPr marL="0" indent="0">
              <a:buNone/>
            </a:pPr>
            <a:r>
              <a:rPr lang="en-US" dirty="0"/>
              <a:t>	-jet algorithm anti-</a:t>
            </a:r>
            <a:r>
              <a:rPr lang="en-US" dirty="0" err="1"/>
              <a:t>kT</a:t>
            </a:r>
            <a:r>
              <a:rPr lang="en-US" dirty="0"/>
              <a:t> with R=0.8</a:t>
            </a:r>
          </a:p>
          <a:p>
            <a:pPr marL="0" indent="0">
              <a:buNone/>
            </a:pPr>
            <a:r>
              <a:rPr lang="en-US" dirty="0"/>
              <a:t>	-Energy flow particles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39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C306C-F8AE-4496-83BD-7181579C6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 dirty="0"/>
              <a:t>Procedure –Jet Selection in ROOT</a:t>
            </a:r>
          </a:p>
        </p:txBody>
      </p:sp>
      <p:grpSp>
        <p:nvGrpSpPr>
          <p:cNvPr id="20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819797-08B9-4D3B-81C2-EA98F91126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719" y="2330505"/>
                <a:ext cx="4559425" cy="3979585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000" dirty="0"/>
                  <a:t>jet </a:t>
                </a:r>
                <a:r>
                  <a:rPr lang="en-US" sz="2000" dirty="0" err="1"/>
                  <a:t>pT</a:t>
                </a:r>
                <a:r>
                  <a:rPr lang="en-US" sz="2000" dirty="0"/>
                  <a:t> 550-650 GeV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η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&lt;2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r>
                  <a:rPr lang="en-US" sz="2000" dirty="0"/>
                  <a:t>W boson and B quark decayed within R&lt;0.8 of jet axis</a:t>
                </a:r>
              </a:p>
              <a:p>
                <a:r>
                  <a:rPr lang="en-US" sz="2000" dirty="0"/>
                  <a:t>Kept first 200 constituents of each jet, recorded their 4 vector information , padded with zero vectors,</a:t>
                </a:r>
              </a:p>
              <a:p>
                <a:r>
                  <a:rPr lang="en-US" sz="2000" dirty="0"/>
                  <a:t>Jets were translated highest </a:t>
                </a:r>
                <a:r>
                  <a:rPr lang="en-US" sz="2000" dirty="0" err="1"/>
                  <a:t>pT</a:t>
                </a:r>
                <a:r>
                  <a:rPr lang="en-US" sz="2000" dirty="0"/>
                  <a:t> constituent at (0,0), and rotated in y-z plane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819797-08B9-4D3B-81C2-EA98F9112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719" y="2330505"/>
                <a:ext cx="4559425" cy="3979585"/>
              </a:xfrm>
              <a:blipFill>
                <a:blip r:embed="rId2"/>
                <a:stretch>
                  <a:fillRect l="-1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F1B2D7-F2C3-41F7-B61F-B4F6716231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34" t="7992" b="4858"/>
          <a:stretch/>
        </p:blipFill>
        <p:spPr>
          <a:xfrm>
            <a:off x="6096000" y="1756944"/>
            <a:ext cx="5344088" cy="34681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613817-10CC-4809-AD31-B1BA560488EA}"/>
              </a:ext>
            </a:extLst>
          </p:cNvPr>
          <p:cNvSpPr txBox="1"/>
          <p:nvPr/>
        </p:nvSpPr>
        <p:spPr>
          <a:xfrm>
            <a:off x="8489139" y="5110278"/>
            <a:ext cx="40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/>
              <a:t>η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8BD71F-1284-45BF-BEC8-A79DC2ECE705}"/>
              </a:ext>
            </a:extLst>
          </p:cNvPr>
          <p:cNvSpPr txBox="1"/>
          <p:nvPr/>
        </p:nvSpPr>
        <p:spPr>
          <a:xfrm>
            <a:off x="5842000" y="3244016"/>
            <a:ext cx="25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29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363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Top Tagging Jets with Machine Learning algorithms</vt:lpstr>
      <vt:lpstr>Outline</vt:lpstr>
      <vt:lpstr>The TOP quark pair</vt:lpstr>
      <vt:lpstr>LHC ATLAS detector</vt:lpstr>
      <vt:lpstr>What's a jet ?</vt:lpstr>
      <vt:lpstr>Theory Machine Learning</vt:lpstr>
      <vt:lpstr>Theory machine Learning Flow chart</vt:lpstr>
      <vt:lpstr>Procedure -Simulating Data</vt:lpstr>
      <vt:lpstr>Procedure –Jet Selection in ROOT</vt:lpstr>
      <vt:lpstr>Neural Network with TensorFlow</vt:lpstr>
      <vt:lpstr>Results</vt:lpstr>
      <vt:lpstr>Results from previous studies+disucssion</vt:lpstr>
      <vt:lpstr>Disucssion</vt:lpstr>
      <vt:lpstr>Refrences</vt:lpstr>
      <vt:lpstr>Procedure -preprocessing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Tagging Jets with Machine Learning algorithms</dc:title>
  <dc:creator>Trevor Hoyte</dc:creator>
  <cp:lastModifiedBy>Trevor Hoyte</cp:lastModifiedBy>
  <cp:revision>8</cp:revision>
  <dcterms:created xsi:type="dcterms:W3CDTF">2020-08-31T03:31:26Z</dcterms:created>
  <dcterms:modified xsi:type="dcterms:W3CDTF">2020-08-31T12:44:49Z</dcterms:modified>
</cp:coreProperties>
</file>