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1" r:id="rId4"/>
    <p:sldId id="278" r:id="rId5"/>
    <p:sldId id="282" r:id="rId6"/>
    <p:sldId id="281" r:id="rId7"/>
    <p:sldId id="280" r:id="rId8"/>
    <p:sldId id="279" r:id="rId9"/>
    <p:sldId id="276" r:id="rId10"/>
    <p:sldId id="262" r:id="rId11"/>
    <p:sldId id="266" r:id="rId12"/>
    <p:sldId id="267" r:id="rId13"/>
    <p:sldId id="268" r:id="rId14"/>
    <p:sldId id="269" r:id="rId15"/>
    <p:sldId id="272" r:id="rId16"/>
    <p:sldId id="271" r:id="rId17"/>
    <p:sldId id="273" r:id="rId18"/>
    <p:sldId id="263" r:id="rId19"/>
    <p:sldId id="274" r:id="rId20"/>
    <p:sldId id="26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4C2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2155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E12D02-632A-4EBE-8020-E518FC6BAE28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C44B51-83DB-4EA5-B8DC-53D8CB0CD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433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4B140-21E3-237E-99C8-016175648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07021" y="1041400"/>
            <a:ext cx="6592110" cy="2839936"/>
          </a:xfrm>
        </p:spPr>
        <p:txBody>
          <a:bodyPr anchor="ctr"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82D116-2DEF-2935-C895-246EB3713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07021" y="4331613"/>
            <a:ext cx="6592111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8B033-BAF6-93A6-4294-B904C979B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D882F-1D72-46F2-9EB0-850463A10139}" type="datetime1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9F52F-F5F9-8F3F-CAB0-B9894A9F5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6E37B-3A08-DABB-98E4-79442B09B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24C0-6F8E-414F-AEC4-5ACC97FEFF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800422-D8B5-48AC-945F-28D8E193A7D1}"/>
              </a:ext>
            </a:extLst>
          </p:cNvPr>
          <p:cNvSpPr/>
          <p:nvPr userDrawn="1"/>
        </p:nvSpPr>
        <p:spPr>
          <a:xfrm>
            <a:off x="1702340" y="1741251"/>
            <a:ext cx="2336260" cy="30253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314447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C3297-8A82-5838-9747-57DF33321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948237-E77C-4C47-2FAE-09FB49EC8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5051B-5005-12A7-F0CA-6AB48098A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BEA29-6CBC-4C97-82EB-30FE78181869}" type="datetime1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2EF1C-384F-5208-8747-19092596F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AF445-209F-B16E-3E1B-493BF1AC3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24C0-6F8E-414F-AEC4-5ACC97FEF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58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5005DA-4EF9-474B-1EFE-5A57B8B35A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D0BB37-E69E-54DB-EF02-395239663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9BCC5-05F4-CE0A-912F-84449A98C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B382A-C181-4A7D-858E-96D5048F2204}" type="datetime1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BA9CE-0B7C-6BFF-6E96-520666046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0D47E-55B4-E44D-621A-8C3E6F4B9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24C0-6F8E-414F-AEC4-5ACC97FEF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41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521A-D9F4-C6CF-7CFE-C189F17C1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4609"/>
            <a:ext cx="10515600" cy="556182"/>
          </a:xfrm>
        </p:spPr>
        <p:txBody>
          <a:bodyPr>
            <a:noAutofit/>
          </a:bodyPr>
          <a:lstStyle>
            <a:lvl1pPr>
              <a:defRPr sz="3600" b="1">
                <a:solidFill>
                  <a:srgbClr val="84C2D8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4F7E6-49F8-6D59-6B12-BDB6B152F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178"/>
            <a:ext cx="10515600" cy="4796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FE398-76A9-8C7C-E65D-C847FF472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68B2-5781-4B06-962E-08217EE42682}" type="datetime1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4AA1A-F29D-4FC9-8850-9BBBCD9F4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266C7-2E2F-5675-F3AF-5106124E8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24C0-6F8E-414F-AEC4-5ACC97FEF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414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96CDA-CB42-FF5C-CD96-9780E346A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FAE87-DDED-88F1-D797-9E33BBB12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8A726-A028-C8B5-F2B9-84F1C8974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74303-D18E-4F2E-B24F-113F4BBB8710}" type="datetime1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F69FB-BB3A-7BB4-DDEE-FAFB8EFB5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E91D5-1AD2-754D-195C-67F48F900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24C0-6F8E-414F-AEC4-5ACC97FEF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392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E88F3-99D5-4C46-1959-FCAAAA9E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097EB-3A50-99C6-1599-BE3A511B8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0547F2-6602-383B-7493-F02A3179A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0D258-EB26-E9DC-EE46-EF7CF2F3C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3DDE1-9762-4919-8256-D148A4195109}" type="datetime1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3A6B93-D05C-C013-5C02-06A140287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5896C3-5AFD-3E81-9D7B-5A29057CB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24C0-6F8E-414F-AEC4-5ACC97FEF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39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2D5AA-91AD-DB57-3249-EE24AC125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E0967-257C-AC96-EA4A-907FCC049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CE607-6AD7-E192-4100-9C0A46866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822046-C88C-0B55-485B-818FB69BF9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1CF3C9-A546-AE02-2910-49CA2083EE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AF3988-315A-DB5D-4D4F-6DC25ABC4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4517-4A97-4CFB-8CB2-650C8E9E8654}" type="datetime1">
              <a:rPr lang="en-US" smtClean="0"/>
              <a:t>7/24/2023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0A34EE-77C3-9987-ECFC-232FD4827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3578CA-BB3D-71C5-157F-564BD0B8D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24C0-6F8E-414F-AEC4-5ACC97FEF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66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86C46-D654-A10B-2D26-75B2A2EF5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6E05D4-DA68-DB52-88B2-2E3E03400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8F26-2770-4F3C-9650-1407653483F7}" type="datetime1">
              <a:rPr lang="en-US" smtClean="0"/>
              <a:t>7/24/2023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C8719C-0568-288A-4F66-85265ECA2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E7D704-71F3-9A0D-8FF2-3EF930BC7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24C0-6F8E-414F-AEC4-5ACC97FEF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89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A3F14B-BA7C-E7D1-48B3-31BEE9D3B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A7B09-0683-4CA0-B58A-F8D982047C6D}" type="datetime1">
              <a:rPr lang="en-US" smtClean="0"/>
              <a:t>7/24/2023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D83EA3-9670-B1B5-9641-049AB1811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26D4FB-E6CE-2AEE-0C38-13383EFE6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24C0-6F8E-414F-AEC4-5ACC97FEF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26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614D0-6734-6DD3-85B0-3028141F8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D0D51-7657-3D90-E926-C36A04D03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A7C162-0F10-70D1-2D5F-2CC21AE8A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717368-66E0-9FB1-86B8-0F02A1681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ABA8-59BA-44EE-B3E8-AE6C4627B485}" type="datetime1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1C6DF-59D5-F902-1364-38DDC3377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F0595-F5B3-D108-E738-227AB0A8F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24C0-6F8E-414F-AEC4-5ACC97FEF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9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3E573-1D17-8130-A1DF-A9C1BB48C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0BFB85-5134-2EE0-C137-08D1466A8B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607D5F-1354-51D5-E15B-B69300B70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4A9C5-72F7-3E08-E8F4-BCB0961FE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25C8-6015-4388-8FAB-B9352EBBC4F4}" type="datetime1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9F18E-F3B5-2C98-9644-3A9CD39FE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5D867-08B8-7619-8AB6-2ABC0DD85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24C0-6F8E-414F-AEC4-5ACC97FEF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304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D704E5-EBAF-F503-421F-D6BA0F1E5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4040"/>
            <a:ext cx="10515600" cy="649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8D2BA-9651-E0C8-BA60-0AAB587B6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78456"/>
            <a:ext cx="10515600" cy="4698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59418-57D4-07C7-1318-84F4B6BF7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71386-AE86-4DCB-832B-4D757DFF8356}" type="datetime1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5263A-95AA-C1EC-FD18-8429E833EB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7853A-6290-ED82-41A6-91D6EC826E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324C0-6F8E-414F-AEC4-5ACC97FEFF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A0884E-2135-FDCA-867B-6EB42622F9E3}"/>
              </a:ext>
            </a:extLst>
          </p:cNvPr>
          <p:cNvSpPr/>
          <p:nvPr userDrawn="1"/>
        </p:nvSpPr>
        <p:spPr>
          <a:xfrm>
            <a:off x="0" y="0"/>
            <a:ext cx="12192000" cy="465221"/>
          </a:xfrm>
          <a:prstGeom prst="rect">
            <a:avLst/>
          </a:prstGeom>
          <a:solidFill>
            <a:srgbClr val="84C2D8"/>
          </a:solidFill>
          <a:ln>
            <a:solidFill>
              <a:srgbClr val="84C2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130118-B6BA-25F1-498E-AD0374A4D650}"/>
              </a:ext>
            </a:extLst>
          </p:cNvPr>
          <p:cNvSpPr txBox="1"/>
          <p:nvPr userDrawn="1"/>
        </p:nvSpPr>
        <p:spPr>
          <a:xfrm>
            <a:off x="838200" y="-31422"/>
            <a:ext cx="5522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2700000" sx="101000" sy="101000" algn="tl" rotWithShape="0">
                    <a:prstClr val="black">
                      <a:alpha val="54000"/>
                    </a:prstClr>
                  </a:outerShdw>
                </a:effectLst>
                <a:latin typeface="Bahnschrift Light" panose="020B0502040204020203" pitchFamily="34" charset="0"/>
              </a:rPr>
              <a:t>AquaticAlgorithms</a:t>
            </a:r>
            <a:endParaRPr lang="en-US" sz="2000" b="1" i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2700000" sx="101000" sy="101000" algn="tl" rotWithShape="0">
                  <a:prstClr val="black">
                    <a:alpha val="54000"/>
                  </a:prstClr>
                </a:outerShdw>
              </a:effectLst>
              <a:latin typeface="Bahnschrift Light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E006DA-F566-EB1F-9801-943876584FB8}"/>
              </a:ext>
            </a:extLst>
          </p:cNvPr>
          <p:cNvSpPr txBox="1"/>
          <p:nvPr userDrawn="1"/>
        </p:nvSpPr>
        <p:spPr>
          <a:xfrm>
            <a:off x="5831305" y="-23768"/>
            <a:ext cx="5522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2700000" sx="101000" sy="101000" algn="tl" rotWithShape="0">
                    <a:prstClr val="black">
                      <a:alpha val="54000"/>
                    </a:prstClr>
                  </a:outerShdw>
                </a:effectLst>
                <a:latin typeface="Bahnschrift Light" panose="020B0502040204020203" pitchFamily="34" charset="0"/>
              </a:rPr>
              <a:t>TOPIC</a:t>
            </a:r>
            <a:endParaRPr lang="en-US" sz="2000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2700000" sx="101000" sy="101000" algn="tl" rotWithShape="0">
                  <a:prstClr val="black">
                    <a:alpha val="54000"/>
                  </a:prstClr>
                </a:outerShdw>
              </a:effectLst>
              <a:latin typeface="Bahnschrift Light" panose="020B0502040204020203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9CDC5D-6B73-148B-2044-1EE78DA14627}"/>
              </a:ext>
            </a:extLst>
          </p:cNvPr>
          <p:cNvCxnSpPr>
            <a:cxnSpLocks/>
          </p:cNvCxnSpPr>
          <p:nvPr userDrawn="1"/>
        </p:nvCxnSpPr>
        <p:spPr>
          <a:xfrm>
            <a:off x="0" y="465221"/>
            <a:ext cx="1219200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506F85F-9C27-5CC8-D2D2-D055DD644997}"/>
              </a:ext>
            </a:extLst>
          </p:cNvPr>
          <p:cNvCxnSpPr>
            <a:cxnSpLocks/>
          </p:cNvCxnSpPr>
          <p:nvPr userDrawn="1"/>
        </p:nvCxnSpPr>
        <p:spPr>
          <a:xfrm>
            <a:off x="680936" y="6201197"/>
            <a:ext cx="10875524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509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84C2D8"/>
          </a:solidFill>
          <a:latin typeface="+mn-lt"/>
          <a:ea typeface="+mj-ea"/>
          <a:cs typeface="Aharoni" panose="02010803020104030203" pitchFamily="2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chemeClr val="tx1"/>
          </a:solidFill>
          <a:latin typeface="+mn-lt"/>
          <a:ea typeface="+mn-ea"/>
          <a:cs typeface="Aharoni" panose="02010803020104030203" pitchFamily="2" charset="-79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Aharoni" panose="02010803020104030203" pitchFamily="2" charset="-79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Aharoni" panose="02010803020104030203" pitchFamily="2" charset="-79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Aharoni" panose="02010803020104030203" pitchFamily="2" charset="-79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Aharoni" panose="02010803020104030203" pitchFamily="2" charset="-79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revorJA/AquaticAlgorithms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2778A-CF39-8C97-E6E1-25EAE3CB77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</a:t>
            </a:r>
            <a:br>
              <a:rPr lang="en-US" dirty="0"/>
            </a:br>
            <a:r>
              <a:rPr lang="en-US" i="1" dirty="0" err="1"/>
              <a:t>AquaticAlgorithms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9D118-541F-0268-00CA-760E532C50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STEP-UP Internship Program Summer 2023</a:t>
            </a:r>
          </a:p>
          <a:p>
            <a:pPr algn="l"/>
            <a:r>
              <a:rPr lang="en-US" dirty="0"/>
              <a:t>Day 1</a:t>
            </a:r>
          </a:p>
          <a:p>
            <a:pPr algn="l"/>
            <a:r>
              <a:rPr lang="en-US" dirty="0"/>
              <a:t>July 24, 2023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A35B0-4BFD-18CE-C342-74568A4BB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1C006-0A15-474C-9868-6BBB37ECF433}" type="datetime1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E132F-6308-BFAD-8AFE-7A402AF14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9F02B-5155-C0D5-17C2-E15737355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24C0-6F8E-414F-AEC4-5ACC97FEFF88}" type="slidenum">
              <a:rPr lang="en-US" smtClean="0"/>
              <a:t>1</a:t>
            </a:fld>
            <a:endParaRPr lang="en-US"/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10318C4B-ADA1-C8EB-1997-BAC0A28CDA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 descr="A computer on a desk&#10;&#10;Description automatically generated">
            <a:extLst>
              <a:ext uri="{FF2B5EF4-FFF2-40B4-BE49-F238E27FC236}">
                <a16:creationId xmlns:a16="http://schemas.microsoft.com/office/drawing/2014/main" id="{3D4A8704-AFB2-8C6D-D259-4FD4ADE81D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898"/>
          <a:stretch/>
        </p:blipFill>
        <p:spPr>
          <a:xfrm>
            <a:off x="685455" y="499793"/>
            <a:ext cx="4040645" cy="5692460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43982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2A796-5A7B-C5AF-85EB-9F30FED91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GitHub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CEEB05-4CB7-00F3-9EB2-846262DA9700}"/>
              </a:ext>
            </a:extLst>
          </p:cNvPr>
          <p:cNvSpPr/>
          <p:nvPr/>
        </p:nvSpPr>
        <p:spPr>
          <a:xfrm>
            <a:off x="0" y="0"/>
            <a:ext cx="12192000" cy="465221"/>
          </a:xfrm>
          <a:prstGeom prst="rect">
            <a:avLst/>
          </a:prstGeom>
          <a:solidFill>
            <a:srgbClr val="84C2D8"/>
          </a:solidFill>
          <a:ln>
            <a:solidFill>
              <a:srgbClr val="84C2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919011-CD86-9FC4-1233-40E6DB611146}"/>
              </a:ext>
            </a:extLst>
          </p:cNvPr>
          <p:cNvSpPr txBox="1"/>
          <p:nvPr/>
        </p:nvSpPr>
        <p:spPr>
          <a:xfrm>
            <a:off x="838200" y="-31422"/>
            <a:ext cx="5522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2700000" sx="101000" sy="101000" algn="tl" rotWithShape="0">
                    <a:prstClr val="black">
                      <a:alpha val="54000"/>
                    </a:prstClr>
                  </a:outerShdw>
                </a:effectLst>
                <a:latin typeface="Bahnschrift Light" panose="020B0502040204020203" pitchFamily="34" charset="0"/>
              </a:rPr>
              <a:t>AquaticAlgorithms</a:t>
            </a:r>
            <a:endParaRPr lang="en-US" sz="2000" b="1" i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2700000" sx="101000" sy="101000" algn="tl" rotWithShape="0">
                  <a:prstClr val="black">
                    <a:alpha val="54000"/>
                  </a:prstClr>
                </a:outerShdw>
              </a:effectLst>
              <a:latin typeface="Bahnschrift Light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A69C9D-FA15-8D7C-BC0A-401B6B80F3B3}"/>
              </a:ext>
            </a:extLst>
          </p:cNvPr>
          <p:cNvCxnSpPr>
            <a:cxnSpLocks/>
          </p:cNvCxnSpPr>
          <p:nvPr/>
        </p:nvCxnSpPr>
        <p:spPr>
          <a:xfrm>
            <a:off x="0" y="465221"/>
            <a:ext cx="12192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75B3316-1D66-5103-7052-5731749BF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54D8-FB95-4977-A6B0-357A988F9391}" type="datetime1">
              <a:rPr lang="en-US" smtClean="0"/>
              <a:t>7/24/2023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C795D4F-3488-7A83-DD64-00817ABBB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2D2B6A9-734A-ED2C-B41A-744ACE446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24C0-6F8E-414F-AEC4-5ACC97FEFF88}" type="slidenum">
              <a:rPr lang="en-US" smtClean="0"/>
              <a:t>10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C864FF-1663-690E-D18A-DE8BBC9CB6C9}"/>
              </a:ext>
            </a:extLst>
          </p:cNvPr>
          <p:cNvSpPr txBox="1"/>
          <p:nvPr/>
        </p:nvSpPr>
        <p:spPr>
          <a:xfrm>
            <a:off x="1609344" y="2639933"/>
            <a:ext cx="92537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/>
              <a:t>GitHub is a </a:t>
            </a:r>
            <a:r>
              <a:rPr lang="en-US" sz="2400" b="1" i="1" dirty="0">
                <a:solidFill>
                  <a:schemeClr val="accent1">
                    <a:lumMod val="50000"/>
                  </a:schemeClr>
                </a:solidFill>
              </a:rPr>
              <a:t>code</a:t>
            </a:r>
            <a:r>
              <a:rPr lang="en-US" sz="2400" i="1" dirty="0"/>
              <a:t> hosting platform for </a:t>
            </a:r>
            <a:r>
              <a:rPr lang="en-US" sz="2400" b="1" i="1" dirty="0">
                <a:solidFill>
                  <a:schemeClr val="accent1">
                    <a:lumMod val="50000"/>
                  </a:schemeClr>
                </a:solidFill>
              </a:rPr>
              <a:t>version control and collaboration</a:t>
            </a:r>
            <a:r>
              <a:rPr lang="en-US" sz="2400" i="1" dirty="0"/>
              <a:t>. It lets you and others work together on projects from anywhere.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3655AFC-75DB-3E29-201C-8CF99E9436B0}"/>
              </a:ext>
            </a:extLst>
          </p:cNvPr>
          <p:cNvCxnSpPr>
            <a:cxnSpLocks/>
          </p:cNvCxnSpPr>
          <p:nvPr/>
        </p:nvCxnSpPr>
        <p:spPr>
          <a:xfrm>
            <a:off x="1109472" y="2538423"/>
            <a:ext cx="0" cy="1034018"/>
          </a:xfrm>
          <a:prstGeom prst="line">
            <a:avLst/>
          </a:prstGeom>
          <a:ln w="57150">
            <a:solidFill>
              <a:srgbClr val="84C2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8082114-E70E-8E11-DC88-724BCE0ADF1F}"/>
              </a:ext>
            </a:extLst>
          </p:cNvPr>
          <p:cNvSpPr txBox="1"/>
          <p:nvPr/>
        </p:nvSpPr>
        <p:spPr>
          <a:xfrm>
            <a:off x="838200" y="1368597"/>
            <a:ext cx="8887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is GitHub?</a:t>
            </a:r>
          </a:p>
        </p:txBody>
      </p:sp>
    </p:spTree>
    <p:extLst>
      <p:ext uri="{BB962C8B-B14F-4D97-AF65-F5344CB8AC3E}">
        <p14:creationId xmlns:p14="http://schemas.microsoft.com/office/powerpoint/2010/main" val="3638758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2A796-5A7B-C5AF-85EB-9F30FED91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GitHub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CEEB05-4CB7-00F3-9EB2-846262DA9700}"/>
              </a:ext>
            </a:extLst>
          </p:cNvPr>
          <p:cNvSpPr/>
          <p:nvPr/>
        </p:nvSpPr>
        <p:spPr>
          <a:xfrm>
            <a:off x="0" y="0"/>
            <a:ext cx="12192000" cy="465221"/>
          </a:xfrm>
          <a:prstGeom prst="rect">
            <a:avLst/>
          </a:prstGeom>
          <a:solidFill>
            <a:srgbClr val="84C2D8"/>
          </a:solidFill>
          <a:ln>
            <a:solidFill>
              <a:srgbClr val="84C2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919011-CD86-9FC4-1233-40E6DB611146}"/>
              </a:ext>
            </a:extLst>
          </p:cNvPr>
          <p:cNvSpPr txBox="1"/>
          <p:nvPr/>
        </p:nvSpPr>
        <p:spPr>
          <a:xfrm>
            <a:off x="838200" y="-31422"/>
            <a:ext cx="5522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2700000" sx="101000" sy="101000" algn="tl" rotWithShape="0">
                    <a:prstClr val="black">
                      <a:alpha val="54000"/>
                    </a:prstClr>
                  </a:outerShdw>
                </a:effectLst>
                <a:latin typeface="Bahnschrift Light" panose="020B0502040204020203" pitchFamily="34" charset="0"/>
              </a:rPr>
              <a:t>AquaticAlgorithms</a:t>
            </a:r>
            <a:endParaRPr lang="en-US" sz="2000" b="1" i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2700000" sx="101000" sy="101000" algn="tl" rotWithShape="0">
                  <a:prstClr val="black">
                    <a:alpha val="54000"/>
                  </a:prstClr>
                </a:outerShdw>
              </a:effectLst>
              <a:latin typeface="Bahnschrift Light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A69C9D-FA15-8D7C-BC0A-401B6B80F3B3}"/>
              </a:ext>
            </a:extLst>
          </p:cNvPr>
          <p:cNvCxnSpPr>
            <a:cxnSpLocks/>
          </p:cNvCxnSpPr>
          <p:nvPr/>
        </p:nvCxnSpPr>
        <p:spPr>
          <a:xfrm>
            <a:off x="0" y="465221"/>
            <a:ext cx="12192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75B3316-1D66-5103-7052-5731749BF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54D8-FB95-4977-A6B0-357A988F9391}" type="datetime1">
              <a:rPr lang="en-US" smtClean="0"/>
              <a:t>7/24/2023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C795D4F-3488-7A83-DD64-00817ABBB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2D2B6A9-734A-ED2C-B41A-744ACE446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24C0-6F8E-414F-AEC4-5ACC97FEFF88}" type="slidenum">
              <a:rPr lang="en-US" smtClean="0"/>
              <a:t>11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082114-E70E-8E11-DC88-724BCE0ADF1F}"/>
              </a:ext>
            </a:extLst>
          </p:cNvPr>
          <p:cNvSpPr txBox="1"/>
          <p:nvPr/>
        </p:nvSpPr>
        <p:spPr>
          <a:xfrm>
            <a:off x="838200" y="1368597"/>
            <a:ext cx="8887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is GitHub?    </a:t>
            </a:r>
            <a:r>
              <a:rPr lang="en-US" sz="2800" b="1" i="1" dirty="0">
                <a:solidFill>
                  <a:schemeClr val="accent1">
                    <a:lumMod val="50000"/>
                  </a:schemeClr>
                </a:solidFill>
              </a:rPr>
              <a:t>Version Control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0" name="Picture 2" descr="GitHub Logos and Usage · GitHub">
            <a:extLst>
              <a:ext uri="{FF2B5EF4-FFF2-40B4-BE49-F238E27FC236}">
                <a16:creationId xmlns:a16="http://schemas.microsoft.com/office/drawing/2014/main" id="{FFFA5340-537E-123B-81B1-A4FC05F0B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183" y="2059623"/>
            <a:ext cx="1469572" cy="1469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Computer with solid fill">
            <a:extLst>
              <a:ext uri="{FF2B5EF4-FFF2-40B4-BE49-F238E27FC236}">
                <a16:creationId xmlns:a16="http://schemas.microsoft.com/office/drawing/2014/main" id="{35F00954-07AB-33AA-C74D-B2178F9B57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44368" y="4015354"/>
            <a:ext cx="914400" cy="914400"/>
          </a:xfrm>
          <a:prstGeom prst="rect">
            <a:avLst/>
          </a:prstGeom>
        </p:spPr>
      </p:pic>
      <p:pic>
        <p:nvPicPr>
          <p:cNvPr id="15" name="Graphic 14" descr="Laptop outline">
            <a:extLst>
              <a:ext uri="{FF2B5EF4-FFF2-40B4-BE49-F238E27FC236}">
                <a16:creationId xmlns:a16="http://schemas.microsoft.com/office/drawing/2014/main" id="{777D1F76-0779-E4D6-2BD5-4D269AE0FB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53400" y="4049585"/>
            <a:ext cx="914400" cy="914400"/>
          </a:xfrm>
          <a:prstGeom prst="rect">
            <a:avLst/>
          </a:prstGeom>
        </p:spPr>
      </p:pic>
      <p:pic>
        <p:nvPicPr>
          <p:cNvPr id="21" name="Picture 20" descr="Thumbs Up O Fox">
            <a:extLst>
              <a:ext uri="{FF2B5EF4-FFF2-40B4-BE49-F238E27FC236}">
                <a16:creationId xmlns:a16="http://schemas.microsoft.com/office/drawing/2014/main" id="{F0D8A075-E57A-836A-76B4-06CF5C3437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816" y="4015354"/>
            <a:ext cx="1998767" cy="1998767"/>
          </a:xfrm>
          <a:prstGeom prst="rect">
            <a:avLst/>
          </a:prstGeom>
        </p:spPr>
      </p:pic>
      <p:pic>
        <p:nvPicPr>
          <p:cNvPr id="24" name="Picture 23" descr="Hi Broccoli">
            <a:extLst>
              <a:ext uri="{FF2B5EF4-FFF2-40B4-BE49-F238E27FC236}">
                <a16:creationId xmlns:a16="http://schemas.microsoft.com/office/drawing/2014/main" id="{093FFE49-D76E-6121-A1D9-FA2C274EF3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08978"/>
            <a:ext cx="2211520" cy="2211518"/>
          </a:xfrm>
          <a:prstGeom prst="rect">
            <a:avLst/>
          </a:prstGeom>
        </p:spPr>
      </p:pic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D100D9B1-3CD9-6695-5D79-7C293AEF8609}"/>
              </a:ext>
            </a:extLst>
          </p:cNvPr>
          <p:cNvCxnSpPr>
            <a:cxnSpLocks/>
            <a:stCxn id="2050" idx="3"/>
            <a:endCxn id="15" idx="0"/>
          </p:cNvCxnSpPr>
          <p:nvPr/>
        </p:nvCxnSpPr>
        <p:spPr>
          <a:xfrm>
            <a:off x="6751755" y="2794409"/>
            <a:ext cx="1858845" cy="1255176"/>
          </a:xfrm>
          <a:prstGeom prst="bentConnector2">
            <a:avLst/>
          </a:prstGeom>
          <a:ln w="76200">
            <a:solidFill>
              <a:srgbClr val="84C2D8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F864CF8-BE80-4C06-11C1-E695A328CF0F}"/>
              </a:ext>
            </a:extLst>
          </p:cNvPr>
          <p:cNvCxnSpPr>
            <a:stCxn id="2050" idx="1"/>
            <a:endCxn id="9" idx="0"/>
          </p:cNvCxnSpPr>
          <p:nvPr/>
        </p:nvCxnSpPr>
        <p:spPr>
          <a:xfrm rot="10800000" flipV="1">
            <a:off x="3401569" y="2794408"/>
            <a:ext cx="1880615" cy="1220945"/>
          </a:xfrm>
          <a:prstGeom prst="bentConnector2">
            <a:avLst/>
          </a:prstGeom>
          <a:ln w="76200">
            <a:solidFill>
              <a:srgbClr val="84C2D8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847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2A796-5A7B-C5AF-85EB-9F30FED91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GitHub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CEEB05-4CB7-00F3-9EB2-846262DA9700}"/>
              </a:ext>
            </a:extLst>
          </p:cNvPr>
          <p:cNvSpPr/>
          <p:nvPr/>
        </p:nvSpPr>
        <p:spPr>
          <a:xfrm>
            <a:off x="0" y="0"/>
            <a:ext cx="12192000" cy="465221"/>
          </a:xfrm>
          <a:prstGeom prst="rect">
            <a:avLst/>
          </a:prstGeom>
          <a:solidFill>
            <a:srgbClr val="84C2D8"/>
          </a:solidFill>
          <a:ln>
            <a:solidFill>
              <a:srgbClr val="84C2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919011-CD86-9FC4-1233-40E6DB611146}"/>
              </a:ext>
            </a:extLst>
          </p:cNvPr>
          <p:cNvSpPr txBox="1"/>
          <p:nvPr/>
        </p:nvSpPr>
        <p:spPr>
          <a:xfrm>
            <a:off x="838200" y="-31422"/>
            <a:ext cx="5522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2700000" sx="101000" sy="101000" algn="tl" rotWithShape="0">
                    <a:prstClr val="black">
                      <a:alpha val="54000"/>
                    </a:prstClr>
                  </a:outerShdw>
                </a:effectLst>
                <a:latin typeface="Bahnschrift Light" panose="020B0502040204020203" pitchFamily="34" charset="0"/>
              </a:rPr>
              <a:t>AquaticAlgorithms</a:t>
            </a:r>
            <a:endParaRPr lang="en-US" sz="2000" b="1" i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2700000" sx="101000" sy="101000" algn="tl" rotWithShape="0">
                  <a:prstClr val="black">
                    <a:alpha val="54000"/>
                  </a:prstClr>
                </a:outerShdw>
              </a:effectLst>
              <a:latin typeface="Bahnschrift Light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A69C9D-FA15-8D7C-BC0A-401B6B80F3B3}"/>
              </a:ext>
            </a:extLst>
          </p:cNvPr>
          <p:cNvCxnSpPr>
            <a:cxnSpLocks/>
          </p:cNvCxnSpPr>
          <p:nvPr/>
        </p:nvCxnSpPr>
        <p:spPr>
          <a:xfrm>
            <a:off x="0" y="465221"/>
            <a:ext cx="12192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75B3316-1D66-5103-7052-5731749BF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54D8-FB95-4977-A6B0-357A988F9391}" type="datetime1">
              <a:rPr lang="en-US" smtClean="0"/>
              <a:t>7/24/2023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C795D4F-3488-7A83-DD64-00817ABBB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2D2B6A9-734A-ED2C-B41A-744ACE446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24C0-6F8E-414F-AEC4-5ACC97FEFF88}" type="slidenum">
              <a:rPr lang="en-US" smtClean="0"/>
              <a:t>12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082114-E70E-8E11-DC88-724BCE0ADF1F}"/>
              </a:ext>
            </a:extLst>
          </p:cNvPr>
          <p:cNvSpPr txBox="1"/>
          <p:nvPr/>
        </p:nvSpPr>
        <p:spPr>
          <a:xfrm>
            <a:off x="838200" y="1368597"/>
            <a:ext cx="8887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is GitHub?    </a:t>
            </a:r>
            <a:r>
              <a:rPr lang="en-US" sz="2800" b="1" i="1" dirty="0">
                <a:solidFill>
                  <a:schemeClr val="accent1">
                    <a:lumMod val="50000"/>
                  </a:schemeClr>
                </a:solidFill>
              </a:rPr>
              <a:t>The home-base for this program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1" name="Picture 20" descr="Thumbs Up O Fox">
            <a:extLst>
              <a:ext uri="{FF2B5EF4-FFF2-40B4-BE49-F238E27FC236}">
                <a16:creationId xmlns:a16="http://schemas.microsoft.com/office/drawing/2014/main" id="{F0D8A075-E57A-836A-76B4-06CF5C343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65221"/>
            <a:ext cx="1998767" cy="1998767"/>
          </a:xfrm>
          <a:prstGeom prst="rect">
            <a:avLst/>
          </a:prstGeom>
        </p:spPr>
      </p:pic>
      <p:sp>
        <p:nvSpPr>
          <p:cNvPr id="6" name="TextBox 5">
            <a:hlinkClick r:id="rId3"/>
            <a:extLst>
              <a:ext uri="{FF2B5EF4-FFF2-40B4-BE49-F238E27FC236}">
                <a16:creationId xmlns:a16="http://schemas.microsoft.com/office/drawing/2014/main" id="{6C999B20-19BC-521D-8CEF-875C6323F595}"/>
              </a:ext>
            </a:extLst>
          </p:cNvPr>
          <p:cNvSpPr txBox="1"/>
          <p:nvPr/>
        </p:nvSpPr>
        <p:spPr>
          <a:xfrm>
            <a:off x="2023692" y="2588758"/>
            <a:ext cx="81446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hlinkClick r:id="rId3"/>
              </a:rPr>
              <a:t>https://github.com/TrevorJA/AquaticAlgorithms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79380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2A796-5A7B-C5AF-85EB-9F30FED91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GitHub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CEEB05-4CB7-00F3-9EB2-846262DA9700}"/>
              </a:ext>
            </a:extLst>
          </p:cNvPr>
          <p:cNvSpPr/>
          <p:nvPr/>
        </p:nvSpPr>
        <p:spPr>
          <a:xfrm>
            <a:off x="0" y="0"/>
            <a:ext cx="12192000" cy="465221"/>
          </a:xfrm>
          <a:prstGeom prst="rect">
            <a:avLst/>
          </a:prstGeom>
          <a:solidFill>
            <a:srgbClr val="84C2D8"/>
          </a:solidFill>
          <a:ln>
            <a:solidFill>
              <a:srgbClr val="84C2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919011-CD86-9FC4-1233-40E6DB611146}"/>
              </a:ext>
            </a:extLst>
          </p:cNvPr>
          <p:cNvSpPr txBox="1"/>
          <p:nvPr/>
        </p:nvSpPr>
        <p:spPr>
          <a:xfrm>
            <a:off x="838200" y="-31422"/>
            <a:ext cx="5522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2700000" sx="101000" sy="101000" algn="tl" rotWithShape="0">
                    <a:prstClr val="black">
                      <a:alpha val="54000"/>
                    </a:prstClr>
                  </a:outerShdw>
                </a:effectLst>
                <a:latin typeface="Bahnschrift Light" panose="020B0502040204020203" pitchFamily="34" charset="0"/>
              </a:rPr>
              <a:t>AquaticAlgorithms</a:t>
            </a:r>
            <a:endParaRPr lang="en-US" sz="2000" b="1" i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2700000" sx="101000" sy="101000" algn="tl" rotWithShape="0">
                  <a:prstClr val="black">
                    <a:alpha val="54000"/>
                  </a:prstClr>
                </a:outerShdw>
              </a:effectLst>
              <a:latin typeface="Bahnschrift Light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A69C9D-FA15-8D7C-BC0A-401B6B80F3B3}"/>
              </a:ext>
            </a:extLst>
          </p:cNvPr>
          <p:cNvCxnSpPr>
            <a:cxnSpLocks/>
          </p:cNvCxnSpPr>
          <p:nvPr/>
        </p:nvCxnSpPr>
        <p:spPr>
          <a:xfrm>
            <a:off x="0" y="465221"/>
            <a:ext cx="12192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75B3316-1D66-5103-7052-5731749BF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54D8-FB95-4977-A6B0-357A988F9391}" type="datetime1">
              <a:rPr lang="en-US" smtClean="0"/>
              <a:t>7/24/2023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C795D4F-3488-7A83-DD64-00817ABBB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2D2B6A9-734A-ED2C-B41A-744ACE446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24C0-6F8E-414F-AEC4-5ACC97FEFF88}" type="slidenum">
              <a:rPr lang="en-US" smtClean="0"/>
              <a:t>13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082114-E70E-8E11-DC88-724BCE0ADF1F}"/>
              </a:ext>
            </a:extLst>
          </p:cNvPr>
          <p:cNvSpPr txBox="1"/>
          <p:nvPr/>
        </p:nvSpPr>
        <p:spPr>
          <a:xfrm>
            <a:off x="838200" y="1368597"/>
            <a:ext cx="8887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is GitHub?    </a:t>
            </a:r>
            <a:r>
              <a:rPr lang="en-US" sz="2800" b="1" i="1" dirty="0">
                <a:solidFill>
                  <a:schemeClr val="accent1">
                    <a:lumMod val="50000"/>
                  </a:schemeClr>
                </a:solidFill>
              </a:rPr>
              <a:t>The home-base for this program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93F5AE-B7A8-430F-6164-B12F0F57F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5" y="1992672"/>
            <a:ext cx="5692592" cy="3902091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CE41FA5-157A-8729-CC9E-D75066150D9A}"/>
              </a:ext>
            </a:extLst>
          </p:cNvPr>
          <p:cNvSpPr/>
          <p:nvPr/>
        </p:nvSpPr>
        <p:spPr>
          <a:xfrm>
            <a:off x="7151660" y="3135536"/>
            <a:ext cx="3491345" cy="1616363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84C2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All files: code, presentations, etc.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4C16593-B912-B75A-8D88-FC124BD16A05}"/>
              </a:ext>
            </a:extLst>
          </p:cNvPr>
          <p:cNvCxnSpPr>
            <a:cxnSpLocks/>
            <a:stCxn id="10" idx="1"/>
            <a:endCxn id="8" idx="3"/>
          </p:cNvCxnSpPr>
          <p:nvPr/>
        </p:nvCxnSpPr>
        <p:spPr>
          <a:xfrm flipH="1">
            <a:off x="5993587" y="3943718"/>
            <a:ext cx="1158073" cy="0"/>
          </a:xfrm>
          <a:prstGeom prst="straightConnector1">
            <a:avLst/>
          </a:prstGeom>
          <a:ln w="38100">
            <a:solidFill>
              <a:srgbClr val="84C2D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275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2A796-5A7B-C5AF-85EB-9F30FED91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GitHub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CEEB05-4CB7-00F3-9EB2-846262DA9700}"/>
              </a:ext>
            </a:extLst>
          </p:cNvPr>
          <p:cNvSpPr/>
          <p:nvPr/>
        </p:nvSpPr>
        <p:spPr>
          <a:xfrm>
            <a:off x="0" y="0"/>
            <a:ext cx="12192000" cy="465221"/>
          </a:xfrm>
          <a:prstGeom prst="rect">
            <a:avLst/>
          </a:prstGeom>
          <a:solidFill>
            <a:srgbClr val="84C2D8"/>
          </a:solidFill>
          <a:ln>
            <a:solidFill>
              <a:srgbClr val="84C2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919011-CD86-9FC4-1233-40E6DB611146}"/>
              </a:ext>
            </a:extLst>
          </p:cNvPr>
          <p:cNvSpPr txBox="1"/>
          <p:nvPr/>
        </p:nvSpPr>
        <p:spPr>
          <a:xfrm>
            <a:off x="838200" y="-31422"/>
            <a:ext cx="5522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2700000" sx="101000" sy="101000" algn="tl" rotWithShape="0">
                    <a:prstClr val="black">
                      <a:alpha val="54000"/>
                    </a:prstClr>
                  </a:outerShdw>
                </a:effectLst>
                <a:latin typeface="Bahnschrift Light" panose="020B0502040204020203" pitchFamily="34" charset="0"/>
              </a:rPr>
              <a:t>AquaticAlgorithms</a:t>
            </a:r>
            <a:endParaRPr lang="en-US" sz="2000" b="1" i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2700000" sx="101000" sy="101000" algn="tl" rotWithShape="0">
                  <a:prstClr val="black">
                    <a:alpha val="54000"/>
                  </a:prstClr>
                </a:outerShdw>
              </a:effectLst>
              <a:latin typeface="Bahnschrift Light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A69C9D-FA15-8D7C-BC0A-401B6B80F3B3}"/>
              </a:ext>
            </a:extLst>
          </p:cNvPr>
          <p:cNvCxnSpPr>
            <a:cxnSpLocks/>
          </p:cNvCxnSpPr>
          <p:nvPr/>
        </p:nvCxnSpPr>
        <p:spPr>
          <a:xfrm>
            <a:off x="0" y="465221"/>
            <a:ext cx="12192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75B3316-1D66-5103-7052-5731749BF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54D8-FB95-4977-A6B0-357A988F9391}" type="datetime1">
              <a:rPr lang="en-US" smtClean="0"/>
              <a:t>7/24/2023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C795D4F-3488-7A83-DD64-00817ABBB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2D2B6A9-734A-ED2C-B41A-744ACE446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24C0-6F8E-414F-AEC4-5ACC97FEFF88}" type="slidenum">
              <a:rPr lang="en-US" smtClean="0"/>
              <a:t>14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082114-E70E-8E11-DC88-724BCE0ADF1F}"/>
              </a:ext>
            </a:extLst>
          </p:cNvPr>
          <p:cNvSpPr txBox="1"/>
          <p:nvPr/>
        </p:nvSpPr>
        <p:spPr>
          <a:xfrm>
            <a:off x="838200" y="1368597"/>
            <a:ext cx="8887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is GitHub?    </a:t>
            </a:r>
            <a:r>
              <a:rPr lang="en-US" sz="2800" b="1" i="1" dirty="0">
                <a:solidFill>
                  <a:schemeClr val="accent1">
                    <a:lumMod val="50000"/>
                  </a:schemeClr>
                </a:solidFill>
              </a:rPr>
              <a:t>The home-base for this program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93F5AE-B7A8-430F-6164-B12F0F57F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5" y="1992672"/>
            <a:ext cx="5692592" cy="39020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AF2B84-A1B7-B911-AE80-6FC32C2D0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415" y="1992672"/>
            <a:ext cx="5806046" cy="396904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9D9892C-7E8A-199D-A56B-B34C75846EB5}"/>
              </a:ext>
            </a:extLst>
          </p:cNvPr>
          <p:cNvSpPr/>
          <p:nvPr/>
        </p:nvSpPr>
        <p:spPr>
          <a:xfrm>
            <a:off x="300995" y="1891817"/>
            <a:ext cx="5795005" cy="406989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92E0707-07AB-66C6-D275-14FBD604B421}"/>
              </a:ext>
            </a:extLst>
          </p:cNvPr>
          <p:cNvSpPr/>
          <p:nvPr/>
        </p:nvSpPr>
        <p:spPr>
          <a:xfrm>
            <a:off x="1452824" y="3118582"/>
            <a:ext cx="3491345" cy="1616363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84C2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Program outline, schedule, and resources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0C813A-732B-5221-3AAB-776CBFEC37F6}"/>
              </a:ext>
            </a:extLst>
          </p:cNvPr>
          <p:cNvCxnSpPr>
            <a:stCxn id="6" idx="3"/>
            <a:endCxn id="3" idx="3"/>
          </p:cNvCxnSpPr>
          <p:nvPr/>
        </p:nvCxnSpPr>
        <p:spPr>
          <a:xfrm>
            <a:off x="4944169" y="3926764"/>
            <a:ext cx="1151831" cy="1"/>
          </a:xfrm>
          <a:prstGeom prst="straightConnector1">
            <a:avLst/>
          </a:prstGeom>
          <a:ln w="38100">
            <a:solidFill>
              <a:srgbClr val="84C2D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203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2A796-5A7B-C5AF-85EB-9F30FED91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GitHub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CEEB05-4CB7-00F3-9EB2-846262DA9700}"/>
              </a:ext>
            </a:extLst>
          </p:cNvPr>
          <p:cNvSpPr/>
          <p:nvPr/>
        </p:nvSpPr>
        <p:spPr>
          <a:xfrm>
            <a:off x="0" y="0"/>
            <a:ext cx="12192000" cy="465221"/>
          </a:xfrm>
          <a:prstGeom prst="rect">
            <a:avLst/>
          </a:prstGeom>
          <a:solidFill>
            <a:srgbClr val="84C2D8"/>
          </a:solidFill>
          <a:ln>
            <a:solidFill>
              <a:srgbClr val="84C2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919011-CD86-9FC4-1233-40E6DB611146}"/>
              </a:ext>
            </a:extLst>
          </p:cNvPr>
          <p:cNvSpPr txBox="1"/>
          <p:nvPr/>
        </p:nvSpPr>
        <p:spPr>
          <a:xfrm>
            <a:off x="838200" y="-31422"/>
            <a:ext cx="5522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2700000" sx="101000" sy="101000" algn="tl" rotWithShape="0">
                    <a:prstClr val="black">
                      <a:alpha val="54000"/>
                    </a:prstClr>
                  </a:outerShdw>
                </a:effectLst>
                <a:latin typeface="Bahnschrift Light" panose="020B0502040204020203" pitchFamily="34" charset="0"/>
              </a:rPr>
              <a:t>AquaticAlgorithms</a:t>
            </a:r>
            <a:endParaRPr lang="en-US" sz="2000" b="1" i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2700000" sx="101000" sy="101000" algn="tl" rotWithShape="0">
                  <a:prstClr val="black">
                    <a:alpha val="54000"/>
                  </a:prstClr>
                </a:outerShdw>
              </a:effectLst>
              <a:latin typeface="Bahnschrift Light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A69C9D-FA15-8D7C-BC0A-401B6B80F3B3}"/>
              </a:ext>
            </a:extLst>
          </p:cNvPr>
          <p:cNvCxnSpPr>
            <a:cxnSpLocks/>
          </p:cNvCxnSpPr>
          <p:nvPr/>
        </p:nvCxnSpPr>
        <p:spPr>
          <a:xfrm>
            <a:off x="0" y="465221"/>
            <a:ext cx="12192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75B3316-1D66-5103-7052-5731749BF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54D8-FB95-4977-A6B0-357A988F9391}" type="datetime1">
              <a:rPr lang="en-US" smtClean="0"/>
              <a:t>7/24/2023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C795D4F-3488-7A83-DD64-00817ABBB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2D2B6A9-734A-ED2C-B41A-744ACE446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24C0-6F8E-414F-AEC4-5ACC97FEFF88}" type="slidenum">
              <a:rPr lang="en-US" smtClean="0"/>
              <a:t>15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082114-E70E-8E11-DC88-724BCE0ADF1F}"/>
              </a:ext>
            </a:extLst>
          </p:cNvPr>
          <p:cNvSpPr txBox="1"/>
          <p:nvPr/>
        </p:nvSpPr>
        <p:spPr>
          <a:xfrm>
            <a:off x="838200" y="1368597"/>
            <a:ext cx="8887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is GitHub?    </a:t>
            </a:r>
            <a:r>
              <a:rPr lang="en-US" sz="2800" b="1" i="1" dirty="0">
                <a:solidFill>
                  <a:schemeClr val="accent1">
                    <a:lumMod val="50000"/>
                  </a:schemeClr>
                </a:solidFill>
              </a:rPr>
              <a:t>“Repository”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93F5AE-B7A8-430F-6164-B12F0F57F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5" y="1992672"/>
            <a:ext cx="5692592" cy="39020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AF2B84-A1B7-B911-AE80-6FC32C2D0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415" y="1992672"/>
            <a:ext cx="5806046" cy="396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205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2A796-5A7B-C5AF-85EB-9F30FED91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GitHub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CEEB05-4CB7-00F3-9EB2-846262DA9700}"/>
              </a:ext>
            </a:extLst>
          </p:cNvPr>
          <p:cNvSpPr/>
          <p:nvPr/>
        </p:nvSpPr>
        <p:spPr>
          <a:xfrm>
            <a:off x="0" y="0"/>
            <a:ext cx="12192000" cy="465221"/>
          </a:xfrm>
          <a:prstGeom prst="rect">
            <a:avLst/>
          </a:prstGeom>
          <a:solidFill>
            <a:srgbClr val="84C2D8"/>
          </a:solidFill>
          <a:ln>
            <a:solidFill>
              <a:srgbClr val="84C2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919011-CD86-9FC4-1233-40E6DB611146}"/>
              </a:ext>
            </a:extLst>
          </p:cNvPr>
          <p:cNvSpPr txBox="1"/>
          <p:nvPr/>
        </p:nvSpPr>
        <p:spPr>
          <a:xfrm>
            <a:off x="838200" y="-31422"/>
            <a:ext cx="5522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2700000" sx="101000" sy="101000" algn="tl" rotWithShape="0">
                    <a:prstClr val="black">
                      <a:alpha val="54000"/>
                    </a:prstClr>
                  </a:outerShdw>
                </a:effectLst>
                <a:latin typeface="Bahnschrift Light" panose="020B0502040204020203" pitchFamily="34" charset="0"/>
              </a:rPr>
              <a:t>AquaticAlgorithms</a:t>
            </a:r>
            <a:endParaRPr lang="en-US" sz="2000" b="1" i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2700000" sx="101000" sy="101000" algn="tl" rotWithShape="0">
                  <a:prstClr val="black">
                    <a:alpha val="54000"/>
                  </a:prstClr>
                </a:outerShdw>
              </a:effectLst>
              <a:latin typeface="Bahnschrift Light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A69C9D-FA15-8D7C-BC0A-401B6B80F3B3}"/>
              </a:ext>
            </a:extLst>
          </p:cNvPr>
          <p:cNvCxnSpPr>
            <a:cxnSpLocks/>
          </p:cNvCxnSpPr>
          <p:nvPr/>
        </p:nvCxnSpPr>
        <p:spPr>
          <a:xfrm>
            <a:off x="0" y="465221"/>
            <a:ext cx="12192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75B3316-1D66-5103-7052-5731749BF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54D8-FB95-4977-A6B0-357A988F9391}" type="datetime1">
              <a:rPr lang="en-US" smtClean="0"/>
              <a:t>7/24/2023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C795D4F-3488-7A83-DD64-00817ABBB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2D2B6A9-734A-ED2C-B41A-744ACE446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24C0-6F8E-414F-AEC4-5ACC97FEFF88}" type="slidenum">
              <a:rPr lang="en-US" smtClean="0"/>
              <a:t>16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AF2B84-A1B7-B911-AE80-6FC32C2D0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415" y="1992672"/>
            <a:ext cx="5806046" cy="3969042"/>
          </a:xfrm>
          <a:prstGeom prst="rect">
            <a:avLst/>
          </a:prstGeom>
        </p:spPr>
      </p:pic>
      <p:sp>
        <p:nvSpPr>
          <p:cNvPr id="10" name="Content Placeholder 14">
            <a:extLst>
              <a:ext uri="{FF2B5EF4-FFF2-40B4-BE49-F238E27FC236}">
                <a16:creationId xmlns:a16="http://schemas.microsoft.com/office/drawing/2014/main" id="{3E739862-B192-81C6-C55E-CE42F2472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383" y="2142835"/>
            <a:ext cx="5219690" cy="4034127"/>
          </a:xfrm>
        </p:spPr>
        <p:txBody>
          <a:bodyPr>
            <a:normAutofit/>
          </a:bodyPr>
          <a:lstStyle/>
          <a:p>
            <a:r>
              <a:rPr lang="en-US" sz="2400" dirty="0"/>
              <a:t>Repositories have files called “README.md”</a:t>
            </a:r>
          </a:p>
          <a:p>
            <a:endParaRPr lang="en-US" sz="2400" dirty="0"/>
          </a:p>
          <a:p>
            <a:r>
              <a:rPr lang="en-US" sz="2400" dirty="0"/>
              <a:t>These are </a:t>
            </a:r>
            <a:r>
              <a:rPr lang="en-US" sz="2400" i="1" dirty="0"/>
              <a:t>markdown</a:t>
            </a:r>
            <a:r>
              <a:rPr lang="en-US" sz="2400" dirty="0"/>
              <a:t> files (.md)</a:t>
            </a:r>
          </a:p>
          <a:p>
            <a:endParaRPr lang="en-US" sz="2400" dirty="0"/>
          </a:p>
          <a:p>
            <a:r>
              <a:rPr lang="en-US" sz="2400" dirty="0"/>
              <a:t>README files give instructions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03B091-F9A9-DFAE-294F-F6EC039C2570}"/>
              </a:ext>
            </a:extLst>
          </p:cNvPr>
          <p:cNvSpPr txBox="1"/>
          <p:nvPr/>
        </p:nvSpPr>
        <p:spPr>
          <a:xfrm>
            <a:off x="838200" y="1368597"/>
            <a:ext cx="8887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is GitHub?    </a:t>
            </a:r>
            <a:r>
              <a:rPr lang="en-US" sz="2800" b="1" i="1" dirty="0">
                <a:solidFill>
                  <a:schemeClr val="accent1">
                    <a:lumMod val="50000"/>
                  </a:schemeClr>
                </a:solidFill>
              </a:rPr>
              <a:t>“Repository”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127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2A796-5A7B-C5AF-85EB-9F30FED91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GitHub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CEEB05-4CB7-00F3-9EB2-846262DA9700}"/>
              </a:ext>
            </a:extLst>
          </p:cNvPr>
          <p:cNvSpPr/>
          <p:nvPr/>
        </p:nvSpPr>
        <p:spPr>
          <a:xfrm>
            <a:off x="0" y="0"/>
            <a:ext cx="12192000" cy="465221"/>
          </a:xfrm>
          <a:prstGeom prst="rect">
            <a:avLst/>
          </a:prstGeom>
          <a:solidFill>
            <a:srgbClr val="84C2D8"/>
          </a:solidFill>
          <a:ln>
            <a:solidFill>
              <a:srgbClr val="84C2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919011-CD86-9FC4-1233-40E6DB611146}"/>
              </a:ext>
            </a:extLst>
          </p:cNvPr>
          <p:cNvSpPr txBox="1"/>
          <p:nvPr/>
        </p:nvSpPr>
        <p:spPr>
          <a:xfrm>
            <a:off x="838200" y="-31422"/>
            <a:ext cx="5522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2700000" sx="101000" sy="101000" algn="tl" rotWithShape="0">
                    <a:prstClr val="black">
                      <a:alpha val="54000"/>
                    </a:prstClr>
                  </a:outerShdw>
                </a:effectLst>
                <a:latin typeface="Bahnschrift Light" panose="020B0502040204020203" pitchFamily="34" charset="0"/>
              </a:rPr>
              <a:t>AquaticAlgorithms</a:t>
            </a:r>
            <a:endParaRPr lang="en-US" sz="2000" b="1" i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2700000" sx="101000" sy="101000" algn="tl" rotWithShape="0">
                  <a:prstClr val="black">
                    <a:alpha val="54000"/>
                  </a:prstClr>
                </a:outerShdw>
              </a:effectLst>
              <a:latin typeface="Bahnschrift Light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A69C9D-FA15-8D7C-BC0A-401B6B80F3B3}"/>
              </a:ext>
            </a:extLst>
          </p:cNvPr>
          <p:cNvCxnSpPr>
            <a:cxnSpLocks/>
          </p:cNvCxnSpPr>
          <p:nvPr/>
        </p:nvCxnSpPr>
        <p:spPr>
          <a:xfrm>
            <a:off x="0" y="465221"/>
            <a:ext cx="12192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75B3316-1D66-5103-7052-5731749BF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54D8-FB95-4977-A6B0-357A988F9391}" type="datetime1">
              <a:rPr lang="en-US" smtClean="0"/>
              <a:t>7/24/2023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C795D4F-3488-7A83-DD64-00817ABBB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2D2B6A9-734A-ED2C-B41A-744ACE446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24C0-6F8E-414F-AEC4-5ACC97FEFF88}" type="slidenum">
              <a:rPr lang="en-US" smtClean="0"/>
              <a:t>17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AF2B84-A1B7-B911-AE80-6FC32C2D0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415" y="1992672"/>
            <a:ext cx="5806046" cy="396904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703B091-F9A9-DFAE-294F-F6EC039C2570}"/>
              </a:ext>
            </a:extLst>
          </p:cNvPr>
          <p:cNvSpPr txBox="1"/>
          <p:nvPr/>
        </p:nvSpPr>
        <p:spPr>
          <a:xfrm>
            <a:off x="838200" y="1368597"/>
            <a:ext cx="8887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is GitHub?    </a:t>
            </a:r>
            <a:r>
              <a:rPr lang="en-US" sz="2800" b="1" i="1" dirty="0">
                <a:solidFill>
                  <a:schemeClr val="accent1">
                    <a:lumMod val="50000"/>
                  </a:schemeClr>
                </a:solidFill>
              </a:rPr>
              <a:t>“Repository”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BAE028-2566-484E-3E0E-A5EC5699B0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148"/>
          <a:stretch/>
        </p:blipFill>
        <p:spPr>
          <a:xfrm>
            <a:off x="644999" y="2163625"/>
            <a:ext cx="4398055" cy="3798089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8FE95AF2-751A-793D-5492-01287FC4FB0C}"/>
              </a:ext>
            </a:extLst>
          </p:cNvPr>
          <p:cNvSpPr/>
          <p:nvPr/>
        </p:nvSpPr>
        <p:spPr>
          <a:xfrm>
            <a:off x="5116945" y="3187290"/>
            <a:ext cx="1173019" cy="969819"/>
          </a:xfrm>
          <a:prstGeom prst="rightArrow">
            <a:avLst/>
          </a:prstGeom>
          <a:solidFill>
            <a:srgbClr val="84C2D8"/>
          </a:solidFill>
          <a:ln>
            <a:solidFill>
              <a:srgbClr val="84C2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73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2A796-5A7B-C5AF-85EB-9F30FED91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Google </a:t>
            </a:r>
            <a:r>
              <a:rPr lang="en-US" dirty="0" err="1"/>
              <a:t>Colab</a:t>
            </a:r>
            <a:endParaRPr lang="en-US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CEEB05-4CB7-00F3-9EB2-846262DA9700}"/>
              </a:ext>
            </a:extLst>
          </p:cNvPr>
          <p:cNvSpPr/>
          <p:nvPr/>
        </p:nvSpPr>
        <p:spPr>
          <a:xfrm>
            <a:off x="0" y="0"/>
            <a:ext cx="12192000" cy="465221"/>
          </a:xfrm>
          <a:prstGeom prst="rect">
            <a:avLst/>
          </a:prstGeom>
          <a:solidFill>
            <a:srgbClr val="84C2D8"/>
          </a:solidFill>
          <a:ln>
            <a:solidFill>
              <a:srgbClr val="84C2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919011-CD86-9FC4-1233-40E6DB611146}"/>
              </a:ext>
            </a:extLst>
          </p:cNvPr>
          <p:cNvSpPr txBox="1"/>
          <p:nvPr/>
        </p:nvSpPr>
        <p:spPr>
          <a:xfrm>
            <a:off x="838200" y="-31422"/>
            <a:ext cx="5522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2700000" sx="101000" sy="101000" algn="tl" rotWithShape="0">
                    <a:prstClr val="black">
                      <a:alpha val="54000"/>
                    </a:prstClr>
                  </a:outerShdw>
                </a:effectLst>
                <a:latin typeface="Bahnschrift Light" panose="020B0502040204020203" pitchFamily="34" charset="0"/>
              </a:rPr>
              <a:t>AquaticAlgorithms</a:t>
            </a:r>
            <a:endParaRPr lang="en-US" sz="2000" b="1" i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2700000" sx="101000" sy="101000" algn="tl" rotWithShape="0">
                  <a:prstClr val="black">
                    <a:alpha val="54000"/>
                  </a:prstClr>
                </a:outerShdw>
              </a:effectLst>
              <a:latin typeface="Bahnschrift Light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A69C9D-FA15-8D7C-BC0A-401B6B80F3B3}"/>
              </a:ext>
            </a:extLst>
          </p:cNvPr>
          <p:cNvCxnSpPr>
            <a:cxnSpLocks/>
          </p:cNvCxnSpPr>
          <p:nvPr/>
        </p:nvCxnSpPr>
        <p:spPr>
          <a:xfrm>
            <a:off x="0" y="465221"/>
            <a:ext cx="12192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75B3316-1D66-5103-7052-5731749BF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54D8-FB95-4977-A6B0-357A988F9391}" type="datetime1">
              <a:rPr lang="en-US" smtClean="0"/>
              <a:t>7/24/2023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C795D4F-3488-7A83-DD64-00817ABBB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2D2B6A9-734A-ED2C-B41A-744ACE446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24C0-6F8E-414F-AEC4-5ACC97FEFF88}" type="slidenum">
              <a:rPr lang="en-US" smtClean="0"/>
              <a:t>18</a:t>
            </a:fld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8D45C392-37EE-201A-DD34-F5DFE567C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how we are going to do all our coding!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580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2A796-5A7B-C5AF-85EB-9F30FED91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Google </a:t>
            </a:r>
            <a:r>
              <a:rPr lang="en-US" dirty="0" err="1"/>
              <a:t>Colab</a:t>
            </a:r>
            <a:endParaRPr lang="en-US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CEEB05-4CB7-00F3-9EB2-846262DA9700}"/>
              </a:ext>
            </a:extLst>
          </p:cNvPr>
          <p:cNvSpPr/>
          <p:nvPr/>
        </p:nvSpPr>
        <p:spPr>
          <a:xfrm>
            <a:off x="0" y="0"/>
            <a:ext cx="12192000" cy="465221"/>
          </a:xfrm>
          <a:prstGeom prst="rect">
            <a:avLst/>
          </a:prstGeom>
          <a:solidFill>
            <a:srgbClr val="84C2D8"/>
          </a:solidFill>
          <a:ln>
            <a:solidFill>
              <a:srgbClr val="84C2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919011-CD86-9FC4-1233-40E6DB611146}"/>
              </a:ext>
            </a:extLst>
          </p:cNvPr>
          <p:cNvSpPr txBox="1"/>
          <p:nvPr/>
        </p:nvSpPr>
        <p:spPr>
          <a:xfrm>
            <a:off x="838200" y="-31422"/>
            <a:ext cx="5522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2700000" sx="101000" sy="101000" algn="tl" rotWithShape="0">
                    <a:prstClr val="black">
                      <a:alpha val="54000"/>
                    </a:prstClr>
                  </a:outerShdw>
                </a:effectLst>
                <a:latin typeface="Bahnschrift Light" panose="020B0502040204020203" pitchFamily="34" charset="0"/>
              </a:rPr>
              <a:t>AquaticAlgorithms</a:t>
            </a:r>
            <a:endParaRPr lang="en-US" sz="2000" b="1" i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2700000" sx="101000" sy="101000" algn="tl" rotWithShape="0">
                  <a:prstClr val="black">
                    <a:alpha val="54000"/>
                  </a:prstClr>
                </a:outerShdw>
              </a:effectLst>
              <a:latin typeface="Bahnschrift Light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A69C9D-FA15-8D7C-BC0A-401B6B80F3B3}"/>
              </a:ext>
            </a:extLst>
          </p:cNvPr>
          <p:cNvCxnSpPr>
            <a:cxnSpLocks/>
          </p:cNvCxnSpPr>
          <p:nvPr/>
        </p:nvCxnSpPr>
        <p:spPr>
          <a:xfrm>
            <a:off x="0" y="465221"/>
            <a:ext cx="12192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75B3316-1D66-5103-7052-5731749BF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54D8-FB95-4977-A6B0-357A988F9391}" type="datetime1">
              <a:rPr lang="en-US" smtClean="0"/>
              <a:t>7/24/2023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C795D4F-3488-7A83-DD64-00817ABBB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2D2B6A9-734A-ED2C-B41A-744ACE446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24C0-6F8E-414F-AEC4-5ACC97FEFF88}" type="slidenum">
              <a:rPr lang="en-US" smtClean="0"/>
              <a:t>19</a:t>
            </a:fld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8D45C392-37EE-201A-DD34-F5DFE567C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how we are going to do all our coding!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Benefits: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No need to install Python or any other software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It’s easy to use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Your work can be saved on Google Drive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It’s free</a:t>
            </a:r>
          </a:p>
        </p:txBody>
      </p:sp>
    </p:spTree>
    <p:extLst>
      <p:ext uri="{BB962C8B-B14F-4D97-AF65-F5344CB8AC3E}">
        <p14:creationId xmlns:p14="http://schemas.microsoft.com/office/powerpoint/2010/main" val="3052958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2A796-5A7B-C5AF-85EB-9F30FED91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735BF-A92E-B454-2F92-89B9BD8A2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  <a:p>
            <a:r>
              <a:rPr lang="en-US" dirty="0"/>
              <a:t>Program goals</a:t>
            </a:r>
          </a:p>
          <a:p>
            <a:r>
              <a:rPr lang="en-US" dirty="0"/>
              <a:t>Schedule</a:t>
            </a:r>
          </a:p>
          <a:p>
            <a:r>
              <a:rPr lang="en-US" dirty="0"/>
              <a:t>Resources:</a:t>
            </a:r>
          </a:p>
          <a:p>
            <a:pPr lvl="1"/>
            <a:r>
              <a:rPr lang="en-US" dirty="0"/>
              <a:t>GitHub</a:t>
            </a:r>
          </a:p>
          <a:p>
            <a:pPr lvl="1"/>
            <a:r>
              <a:rPr lang="en-US" dirty="0"/>
              <a:t>Google </a:t>
            </a:r>
            <a:r>
              <a:rPr lang="en-US" dirty="0" err="1"/>
              <a:t>Colab</a:t>
            </a:r>
            <a:endParaRPr lang="en-US" dirty="0"/>
          </a:p>
          <a:p>
            <a:r>
              <a:rPr lang="en-US" dirty="0"/>
              <a:t>Case Study Overview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CEEB05-4CB7-00F3-9EB2-846262DA9700}"/>
              </a:ext>
            </a:extLst>
          </p:cNvPr>
          <p:cNvSpPr/>
          <p:nvPr/>
        </p:nvSpPr>
        <p:spPr>
          <a:xfrm>
            <a:off x="0" y="0"/>
            <a:ext cx="12192000" cy="465221"/>
          </a:xfrm>
          <a:prstGeom prst="rect">
            <a:avLst/>
          </a:prstGeom>
          <a:solidFill>
            <a:srgbClr val="84C2D8"/>
          </a:solidFill>
          <a:ln>
            <a:solidFill>
              <a:srgbClr val="84C2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919011-CD86-9FC4-1233-40E6DB611146}"/>
              </a:ext>
            </a:extLst>
          </p:cNvPr>
          <p:cNvSpPr txBox="1"/>
          <p:nvPr/>
        </p:nvSpPr>
        <p:spPr>
          <a:xfrm>
            <a:off x="838200" y="-31422"/>
            <a:ext cx="5522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2700000" sx="101000" sy="101000" algn="tl" rotWithShape="0">
                    <a:prstClr val="black">
                      <a:alpha val="54000"/>
                    </a:prstClr>
                  </a:outerShdw>
                </a:effectLst>
                <a:latin typeface="Bahnschrift Light" panose="020B0502040204020203" pitchFamily="34" charset="0"/>
              </a:rPr>
              <a:t>AquaticAlgorithms</a:t>
            </a:r>
            <a:endParaRPr lang="en-US" sz="2000" b="1" i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2700000" sx="101000" sy="101000" algn="tl" rotWithShape="0">
                  <a:prstClr val="black">
                    <a:alpha val="54000"/>
                  </a:prstClr>
                </a:outerShdw>
              </a:effectLst>
              <a:latin typeface="Bahnschrift Light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A69C9D-FA15-8D7C-BC0A-401B6B80F3B3}"/>
              </a:ext>
            </a:extLst>
          </p:cNvPr>
          <p:cNvCxnSpPr>
            <a:cxnSpLocks/>
          </p:cNvCxnSpPr>
          <p:nvPr/>
        </p:nvCxnSpPr>
        <p:spPr>
          <a:xfrm>
            <a:off x="0" y="465221"/>
            <a:ext cx="12192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75B3316-1D66-5103-7052-5731749BF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54D8-FB95-4977-A6B0-357A988F9391}" type="datetime1">
              <a:rPr lang="en-US" smtClean="0"/>
              <a:t>7/24/2023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C795D4F-3488-7A83-DD64-00817ABBB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2D2B6A9-734A-ED2C-B41A-744ACE446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24C0-6F8E-414F-AEC4-5ACC97FEFF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08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2A796-5A7B-C5AF-85EB-9F30FED91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Next Time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735BF-A92E-B454-2F92-89B9BD8A2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100"/>
            <a:ext cx="10515600" cy="4796785"/>
          </a:xfrm>
        </p:spPr>
        <p:txBody>
          <a:bodyPr/>
          <a:lstStyle/>
          <a:p>
            <a:r>
              <a:rPr lang="en-US" dirty="0"/>
              <a:t>Let’s talk about hydrology!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CEEB05-4CB7-00F3-9EB2-846262DA9700}"/>
              </a:ext>
            </a:extLst>
          </p:cNvPr>
          <p:cNvSpPr/>
          <p:nvPr/>
        </p:nvSpPr>
        <p:spPr>
          <a:xfrm>
            <a:off x="0" y="0"/>
            <a:ext cx="12192000" cy="465221"/>
          </a:xfrm>
          <a:prstGeom prst="rect">
            <a:avLst/>
          </a:prstGeom>
          <a:solidFill>
            <a:srgbClr val="84C2D8"/>
          </a:solidFill>
          <a:ln>
            <a:solidFill>
              <a:srgbClr val="84C2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919011-CD86-9FC4-1233-40E6DB611146}"/>
              </a:ext>
            </a:extLst>
          </p:cNvPr>
          <p:cNvSpPr txBox="1"/>
          <p:nvPr/>
        </p:nvSpPr>
        <p:spPr>
          <a:xfrm>
            <a:off x="838200" y="-31422"/>
            <a:ext cx="5522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2700000" sx="101000" sy="101000" algn="tl" rotWithShape="0">
                    <a:prstClr val="black">
                      <a:alpha val="54000"/>
                    </a:prstClr>
                  </a:outerShdw>
                </a:effectLst>
                <a:latin typeface="Bahnschrift Light" panose="020B0502040204020203" pitchFamily="34" charset="0"/>
              </a:rPr>
              <a:t>AquaticAlgorithms</a:t>
            </a:r>
            <a:endParaRPr lang="en-US" sz="2000" b="1" i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2700000" sx="101000" sy="101000" algn="tl" rotWithShape="0">
                  <a:prstClr val="black">
                    <a:alpha val="54000"/>
                  </a:prstClr>
                </a:outerShdw>
              </a:effectLst>
              <a:latin typeface="Bahnschrift Light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A69C9D-FA15-8D7C-BC0A-401B6B80F3B3}"/>
              </a:ext>
            </a:extLst>
          </p:cNvPr>
          <p:cNvCxnSpPr>
            <a:cxnSpLocks/>
          </p:cNvCxnSpPr>
          <p:nvPr/>
        </p:nvCxnSpPr>
        <p:spPr>
          <a:xfrm>
            <a:off x="0" y="465221"/>
            <a:ext cx="12192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75B3316-1D66-5103-7052-5731749BF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54D8-FB95-4977-A6B0-357A988F9391}" type="datetime1">
              <a:rPr lang="en-US" smtClean="0"/>
              <a:t>7/24/2023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C795D4F-3488-7A83-DD64-00817ABBB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2D2B6A9-734A-ED2C-B41A-744ACE446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24C0-6F8E-414F-AEC4-5ACC97FEFF88}" type="slidenum">
              <a:rPr lang="en-US" smtClean="0"/>
              <a:t>20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20DE941-22FE-A1D4-6E02-72B7908C1BB5}"/>
              </a:ext>
            </a:extLst>
          </p:cNvPr>
          <p:cNvGrpSpPr/>
          <p:nvPr/>
        </p:nvGrpSpPr>
        <p:grpSpPr>
          <a:xfrm>
            <a:off x="2947563" y="624901"/>
            <a:ext cx="1303767" cy="611081"/>
            <a:chOff x="3486545" y="1158238"/>
            <a:chExt cx="3706735" cy="1737362"/>
          </a:xfrm>
          <a:solidFill>
            <a:srgbClr val="84C2D8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63A8C5F-D1E1-A656-209F-BC4DA4C7F341}"/>
                </a:ext>
              </a:extLst>
            </p:cNvPr>
            <p:cNvSpPr/>
            <p:nvPr/>
          </p:nvSpPr>
          <p:spPr>
            <a:xfrm>
              <a:off x="3738568" y="1580060"/>
              <a:ext cx="132966" cy="893710"/>
            </a:xfrm>
            <a:prstGeom prst="rect">
              <a:avLst/>
            </a:prstGeom>
            <a:grpFill/>
            <a:ln w="12700">
              <a:solidFill>
                <a:srgbClr val="84C2D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84C2D8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91B898-0A54-A74A-1C8E-1E388C0F2FA8}"/>
                </a:ext>
              </a:extLst>
            </p:cNvPr>
            <p:cNvSpPr/>
            <p:nvPr/>
          </p:nvSpPr>
          <p:spPr>
            <a:xfrm>
              <a:off x="3990592" y="1580060"/>
              <a:ext cx="278930" cy="893710"/>
            </a:xfrm>
            <a:prstGeom prst="rect">
              <a:avLst/>
            </a:prstGeom>
            <a:grpFill/>
            <a:ln w="12700">
              <a:solidFill>
                <a:srgbClr val="84C2D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4C2D8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F335ED2-8CB6-0A0F-8D2E-A2F4AFCBC397}"/>
                </a:ext>
              </a:extLst>
            </p:cNvPr>
            <p:cNvSpPr/>
            <p:nvPr/>
          </p:nvSpPr>
          <p:spPr>
            <a:xfrm>
              <a:off x="4388580" y="1580060"/>
              <a:ext cx="549335" cy="893710"/>
            </a:xfrm>
            <a:prstGeom prst="rect">
              <a:avLst/>
            </a:prstGeom>
            <a:grpFill/>
            <a:ln w="12700">
              <a:solidFill>
                <a:srgbClr val="84C2D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4C2D8"/>
                </a:solidFill>
              </a:endParaRPr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F0CE946A-CAF7-3344-DB76-0B050CCC42A2}"/>
                </a:ext>
              </a:extLst>
            </p:cNvPr>
            <p:cNvSpPr/>
            <p:nvPr/>
          </p:nvSpPr>
          <p:spPr>
            <a:xfrm>
              <a:off x="5056973" y="1158238"/>
              <a:ext cx="2136307" cy="1737362"/>
            </a:xfrm>
            <a:prstGeom prst="rightArrow">
              <a:avLst>
                <a:gd name="adj1" fmla="val 45720"/>
                <a:gd name="adj2" fmla="val 60591"/>
              </a:avLst>
            </a:prstGeom>
            <a:grpFill/>
            <a:ln>
              <a:solidFill>
                <a:srgbClr val="84C2D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84C2D8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BE31321-E572-59DB-C553-B6321D0658DC}"/>
                </a:ext>
              </a:extLst>
            </p:cNvPr>
            <p:cNvSpPr/>
            <p:nvPr/>
          </p:nvSpPr>
          <p:spPr>
            <a:xfrm>
              <a:off x="5056973" y="1580061"/>
              <a:ext cx="1090928" cy="893711"/>
            </a:xfrm>
            <a:prstGeom prst="rect">
              <a:avLst/>
            </a:prstGeom>
            <a:grpFill/>
            <a:ln w="12700">
              <a:solidFill>
                <a:srgbClr val="84C2D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4C2D8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A90A3C8-5F12-02B1-558A-06C92AAC3852}"/>
                </a:ext>
              </a:extLst>
            </p:cNvPr>
            <p:cNvSpPr/>
            <p:nvPr/>
          </p:nvSpPr>
          <p:spPr>
            <a:xfrm>
              <a:off x="3486545" y="1580060"/>
              <a:ext cx="132966" cy="893710"/>
            </a:xfrm>
            <a:prstGeom prst="rect">
              <a:avLst/>
            </a:prstGeom>
            <a:grpFill/>
            <a:ln w="12700">
              <a:solidFill>
                <a:srgbClr val="84C2D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84C2D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4180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2A796-5A7B-C5AF-85EB-9F30FED91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About Me: </a:t>
            </a:r>
            <a:r>
              <a:rPr lang="en-US" i="1" dirty="0"/>
              <a:t>Trevor</a:t>
            </a:r>
            <a:endParaRPr lang="en-US" i="1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CEEB05-4CB7-00F3-9EB2-846262DA9700}"/>
              </a:ext>
            </a:extLst>
          </p:cNvPr>
          <p:cNvSpPr/>
          <p:nvPr/>
        </p:nvSpPr>
        <p:spPr>
          <a:xfrm>
            <a:off x="0" y="0"/>
            <a:ext cx="12192000" cy="465221"/>
          </a:xfrm>
          <a:prstGeom prst="rect">
            <a:avLst/>
          </a:prstGeom>
          <a:solidFill>
            <a:srgbClr val="84C2D8"/>
          </a:solidFill>
          <a:ln>
            <a:solidFill>
              <a:srgbClr val="84C2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919011-CD86-9FC4-1233-40E6DB611146}"/>
              </a:ext>
            </a:extLst>
          </p:cNvPr>
          <p:cNvSpPr txBox="1"/>
          <p:nvPr/>
        </p:nvSpPr>
        <p:spPr>
          <a:xfrm>
            <a:off x="838200" y="-31422"/>
            <a:ext cx="5522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2700000" sx="101000" sy="101000" algn="tl" rotWithShape="0">
                    <a:prstClr val="black">
                      <a:alpha val="54000"/>
                    </a:prstClr>
                  </a:outerShdw>
                </a:effectLst>
                <a:latin typeface="Bahnschrift Light" panose="020B0502040204020203" pitchFamily="34" charset="0"/>
              </a:rPr>
              <a:t>AquaticAlgorithms</a:t>
            </a:r>
            <a:endParaRPr lang="en-US" sz="2000" b="1" i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2700000" sx="101000" sy="101000" algn="tl" rotWithShape="0">
                  <a:prstClr val="black">
                    <a:alpha val="54000"/>
                  </a:prstClr>
                </a:outerShdw>
              </a:effectLst>
              <a:latin typeface="Bahnschrift Light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A69C9D-FA15-8D7C-BC0A-401B6B80F3B3}"/>
              </a:ext>
            </a:extLst>
          </p:cNvPr>
          <p:cNvCxnSpPr>
            <a:cxnSpLocks/>
          </p:cNvCxnSpPr>
          <p:nvPr/>
        </p:nvCxnSpPr>
        <p:spPr>
          <a:xfrm>
            <a:off x="0" y="465221"/>
            <a:ext cx="12192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75B3316-1D66-5103-7052-5731749BF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54D8-FB95-4977-A6B0-357A988F9391}" type="datetime1">
              <a:rPr lang="en-US" smtClean="0"/>
              <a:t>7/24/2023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C795D4F-3488-7A83-DD64-00817ABBB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2D2B6A9-734A-ED2C-B41A-744ACE446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24C0-6F8E-414F-AEC4-5ACC97FEFF88}" type="slidenum">
              <a:rPr lang="en-US" smtClean="0"/>
              <a:t>3</a:t>
            </a:fld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8D45C392-37EE-201A-DD34-F5DFE567C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52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2A796-5A7B-C5AF-85EB-9F30FED91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Program Goals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CEEB05-4CB7-00F3-9EB2-846262DA9700}"/>
              </a:ext>
            </a:extLst>
          </p:cNvPr>
          <p:cNvSpPr/>
          <p:nvPr/>
        </p:nvSpPr>
        <p:spPr>
          <a:xfrm>
            <a:off x="0" y="0"/>
            <a:ext cx="12192000" cy="465221"/>
          </a:xfrm>
          <a:prstGeom prst="rect">
            <a:avLst/>
          </a:prstGeom>
          <a:solidFill>
            <a:srgbClr val="84C2D8"/>
          </a:solidFill>
          <a:ln>
            <a:solidFill>
              <a:srgbClr val="84C2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919011-CD86-9FC4-1233-40E6DB611146}"/>
              </a:ext>
            </a:extLst>
          </p:cNvPr>
          <p:cNvSpPr txBox="1"/>
          <p:nvPr/>
        </p:nvSpPr>
        <p:spPr>
          <a:xfrm>
            <a:off x="838200" y="-31422"/>
            <a:ext cx="5522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2700000" sx="101000" sy="101000" algn="tl" rotWithShape="0">
                    <a:prstClr val="black">
                      <a:alpha val="54000"/>
                    </a:prstClr>
                  </a:outerShdw>
                </a:effectLst>
                <a:latin typeface="Bahnschrift Light" panose="020B0502040204020203" pitchFamily="34" charset="0"/>
              </a:rPr>
              <a:t>AquaticAlgorithms</a:t>
            </a:r>
            <a:endParaRPr lang="en-US" sz="2000" b="1" i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2700000" sx="101000" sy="101000" algn="tl" rotWithShape="0">
                  <a:prstClr val="black">
                    <a:alpha val="54000"/>
                  </a:prstClr>
                </a:outerShdw>
              </a:effectLst>
              <a:latin typeface="Bahnschrift Light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A69C9D-FA15-8D7C-BC0A-401B6B80F3B3}"/>
              </a:ext>
            </a:extLst>
          </p:cNvPr>
          <p:cNvCxnSpPr>
            <a:cxnSpLocks/>
          </p:cNvCxnSpPr>
          <p:nvPr/>
        </p:nvCxnSpPr>
        <p:spPr>
          <a:xfrm>
            <a:off x="0" y="465221"/>
            <a:ext cx="12192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75B3316-1D66-5103-7052-5731749BF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54D8-FB95-4977-A6B0-357A988F9391}" type="datetime1">
              <a:rPr lang="en-US" smtClean="0"/>
              <a:t>7/24/2023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C795D4F-3488-7A83-DD64-00817ABBB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2D2B6A9-734A-ED2C-B41A-744ACE446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24C0-6F8E-414F-AEC4-5ACC97FEFF88}" type="slidenum">
              <a:rPr lang="en-US" smtClean="0"/>
              <a:t>4</a:t>
            </a:fld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8D45C392-37EE-201A-DD34-F5DFE567C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Learn about the complexity of climate, hydrology, and their interactions with the human environment.</a:t>
            </a:r>
          </a:p>
          <a:p>
            <a:r>
              <a:rPr lang="en-US" dirty="0"/>
              <a:t>Learn about the role of water resource engineers, data science, and environmental modeling in the environmental management.</a:t>
            </a:r>
          </a:p>
          <a:p>
            <a:r>
              <a:rPr lang="en-US" dirty="0"/>
              <a:t>Become comfortable with basic coding practices and concepts; be able to interpret, run, and write beginner-level Python code.</a:t>
            </a:r>
          </a:p>
          <a:p>
            <a:r>
              <a:rPr lang="en-US" dirty="0"/>
              <a:t>Gain familiarity with probability and statistics concepts, how they can be used in environmental studies, and how to use code to measure them.</a:t>
            </a:r>
          </a:p>
          <a:p>
            <a:r>
              <a:rPr lang="en-US" dirty="0"/>
              <a:t>Complete a case study for a student-chosen location of interest, focused on the unique interactions between the hydrology and the human system.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F04B07-0492-A288-7EE5-963002A75A67}"/>
              </a:ext>
            </a:extLst>
          </p:cNvPr>
          <p:cNvSpPr/>
          <p:nvPr/>
        </p:nvSpPr>
        <p:spPr>
          <a:xfrm>
            <a:off x="465221" y="2059460"/>
            <a:ext cx="10659979" cy="405257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78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2A796-5A7B-C5AF-85EB-9F30FED91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Program Goals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CEEB05-4CB7-00F3-9EB2-846262DA9700}"/>
              </a:ext>
            </a:extLst>
          </p:cNvPr>
          <p:cNvSpPr/>
          <p:nvPr/>
        </p:nvSpPr>
        <p:spPr>
          <a:xfrm>
            <a:off x="0" y="0"/>
            <a:ext cx="12192000" cy="465221"/>
          </a:xfrm>
          <a:prstGeom prst="rect">
            <a:avLst/>
          </a:prstGeom>
          <a:solidFill>
            <a:srgbClr val="84C2D8"/>
          </a:solidFill>
          <a:ln>
            <a:solidFill>
              <a:srgbClr val="84C2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919011-CD86-9FC4-1233-40E6DB611146}"/>
              </a:ext>
            </a:extLst>
          </p:cNvPr>
          <p:cNvSpPr txBox="1"/>
          <p:nvPr/>
        </p:nvSpPr>
        <p:spPr>
          <a:xfrm>
            <a:off x="838200" y="-31422"/>
            <a:ext cx="5522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2700000" sx="101000" sy="101000" algn="tl" rotWithShape="0">
                    <a:prstClr val="black">
                      <a:alpha val="54000"/>
                    </a:prstClr>
                  </a:outerShdw>
                </a:effectLst>
                <a:latin typeface="Bahnschrift Light" panose="020B0502040204020203" pitchFamily="34" charset="0"/>
              </a:rPr>
              <a:t>AquaticAlgorithms</a:t>
            </a:r>
            <a:endParaRPr lang="en-US" sz="2000" b="1" i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2700000" sx="101000" sy="101000" algn="tl" rotWithShape="0">
                  <a:prstClr val="black">
                    <a:alpha val="54000"/>
                  </a:prstClr>
                </a:outerShdw>
              </a:effectLst>
              <a:latin typeface="Bahnschrift Light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A69C9D-FA15-8D7C-BC0A-401B6B80F3B3}"/>
              </a:ext>
            </a:extLst>
          </p:cNvPr>
          <p:cNvCxnSpPr>
            <a:cxnSpLocks/>
          </p:cNvCxnSpPr>
          <p:nvPr/>
        </p:nvCxnSpPr>
        <p:spPr>
          <a:xfrm>
            <a:off x="0" y="465221"/>
            <a:ext cx="12192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75B3316-1D66-5103-7052-5731749BF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54D8-FB95-4977-A6B0-357A988F9391}" type="datetime1">
              <a:rPr lang="en-US" smtClean="0"/>
              <a:t>7/24/2023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C795D4F-3488-7A83-DD64-00817ABBB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2D2B6A9-734A-ED2C-B41A-744ACE446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24C0-6F8E-414F-AEC4-5ACC97FEFF88}" type="slidenum">
              <a:rPr lang="en-US" smtClean="0"/>
              <a:t>5</a:t>
            </a:fld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8D45C392-37EE-201A-DD34-F5DFE567C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Learn about the complexity of climate, hydrology, and their interactions with the human environment.</a:t>
            </a:r>
          </a:p>
          <a:p>
            <a:r>
              <a:rPr lang="en-US" dirty="0"/>
              <a:t>Learn about the role of water resource engineers, data science, and environmental modeling in the environmental management.</a:t>
            </a:r>
          </a:p>
          <a:p>
            <a:r>
              <a:rPr lang="en-US" dirty="0"/>
              <a:t>Become comfortable with basic coding practices and concepts; be able to interpret, run, and write beginner-level Python code.</a:t>
            </a:r>
          </a:p>
          <a:p>
            <a:r>
              <a:rPr lang="en-US" dirty="0"/>
              <a:t>Gain familiarity with probability and statistics concepts, how they can be used in environmental studies, and how to use code to measure them.</a:t>
            </a:r>
          </a:p>
          <a:p>
            <a:r>
              <a:rPr lang="en-US" dirty="0"/>
              <a:t>Complete a case study for a student-chosen location of interest, focused on the unique interactions between the hydrology and the human system.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ACDE1B-00EE-53FA-285A-51303CBF7327}"/>
              </a:ext>
            </a:extLst>
          </p:cNvPr>
          <p:cNvSpPr/>
          <p:nvPr/>
        </p:nvSpPr>
        <p:spPr>
          <a:xfrm>
            <a:off x="737937" y="1380178"/>
            <a:ext cx="10988842" cy="68751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F04B07-0492-A288-7EE5-963002A75A67}"/>
              </a:ext>
            </a:extLst>
          </p:cNvPr>
          <p:cNvSpPr/>
          <p:nvPr/>
        </p:nvSpPr>
        <p:spPr>
          <a:xfrm>
            <a:off x="465221" y="2875010"/>
            <a:ext cx="10659979" cy="323702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51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2A796-5A7B-C5AF-85EB-9F30FED91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Program Goals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CEEB05-4CB7-00F3-9EB2-846262DA9700}"/>
              </a:ext>
            </a:extLst>
          </p:cNvPr>
          <p:cNvSpPr/>
          <p:nvPr/>
        </p:nvSpPr>
        <p:spPr>
          <a:xfrm>
            <a:off x="0" y="0"/>
            <a:ext cx="12192000" cy="465221"/>
          </a:xfrm>
          <a:prstGeom prst="rect">
            <a:avLst/>
          </a:prstGeom>
          <a:solidFill>
            <a:srgbClr val="84C2D8"/>
          </a:solidFill>
          <a:ln>
            <a:solidFill>
              <a:srgbClr val="84C2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919011-CD86-9FC4-1233-40E6DB611146}"/>
              </a:ext>
            </a:extLst>
          </p:cNvPr>
          <p:cNvSpPr txBox="1"/>
          <p:nvPr/>
        </p:nvSpPr>
        <p:spPr>
          <a:xfrm>
            <a:off x="838200" y="-31422"/>
            <a:ext cx="5522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2700000" sx="101000" sy="101000" algn="tl" rotWithShape="0">
                    <a:prstClr val="black">
                      <a:alpha val="54000"/>
                    </a:prstClr>
                  </a:outerShdw>
                </a:effectLst>
                <a:latin typeface="Bahnschrift Light" panose="020B0502040204020203" pitchFamily="34" charset="0"/>
              </a:rPr>
              <a:t>AquaticAlgorithms</a:t>
            </a:r>
            <a:endParaRPr lang="en-US" sz="2000" b="1" i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2700000" sx="101000" sy="101000" algn="tl" rotWithShape="0">
                  <a:prstClr val="black">
                    <a:alpha val="54000"/>
                  </a:prstClr>
                </a:outerShdw>
              </a:effectLst>
              <a:latin typeface="Bahnschrift Light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A69C9D-FA15-8D7C-BC0A-401B6B80F3B3}"/>
              </a:ext>
            </a:extLst>
          </p:cNvPr>
          <p:cNvCxnSpPr>
            <a:cxnSpLocks/>
          </p:cNvCxnSpPr>
          <p:nvPr/>
        </p:nvCxnSpPr>
        <p:spPr>
          <a:xfrm>
            <a:off x="0" y="465221"/>
            <a:ext cx="12192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75B3316-1D66-5103-7052-5731749BF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54D8-FB95-4977-A6B0-357A988F9391}" type="datetime1">
              <a:rPr lang="en-US" smtClean="0"/>
              <a:t>7/24/2023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C795D4F-3488-7A83-DD64-00817ABBB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2D2B6A9-734A-ED2C-B41A-744ACE446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24C0-6F8E-414F-AEC4-5ACC97FEFF88}" type="slidenum">
              <a:rPr lang="en-US" smtClean="0"/>
              <a:t>6</a:t>
            </a:fld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8D45C392-37EE-201A-DD34-F5DFE567C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Learn about the complexity of climate, hydrology, and their interactions with the human environment.</a:t>
            </a:r>
          </a:p>
          <a:p>
            <a:r>
              <a:rPr lang="en-US" dirty="0"/>
              <a:t>Learn about the role of water resource engineers, data science, and environmental modeling in the environmental management.</a:t>
            </a:r>
          </a:p>
          <a:p>
            <a:r>
              <a:rPr lang="en-US" dirty="0"/>
              <a:t>Become comfortable with basic coding practices and concepts; be able to interpret, run, and write beginner-level Python code.</a:t>
            </a:r>
          </a:p>
          <a:p>
            <a:r>
              <a:rPr lang="en-US" dirty="0"/>
              <a:t>Gain familiarity with probability and statistics concepts, how they can be used in environmental studies, and how to use code to measure them.</a:t>
            </a:r>
          </a:p>
          <a:p>
            <a:r>
              <a:rPr lang="en-US" dirty="0"/>
              <a:t>Complete a case study for a student-chosen location of interest, focused on the unique interactions between the hydrology and the human system.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ACDE1B-00EE-53FA-285A-51303CBF7327}"/>
              </a:ext>
            </a:extLst>
          </p:cNvPr>
          <p:cNvSpPr/>
          <p:nvPr/>
        </p:nvSpPr>
        <p:spPr>
          <a:xfrm>
            <a:off x="737937" y="1380178"/>
            <a:ext cx="10988842" cy="161403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F04B07-0492-A288-7EE5-963002A75A67}"/>
              </a:ext>
            </a:extLst>
          </p:cNvPr>
          <p:cNvSpPr/>
          <p:nvPr/>
        </p:nvSpPr>
        <p:spPr>
          <a:xfrm>
            <a:off x="465221" y="3729782"/>
            <a:ext cx="10659979" cy="238225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02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2A796-5A7B-C5AF-85EB-9F30FED91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Program Goals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CEEB05-4CB7-00F3-9EB2-846262DA9700}"/>
              </a:ext>
            </a:extLst>
          </p:cNvPr>
          <p:cNvSpPr/>
          <p:nvPr/>
        </p:nvSpPr>
        <p:spPr>
          <a:xfrm>
            <a:off x="0" y="0"/>
            <a:ext cx="12192000" cy="465221"/>
          </a:xfrm>
          <a:prstGeom prst="rect">
            <a:avLst/>
          </a:prstGeom>
          <a:solidFill>
            <a:srgbClr val="84C2D8"/>
          </a:solidFill>
          <a:ln>
            <a:solidFill>
              <a:srgbClr val="84C2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919011-CD86-9FC4-1233-40E6DB611146}"/>
              </a:ext>
            </a:extLst>
          </p:cNvPr>
          <p:cNvSpPr txBox="1"/>
          <p:nvPr/>
        </p:nvSpPr>
        <p:spPr>
          <a:xfrm>
            <a:off x="838200" y="-31422"/>
            <a:ext cx="5522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2700000" sx="101000" sy="101000" algn="tl" rotWithShape="0">
                    <a:prstClr val="black">
                      <a:alpha val="54000"/>
                    </a:prstClr>
                  </a:outerShdw>
                </a:effectLst>
                <a:latin typeface="Bahnschrift Light" panose="020B0502040204020203" pitchFamily="34" charset="0"/>
              </a:rPr>
              <a:t>AquaticAlgorithms</a:t>
            </a:r>
            <a:endParaRPr lang="en-US" sz="2000" b="1" i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2700000" sx="101000" sy="101000" algn="tl" rotWithShape="0">
                  <a:prstClr val="black">
                    <a:alpha val="54000"/>
                  </a:prstClr>
                </a:outerShdw>
              </a:effectLst>
              <a:latin typeface="Bahnschrift Light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A69C9D-FA15-8D7C-BC0A-401B6B80F3B3}"/>
              </a:ext>
            </a:extLst>
          </p:cNvPr>
          <p:cNvCxnSpPr>
            <a:cxnSpLocks/>
          </p:cNvCxnSpPr>
          <p:nvPr/>
        </p:nvCxnSpPr>
        <p:spPr>
          <a:xfrm>
            <a:off x="0" y="465221"/>
            <a:ext cx="12192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75B3316-1D66-5103-7052-5731749BF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54D8-FB95-4977-A6B0-357A988F9391}" type="datetime1">
              <a:rPr lang="en-US" smtClean="0"/>
              <a:t>7/24/2023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C795D4F-3488-7A83-DD64-00817ABBB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2D2B6A9-734A-ED2C-B41A-744ACE446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24C0-6F8E-414F-AEC4-5ACC97FEFF88}" type="slidenum">
              <a:rPr lang="en-US" smtClean="0"/>
              <a:t>7</a:t>
            </a:fld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8D45C392-37EE-201A-DD34-F5DFE567C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Learn about the complexity of climate, hydrology, and their interactions with the human environment.</a:t>
            </a:r>
          </a:p>
          <a:p>
            <a:r>
              <a:rPr lang="en-US" dirty="0"/>
              <a:t>Learn about the role of water resource engineers, data science, and environmental modeling in the environmental management.</a:t>
            </a:r>
          </a:p>
          <a:p>
            <a:r>
              <a:rPr lang="en-US" dirty="0"/>
              <a:t>Become comfortable with basic coding practices and concepts; be able to interpret, run, and write beginner-level Python code.</a:t>
            </a:r>
          </a:p>
          <a:p>
            <a:r>
              <a:rPr lang="en-US" dirty="0"/>
              <a:t>Gain familiarity with probability and statistics concepts, how they can be used in environmental studies, and how to use code to measure them.</a:t>
            </a:r>
          </a:p>
          <a:p>
            <a:r>
              <a:rPr lang="en-US" dirty="0"/>
              <a:t>Complete a case study for a student-chosen location of interest, focused on the unique interactions between the hydrology and the human system.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ACDE1B-00EE-53FA-285A-51303CBF7327}"/>
              </a:ext>
            </a:extLst>
          </p:cNvPr>
          <p:cNvSpPr/>
          <p:nvPr/>
        </p:nvSpPr>
        <p:spPr>
          <a:xfrm>
            <a:off x="737937" y="1380177"/>
            <a:ext cx="10988842" cy="234960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F04B07-0492-A288-7EE5-963002A75A67}"/>
              </a:ext>
            </a:extLst>
          </p:cNvPr>
          <p:cNvSpPr/>
          <p:nvPr/>
        </p:nvSpPr>
        <p:spPr>
          <a:xfrm>
            <a:off x="465221" y="4948986"/>
            <a:ext cx="10659979" cy="116305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0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2A796-5A7B-C5AF-85EB-9F30FED91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Program Goals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CEEB05-4CB7-00F3-9EB2-846262DA9700}"/>
              </a:ext>
            </a:extLst>
          </p:cNvPr>
          <p:cNvSpPr/>
          <p:nvPr/>
        </p:nvSpPr>
        <p:spPr>
          <a:xfrm>
            <a:off x="0" y="0"/>
            <a:ext cx="12192000" cy="465221"/>
          </a:xfrm>
          <a:prstGeom prst="rect">
            <a:avLst/>
          </a:prstGeom>
          <a:solidFill>
            <a:srgbClr val="84C2D8"/>
          </a:solidFill>
          <a:ln>
            <a:solidFill>
              <a:srgbClr val="84C2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919011-CD86-9FC4-1233-40E6DB611146}"/>
              </a:ext>
            </a:extLst>
          </p:cNvPr>
          <p:cNvSpPr txBox="1"/>
          <p:nvPr/>
        </p:nvSpPr>
        <p:spPr>
          <a:xfrm>
            <a:off x="838200" y="-31422"/>
            <a:ext cx="5522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2700000" sx="101000" sy="101000" algn="tl" rotWithShape="0">
                    <a:prstClr val="black">
                      <a:alpha val="54000"/>
                    </a:prstClr>
                  </a:outerShdw>
                </a:effectLst>
                <a:latin typeface="Bahnschrift Light" panose="020B0502040204020203" pitchFamily="34" charset="0"/>
              </a:rPr>
              <a:t>AquaticAlgorithms</a:t>
            </a:r>
            <a:endParaRPr lang="en-US" sz="2000" b="1" i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2700000" sx="101000" sy="101000" algn="tl" rotWithShape="0">
                  <a:prstClr val="black">
                    <a:alpha val="54000"/>
                  </a:prstClr>
                </a:outerShdw>
              </a:effectLst>
              <a:latin typeface="Bahnschrift Light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A69C9D-FA15-8D7C-BC0A-401B6B80F3B3}"/>
              </a:ext>
            </a:extLst>
          </p:cNvPr>
          <p:cNvCxnSpPr>
            <a:cxnSpLocks/>
          </p:cNvCxnSpPr>
          <p:nvPr/>
        </p:nvCxnSpPr>
        <p:spPr>
          <a:xfrm>
            <a:off x="0" y="465221"/>
            <a:ext cx="12192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75B3316-1D66-5103-7052-5731749BF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54D8-FB95-4977-A6B0-357A988F9391}" type="datetime1">
              <a:rPr lang="en-US" smtClean="0"/>
              <a:t>7/24/2023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C795D4F-3488-7A83-DD64-00817ABBB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2D2B6A9-734A-ED2C-B41A-744ACE446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24C0-6F8E-414F-AEC4-5ACC97FEFF88}" type="slidenum">
              <a:rPr lang="en-US" smtClean="0"/>
              <a:t>8</a:t>
            </a:fld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8D45C392-37EE-201A-DD34-F5DFE567C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Learn about the complexity of climate, hydrology, and their interactions with the human environment.</a:t>
            </a:r>
          </a:p>
          <a:p>
            <a:r>
              <a:rPr lang="en-US" dirty="0"/>
              <a:t>Learn about the role of water resource engineers, data science, and environmental modeling in the environmental management.</a:t>
            </a:r>
          </a:p>
          <a:p>
            <a:r>
              <a:rPr lang="en-US" dirty="0"/>
              <a:t>Become comfortable with basic coding practices and concepts; be able to interpret, run, and write beginner-level Python code.</a:t>
            </a:r>
          </a:p>
          <a:p>
            <a:r>
              <a:rPr lang="en-US" dirty="0"/>
              <a:t>Gain familiarity with probability and statistics concepts, how they can be used in environmental studies, and how to use code to measure them.</a:t>
            </a:r>
          </a:p>
          <a:p>
            <a:r>
              <a:rPr lang="en-US" dirty="0"/>
              <a:t>Complete a case study for a student-chosen location of interest, focused on the unique interactions between the hydrology and the human system.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ACDE1B-00EE-53FA-285A-51303CBF7327}"/>
              </a:ext>
            </a:extLst>
          </p:cNvPr>
          <p:cNvSpPr/>
          <p:nvPr/>
        </p:nvSpPr>
        <p:spPr>
          <a:xfrm>
            <a:off x="737937" y="1380178"/>
            <a:ext cx="10988842" cy="356880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23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2A796-5A7B-C5AF-85EB-9F30FED91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Schedule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CEEB05-4CB7-00F3-9EB2-846262DA9700}"/>
              </a:ext>
            </a:extLst>
          </p:cNvPr>
          <p:cNvSpPr/>
          <p:nvPr/>
        </p:nvSpPr>
        <p:spPr>
          <a:xfrm>
            <a:off x="0" y="0"/>
            <a:ext cx="12192000" cy="465221"/>
          </a:xfrm>
          <a:prstGeom prst="rect">
            <a:avLst/>
          </a:prstGeom>
          <a:solidFill>
            <a:srgbClr val="84C2D8"/>
          </a:solidFill>
          <a:ln>
            <a:solidFill>
              <a:srgbClr val="84C2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919011-CD86-9FC4-1233-40E6DB611146}"/>
              </a:ext>
            </a:extLst>
          </p:cNvPr>
          <p:cNvSpPr txBox="1"/>
          <p:nvPr/>
        </p:nvSpPr>
        <p:spPr>
          <a:xfrm>
            <a:off x="838200" y="-31422"/>
            <a:ext cx="5522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2700000" sx="101000" sy="101000" algn="tl" rotWithShape="0">
                    <a:prstClr val="black">
                      <a:alpha val="54000"/>
                    </a:prstClr>
                  </a:outerShdw>
                </a:effectLst>
                <a:latin typeface="Bahnschrift Light" panose="020B0502040204020203" pitchFamily="34" charset="0"/>
              </a:rPr>
              <a:t>AquaticAlgorithms</a:t>
            </a:r>
            <a:endParaRPr lang="en-US" sz="2000" b="1" i="1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2700000" sx="101000" sy="101000" algn="tl" rotWithShape="0">
                  <a:prstClr val="black">
                    <a:alpha val="54000"/>
                  </a:prstClr>
                </a:outerShdw>
              </a:effectLst>
              <a:latin typeface="Bahnschrift Light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A69C9D-FA15-8D7C-BC0A-401B6B80F3B3}"/>
              </a:ext>
            </a:extLst>
          </p:cNvPr>
          <p:cNvCxnSpPr>
            <a:cxnSpLocks/>
          </p:cNvCxnSpPr>
          <p:nvPr/>
        </p:nvCxnSpPr>
        <p:spPr>
          <a:xfrm>
            <a:off x="0" y="465221"/>
            <a:ext cx="12192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75B3316-1D66-5103-7052-5731749BF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54D8-FB95-4977-A6B0-357A988F9391}" type="datetime1">
              <a:rPr lang="en-US" smtClean="0"/>
              <a:t>7/24/2023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C795D4F-3488-7A83-DD64-00817ABBB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2D2B6A9-734A-ED2C-B41A-744ACE446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24C0-6F8E-414F-AEC4-5ACC97FEFF88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A59847-1C88-2707-6C4B-1A0AE943D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1654" y="1165747"/>
            <a:ext cx="5367883" cy="44406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30EF51-72C2-D9A1-1D88-318994C0A959}"/>
              </a:ext>
            </a:extLst>
          </p:cNvPr>
          <p:cNvSpPr txBox="1"/>
          <p:nvPr/>
        </p:nvSpPr>
        <p:spPr>
          <a:xfrm>
            <a:off x="711869" y="1720840"/>
            <a:ext cx="47645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Overview, wicked problems, and choosing a case study location.</a:t>
            </a:r>
          </a:p>
          <a:p>
            <a:pPr marL="342900" indent="-342900">
              <a:buAutoNum type="arabicPeriod"/>
            </a:pPr>
            <a:r>
              <a:rPr lang="en-US" sz="2400" dirty="0"/>
              <a:t>Water resource infrastructure planning</a:t>
            </a:r>
          </a:p>
          <a:p>
            <a:pPr marL="342900" indent="-342900">
              <a:buAutoNum type="arabicPeriod"/>
            </a:pPr>
            <a:r>
              <a:rPr lang="en-US" sz="2400" dirty="0"/>
              <a:t>Probability and stats</a:t>
            </a:r>
          </a:p>
          <a:p>
            <a:pPr marL="342900" indent="-342900">
              <a:buAutoNum type="arabicPeriod"/>
            </a:pPr>
            <a:r>
              <a:rPr lang="en-US" sz="2400" dirty="0"/>
              <a:t>Modeling basics</a:t>
            </a:r>
          </a:p>
          <a:p>
            <a:pPr marL="342900" indent="-342900">
              <a:buAutoNum type="arabicPeriod"/>
            </a:pPr>
            <a:r>
              <a:rPr lang="en-US" sz="2400" dirty="0"/>
              <a:t>Future of water resource planning</a:t>
            </a:r>
          </a:p>
          <a:p>
            <a:pPr marL="342900" indent="-342900">
              <a:buAutoNum type="arabicPeriod"/>
            </a:pPr>
            <a:r>
              <a:rPr lang="en-US" sz="2400" dirty="0"/>
              <a:t>Presentations and completing activities</a:t>
            </a:r>
          </a:p>
        </p:txBody>
      </p:sp>
    </p:spTree>
    <p:extLst>
      <p:ext uri="{BB962C8B-B14F-4D97-AF65-F5344CB8AC3E}">
        <p14:creationId xmlns:p14="http://schemas.microsoft.com/office/powerpoint/2010/main" val="2267578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3462</TotalTime>
  <Words>878</Words>
  <Application>Microsoft Office PowerPoint</Application>
  <PresentationFormat>Widescreen</PresentationFormat>
  <Paragraphs>146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Bahnschrift Light</vt:lpstr>
      <vt:lpstr>Calibri</vt:lpstr>
      <vt:lpstr>Wingdings</vt:lpstr>
      <vt:lpstr>Office Theme</vt:lpstr>
      <vt:lpstr>Introduction to AquaticAlgorithms </vt:lpstr>
      <vt:lpstr>Outline</vt:lpstr>
      <vt:lpstr>About Me: Trevor</vt:lpstr>
      <vt:lpstr>Program Goals</vt:lpstr>
      <vt:lpstr>Program Goals</vt:lpstr>
      <vt:lpstr>Program Goals</vt:lpstr>
      <vt:lpstr>Program Goals</vt:lpstr>
      <vt:lpstr>Program Goals</vt:lpstr>
      <vt:lpstr>Schedule</vt:lpstr>
      <vt:lpstr>GitHub</vt:lpstr>
      <vt:lpstr>GitHub</vt:lpstr>
      <vt:lpstr>GitHub</vt:lpstr>
      <vt:lpstr>GitHub</vt:lpstr>
      <vt:lpstr>GitHub</vt:lpstr>
      <vt:lpstr>GitHub</vt:lpstr>
      <vt:lpstr>GitHub</vt:lpstr>
      <vt:lpstr>GitHub</vt:lpstr>
      <vt:lpstr>Google Colab</vt:lpstr>
      <vt:lpstr>Google Colab</vt:lpstr>
      <vt:lpstr>Next Time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AquaticAlgorithms</dc:title>
  <dc:creator>Trevor Amestoy</dc:creator>
  <cp:lastModifiedBy>Trevor Amestoy</cp:lastModifiedBy>
  <cp:revision>37</cp:revision>
  <dcterms:created xsi:type="dcterms:W3CDTF">2023-07-11T13:30:29Z</dcterms:created>
  <dcterms:modified xsi:type="dcterms:W3CDTF">2023-07-25T03:19:51Z</dcterms:modified>
</cp:coreProperties>
</file>