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83" r:id="rId5"/>
    <p:sldId id="278" r:id="rId6"/>
    <p:sldId id="282" r:id="rId7"/>
    <p:sldId id="281" r:id="rId8"/>
    <p:sldId id="280" r:id="rId9"/>
    <p:sldId id="279" r:id="rId10"/>
    <p:sldId id="276" r:id="rId11"/>
    <p:sldId id="262" r:id="rId12"/>
    <p:sldId id="266" r:id="rId13"/>
    <p:sldId id="267" r:id="rId14"/>
    <p:sldId id="268" r:id="rId15"/>
    <p:sldId id="269" r:id="rId16"/>
    <p:sldId id="272" r:id="rId17"/>
    <p:sldId id="271" r:id="rId18"/>
    <p:sldId id="273" r:id="rId19"/>
    <p:sldId id="263" r:id="rId20"/>
    <p:sldId id="274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4C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155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12D02-632A-4EBE-8020-E518FC6BAE2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44B51-83DB-4EA5-B8DC-53D8CB0C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3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B140-21E3-237E-99C8-01617564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7021" y="1041400"/>
            <a:ext cx="6592110" cy="2839936"/>
          </a:xfrm>
        </p:spPr>
        <p:txBody>
          <a:bodyPr anchor="ctr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2D116-2DEF-2935-C895-246EB3713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7021" y="4331613"/>
            <a:ext cx="659211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8B033-BAF6-93A6-4294-B904C979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882F-1D72-46F2-9EB0-850463A10139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F52F-F5F9-8F3F-CAB0-B9894A9F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E37B-3A08-DABB-98E4-79442B09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00422-D8B5-48AC-945F-28D8E193A7D1}"/>
              </a:ext>
            </a:extLst>
          </p:cNvPr>
          <p:cNvSpPr/>
          <p:nvPr userDrawn="1"/>
        </p:nvSpPr>
        <p:spPr>
          <a:xfrm>
            <a:off x="1702340" y="1741251"/>
            <a:ext cx="2336260" cy="3025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144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3297-8A82-5838-9747-57DF333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48237-E77C-4C47-2FAE-09FB49EC8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5051B-5005-12A7-F0CA-6AB48098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EA29-6CBC-4C97-82EB-30FE78181869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2EF1C-384F-5208-8747-19092596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F445-209F-B16E-3E1B-493BF1AC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005DA-4EF9-474B-1EFE-5A57B8B35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0BB37-E69E-54DB-EF02-39523966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BCC5-05F4-CE0A-912F-84449A98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382A-C181-4A7D-858E-96D5048F2204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BA9CE-0B7C-6BFF-6E96-52066604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D47E-55B4-E44D-621A-8C3E6F4B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4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521A-D9F4-C6CF-7CFE-C189F17C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609"/>
            <a:ext cx="10515600" cy="556182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84C2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F7E6-49F8-6D59-6B12-BDB6B152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178"/>
            <a:ext cx="10515600" cy="4796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FE398-76A9-8C7C-E65D-C847FF47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68B2-5781-4B06-962E-08217EE42682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AA1A-F29D-4FC9-8850-9BBBCD9F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66C7-2E2F-5675-F3AF-5106124E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1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6CDA-CB42-FF5C-CD96-9780E346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AE87-DDED-88F1-D797-9E33BBB1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A726-A028-C8B5-F2B9-84F1C897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4303-D18E-4F2E-B24F-113F4BBB8710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69FB-BB3A-7BB4-DDEE-FAFB8EFB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91D5-1AD2-754D-195C-67F48F90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9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88F3-99D5-4C46-1959-FCAAAA9E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97EB-3A50-99C6-1599-BE3A511B8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547F2-6602-383B-7493-F02A3179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0D258-EB26-E9DC-EE46-EF7CF2F3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DE1-9762-4919-8256-D148A4195109}" type="datetime1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A6B93-D05C-C013-5C02-06A14028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896C3-5AFD-3E81-9D7B-5A29057C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D5AA-91AD-DB57-3249-EE24AC12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E0967-257C-AC96-EA4A-907FCC04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CE607-6AD7-E192-4100-9C0A4686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22046-C88C-0B55-485B-818FB69BF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CF3C9-A546-AE02-2910-49CA2083E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F3988-315A-DB5D-4D4F-6DC25ABC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4517-4A97-4CFB-8CB2-650C8E9E8654}" type="datetime1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A34EE-77C3-9987-ECFC-232FD482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578CA-BB3D-71C5-157F-564BD0B8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6C46-D654-A10B-2D26-75B2A2EF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E05D4-DA68-DB52-88B2-2E3E0340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F26-2770-4F3C-9650-1407653483F7}" type="datetime1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8719C-0568-288A-4F66-85265ECA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7D704-71F3-9A0D-8FF2-3EF930BC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3F14B-BA7C-E7D1-48B3-31BEE9D3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7B09-0683-4CA0-B58A-F8D982047C6D}" type="datetime1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83EA3-9670-B1B5-9641-049AB181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6D4FB-E6CE-2AEE-0C38-13383EFE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14D0-6734-6DD3-85B0-3028141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0D51-7657-3D90-E926-C36A04D0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7C162-0F10-70D1-2D5F-2CC21AE8A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17368-66E0-9FB1-86B8-0F02A168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ABA8-59BA-44EE-B3E8-AE6C4627B485}" type="datetime1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C6DF-59D5-F902-1364-38DDC337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F0595-F5B3-D108-E738-227AB0A8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E573-1D17-8130-A1DF-A9C1BB48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BFB85-5134-2EE0-C137-08D1466A8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07D5F-1354-51D5-E15B-B69300B7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4A9C5-72F7-3E08-E8F4-BCB0961F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25C8-6015-4388-8FAB-B9352EBBC4F4}" type="datetime1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F18E-F3B5-2C98-9644-3A9CD39F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5D867-08B8-7619-8AB6-2ABC0DD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704E5-EBAF-F503-421F-D6BA0F1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4040"/>
            <a:ext cx="10515600" cy="64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8D2BA-9651-E0C8-BA60-0AAB587B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8456"/>
            <a:ext cx="10515600" cy="469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59418-57D4-07C7-1318-84F4B6BF7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1386-AE86-4DCB-832B-4D757DFF8356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63A-95AA-C1EC-FD18-8429E833E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7853A-6290-ED82-41A6-91D6EC826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0884E-2135-FDCA-867B-6EB42622F9E3}"/>
              </a:ext>
            </a:extLst>
          </p:cNvPr>
          <p:cNvSpPr/>
          <p:nvPr userDrawn="1"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30118-B6BA-25F1-498E-AD0374A4D650}"/>
              </a:ext>
            </a:extLst>
          </p:cNvPr>
          <p:cNvSpPr txBox="1"/>
          <p:nvPr userDrawn="1"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006DA-F566-EB1F-9801-943876584FB8}"/>
              </a:ext>
            </a:extLst>
          </p:cNvPr>
          <p:cNvSpPr txBox="1"/>
          <p:nvPr userDrawn="1"/>
        </p:nvSpPr>
        <p:spPr>
          <a:xfrm>
            <a:off x="5831305" y="-23768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TOPIC</a:t>
            </a:r>
            <a:endParaRPr lang="en-US" sz="2000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9CDC5D-6B73-148B-2044-1EE78DA14627}"/>
              </a:ext>
            </a:extLst>
          </p:cNvPr>
          <p:cNvCxnSpPr>
            <a:cxnSpLocks/>
          </p:cNvCxnSpPr>
          <p:nvPr userDrawn="1"/>
        </p:nvCxnSpPr>
        <p:spPr>
          <a:xfrm>
            <a:off x="0" y="465221"/>
            <a:ext cx="12192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06F85F-9C27-5CC8-D2D2-D055DD644997}"/>
              </a:ext>
            </a:extLst>
          </p:cNvPr>
          <p:cNvCxnSpPr>
            <a:cxnSpLocks/>
          </p:cNvCxnSpPr>
          <p:nvPr userDrawn="1"/>
        </p:nvCxnSpPr>
        <p:spPr>
          <a:xfrm>
            <a:off x="680936" y="6201197"/>
            <a:ext cx="1087552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0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4C2D8"/>
          </a:solidFill>
          <a:latin typeface="+mn-lt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evorJA/AquaticAlgorithm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778A-CF39-8C97-E6E1-25EAE3CB7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i="1" dirty="0" err="1"/>
              <a:t>AquaticAlgorithms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9D118-541F-0268-00CA-760E532C5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STEP-UP Internship Program </a:t>
            </a:r>
          </a:p>
          <a:p>
            <a:pPr algn="l"/>
            <a:r>
              <a:rPr lang="en-US" dirty="0"/>
              <a:t>Summer 2024</a:t>
            </a:r>
          </a:p>
          <a:p>
            <a:pPr algn="l"/>
            <a:r>
              <a:rPr lang="en-US" dirty="0"/>
              <a:t>Day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35B0-4BFD-18CE-C342-74568A4B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C006-0A15-474C-9868-6BBB37ECF433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132F-6308-BFAD-8AFE-7A402AF1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F02B-5155-C0D5-17C2-E1573735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</a:t>
            </a:fld>
            <a:endParaRPr lang="en-US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10318C4B-ADA1-C8EB-1997-BAC0A28CDA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computer on a desk&#10;&#10;Description automatically generated">
            <a:extLst>
              <a:ext uri="{FF2B5EF4-FFF2-40B4-BE49-F238E27FC236}">
                <a16:creationId xmlns:a16="http://schemas.microsoft.com/office/drawing/2014/main" id="{3D4A8704-AFB2-8C6D-D259-4FD4ADE81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8"/>
          <a:stretch/>
        </p:blipFill>
        <p:spPr>
          <a:xfrm>
            <a:off x="685455" y="499793"/>
            <a:ext cx="4040645" cy="5692460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398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0EF51-72C2-D9A1-1D88-318994C0A959}"/>
              </a:ext>
            </a:extLst>
          </p:cNvPr>
          <p:cNvSpPr txBox="1"/>
          <p:nvPr/>
        </p:nvSpPr>
        <p:spPr>
          <a:xfrm>
            <a:off x="838200" y="1353602"/>
            <a:ext cx="10773887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Overview, basic hydrology, intro to Python, and choosing a case study location.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Intelligent piece of paper, what is a model, HYMOD, case study data coding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Sierpinski</a:t>
            </a:r>
            <a:r>
              <a:rPr lang="en-US" sz="2400" dirty="0"/>
              <a:t> triangle activity, Into probability and stats, drought detection coding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Modeling basics, case study background research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Future of water resource planning, begin presentations, plotting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Finish case study work, peer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6757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11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864FF-1663-690E-D18A-DE8BBC9CB6C9}"/>
              </a:ext>
            </a:extLst>
          </p:cNvPr>
          <p:cNvSpPr txBox="1"/>
          <p:nvPr/>
        </p:nvSpPr>
        <p:spPr>
          <a:xfrm>
            <a:off x="1609344" y="2639933"/>
            <a:ext cx="9253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GitHub is a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n-US" sz="2400" i="1" dirty="0"/>
              <a:t> hosting platform for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version control and collaboration</a:t>
            </a:r>
            <a:r>
              <a:rPr lang="en-US" sz="2400" i="1" dirty="0"/>
              <a:t>. It lets you and others work together on projects from anywhere.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655AFC-75DB-3E29-201C-8CF99E9436B0}"/>
              </a:ext>
            </a:extLst>
          </p:cNvPr>
          <p:cNvCxnSpPr>
            <a:cxnSpLocks/>
          </p:cNvCxnSpPr>
          <p:nvPr/>
        </p:nvCxnSpPr>
        <p:spPr>
          <a:xfrm>
            <a:off x="1109472" y="2538423"/>
            <a:ext cx="0" cy="1034018"/>
          </a:xfrm>
          <a:prstGeom prst="line">
            <a:avLst/>
          </a:prstGeom>
          <a:ln w="57150">
            <a:solidFill>
              <a:srgbClr val="84C2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082114-E70E-8E11-DC88-724BCE0ADF1F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</a:t>
            </a:r>
          </a:p>
        </p:txBody>
      </p:sp>
    </p:spTree>
    <p:extLst>
      <p:ext uri="{BB962C8B-B14F-4D97-AF65-F5344CB8AC3E}">
        <p14:creationId xmlns:p14="http://schemas.microsoft.com/office/powerpoint/2010/main" val="363875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12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82114-E70E-8E11-DC88-724BCE0ADF1F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   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Version Control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GitHub Logos and Usage · GitHub">
            <a:extLst>
              <a:ext uri="{FF2B5EF4-FFF2-40B4-BE49-F238E27FC236}">
                <a16:creationId xmlns:a16="http://schemas.microsoft.com/office/drawing/2014/main" id="{FFFA5340-537E-123B-81B1-A4FC05F0B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183" y="2059623"/>
            <a:ext cx="1469572" cy="14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35F00954-07AB-33AA-C74D-B2178F9B5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4368" y="4015354"/>
            <a:ext cx="914400" cy="914400"/>
          </a:xfrm>
          <a:prstGeom prst="rect">
            <a:avLst/>
          </a:prstGeom>
        </p:spPr>
      </p:pic>
      <p:pic>
        <p:nvPicPr>
          <p:cNvPr id="15" name="Graphic 14" descr="Laptop outline">
            <a:extLst>
              <a:ext uri="{FF2B5EF4-FFF2-40B4-BE49-F238E27FC236}">
                <a16:creationId xmlns:a16="http://schemas.microsoft.com/office/drawing/2014/main" id="{777D1F76-0779-E4D6-2BD5-4D269AE0F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3400" y="4049585"/>
            <a:ext cx="914400" cy="914400"/>
          </a:xfrm>
          <a:prstGeom prst="rect">
            <a:avLst/>
          </a:prstGeom>
        </p:spPr>
      </p:pic>
      <p:pic>
        <p:nvPicPr>
          <p:cNvPr id="21" name="Picture 20" descr="Thumbs Up O Fox">
            <a:extLst>
              <a:ext uri="{FF2B5EF4-FFF2-40B4-BE49-F238E27FC236}">
                <a16:creationId xmlns:a16="http://schemas.microsoft.com/office/drawing/2014/main" id="{F0D8A075-E57A-836A-76B4-06CF5C3437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16" y="4015354"/>
            <a:ext cx="1998767" cy="1998767"/>
          </a:xfrm>
          <a:prstGeom prst="rect">
            <a:avLst/>
          </a:prstGeom>
        </p:spPr>
      </p:pic>
      <p:pic>
        <p:nvPicPr>
          <p:cNvPr id="24" name="Picture 23" descr="Hi Broccoli">
            <a:extLst>
              <a:ext uri="{FF2B5EF4-FFF2-40B4-BE49-F238E27FC236}">
                <a16:creationId xmlns:a16="http://schemas.microsoft.com/office/drawing/2014/main" id="{093FFE49-D76E-6121-A1D9-FA2C274EF3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8978"/>
            <a:ext cx="2211520" cy="2211518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100D9B1-3CD9-6695-5D79-7C293AEF8609}"/>
              </a:ext>
            </a:extLst>
          </p:cNvPr>
          <p:cNvCxnSpPr>
            <a:cxnSpLocks/>
            <a:stCxn id="2050" idx="3"/>
            <a:endCxn id="15" idx="0"/>
          </p:cNvCxnSpPr>
          <p:nvPr/>
        </p:nvCxnSpPr>
        <p:spPr>
          <a:xfrm>
            <a:off x="6751755" y="2794409"/>
            <a:ext cx="1858845" cy="1255176"/>
          </a:xfrm>
          <a:prstGeom prst="bentConnector2">
            <a:avLst/>
          </a:prstGeom>
          <a:ln w="76200">
            <a:solidFill>
              <a:srgbClr val="84C2D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F864CF8-BE80-4C06-11C1-E695A328CF0F}"/>
              </a:ext>
            </a:extLst>
          </p:cNvPr>
          <p:cNvCxnSpPr>
            <a:stCxn id="2050" idx="1"/>
            <a:endCxn id="9" idx="0"/>
          </p:cNvCxnSpPr>
          <p:nvPr/>
        </p:nvCxnSpPr>
        <p:spPr>
          <a:xfrm rot="10800000" flipV="1">
            <a:off x="3401569" y="2794408"/>
            <a:ext cx="1880615" cy="1220945"/>
          </a:xfrm>
          <a:prstGeom prst="bentConnector2">
            <a:avLst/>
          </a:prstGeom>
          <a:ln w="76200">
            <a:solidFill>
              <a:srgbClr val="84C2D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4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13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82114-E70E-8E11-DC88-724BCE0ADF1F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   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The home-base for this program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1" name="Picture 20" descr="Thumbs Up O Fox">
            <a:extLst>
              <a:ext uri="{FF2B5EF4-FFF2-40B4-BE49-F238E27FC236}">
                <a16:creationId xmlns:a16="http://schemas.microsoft.com/office/drawing/2014/main" id="{F0D8A075-E57A-836A-76B4-06CF5C343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65221"/>
            <a:ext cx="1998767" cy="1998767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6C999B20-19BC-521D-8CEF-875C6323F595}"/>
              </a:ext>
            </a:extLst>
          </p:cNvPr>
          <p:cNvSpPr txBox="1"/>
          <p:nvPr/>
        </p:nvSpPr>
        <p:spPr>
          <a:xfrm>
            <a:off x="2023692" y="2588758"/>
            <a:ext cx="8144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3"/>
              </a:rPr>
              <a:t>https://github.com/TrevorJA/AquaticAlgorithms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938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82114-E70E-8E11-DC88-724BCE0ADF1F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   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The home-base for this program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3F5AE-B7A8-430F-6164-B12F0F57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5" y="1992672"/>
            <a:ext cx="5692592" cy="390209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E41FA5-157A-8729-CC9E-D75066150D9A}"/>
              </a:ext>
            </a:extLst>
          </p:cNvPr>
          <p:cNvSpPr/>
          <p:nvPr/>
        </p:nvSpPr>
        <p:spPr>
          <a:xfrm>
            <a:off x="7151660" y="3135536"/>
            <a:ext cx="3491345" cy="16163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All files: code, presentations, etc.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C16593-B912-B75A-8D88-FC124BD16A05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5993587" y="3943718"/>
            <a:ext cx="1158073" cy="0"/>
          </a:xfrm>
          <a:prstGeom prst="straightConnector1">
            <a:avLst/>
          </a:prstGeom>
          <a:ln w="38100">
            <a:solidFill>
              <a:srgbClr val="84C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7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15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82114-E70E-8E11-DC88-724BCE0ADF1F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   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The home-base for this program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3F5AE-B7A8-430F-6164-B12F0F57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5" y="1992672"/>
            <a:ext cx="5692592" cy="390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AF2B84-A1B7-B911-AE80-6FC32C2D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15" y="1992672"/>
            <a:ext cx="5806046" cy="39690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D9892C-7E8A-199D-A56B-B34C75846EB5}"/>
              </a:ext>
            </a:extLst>
          </p:cNvPr>
          <p:cNvSpPr/>
          <p:nvPr/>
        </p:nvSpPr>
        <p:spPr>
          <a:xfrm>
            <a:off x="300995" y="1891817"/>
            <a:ext cx="5795005" cy="40698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2E0707-07AB-66C6-D275-14FBD604B421}"/>
              </a:ext>
            </a:extLst>
          </p:cNvPr>
          <p:cNvSpPr/>
          <p:nvPr/>
        </p:nvSpPr>
        <p:spPr>
          <a:xfrm>
            <a:off x="1452824" y="3118582"/>
            <a:ext cx="3491345" cy="16163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Program outline, schedule, and resources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0C813A-732B-5221-3AAB-776CBFEC37F6}"/>
              </a:ext>
            </a:extLst>
          </p:cNvPr>
          <p:cNvCxnSpPr>
            <a:stCxn id="6" idx="3"/>
            <a:endCxn id="3" idx="3"/>
          </p:cNvCxnSpPr>
          <p:nvPr/>
        </p:nvCxnSpPr>
        <p:spPr>
          <a:xfrm>
            <a:off x="4944169" y="3926764"/>
            <a:ext cx="1151831" cy="1"/>
          </a:xfrm>
          <a:prstGeom prst="straightConnector1">
            <a:avLst/>
          </a:prstGeom>
          <a:ln w="38100">
            <a:solidFill>
              <a:srgbClr val="84C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0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16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82114-E70E-8E11-DC88-724BCE0ADF1F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   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“Repository”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3F5AE-B7A8-430F-6164-B12F0F57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5" y="1992672"/>
            <a:ext cx="5692592" cy="390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AF2B84-A1B7-B911-AE80-6FC32C2D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15" y="1992672"/>
            <a:ext cx="5806046" cy="39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0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AF2B84-A1B7-B911-AE80-6FC32C2D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15" y="1992672"/>
            <a:ext cx="5806046" cy="3969042"/>
          </a:xfrm>
          <a:prstGeom prst="rect">
            <a:avLst/>
          </a:prstGeom>
        </p:spPr>
      </p:pic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3E739862-B192-81C6-C55E-CE42F247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83" y="2142835"/>
            <a:ext cx="5219690" cy="4034127"/>
          </a:xfrm>
        </p:spPr>
        <p:txBody>
          <a:bodyPr>
            <a:normAutofit/>
          </a:bodyPr>
          <a:lstStyle/>
          <a:p>
            <a:r>
              <a:rPr lang="en-US" sz="2400" dirty="0"/>
              <a:t>Repositories have files called “README.md”</a:t>
            </a:r>
          </a:p>
          <a:p>
            <a:endParaRPr lang="en-US" sz="2400" dirty="0"/>
          </a:p>
          <a:p>
            <a:r>
              <a:rPr lang="en-US" sz="2400" dirty="0"/>
              <a:t>These are </a:t>
            </a:r>
            <a:r>
              <a:rPr lang="en-US" sz="2400" i="1" dirty="0"/>
              <a:t>markdown</a:t>
            </a:r>
            <a:r>
              <a:rPr lang="en-US" sz="2400" dirty="0"/>
              <a:t> files (.md)</a:t>
            </a:r>
          </a:p>
          <a:p>
            <a:endParaRPr lang="en-US" sz="2400" dirty="0"/>
          </a:p>
          <a:p>
            <a:r>
              <a:rPr lang="en-US" sz="2400" dirty="0"/>
              <a:t>README files give instructions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03B091-F9A9-DFAE-294F-F6EC039C2570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   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“Repository”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2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AF2B84-A1B7-B911-AE80-6FC32C2D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15" y="1992672"/>
            <a:ext cx="5806046" cy="39690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03B091-F9A9-DFAE-294F-F6EC039C2570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   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“Repository”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AE028-2566-484E-3E0E-A5EC5699B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48"/>
          <a:stretch/>
        </p:blipFill>
        <p:spPr>
          <a:xfrm>
            <a:off x="644999" y="2163625"/>
            <a:ext cx="4398055" cy="379808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E95AF2-751A-793D-5492-01287FC4FB0C}"/>
              </a:ext>
            </a:extLst>
          </p:cNvPr>
          <p:cNvSpPr/>
          <p:nvPr/>
        </p:nvSpPr>
        <p:spPr>
          <a:xfrm>
            <a:off x="5116945" y="3187290"/>
            <a:ext cx="1173019" cy="969819"/>
          </a:xfrm>
          <a:prstGeom prst="rightArrow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19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we are going to do all our coding!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8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35BF-A92E-B454-2F92-89B9BD8A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Program goals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Case Study Overview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20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we are going to do all our coding!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Benefits: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No need to install Python or any other software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It’s easy to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Your work can be saved on Google Drive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It’s free</a:t>
            </a:r>
          </a:p>
        </p:txBody>
      </p:sp>
    </p:spTree>
    <p:extLst>
      <p:ext uri="{BB962C8B-B14F-4D97-AF65-F5344CB8AC3E}">
        <p14:creationId xmlns:p14="http://schemas.microsoft.com/office/powerpoint/2010/main" val="305295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Next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35BF-A92E-B454-2F92-89B9BD8A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100"/>
            <a:ext cx="10515600" cy="4796785"/>
          </a:xfrm>
        </p:spPr>
        <p:txBody>
          <a:bodyPr/>
          <a:lstStyle/>
          <a:p>
            <a:r>
              <a:rPr lang="en-US" dirty="0"/>
              <a:t>Let’s talk about hydrology!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21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0DE941-22FE-A1D4-6E02-72B7908C1BB5}"/>
              </a:ext>
            </a:extLst>
          </p:cNvPr>
          <p:cNvGrpSpPr/>
          <p:nvPr/>
        </p:nvGrpSpPr>
        <p:grpSpPr>
          <a:xfrm>
            <a:off x="2947563" y="624901"/>
            <a:ext cx="1303767" cy="611081"/>
            <a:chOff x="3486545" y="1158238"/>
            <a:chExt cx="3706735" cy="1737362"/>
          </a:xfrm>
          <a:solidFill>
            <a:srgbClr val="84C2D8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3A8C5F-D1E1-A656-209F-BC4DA4C7F341}"/>
                </a:ext>
              </a:extLst>
            </p:cNvPr>
            <p:cNvSpPr/>
            <p:nvPr/>
          </p:nvSpPr>
          <p:spPr>
            <a:xfrm>
              <a:off x="3738568" y="1580060"/>
              <a:ext cx="132966" cy="893710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4C2D8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91B898-0A54-A74A-1C8E-1E388C0F2FA8}"/>
                </a:ext>
              </a:extLst>
            </p:cNvPr>
            <p:cNvSpPr/>
            <p:nvPr/>
          </p:nvSpPr>
          <p:spPr>
            <a:xfrm>
              <a:off x="3990592" y="1580060"/>
              <a:ext cx="278930" cy="893710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4C2D8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335ED2-8CB6-0A0F-8D2E-A2F4AFCBC397}"/>
                </a:ext>
              </a:extLst>
            </p:cNvPr>
            <p:cNvSpPr/>
            <p:nvPr/>
          </p:nvSpPr>
          <p:spPr>
            <a:xfrm>
              <a:off x="4388580" y="1580060"/>
              <a:ext cx="549335" cy="893710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4C2D8"/>
                </a:solidFill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0CE946A-CAF7-3344-DB76-0B050CCC42A2}"/>
                </a:ext>
              </a:extLst>
            </p:cNvPr>
            <p:cNvSpPr/>
            <p:nvPr/>
          </p:nvSpPr>
          <p:spPr>
            <a:xfrm>
              <a:off x="5056973" y="1158238"/>
              <a:ext cx="2136307" cy="1737362"/>
            </a:xfrm>
            <a:prstGeom prst="rightArrow">
              <a:avLst>
                <a:gd name="adj1" fmla="val 45720"/>
                <a:gd name="adj2" fmla="val 60591"/>
              </a:avLst>
            </a:prstGeom>
            <a:grpFill/>
            <a:ln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4C2D8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E31321-E572-59DB-C553-B6321D0658DC}"/>
                </a:ext>
              </a:extLst>
            </p:cNvPr>
            <p:cNvSpPr/>
            <p:nvPr/>
          </p:nvSpPr>
          <p:spPr>
            <a:xfrm>
              <a:off x="5056973" y="1580061"/>
              <a:ext cx="1090928" cy="893711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4C2D8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0A3C8-5F12-02B1-558A-06C92AAC3852}"/>
                </a:ext>
              </a:extLst>
            </p:cNvPr>
            <p:cNvSpPr/>
            <p:nvPr/>
          </p:nvSpPr>
          <p:spPr>
            <a:xfrm>
              <a:off x="3486545" y="1580060"/>
              <a:ext cx="132966" cy="893710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4C2D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18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Me: </a:t>
            </a:r>
            <a:r>
              <a:rPr lang="en-US" i="1" dirty="0"/>
              <a:t>Trevor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3</a:t>
            </a:fld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AB9D05E-1F94-E593-2E73-F75D7BA60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1200791"/>
            <a:ext cx="10515600" cy="31788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University of New Mexico</a:t>
            </a:r>
          </a:p>
          <a:p>
            <a:pPr marL="0" indent="0">
              <a:buNone/>
            </a:pPr>
            <a:r>
              <a:rPr lang="en-US" sz="3200" dirty="0"/>
              <a:t>B.S. Civil Engineering with emphasis in Water Resources</a:t>
            </a:r>
          </a:p>
          <a:p>
            <a:pPr marL="0" indent="0">
              <a:buNone/>
            </a:pPr>
            <a:r>
              <a:rPr lang="en-US" sz="3200" dirty="0"/>
              <a:t>Minor in Interdisciplinary Liberal Arts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Extracurriculars: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71C5A83-7C86-7BF1-CE04-2AD8B03F1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12" y="1162740"/>
            <a:ext cx="1831266" cy="138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8AFE9839-6579-81B7-21F0-793E1E8CD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061" y="4379596"/>
            <a:ext cx="1538287" cy="15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A62DC959-1CCE-9864-CF7E-155CF39C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014" y="4568215"/>
            <a:ext cx="2491210" cy="13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32C139-2E0C-D08A-4929-8A870639FB0E}"/>
              </a:ext>
            </a:extLst>
          </p:cNvPr>
          <p:cNvSpPr txBox="1"/>
          <p:nvPr/>
        </p:nvSpPr>
        <p:spPr>
          <a:xfrm>
            <a:off x="4948731" y="5737170"/>
            <a:ext cx="145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UNM4Nepal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A57BA087-FBA2-7576-9312-1F3CBA781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73" y="4031406"/>
            <a:ext cx="2376488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4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Me: </a:t>
            </a:r>
            <a:r>
              <a:rPr lang="en-US" i="1" dirty="0"/>
              <a:t>Trevor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8CB5A-30F5-1A16-ED80-8FD5E6E93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138" y="1353602"/>
            <a:ext cx="9481457" cy="4593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Albuquerque Mid-Region Council of Governments</a:t>
            </a:r>
          </a:p>
          <a:p>
            <a:pPr lvl="1"/>
            <a:r>
              <a:rPr lang="en-US" dirty="0"/>
              <a:t>Bicycle transportation infrastructure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UNM Center for Water &amp; the Environment</a:t>
            </a:r>
          </a:p>
          <a:p>
            <a:pPr lvl="1"/>
            <a:r>
              <a:rPr lang="en-US" dirty="0"/>
              <a:t>Nutrient dynamics in headwater streams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Virginia Tech Institute for Critical Technology &amp; Applied Science</a:t>
            </a:r>
          </a:p>
          <a:p>
            <a:pPr lvl="1"/>
            <a:r>
              <a:rPr lang="en-US" dirty="0"/>
              <a:t>Peatland hydrology &amp; restoration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Brackish Groundwater National Desalination Research Facility</a:t>
            </a:r>
          </a:p>
          <a:p>
            <a:pPr lvl="1"/>
            <a:r>
              <a:rPr lang="en-US" dirty="0"/>
              <a:t>Desalination &amp; saline waste disposal in Southern NM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5E8622D-A08D-2B5D-53A4-D822F1C3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55" y="3730219"/>
            <a:ext cx="1459657" cy="74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11003F8-89DE-7A23-E084-31D38B75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0" y="1186038"/>
            <a:ext cx="1042066" cy="104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F0AC9-2467-0551-2F0A-4601C9BA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36" y="4693476"/>
            <a:ext cx="944494" cy="110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4C29D73-6CBA-0914-8C53-86AED3A79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87" y="2261328"/>
            <a:ext cx="1651592" cy="12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Program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5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about the complexity of climate, hydrology, and their interactions with the human environment.</a:t>
            </a:r>
          </a:p>
          <a:p>
            <a:r>
              <a:rPr lang="en-US" dirty="0"/>
              <a:t>Learn about the role of water resource engineers, data science, and environmental modeling in the environmental management.</a:t>
            </a:r>
          </a:p>
          <a:p>
            <a:r>
              <a:rPr lang="en-US" dirty="0"/>
              <a:t>Become comfortable with basic coding practices and concepts; be able to interpret, run, and write beginner-level Python code.</a:t>
            </a:r>
          </a:p>
          <a:p>
            <a:r>
              <a:rPr lang="en-US" dirty="0"/>
              <a:t>Gain familiarity with probability and statistics concepts, how they can be used in environmental studies, and how to use code to measure them.</a:t>
            </a:r>
          </a:p>
          <a:p>
            <a:r>
              <a:rPr lang="en-US" dirty="0"/>
              <a:t>Complete a case study for a student-chosen location of interest, focused on the unique interactions between the hydrology and the human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04B07-0492-A288-7EE5-963002A75A67}"/>
              </a:ext>
            </a:extLst>
          </p:cNvPr>
          <p:cNvSpPr/>
          <p:nvPr/>
        </p:nvSpPr>
        <p:spPr>
          <a:xfrm>
            <a:off x="465221" y="2059460"/>
            <a:ext cx="10659979" cy="40525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7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Program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6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about the complexity of climate, hydrology, and their interactions with the human environment.</a:t>
            </a:r>
          </a:p>
          <a:p>
            <a:r>
              <a:rPr lang="en-US" dirty="0"/>
              <a:t>Learn about the role of water resource engineers, data science, and environmental modeling in the environmental management.</a:t>
            </a:r>
          </a:p>
          <a:p>
            <a:r>
              <a:rPr lang="en-US" dirty="0"/>
              <a:t>Become comfortable with basic coding practices and concepts; be able to interpret, run, and write beginner-level Python code.</a:t>
            </a:r>
          </a:p>
          <a:p>
            <a:r>
              <a:rPr lang="en-US" dirty="0"/>
              <a:t>Gain familiarity with probability and statistics concepts, how they can be used in environmental studies, and how to use code to measure them.</a:t>
            </a:r>
          </a:p>
          <a:p>
            <a:r>
              <a:rPr lang="en-US" dirty="0"/>
              <a:t>Complete a case study for a student-chosen location of interest, focused on the unique interactions between the hydrology and the human system.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ACDE1B-00EE-53FA-285A-51303CBF7327}"/>
              </a:ext>
            </a:extLst>
          </p:cNvPr>
          <p:cNvSpPr/>
          <p:nvPr/>
        </p:nvSpPr>
        <p:spPr>
          <a:xfrm>
            <a:off x="737937" y="1380178"/>
            <a:ext cx="10988842" cy="687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04B07-0492-A288-7EE5-963002A75A67}"/>
              </a:ext>
            </a:extLst>
          </p:cNvPr>
          <p:cNvSpPr/>
          <p:nvPr/>
        </p:nvSpPr>
        <p:spPr>
          <a:xfrm>
            <a:off x="465221" y="2875010"/>
            <a:ext cx="10659979" cy="323702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Program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7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about the complexity of climate, hydrology, and their interactions with the human environment.</a:t>
            </a:r>
          </a:p>
          <a:p>
            <a:r>
              <a:rPr lang="en-US" dirty="0"/>
              <a:t>Learn about the role of water resource engineers, data science, and environmental modeling in the environmental management.</a:t>
            </a:r>
          </a:p>
          <a:p>
            <a:r>
              <a:rPr lang="en-US" dirty="0"/>
              <a:t>Become comfortable with basic coding practices and concepts; be able to interpret, run, and write beginner-level Python code.</a:t>
            </a:r>
          </a:p>
          <a:p>
            <a:r>
              <a:rPr lang="en-US" dirty="0"/>
              <a:t>Gain familiarity with probability and statistics concepts, how they can be used in environmental studies, and how to use code to measure them.</a:t>
            </a:r>
          </a:p>
          <a:p>
            <a:r>
              <a:rPr lang="en-US" dirty="0"/>
              <a:t>Complete a case study for a student-chosen location of interest, focused on the unique interactions between the hydrology and the human system.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ACDE1B-00EE-53FA-285A-51303CBF7327}"/>
              </a:ext>
            </a:extLst>
          </p:cNvPr>
          <p:cNvSpPr/>
          <p:nvPr/>
        </p:nvSpPr>
        <p:spPr>
          <a:xfrm>
            <a:off x="737937" y="1380178"/>
            <a:ext cx="10988842" cy="16140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04B07-0492-A288-7EE5-963002A75A67}"/>
              </a:ext>
            </a:extLst>
          </p:cNvPr>
          <p:cNvSpPr/>
          <p:nvPr/>
        </p:nvSpPr>
        <p:spPr>
          <a:xfrm>
            <a:off x="465221" y="3729782"/>
            <a:ext cx="10659979" cy="23822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Program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8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about the complexity of climate, hydrology, and their interactions with the human environment.</a:t>
            </a:r>
          </a:p>
          <a:p>
            <a:r>
              <a:rPr lang="en-US" dirty="0"/>
              <a:t>Learn about the role of water resource engineers, data science, and environmental modeling in the environmental management.</a:t>
            </a:r>
          </a:p>
          <a:p>
            <a:r>
              <a:rPr lang="en-US" dirty="0"/>
              <a:t>Become comfortable with basic coding practices and concepts; be able to interpret, run, and write beginner-level Python code.</a:t>
            </a:r>
          </a:p>
          <a:p>
            <a:r>
              <a:rPr lang="en-US" dirty="0"/>
              <a:t>Gain familiarity with probability and statistics concepts, how they can be used in environmental studies, and how to use code to measure them.</a:t>
            </a:r>
          </a:p>
          <a:p>
            <a:r>
              <a:rPr lang="en-US" dirty="0"/>
              <a:t>Complete a case study for a student-chosen location of interest, focused on the unique interactions between the hydrology and the human system.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ACDE1B-00EE-53FA-285A-51303CBF7327}"/>
              </a:ext>
            </a:extLst>
          </p:cNvPr>
          <p:cNvSpPr/>
          <p:nvPr/>
        </p:nvSpPr>
        <p:spPr>
          <a:xfrm>
            <a:off x="737937" y="1380177"/>
            <a:ext cx="10988842" cy="234960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04B07-0492-A288-7EE5-963002A75A67}"/>
              </a:ext>
            </a:extLst>
          </p:cNvPr>
          <p:cNvSpPr/>
          <p:nvPr/>
        </p:nvSpPr>
        <p:spPr>
          <a:xfrm>
            <a:off x="465221" y="4948986"/>
            <a:ext cx="10659979" cy="116305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Program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9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about the complexity of climate, hydrology, and their interactions with the human environment.</a:t>
            </a:r>
          </a:p>
          <a:p>
            <a:r>
              <a:rPr lang="en-US" dirty="0"/>
              <a:t>Learn about the role of water resource engineers, data science, and environmental modeling in the environmental management.</a:t>
            </a:r>
          </a:p>
          <a:p>
            <a:r>
              <a:rPr lang="en-US" dirty="0"/>
              <a:t>Become comfortable with basic coding practices and concepts; be able to interpret, run, and write beginner-level Python code.</a:t>
            </a:r>
          </a:p>
          <a:p>
            <a:r>
              <a:rPr lang="en-US" dirty="0"/>
              <a:t>Gain familiarity with probability and statistics concepts, how they can be used in environmental studies, and how to use code to measure them.</a:t>
            </a:r>
          </a:p>
          <a:p>
            <a:r>
              <a:rPr lang="en-US" dirty="0"/>
              <a:t>Complete a case study for a student-chosen location of interest, focused on the unique interactions between the hydrology and the human system.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ACDE1B-00EE-53FA-285A-51303CBF7327}"/>
              </a:ext>
            </a:extLst>
          </p:cNvPr>
          <p:cNvSpPr/>
          <p:nvPr/>
        </p:nvSpPr>
        <p:spPr>
          <a:xfrm>
            <a:off x="737937" y="1380178"/>
            <a:ext cx="10988842" cy="35688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989</Words>
  <Application>Microsoft Office PowerPoint</Application>
  <PresentationFormat>Widescreen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Bahnschrift Light</vt:lpstr>
      <vt:lpstr>Calibri</vt:lpstr>
      <vt:lpstr>Wingdings</vt:lpstr>
      <vt:lpstr>Office Theme</vt:lpstr>
      <vt:lpstr>Introduction to AquaticAlgorithms </vt:lpstr>
      <vt:lpstr>Outline</vt:lpstr>
      <vt:lpstr>About Me: Trevor</vt:lpstr>
      <vt:lpstr>About Me: Trevor</vt:lpstr>
      <vt:lpstr>Program Goals</vt:lpstr>
      <vt:lpstr>Program Goals</vt:lpstr>
      <vt:lpstr>Program Goals</vt:lpstr>
      <vt:lpstr>Program Goals</vt:lpstr>
      <vt:lpstr>Program Goals</vt:lpstr>
      <vt:lpstr>Schedule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Google Colab</vt:lpstr>
      <vt:lpstr>Google Colab</vt:lpstr>
      <vt:lpstr>Next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AquaticAlgorithms</dc:title>
  <dc:creator>Trevor Amestoy</dc:creator>
  <cp:lastModifiedBy>Trevor Amestoy</cp:lastModifiedBy>
  <cp:revision>44</cp:revision>
  <dcterms:created xsi:type="dcterms:W3CDTF">2023-07-11T13:30:29Z</dcterms:created>
  <dcterms:modified xsi:type="dcterms:W3CDTF">2024-08-13T16:41:57Z</dcterms:modified>
</cp:coreProperties>
</file>