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c25347ecf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c25347ecf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c25347ecf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c25347ecf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c25347ecf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c25347ecf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c25347ecf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c25347ecf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c25347ec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c25347ec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feel the combination of these two tools will reach both senior and junior software engineers.</a:t>
            </a:r>
            <a:r>
              <a:rPr lang="en">
                <a:solidFill>
                  <a:schemeClr val="dk1"/>
                </a:solidFill>
              </a:rPr>
              <a:t>This will increase the time spent coding for software engineers by at least 10-20%.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c25347ecf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c25347ecf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c25347ecf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c25347ecf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d12690b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d12690b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d12690b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d12690b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c25347ecf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c25347ecf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c25347ecf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c25347ecf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Analyzer</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Trevor Jazynka, Zekun Li, Cooper Robson, Ben Fielder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rocesses and Tools Used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End of Sprint Retrospectives</a:t>
            </a:r>
            <a:endParaRPr/>
          </a:p>
          <a:p>
            <a:pPr indent="-317500" lvl="1" marL="914400" rtl="0" algn="l">
              <a:spcBef>
                <a:spcPts val="0"/>
              </a:spcBef>
              <a:spcAft>
                <a:spcPts val="0"/>
              </a:spcAft>
              <a:buSzPts val="1400"/>
              <a:buChar char="○"/>
            </a:pPr>
            <a:r>
              <a:rPr lang="en"/>
              <a:t>Have allowed us to address issues, reevaluate priorities, and optimize </a:t>
            </a:r>
            <a:r>
              <a:rPr lang="en"/>
              <a:t>work</a:t>
            </a:r>
            <a:r>
              <a:rPr lang="en"/>
              <a:t> distribution</a:t>
            </a:r>
            <a:endParaRPr/>
          </a:p>
          <a:p>
            <a:pPr indent="-342900" lvl="0" marL="457200" rtl="0" algn="l">
              <a:spcBef>
                <a:spcPts val="0"/>
              </a:spcBef>
              <a:spcAft>
                <a:spcPts val="0"/>
              </a:spcAft>
              <a:buSzPts val="1800"/>
              <a:buChar char="●"/>
            </a:pPr>
            <a:r>
              <a:rPr lang="en"/>
              <a:t>Requirements Elicitation</a:t>
            </a:r>
            <a:endParaRPr/>
          </a:p>
          <a:p>
            <a:pPr indent="-317500" lvl="1" marL="914400" rtl="0" algn="l">
              <a:spcBef>
                <a:spcPts val="0"/>
              </a:spcBef>
              <a:spcAft>
                <a:spcPts val="0"/>
              </a:spcAft>
              <a:buSzPts val="1400"/>
              <a:buChar char="○"/>
            </a:pPr>
            <a:r>
              <a:rPr lang="en"/>
              <a:t>The requirement elicitation we chose to use (survey) gave us valuable information about </a:t>
            </a:r>
            <a:r>
              <a:rPr lang="en"/>
              <a:t>the</a:t>
            </a:r>
            <a:r>
              <a:rPr lang="en"/>
              <a:t> pros and cons of our idea, as well as ways we could </a:t>
            </a:r>
            <a:r>
              <a:rPr lang="en"/>
              <a:t>implement</a:t>
            </a:r>
            <a:r>
              <a:rPr lang="en"/>
              <a:t> it to be most effective</a:t>
            </a:r>
            <a:endParaRPr/>
          </a:p>
          <a:p>
            <a:pPr indent="-342900" lvl="0" marL="457200" rtl="0" algn="l">
              <a:spcBef>
                <a:spcPts val="0"/>
              </a:spcBef>
              <a:spcAft>
                <a:spcPts val="0"/>
              </a:spcAft>
              <a:buSzPts val="1800"/>
              <a:buChar char="●"/>
            </a:pPr>
            <a:r>
              <a:rPr lang="en"/>
              <a:t>High Level Architectural Design</a:t>
            </a:r>
            <a:endParaRPr/>
          </a:p>
          <a:p>
            <a:pPr indent="-317500" lvl="1" marL="914400" rtl="0" algn="l">
              <a:spcBef>
                <a:spcPts val="0"/>
              </a:spcBef>
              <a:spcAft>
                <a:spcPts val="0"/>
              </a:spcAft>
              <a:buSzPts val="1400"/>
              <a:buChar char="○"/>
            </a:pPr>
            <a:r>
              <a:rPr lang="en"/>
              <a:t>Helped us specify functional and non-functional requirements for our system.</a:t>
            </a:r>
            <a:endParaRPr/>
          </a:p>
          <a:p>
            <a:pPr indent="-317500" lvl="1" marL="914400" rtl="0" algn="l">
              <a:spcBef>
                <a:spcPts val="0"/>
              </a:spcBef>
              <a:spcAft>
                <a:spcPts val="0"/>
              </a:spcAft>
              <a:buSzPts val="1400"/>
              <a:buChar char="○"/>
            </a:pPr>
            <a:r>
              <a:rPr lang="en"/>
              <a:t>We chose MVC Architecture, which would help optimize reuse of specific parts and the flow of information between the user, the algorithm, and the display.</a:t>
            </a:r>
            <a:endParaRPr/>
          </a:p>
        </p:txBody>
      </p:sp>
      <p:pic>
        <p:nvPicPr>
          <p:cNvPr id="116" name="Google Shape;116;p22"/>
          <p:cNvPicPr preferRelativeResize="0"/>
          <p:nvPr/>
        </p:nvPicPr>
        <p:blipFill>
          <a:blip r:embed="rId3">
            <a:alphaModFix/>
          </a:blip>
          <a:stretch>
            <a:fillRect/>
          </a:stretch>
        </p:blipFill>
        <p:spPr>
          <a:xfrm>
            <a:off x="6086925" y="187450"/>
            <a:ext cx="1626800" cy="1355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We Learned</a:t>
            </a:r>
            <a:endParaRPr/>
          </a:p>
        </p:txBody>
      </p:sp>
      <p:sp>
        <p:nvSpPr>
          <p:cNvPr id="122" name="Google Shape;122;p23"/>
          <p:cNvSpPr txBox="1"/>
          <p:nvPr>
            <p:ph idx="1" type="body"/>
          </p:nvPr>
        </p:nvSpPr>
        <p:spPr>
          <a:xfrm>
            <a:off x="311700" y="1152475"/>
            <a:ext cx="5941500" cy="4260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There are many ways to design and implement a product, optimization is crucial!</a:t>
            </a:r>
            <a:endParaRPr/>
          </a:p>
          <a:p>
            <a:pPr indent="-317500" lvl="1" marL="914400" rtl="0" algn="l">
              <a:spcBef>
                <a:spcPts val="0"/>
              </a:spcBef>
              <a:spcAft>
                <a:spcPts val="0"/>
              </a:spcAft>
              <a:buSzPts val="1400"/>
              <a:buChar char="○"/>
            </a:pPr>
            <a:r>
              <a:rPr lang="en"/>
              <a:t>Solutions can be optimized through the type of software process used, method of requirement elicitation, type of high and low level design, and more.</a:t>
            </a:r>
            <a:endParaRPr/>
          </a:p>
          <a:p>
            <a:pPr indent="-342900" lvl="0" marL="457200" rtl="0" algn="l">
              <a:spcBef>
                <a:spcPts val="0"/>
              </a:spcBef>
              <a:spcAft>
                <a:spcPts val="0"/>
              </a:spcAft>
              <a:buSzPts val="1800"/>
              <a:buChar char="●"/>
            </a:pPr>
            <a:r>
              <a:rPr lang="en"/>
              <a:t>Effective project management involves more than just delivering a product as fast as you can.</a:t>
            </a:r>
            <a:endParaRPr/>
          </a:p>
          <a:p>
            <a:pPr indent="-317500" lvl="1" marL="914400" rtl="0" algn="l">
              <a:spcBef>
                <a:spcPts val="0"/>
              </a:spcBef>
              <a:spcAft>
                <a:spcPts val="0"/>
              </a:spcAft>
              <a:buSzPts val="1400"/>
              <a:buChar char="○"/>
            </a:pPr>
            <a:r>
              <a:rPr lang="en"/>
              <a:t>Optimizing the people, product, process and project are vital for a solution to be valid.</a:t>
            </a:r>
            <a:endParaRPr/>
          </a:p>
          <a:p>
            <a:pPr indent="-342900" lvl="0" marL="457200" rtl="0" algn="l">
              <a:spcBef>
                <a:spcPts val="0"/>
              </a:spcBef>
              <a:spcAft>
                <a:spcPts val="0"/>
              </a:spcAft>
              <a:buSzPts val="1800"/>
              <a:buChar char="●"/>
            </a:pPr>
            <a:r>
              <a:rPr lang="en"/>
              <a:t>There are many constraints when </a:t>
            </a:r>
            <a:r>
              <a:rPr lang="en"/>
              <a:t>considering</a:t>
            </a:r>
            <a:r>
              <a:rPr lang="en"/>
              <a:t> a solution to a problem</a:t>
            </a:r>
            <a:endParaRPr/>
          </a:p>
          <a:p>
            <a:pPr indent="-317500" lvl="1" marL="914400" rtl="0" algn="l">
              <a:spcBef>
                <a:spcPts val="0"/>
              </a:spcBef>
              <a:spcAft>
                <a:spcPts val="0"/>
              </a:spcAft>
              <a:buSzPts val="1400"/>
              <a:buChar char="○"/>
            </a:pPr>
            <a:r>
              <a:rPr lang="en"/>
              <a:t>Some constraints include: requirements, scope, time, budget, manpower, etc.</a:t>
            </a:r>
            <a:endParaRPr/>
          </a:p>
          <a:p>
            <a:pPr indent="-317500" lvl="1" marL="914400" rtl="0" algn="l">
              <a:spcBef>
                <a:spcPts val="0"/>
              </a:spcBef>
              <a:spcAft>
                <a:spcPts val="0"/>
              </a:spcAft>
              <a:buSzPts val="1400"/>
              <a:buChar char="○"/>
            </a:pPr>
            <a:r>
              <a:rPr lang="en"/>
              <a:t>Just </a:t>
            </a:r>
            <a:r>
              <a:rPr lang="en"/>
              <a:t>because</a:t>
            </a:r>
            <a:r>
              <a:rPr lang="en"/>
              <a:t> a solution meets on constraint, doesn’t mean it is the best solution</a:t>
            </a:r>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6512250" y="2101525"/>
            <a:ext cx="2495698" cy="1247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316650" y="2285400"/>
            <a:ext cx="251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t>Questions?</a:t>
            </a:r>
            <a:endParaRPr sz="33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Software engineers spend a lot of time understanding team members code </a:t>
            </a:r>
            <a:endParaRPr/>
          </a:p>
          <a:p>
            <a:pPr indent="-342900" lvl="0" marL="457200" rtl="0" algn="l">
              <a:lnSpc>
                <a:spcPct val="200000"/>
              </a:lnSpc>
              <a:spcBef>
                <a:spcPts val="0"/>
              </a:spcBef>
              <a:spcAft>
                <a:spcPts val="0"/>
              </a:spcAft>
              <a:buSzPts val="1800"/>
              <a:buChar char="●"/>
            </a:pPr>
            <a:r>
              <a:rPr lang="en"/>
              <a:t>Adding onto existing code can be very difficult and time consuming </a:t>
            </a:r>
            <a:endParaRPr/>
          </a:p>
          <a:p>
            <a:pPr indent="-342900" lvl="0" marL="457200" rtl="0" algn="l">
              <a:lnSpc>
                <a:spcPct val="200000"/>
              </a:lnSpc>
              <a:spcBef>
                <a:spcPts val="0"/>
              </a:spcBef>
              <a:spcAft>
                <a:spcPts val="0"/>
              </a:spcAft>
              <a:buSzPts val="1800"/>
              <a:buChar char="●"/>
            </a:pPr>
            <a:r>
              <a:rPr lang="en"/>
              <a:t>The current software engineering processes tries to mitigate these problems through team meetings, code reviews and constant communication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roposed Solution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a:t>An algorithm that decides each team member’s coding style by analyzing code files</a:t>
            </a:r>
            <a:endParaRPr/>
          </a:p>
          <a:p>
            <a:pPr indent="-342900" lvl="0" marL="457200" rtl="0" algn="l">
              <a:lnSpc>
                <a:spcPct val="105000"/>
              </a:lnSpc>
              <a:spcBef>
                <a:spcPts val="0"/>
              </a:spcBef>
              <a:spcAft>
                <a:spcPts val="0"/>
              </a:spcAft>
              <a:buSzPts val="1800"/>
              <a:buChar char="●"/>
            </a:pPr>
            <a:r>
              <a:rPr lang="en"/>
              <a:t>A database that categorizes every code file to the corresponding team member</a:t>
            </a:r>
            <a:endParaRPr/>
          </a:p>
          <a:p>
            <a:pPr indent="-342900" lvl="0" marL="457200" rtl="0" algn="l">
              <a:lnSpc>
                <a:spcPct val="105000"/>
              </a:lnSpc>
              <a:spcBef>
                <a:spcPts val="0"/>
              </a:spcBef>
              <a:spcAft>
                <a:spcPts val="0"/>
              </a:spcAft>
              <a:buSzPts val="1800"/>
              <a:buChar char="●"/>
            </a:pPr>
            <a:r>
              <a:rPr lang="en"/>
              <a:t>An A.I. that analyzes code from the best programming practices and is in the background while you code to give you ideas and to show you similar ways that may be quicker to use.</a:t>
            </a:r>
            <a:endParaRPr/>
          </a:p>
          <a:p>
            <a:pPr indent="-342900" lvl="0" marL="457200" rtl="0" algn="l">
              <a:lnSpc>
                <a:spcPct val="105000"/>
              </a:lnSpc>
              <a:spcBef>
                <a:spcPts val="0"/>
              </a:spcBef>
              <a:spcAft>
                <a:spcPts val="0"/>
              </a:spcAft>
              <a:buSzPts val="1800"/>
              <a:buChar char="●"/>
            </a:pPr>
            <a:r>
              <a:rPr lang="en"/>
              <a:t>A pairing system that matches team members with similar coding styles</a:t>
            </a:r>
            <a:endParaRPr/>
          </a:p>
          <a:p>
            <a:pPr indent="0" lvl="0" marL="0" rtl="0" algn="l">
              <a:lnSpc>
                <a:spcPct val="105000"/>
              </a:lnSpc>
              <a:spcBef>
                <a:spcPts val="1200"/>
              </a:spcBef>
              <a:spcAft>
                <a:spcPts val="0"/>
              </a:spcAft>
              <a:buSzPts val="1018"/>
              <a:buNone/>
            </a:pPr>
            <a:r>
              <a:t/>
            </a:r>
            <a:endParaRPr/>
          </a:p>
          <a:p>
            <a:pPr indent="0" lvl="0" marL="0" rtl="0" algn="l">
              <a:lnSpc>
                <a:spcPct val="105000"/>
              </a:lnSpc>
              <a:spcBef>
                <a:spcPts val="1200"/>
              </a:spcBef>
              <a:spcAft>
                <a:spcPts val="1200"/>
              </a:spcAft>
              <a:buSzPts val="1018"/>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Products</a:t>
            </a:r>
            <a:endParaRPr/>
          </a:p>
          <a:p>
            <a:pPr indent="-342900" lvl="0" marL="457200" rtl="0" algn="l">
              <a:spcBef>
                <a:spcPts val="1200"/>
              </a:spcBef>
              <a:spcAft>
                <a:spcPts val="0"/>
              </a:spcAft>
              <a:buSzPts val="1800"/>
              <a:buChar char="●"/>
            </a:pPr>
            <a:r>
              <a:rPr lang="en"/>
              <a:t>OpenAI Codex </a:t>
            </a:r>
            <a:endParaRPr/>
          </a:p>
          <a:p>
            <a:pPr indent="-342900" lvl="0" marL="457200" rtl="0" algn="l">
              <a:spcBef>
                <a:spcPts val="0"/>
              </a:spcBef>
              <a:spcAft>
                <a:spcPts val="0"/>
              </a:spcAft>
              <a:buSzPts val="1800"/>
              <a:buChar char="●"/>
            </a:pPr>
            <a:r>
              <a:rPr lang="en"/>
              <a:t>SonarQube</a:t>
            </a:r>
            <a:endParaRPr/>
          </a:p>
          <a:p>
            <a:pPr indent="0" lvl="0" marL="0" rtl="0" algn="l">
              <a:spcBef>
                <a:spcPts val="1200"/>
              </a:spcBef>
              <a:spcAft>
                <a:spcPts val="0"/>
              </a:spcAft>
              <a:buNone/>
            </a:pPr>
            <a:r>
              <a:rPr lang="en"/>
              <a:t>Papers </a:t>
            </a:r>
            <a:endParaRPr/>
          </a:p>
          <a:p>
            <a:pPr indent="-342900" lvl="0" marL="457200" rtl="0" algn="l">
              <a:spcBef>
                <a:spcPts val="1200"/>
              </a:spcBef>
              <a:spcAft>
                <a:spcPts val="0"/>
              </a:spcAft>
              <a:buSzPts val="1800"/>
              <a:buChar char="●"/>
            </a:pPr>
            <a:r>
              <a:rPr lang="en"/>
              <a:t>Today was a Good Day: The Daily Life of Software Developers</a:t>
            </a:r>
            <a:endParaRPr/>
          </a:p>
          <a:p>
            <a:pPr indent="-317500" lvl="1" marL="914400" rtl="0" algn="l">
              <a:spcBef>
                <a:spcPts val="0"/>
              </a:spcBef>
              <a:spcAft>
                <a:spcPts val="0"/>
              </a:spcAft>
              <a:buSzPts val="1400"/>
              <a:buChar char="○"/>
            </a:pPr>
            <a:r>
              <a:rPr lang="en"/>
              <a:t>32% of a software engineer's day at Microsoft was spent actually coding</a:t>
            </a:r>
            <a:endParaRPr/>
          </a:p>
          <a:p>
            <a:pPr indent="-317500" lvl="1" marL="914400" rtl="0" algn="l">
              <a:spcBef>
                <a:spcPts val="0"/>
              </a:spcBef>
              <a:spcAft>
                <a:spcPts val="0"/>
              </a:spcAft>
              <a:buSzPts val="1400"/>
              <a:buChar char="○"/>
            </a:pPr>
            <a:r>
              <a:rPr lang="en"/>
              <a:t>There was a sample size of 5,000 employees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se Case Diagram 1: Code Analysis and Suggestion</a:t>
            </a:r>
            <a:endParaRPr/>
          </a:p>
        </p:txBody>
      </p:sp>
      <p:pic>
        <p:nvPicPr>
          <p:cNvPr id="84" name="Google Shape;84;p17"/>
          <p:cNvPicPr preferRelativeResize="0"/>
          <p:nvPr/>
        </p:nvPicPr>
        <p:blipFill>
          <a:blip r:embed="rId3">
            <a:alphaModFix/>
          </a:blip>
          <a:stretch>
            <a:fillRect/>
          </a:stretch>
        </p:blipFill>
        <p:spPr>
          <a:xfrm>
            <a:off x="1603350" y="1017725"/>
            <a:ext cx="5937300" cy="38209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 2: Member Categorization and Matching</a:t>
            </a:r>
            <a:endParaRPr/>
          </a:p>
        </p:txBody>
      </p:sp>
      <p:pic>
        <p:nvPicPr>
          <p:cNvPr id="90" name="Google Shape;90;p18"/>
          <p:cNvPicPr preferRelativeResize="0"/>
          <p:nvPr/>
        </p:nvPicPr>
        <p:blipFill>
          <a:blip r:embed="rId3">
            <a:alphaModFix/>
          </a:blip>
          <a:stretch>
            <a:fillRect/>
          </a:stretch>
        </p:blipFill>
        <p:spPr>
          <a:xfrm>
            <a:off x="1047888" y="990750"/>
            <a:ext cx="7048223" cy="404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 3: Code Assistance and Feedback</a:t>
            </a:r>
            <a:endParaRPr/>
          </a:p>
        </p:txBody>
      </p:sp>
      <p:pic>
        <p:nvPicPr>
          <p:cNvPr id="96" name="Google Shape;96;p19"/>
          <p:cNvPicPr preferRelativeResize="0"/>
          <p:nvPr/>
        </p:nvPicPr>
        <p:blipFill>
          <a:blip r:embed="rId3">
            <a:alphaModFix/>
          </a:blip>
          <a:stretch>
            <a:fillRect/>
          </a:stretch>
        </p:blipFill>
        <p:spPr>
          <a:xfrm>
            <a:off x="141850" y="1054075"/>
            <a:ext cx="8762998"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isual Representation - Wireframe </a:t>
            </a:r>
            <a:endParaRPr/>
          </a:p>
        </p:txBody>
      </p:sp>
      <p:pic>
        <p:nvPicPr>
          <p:cNvPr id="102" name="Google Shape;102;p20"/>
          <p:cNvPicPr preferRelativeResize="0"/>
          <p:nvPr/>
        </p:nvPicPr>
        <p:blipFill>
          <a:blip r:embed="rId3">
            <a:alphaModFix/>
          </a:blip>
          <a:stretch>
            <a:fillRect/>
          </a:stretch>
        </p:blipFill>
        <p:spPr>
          <a:xfrm>
            <a:off x="116650" y="1422950"/>
            <a:ext cx="4311001" cy="3266600"/>
          </a:xfrm>
          <a:prstGeom prst="rect">
            <a:avLst/>
          </a:prstGeom>
          <a:noFill/>
          <a:ln>
            <a:noFill/>
          </a:ln>
        </p:spPr>
      </p:pic>
      <p:pic>
        <p:nvPicPr>
          <p:cNvPr id="103" name="Google Shape;103;p20"/>
          <p:cNvPicPr preferRelativeResize="0"/>
          <p:nvPr/>
        </p:nvPicPr>
        <p:blipFill>
          <a:blip r:embed="rId4">
            <a:alphaModFix/>
          </a:blip>
          <a:stretch>
            <a:fillRect/>
          </a:stretch>
        </p:blipFill>
        <p:spPr>
          <a:xfrm>
            <a:off x="4708175" y="1422950"/>
            <a:ext cx="4250400" cy="326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imitations and Future Work</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Features </a:t>
            </a:r>
            <a:endParaRPr/>
          </a:p>
          <a:p>
            <a:pPr indent="-342900" lvl="0" marL="457200" rtl="0" algn="l">
              <a:spcBef>
                <a:spcPts val="1200"/>
              </a:spcBef>
              <a:spcAft>
                <a:spcPts val="0"/>
              </a:spcAft>
              <a:buSzPts val="1800"/>
              <a:buChar char="●"/>
            </a:pPr>
            <a:r>
              <a:rPr lang="en"/>
              <a:t>Expand for all coders for a smoother hiring process </a:t>
            </a:r>
            <a:endParaRPr/>
          </a:p>
          <a:p>
            <a:pPr indent="-342900" lvl="0" marL="457200" rtl="0" algn="l">
              <a:spcBef>
                <a:spcPts val="0"/>
              </a:spcBef>
              <a:spcAft>
                <a:spcPts val="0"/>
              </a:spcAft>
              <a:buSzPts val="1800"/>
              <a:buChar char="●"/>
            </a:pPr>
            <a:r>
              <a:rPr lang="en"/>
              <a:t>AI code assistant integration </a:t>
            </a:r>
            <a:endParaRPr/>
          </a:p>
          <a:p>
            <a:pPr indent="0" lvl="0" marL="0" rtl="0" algn="l">
              <a:spcBef>
                <a:spcPts val="1200"/>
              </a:spcBef>
              <a:spcAft>
                <a:spcPts val="0"/>
              </a:spcAft>
              <a:buNone/>
            </a:pPr>
            <a:r>
              <a:rPr lang="en"/>
              <a:t>Limitations </a:t>
            </a:r>
            <a:endParaRPr/>
          </a:p>
          <a:p>
            <a:pPr indent="-342900" lvl="0" marL="457200" rtl="0" algn="l">
              <a:spcBef>
                <a:spcPts val="1200"/>
              </a:spcBef>
              <a:spcAft>
                <a:spcPts val="0"/>
              </a:spcAft>
              <a:buSzPts val="1800"/>
              <a:buChar char="●"/>
            </a:pPr>
            <a:r>
              <a:rPr lang="en"/>
              <a:t>Marketing </a:t>
            </a:r>
            <a:r>
              <a:rPr lang="en"/>
              <a:t>capital</a:t>
            </a:r>
            <a:r>
              <a:rPr lang="en"/>
              <a:t> to get this tool widely adapted </a:t>
            </a:r>
            <a:endParaRPr/>
          </a:p>
          <a:p>
            <a:pPr indent="-342900" lvl="0" marL="457200" rtl="0" algn="l">
              <a:spcBef>
                <a:spcPts val="0"/>
              </a:spcBef>
              <a:spcAft>
                <a:spcPts val="0"/>
              </a:spcAft>
              <a:buSzPts val="1800"/>
              <a:buChar char="●"/>
            </a:pPr>
            <a:r>
              <a:rPr lang="en"/>
              <a:t>AI is not at the point for </a:t>
            </a:r>
            <a:r>
              <a:rPr lang="en"/>
              <a:t>seamless</a:t>
            </a:r>
            <a:r>
              <a:rPr lang="en"/>
              <a:t> </a:t>
            </a:r>
            <a:r>
              <a:rPr lang="en"/>
              <a:t>integration</a:t>
            </a:r>
            <a:r>
              <a:rPr lang="en"/>
              <a:t> of coding </a:t>
            </a:r>
            <a:r>
              <a:rPr lang="en"/>
              <a:t>tasks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