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975F18-1464-4495-AE7F-BD386D4B2246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E980-5EF5-42B2-A839-BEB7DBEC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0F717-5743-4BFA-874B-E3DC359E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BA43-39BC-42DB-9EB1-A0EEB4B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1EA9-5C65-484B-85A2-A2170058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BA3E-5398-422C-AAC8-E2136C80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461-F7F1-4F47-B06E-3FD2863F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8906B-D89F-4376-AB98-AF340FEE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9650-1F2A-4671-AAC2-940C528C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488F-D605-4538-A151-19F02B8E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CDB3-91A9-4467-8914-735A3E23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8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FD0AD-FA40-4D04-920C-ADBF7FE80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50A7-06C8-4098-BC33-AA7CDFBE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DB1D-E6B2-4E56-8802-F9EA7FBD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CA97-5FEF-4C7A-853F-330B7039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DD70-AE1C-41FD-9580-A0A2BF8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439-E40E-4F50-A736-2C2FEDE3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103B-D40C-499A-8F26-029A96AE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1F9D-F131-4704-91FC-6D9B9EDC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9376-1308-43CC-9A89-0F583FEE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2723-8CBD-4F35-BBD3-C5D6C5D7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DE4E-A0B3-44A2-9401-BE82C39D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C60E-8519-47BE-9695-0C4C1AA7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CDC1-CA53-4096-8AFA-5093A37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17F3-BF11-4B3C-9A65-B8B9463A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D613-9B62-437E-8837-C361D21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6784-C031-412E-93FC-43E1B2FD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92C1-3016-4770-A4E5-D536E461F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A1BE5-8B00-4C70-901D-36CEE374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9005-C68A-4670-9BAA-3A94FA16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7470-0A7D-4CB7-8438-299F5A15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BAD9-1BC0-48D6-9625-94E0689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B66F-272E-45A0-B48B-AC8A7D3F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CF04F-E152-4C1B-8242-82F7A09A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E681F-D15A-4E64-A94A-92673BD5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4F56-28BF-4E17-A830-D50491DA8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DA3D-8BFD-4BCC-AF04-878101D2F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D682-D1AC-44E9-AD57-ED07F09E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DFDD-81F2-4C63-B0EE-5B24618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F5618-B3FA-4C0E-A749-F3BB3ED1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B618-286A-4876-A1D2-8A52DED8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49622-DE8C-45F7-8E07-113FDDA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C1BCF-2588-4ACB-8AC3-0C99D0DE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B94A6-9C4B-4818-9963-588ADF5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67860-5D49-4BC5-B528-0152DBA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334A4-9C6A-4CA6-9E5B-A6759C5B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8404-C40B-46AA-95A7-9213BAE3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6195-9824-407A-9079-5219C6B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748C-637E-4481-A211-7A401C498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7847-447D-49EA-ADD9-E08CA13A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E2D49-80ED-429C-9E11-6690973C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F6D9-272B-4F37-A617-5C5F1DD7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3FC1-BFFC-478A-920A-4FED7662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FE4-DD8C-48A4-956C-32AF0593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B2E0E-E753-4EC0-AC46-6ADBC248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29EA-1D63-4969-B235-E90CB1E4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9C5BC-07DB-442A-B338-047E085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F4CD-202F-4CD8-84D6-BB6A682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9363-0E9F-470E-8DC8-9AC6E1EB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4E2F0-D5D8-40E7-89C2-EE5F70A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D5042-041D-44B7-85CB-AD5A73A0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685C-E6CF-4C42-A0FF-5F766A00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1557-193F-4A4B-9F14-4BDD90E182F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0341-9304-4D2B-9E1A-4B25B23FD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DEF9-90DA-408A-82FD-F31BE395E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5AC1-7700-49AA-B7FC-40C563ECC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 2430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DD7CA-C413-4FE8-AB8C-520270842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Lab 11/11/2019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0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R-12.1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Give a complete justification of Proposition 12.1.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Proposition 12.1:</a:t>
            </a:r>
          </a:p>
          <a:p>
            <a:pPr marL="0" indent="0">
              <a:buNone/>
            </a:pPr>
            <a:r>
              <a:rPr lang="en-US" dirty="0">
                <a:solidFill>
                  <a:srgbClr val="000302"/>
                </a:solidFill>
                <a:latin typeface="Times-Roman"/>
              </a:rPr>
              <a:t>The merge-sort tree associated with an execution of merge-sort on a sequence of size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n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has height </a:t>
            </a:r>
            <a:r>
              <a:rPr lang="en-US" dirty="0">
                <a:solidFill>
                  <a:srgbClr val="000302"/>
                </a:solidFill>
                <a:latin typeface="CMSY10"/>
              </a:rPr>
              <a:t>⌈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log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n</a:t>
            </a:r>
            <a:r>
              <a:rPr lang="en-US" dirty="0">
                <a:solidFill>
                  <a:srgbClr val="000302"/>
                </a:solidFill>
                <a:latin typeface="CMSY10"/>
              </a:rPr>
              <a:t>⌉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D9B08-51D4-4D41-9BFB-F12EE638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30" y="3765642"/>
            <a:ext cx="4367788" cy="28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R-12.1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Give a complete justification of Proposition 12.1.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Solution: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0302"/>
                </a:solidFill>
                <a:latin typeface="Times-Roman"/>
              </a:rPr>
              <a:t>For each element in a sequence of size n there is exactly one exterior node in the merge-sort tree associated with it. Since the merge sort tree is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binary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 with exactly n exterior nodes, its height is </a:t>
            </a:r>
            <a:r>
              <a:rPr lang="en-US" dirty="0">
                <a:solidFill>
                  <a:srgbClr val="000302"/>
                </a:solidFill>
                <a:latin typeface="CMSY10"/>
              </a:rPr>
              <a:t>⌈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log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n</a:t>
            </a:r>
            <a:r>
              <a:rPr lang="en-US" dirty="0">
                <a:solidFill>
                  <a:srgbClr val="000302"/>
                </a:solidFill>
                <a:latin typeface="CMSY10"/>
              </a:rPr>
              <a:t>⌉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D9B08-51D4-4D41-9BFB-F12EE638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84" y="4077217"/>
            <a:ext cx="3826898" cy="24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2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R-12.2 </a:t>
            </a:r>
            <a:r>
              <a:rPr lang="en-US" dirty="0"/>
              <a:t>What is the meaning of a downward arrow? How about an upward arrow?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The downward arrows represent a recursive call of merge-sort. The upward arrows represent the return of a recursive call.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D9B08-51D4-4D41-9BFB-F12EE638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52" y="2761844"/>
            <a:ext cx="3826898" cy="247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0094F-1217-4D7E-B4E1-1B4A4CF8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52" y="2669420"/>
            <a:ext cx="3654231" cy="25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What is the time complexity of Merge-sort? Why?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r>
              <a:rPr lang="en-US" sz="2400" dirty="0">
                <a:solidFill>
                  <a:srgbClr val="000302"/>
                </a:solidFill>
                <a:latin typeface="Times-Roman"/>
              </a:rPr>
              <a:t>At depth </a:t>
            </a:r>
            <a:r>
              <a:rPr lang="en-US" sz="2400" dirty="0" err="1">
                <a:solidFill>
                  <a:srgbClr val="000302"/>
                </a:solidFill>
                <a:latin typeface="Times-Roman"/>
              </a:rPr>
              <a:t>i</a:t>
            </a:r>
            <a:r>
              <a:rPr lang="en-US" sz="2400" dirty="0">
                <a:solidFill>
                  <a:srgbClr val="000302"/>
                </a:solidFill>
                <a:latin typeface="Times-Roman"/>
              </a:rPr>
              <a:t>, tree has </a:t>
            </a:r>
            <a:r>
              <a:rPr lang="en-US" sz="2400" b="1" dirty="0">
                <a:solidFill>
                  <a:srgbClr val="000302"/>
                </a:solidFill>
                <a:latin typeface="Times-Roman"/>
              </a:rPr>
              <a:t>2^ </a:t>
            </a:r>
            <a:r>
              <a:rPr lang="en-US" sz="2400" b="1" dirty="0" err="1">
                <a:solidFill>
                  <a:srgbClr val="000302"/>
                </a:solidFill>
                <a:latin typeface="Times-Roman"/>
              </a:rPr>
              <a:t>i</a:t>
            </a:r>
            <a:r>
              <a:rPr lang="en-US" sz="2400" b="1" dirty="0">
                <a:solidFill>
                  <a:srgbClr val="000302"/>
                </a:solidFill>
                <a:latin typeface="Times-Roman"/>
              </a:rPr>
              <a:t>  </a:t>
            </a:r>
            <a:r>
              <a:rPr lang="en-US" sz="2400" dirty="0">
                <a:solidFill>
                  <a:srgbClr val="000302"/>
                </a:solidFill>
                <a:latin typeface="Times-Roman"/>
              </a:rPr>
              <a:t>nodes. Size of Each node is </a:t>
            </a:r>
            <a:r>
              <a:rPr lang="en-US" sz="2400" b="1" dirty="0">
                <a:solidFill>
                  <a:srgbClr val="000302"/>
                </a:solidFill>
                <a:latin typeface="Times-Roman"/>
              </a:rPr>
              <a:t>n/(2^ </a:t>
            </a:r>
            <a:r>
              <a:rPr lang="en-US" sz="2400" b="1" dirty="0" err="1">
                <a:solidFill>
                  <a:srgbClr val="000302"/>
                </a:solidFill>
                <a:latin typeface="Times-Roman"/>
              </a:rPr>
              <a:t>i</a:t>
            </a:r>
            <a:r>
              <a:rPr lang="en-US" sz="2400" b="1" dirty="0">
                <a:solidFill>
                  <a:srgbClr val="000302"/>
                </a:solidFill>
                <a:latin typeface="Times-Roman"/>
              </a:rPr>
              <a:t> ). </a:t>
            </a:r>
            <a:r>
              <a:rPr lang="en-US" sz="2400" dirty="0">
                <a:solidFill>
                  <a:srgbClr val="000302"/>
                </a:solidFill>
                <a:latin typeface="Times-Roman"/>
              </a:rPr>
              <a:t>Merging </a:t>
            </a:r>
            <a:r>
              <a:rPr lang="en-US" sz="2400" b="1" dirty="0">
                <a:solidFill>
                  <a:srgbClr val="000302"/>
                </a:solidFill>
                <a:latin typeface="Times-Roman"/>
              </a:rPr>
              <a:t>n</a:t>
            </a:r>
            <a:r>
              <a:rPr lang="en-US" sz="2400" dirty="0">
                <a:solidFill>
                  <a:srgbClr val="000302"/>
                </a:solidFill>
                <a:latin typeface="Times-Roman"/>
              </a:rPr>
              <a:t> elements take O(</a:t>
            </a:r>
            <a:r>
              <a:rPr lang="en-US" sz="2400" b="1" dirty="0">
                <a:solidFill>
                  <a:srgbClr val="000302"/>
                </a:solidFill>
                <a:latin typeface="Times-Roman"/>
              </a:rPr>
              <a:t>n</a:t>
            </a:r>
            <a:r>
              <a:rPr lang="en-US" sz="2400" dirty="0">
                <a:solidFill>
                  <a:srgbClr val="000302"/>
                </a:solidFill>
                <a:latin typeface="Times-Roman"/>
              </a:rPr>
              <a:t>) time</a:t>
            </a:r>
          </a:p>
          <a:p>
            <a:r>
              <a:rPr lang="en-US" sz="2400" dirty="0">
                <a:solidFill>
                  <a:srgbClr val="000302"/>
                </a:solidFill>
                <a:latin typeface="Times-Roman"/>
              </a:rPr>
              <a:t>As height of tree is O(log n)</a:t>
            </a:r>
          </a:p>
          <a:p>
            <a:r>
              <a:rPr lang="en-US" sz="2400" dirty="0">
                <a:solidFill>
                  <a:srgbClr val="000302"/>
                </a:solidFill>
                <a:latin typeface="Times-Roman"/>
              </a:rPr>
              <a:t>Merge sort time complexity is : O (n log n)  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43DD7-1334-49D7-A715-98448919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91" y="3596409"/>
            <a:ext cx="5085684" cy="31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Review code fragment 12.5 (quick-sort)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Page 547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F55E6-47BC-452A-9D67-320063E9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88" y="609976"/>
            <a:ext cx="7018675" cy="6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Goodrich, M. T., </a:t>
            </a:r>
            <a:r>
              <a:rPr lang="en-US" dirty="0" err="1"/>
              <a:t>Tamassia</a:t>
            </a:r>
            <a:r>
              <a:rPr lang="en-US" dirty="0"/>
              <a:t>, R., Goldwasser, M. H. </a:t>
            </a:r>
            <a:r>
              <a:rPr lang="en-US" b="1" dirty="0"/>
              <a:t>Data Structures and Algorithms in Java</a:t>
            </a:r>
            <a:r>
              <a:rPr lang="en-US" dirty="0"/>
              <a:t>. Wiley, 6th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14124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R-11.2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Insert, into an empty binary search tree, entries with keys 30, 40, 24, 58, 48, 26, 11, 13 (in this order). Draw the tree after each insertion.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Insert a new element in the BST in Figure 11.4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FC4AE-AC8B-4E2D-A981-DD5F5E42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2" y="2799298"/>
            <a:ext cx="4386806" cy="31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Remove 28, 65 and 80  from the BST in Figure 11.5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24DB6-D3C3-4F54-98E1-BA98A877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3" y="2646830"/>
            <a:ext cx="4363512" cy="32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Remove 97, 93, 8 and 54  from the BST in Figure 11.5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24DB6-D3C3-4F54-98E1-BA98A877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3" y="2646830"/>
            <a:ext cx="4363512" cy="32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Merge Sort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A20BA-4D24-4A3D-8876-521771F8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08" y="2445612"/>
            <a:ext cx="7897232" cy="3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Implement and review Code fragment 12.1 and try different inputs to evaluate.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6B3CB-A5A2-4D34-889C-1AA37992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6" y="2869235"/>
            <a:ext cx="7213205" cy="29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Implement and review Code fragment 12.1 and try different inputs to evaluate.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2FAD5-8C4D-4476-9582-C75F1953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9" y="3035080"/>
            <a:ext cx="8409913" cy="19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0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365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CMSY10</vt:lpstr>
      <vt:lpstr>Times-Italic</vt:lpstr>
      <vt:lpstr>Times-Roman</vt:lpstr>
      <vt:lpstr>Office Theme</vt:lpstr>
      <vt:lpstr>COSC 2430</vt:lpstr>
      <vt:lpstr>Book Exercise</vt:lpstr>
      <vt:lpstr>Chapter 11</vt:lpstr>
      <vt:lpstr>Chapter 11</vt:lpstr>
      <vt:lpstr>Chapter 11</vt:lpstr>
      <vt:lpstr>Chapter 11</vt:lpstr>
      <vt:lpstr>Chapter 12: Sorting</vt:lpstr>
      <vt:lpstr>Chapter 12</vt:lpstr>
      <vt:lpstr>Chapter 12</vt:lpstr>
      <vt:lpstr>Chapter 12</vt:lpstr>
      <vt:lpstr>Chapter 12</vt:lpstr>
      <vt:lpstr>Chapter 12</vt:lpstr>
      <vt:lpstr>Chapter 12</vt:lpstr>
      <vt:lpstr>Chapter 12</vt:lpstr>
      <vt:lpstr>Chapter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2430</dc:title>
  <dc:creator>mj hosseinia</dc:creator>
  <cp:lastModifiedBy>mj hosseinia</cp:lastModifiedBy>
  <cp:revision>224</cp:revision>
  <dcterms:created xsi:type="dcterms:W3CDTF">2019-09-09T19:34:26Z</dcterms:created>
  <dcterms:modified xsi:type="dcterms:W3CDTF">2019-11-11T17:40:08Z</dcterms:modified>
</cp:coreProperties>
</file>