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70" r:id="rId10"/>
    <p:sldId id="379" r:id="rId11"/>
    <p:sldId id="389" r:id="rId12"/>
    <p:sldId id="380" r:id="rId13"/>
    <p:sldId id="395" r:id="rId14"/>
    <p:sldId id="392" r:id="rId15"/>
    <p:sldId id="393" r:id="rId16"/>
    <p:sldId id="394" r:id="rId17"/>
    <p:sldId id="381" r:id="rId18"/>
    <p:sldId id="382" r:id="rId19"/>
    <p:sldId id="384" r:id="rId20"/>
    <p:sldId id="376" r:id="rId21"/>
    <p:sldId id="383" r:id="rId22"/>
    <p:sldId id="385" r:id="rId23"/>
    <p:sldId id="386" r:id="rId24"/>
    <p:sldId id="387" r:id="rId25"/>
    <p:sldId id="3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975F18-1464-4495-AE7F-BD386D4B2246}">
          <p14:sldIdLst>
            <p14:sldId id="256"/>
            <p14:sldId id="257"/>
            <p14:sldId id="294"/>
            <p14:sldId id="295"/>
            <p14:sldId id="296"/>
            <p14:sldId id="297"/>
            <p14:sldId id="298"/>
            <p14:sldId id="299"/>
            <p14:sldId id="370"/>
            <p14:sldId id="379"/>
            <p14:sldId id="389"/>
            <p14:sldId id="380"/>
            <p14:sldId id="395"/>
            <p14:sldId id="392"/>
            <p14:sldId id="393"/>
            <p14:sldId id="394"/>
            <p14:sldId id="381"/>
            <p14:sldId id="382"/>
            <p14:sldId id="384"/>
            <p14:sldId id="376"/>
            <p14:sldId id="383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E980-5EF5-42B2-A839-BEB7DBEC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0F717-5743-4BFA-874B-E3DC359E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BA43-39BC-42DB-9EB1-A0EEB4B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1EA9-5C65-484B-85A2-A2170058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BA3E-5398-422C-AAC8-E2136C80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461-F7F1-4F47-B06E-3FD2863F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8906B-D89F-4376-AB98-AF340FEE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9650-1F2A-4671-AAC2-940C528C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488F-D605-4538-A151-19F02B8E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CDB3-91A9-4467-8914-735A3E23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8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FD0AD-FA40-4D04-920C-ADBF7FE80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50A7-06C8-4098-BC33-AA7CDFBE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DB1D-E6B2-4E56-8802-F9EA7FBD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A97-5FEF-4C7A-853F-330B7039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DD70-AE1C-41FD-9580-A0A2BF8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439-E40E-4F50-A736-2C2FEDE3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103B-D40C-499A-8F26-029A96AE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1F9D-F131-4704-91FC-6D9B9EDC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9376-1308-43CC-9A89-0F583FEE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2723-8CBD-4F35-BBD3-C5D6C5D7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DE4E-A0B3-44A2-9401-BE82C39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C60E-8519-47BE-9695-0C4C1AA7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CDC1-CA53-4096-8AFA-5093A37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17F3-BF11-4B3C-9A65-B8B9463A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613-9B62-437E-8837-C361D21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6784-C031-412E-93FC-43E1B2FD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92C1-3016-4770-A4E5-D536E461F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A1BE5-8B00-4C70-901D-36CEE374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9005-C68A-4670-9BAA-3A94FA16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7470-0A7D-4CB7-8438-299F5A1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BAD9-1BC0-48D6-9625-94E06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66F-272E-45A0-B48B-AC8A7D3F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F04F-E152-4C1B-8242-82F7A09A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E681F-D15A-4E64-A94A-92673BD5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4F56-28BF-4E17-A830-D50491DA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DA3D-8BFD-4BCC-AF04-878101D2F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D682-D1AC-44E9-AD57-ED07F09E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DFDD-81F2-4C63-B0EE-5B24618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F5618-B3FA-4C0E-A749-F3BB3ED1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B618-286A-4876-A1D2-8A52DED8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9622-DE8C-45F7-8E07-113FDDA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C1BCF-2588-4ACB-8AC3-0C99D0DE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B94A6-9C4B-4818-9963-588ADF5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67860-5D49-4BC5-B528-0152DBA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334A4-9C6A-4CA6-9E5B-A6759C5B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8404-C40B-46AA-95A7-9213BAE3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6195-9824-407A-9079-5219C6B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748C-637E-4481-A211-7A401C49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7847-447D-49EA-ADD9-E08CA13A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E2D49-80ED-429C-9E11-6690973C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F6D9-272B-4F37-A617-5C5F1DD7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3FC1-BFFC-478A-920A-4FED7662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FE4-DD8C-48A4-956C-32AF059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2E0E-E753-4EC0-AC46-6ADBC248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29EA-1D63-4969-B235-E90CB1E4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9C5BC-07DB-442A-B338-047E085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F4CD-202F-4CD8-84D6-BB6A682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9363-0E9F-470E-8DC8-9AC6E1EB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4E2F0-D5D8-40E7-89C2-EE5F70A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D5042-041D-44B7-85CB-AD5A73A0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685C-E6CF-4C42-A0FF-5F766A00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1557-193F-4A4B-9F14-4BDD90E182F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0341-9304-4D2B-9E1A-4B25B23F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DEF9-90DA-408A-82FD-F31BE395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07E2-0B9C-4E8D-A5E8-BA73B86E3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AC1-7700-49AA-B7FC-40C563ECC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 2430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DD7CA-C413-4FE8-AB8C-520270842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10/28/2019</a:t>
            </a:r>
          </a:p>
        </p:txBody>
      </p:sp>
    </p:spTree>
    <p:extLst>
      <p:ext uri="{BB962C8B-B14F-4D97-AF65-F5344CB8AC3E}">
        <p14:creationId xmlns:p14="http://schemas.microsoft.com/office/powerpoint/2010/main" val="414590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 Handling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05000"/>
            <a:ext cx="41910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Collisions occur when different elements are mapped to the same cell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Separate Chaining:</a:t>
            </a:r>
            <a:r>
              <a:rPr lang="en-US" dirty="0">
                <a:latin typeface="Tahoma" charset="0"/>
              </a:rPr>
              <a:t> let each cell in the table point to a linked list of entries that map there</a:t>
            </a:r>
          </a:p>
        </p:txBody>
      </p:sp>
      <p:sp>
        <p:nvSpPr>
          <p:cNvPr id="512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4114800"/>
            <a:ext cx="3810000" cy="1828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Separate chaining is simple, but requires additional memory outside the table</a:t>
            </a: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6240464" y="19050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  <a:endParaRPr lang="en-US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7239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51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19398C-8DBC-4C4C-A2F3-68C54DA85A2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Map with Separate Chaining</a:t>
            </a:r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Delegate operations to a list-based map at each cell: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>
                <a:latin typeface="Tahoma" charset="0"/>
              </a:rPr>
              <a:t>(k):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A[h(k)].get(k)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(k,v):		</a:t>
            </a: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 = A[h(k)].put(k,v)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if </a:t>
            </a:r>
            <a:r>
              <a:rPr lang="en-US" sz="2000">
                <a:latin typeface="Tahoma" charset="0"/>
              </a:rPr>
              <a:t>t = </a:t>
            </a:r>
            <a:r>
              <a:rPr lang="en-US" sz="2000" b="1">
                <a:latin typeface="Tahoma" charset="0"/>
              </a:rPr>
              <a:t>null then 		</a:t>
            </a:r>
            <a:r>
              <a:rPr lang="en-US" sz="2000">
                <a:solidFill>
                  <a:srgbClr val="96A5E2"/>
                </a:solidFill>
                <a:latin typeface="Tahoma" charset="0"/>
              </a:rPr>
              <a:t>{k is a new key}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n = n + 1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>
                <a:latin typeface="Tahoma" charset="0"/>
              </a:rPr>
              <a:t>(k):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 = A[h(k)].remove(k)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if </a:t>
            </a:r>
            <a:r>
              <a:rPr lang="en-US" sz="2000">
                <a:latin typeface="Tahoma" charset="0"/>
              </a:rPr>
              <a:t>t </a:t>
            </a:r>
            <a:r>
              <a:rPr lang="en-US" sz="2000">
                <a:latin typeface="Tahoma" charset="0"/>
                <a:cs typeface="Tahoma" charset="0"/>
              </a:rPr>
              <a:t>≠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>
                <a:latin typeface="Tahoma" charset="0"/>
              </a:rPr>
              <a:t>null then 	          </a:t>
            </a:r>
            <a:r>
              <a:rPr lang="en-US" sz="2000">
                <a:solidFill>
                  <a:srgbClr val="96A5E2"/>
                </a:solidFill>
                <a:latin typeface="Tahoma" charset="0"/>
              </a:rPr>
              <a:t>{k was found}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n = n - 1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t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 </a:t>
            </a:r>
            <a:r>
              <a:rPr lang="en-US" dirty="0" err="1"/>
              <a:t>UnsortedTableMap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C9C47A9-7E84-42A3-878A-BB813F9F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26" y="1690688"/>
            <a:ext cx="7001194" cy="45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 </a:t>
            </a:r>
            <a:r>
              <a:rPr lang="en-US" dirty="0" err="1"/>
              <a:t>UnsortedTableMap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39E1E-59AA-4DC7-B183-BB624693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5BC81-0B79-4959-BA93-30F7FACD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8" y="1354008"/>
            <a:ext cx="7110204" cy="55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with Chaining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256"/>
            <a:ext cx="6103182" cy="48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with Chaining,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Godlwasser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242"/>
            <a:ext cx="72313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R-10.6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Draw the 11-entry hash table that results from using the hash function,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5, assuming collisions are handled by chaining.</a:t>
            </a:r>
          </a:p>
        </p:txBody>
      </p:sp>
    </p:spTree>
    <p:extLst>
      <p:ext uri="{BB962C8B-B14F-4D97-AF65-F5344CB8AC3E}">
        <p14:creationId xmlns:p14="http://schemas.microsoft.com/office/powerpoint/2010/main" val="272072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R-10.6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Draw the 11-entry hash table that results from using the hash function,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5, assuming collisions are handled by chaining.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12:</a:t>
            </a:r>
          </a:p>
          <a:p>
            <a:pPr marL="0" indent="0">
              <a:buNone/>
            </a:pPr>
            <a:r>
              <a:rPr lang="en-US" dirty="0">
                <a:solidFill>
                  <a:srgbClr val="000302"/>
                </a:solidFill>
                <a:latin typeface="Times-Roman"/>
              </a:rPr>
              <a:t>K=12, 	h(12)= (3*12 +5) mod 11 = 8 </a:t>
            </a:r>
            <a:r>
              <a:rPr lang="en-US" dirty="0">
                <a:solidFill>
                  <a:srgbClr val="000302"/>
                </a:solidFill>
                <a:latin typeface="Times-Roman"/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547DEC3-414D-4B5B-ADAA-8F70D10A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76802"/>
              </p:ext>
            </p:extLst>
          </p:nvPr>
        </p:nvGraphicFramePr>
        <p:xfrm>
          <a:off x="1787451" y="47281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170420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7826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546400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059339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26783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5844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9824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27158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663264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7359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6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R-10.6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Draw the 11-entry hash table that results from using the hash function,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5, assuming collisions are handled by chaining.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547DEC3-414D-4B5B-ADAA-8F70D10A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58099"/>
              </p:ext>
            </p:extLst>
          </p:nvPr>
        </p:nvGraphicFramePr>
        <p:xfrm>
          <a:off x="1787451" y="4728140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170420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7826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546400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059339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26783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5844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9824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27158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663264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7359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6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  <a:p>
                      <a:r>
                        <a:rPr lang="en-US" dirty="0"/>
                        <a:t>88</a:t>
                      </a:r>
                    </a:p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0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R-10.7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What is the result of the previous exercise, assuming collisions are handled by linear probing?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Let's have a quick review …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54473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4D9-C31C-4CC5-AB6D-C13BC2D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B76-D67B-420E-8C34-D3FAE82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Goodrich, M. T., </a:t>
            </a:r>
            <a:r>
              <a:rPr lang="en-US" dirty="0" err="1"/>
              <a:t>Tamassia</a:t>
            </a:r>
            <a:r>
              <a:rPr lang="en-US" dirty="0"/>
              <a:t>, R., Goldwasser, M. H. </a:t>
            </a:r>
            <a:r>
              <a:rPr lang="en-US" b="1" dirty="0"/>
              <a:t>Data Structures and Algorithms in Java</a:t>
            </a:r>
            <a:r>
              <a:rPr lang="en-US" dirty="0"/>
              <a:t>. Wiley, 6th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14124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25500" y="1666082"/>
            <a:ext cx="41148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Linear probing:</a:t>
            </a:r>
            <a:r>
              <a:rPr lang="en-US" sz="2000" dirty="0">
                <a:latin typeface="Tahoma" charset="0"/>
              </a:rPr>
              <a:t> handles collisions by placing the colliding item in the next (circularly) available table cell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table cell inspected is referred to as a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probe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Colliding items lump together, causing future collisions to cause a longer sequence of probes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8839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9144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9448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9753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10058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6403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6705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70072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3088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76104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79121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821372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851535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8816975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9118600" y="4533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936307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9664700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9966325" y="4533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9144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9448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1005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6403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6705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70072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73088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76104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79121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821372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851535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8816975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9118600" y="5753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936307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9664700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9966325" y="5753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R-10.7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What is the result of the previous exercise, assuming collisions are handled by linear probing?</a:t>
            </a:r>
          </a:p>
          <a:p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12 : h(12) = 8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44: h(44)=5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13, h(13) =0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Insert 88, h(88) =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5 -&gt; already occupied , next available cell: 6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01834-C9C4-40C1-98FD-A4E86E85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04990"/>
              </p:ext>
            </p:extLst>
          </p:nvPr>
        </p:nvGraphicFramePr>
        <p:xfrm>
          <a:off x="1082403" y="590820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170420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7826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546400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059339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26783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5844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9824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27158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663264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7359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6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08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53C7F4-0BDF-4CEE-B398-98F0A0BAE022}"/>
              </a:ext>
            </a:extLst>
          </p:cNvPr>
          <p:cNvSpPr txBox="1"/>
          <p:nvPr/>
        </p:nvSpPr>
        <p:spPr>
          <a:xfrm>
            <a:off x="7251405" y="6262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96E18-5F7E-415C-A961-C8D8E40DF20D}"/>
              </a:ext>
            </a:extLst>
          </p:cNvPr>
          <p:cNvSpPr txBox="1"/>
          <p:nvPr/>
        </p:nvSpPr>
        <p:spPr>
          <a:xfrm>
            <a:off x="4937050" y="6262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DE6FA-B3CC-4382-A1FA-2EEC82F44122}"/>
              </a:ext>
            </a:extLst>
          </p:cNvPr>
          <p:cNvSpPr txBox="1"/>
          <p:nvPr/>
        </p:nvSpPr>
        <p:spPr>
          <a:xfrm>
            <a:off x="1258187" y="6262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BF296-DDAC-405A-B870-D666BC9BFDE6}"/>
              </a:ext>
            </a:extLst>
          </p:cNvPr>
          <p:cNvSpPr txBox="1"/>
          <p:nvPr/>
        </p:nvSpPr>
        <p:spPr>
          <a:xfrm>
            <a:off x="5596270" y="6262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3636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R-10.7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What is the result of the previous exercise, assuming collisions are handled by linear probing?</a:t>
            </a:r>
          </a:p>
          <a:p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01834-C9C4-40C1-98FD-A4E86E85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34022"/>
              </p:ext>
            </p:extLst>
          </p:nvPr>
        </p:nvGraphicFramePr>
        <p:xfrm>
          <a:off x="1117600" y="420947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170420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7826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546400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059339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26783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5844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9824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27158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663264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7359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6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2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R-10.9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What is the result of Exercise R-10.6 when collisions are handled by double hashing using the secondary hash function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sz="800" dirty="0">
                <a:solidFill>
                  <a:srgbClr val="000302"/>
                </a:solidFill>
                <a:latin typeface="CMSY7"/>
              </a:rPr>
              <a:t>2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7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−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7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?</a:t>
            </a:r>
          </a:p>
          <a:p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What was double hashing ?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806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48219"/>
            <a:ext cx="3962400" cy="4851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Double hashing uses a secondary hash function </a:t>
            </a:r>
            <a:r>
              <a:rPr lang="en-US" sz="2200" b="1" i="1" dirty="0">
                <a:latin typeface="Times New Roman" charset="0"/>
              </a:rPr>
              <a:t>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 </a:t>
            </a:r>
            <a:r>
              <a:rPr lang="en-US" sz="2200" dirty="0">
                <a:latin typeface="Tahoma" charset="0"/>
              </a:rPr>
              <a:t>and handles collisions by placing an item in the first available cell of the series</a:t>
            </a:r>
            <a:br>
              <a:rPr lang="en-US" sz="2200" dirty="0">
                <a:latin typeface="Tahoma" charset="0"/>
              </a:rPr>
            </a:b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	(</a:t>
            </a:r>
            <a:r>
              <a:rPr lang="en-US" sz="2200" b="1" i="1" dirty="0" err="1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i</a:t>
            </a:r>
            <a:r>
              <a:rPr lang="en-US" sz="2200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Symbol" charset="0"/>
              </a:rPr>
              <a:t>+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</a:t>
            </a:r>
            <a:r>
              <a:rPr lang="en-US" sz="2200" b="1" i="1" dirty="0" err="1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jd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k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)) mod </a:t>
            </a: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N</a:t>
            </a:r>
            <a:b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</a:b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ahoma" charset="0"/>
              </a:rPr>
              <a:t>for </a:t>
            </a: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j</a:t>
            </a:r>
            <a:r>
              <a:rPr lang="en-US" sz="2200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Symbol" charset="0"/>
              </a:rPr>
              <a:t>=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0,  1, … , </a:t>
            </a: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Symbol" charset="0"/>
              </a:rPr>
              <a:t>-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The secondary hash function </a:t>
            </a:r>
            <a:r>
              <a:rPr lang="en-US" sz="22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cannot have zero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The table size </a:t>
            </a:r>
            <a:r>
              <a:rPr lang="en-US" sz="2200" b="1" i="1" dirty="0">
                <a:latin typeface="Times New Roman" charset="0"/>
              </a:rPr>
              <a:t>N</a:t>
            </a:r>
            <a:r>
              <a:rPr lang="en-US" sz="2200" dirty="0">
                <a:latin typeface="Tahoma" charset="0"/>
              </a:rPr>
              <a:t> must be a prime to allow probing of all the cells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828800"/>
            <a:ext cx="396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>
                <a:latin typeface="Times New Roman" charset="0"/>
                <a:cs typeface="Times New Roman" charset="0"/>
              </a:rPr>
              <a:t>2</a:t>
            </a:r>
            <a:r>
              <a:rPr lang="en-US" sz="2000"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latin typeface="Times New Roman" charset="0"/>
                <a:cs typeface="Times New Roman" charset="0"/>
              </a:rPr>
              <a:t>k</a:t>
            </a:r>
            <a:r>
              <a:rPr lang="en-US" sz="2000">
                <a:latin typeface="Times New Roman" charset="0"/>
                <a:cs typeface="Times New Roman" charset="0"/>
              </a:rPr>
              <a:t>)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 mod </a:t>
            </a:r>
            <a:r>
              <a:rPr lang="en-US" sz="2000" b="1" i="1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ahoma" charset="0"/>
              </a:rPr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possible values for </a:t>
            </a:r>
            <a:r>
              <a:rPr lang="en-US" sz="2400" b="1" i="1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  <a:r>
              <a:rPr lang="en-US" sz="2400">
                <a:latin typeface="Times New Roman" charset="0"/>
                <a:cs typeface="Times New Roman" charset="0"/>
              </a:rPr>
              <a:t>(</a:t>
            </a:r>
            <a:r>
              <a:rPr lang="en-US" sz="2400" b="1" i="1">
                <a:latin typeface="Times New Roman" charset="0"/>
                <a:cs typeface="Times New Roman" charset="0"/>
              </a:rPr>
              <a:t>k</a:t>
            </a:r>
            <a:r>
              <a:rPr lang="en-US" sz="2400"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latin typeface="Tahoma" charset="0"/>
              </a:rPr>
              <a:t> are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 </a:t>
            </a:r>
            <a:r>
              <a:rPr lang="en-US" sz="2400">
                <a:latin typeface="Times New Roman" charset="0"/>
              </a:rPr>
              <a:t>1, 2, … , </a:t>
            </a:r>
            <a:r>
              <a:rPr lang="en-US" sz="2400" b="1" i="1">
                <a:latin typeface="Times New Roman" charset="0"/>
              </a:rPr>
              <a:t>q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8458201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10:Maps, Hash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R-10.9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What is the result of Exercise R-10.6 when collisions are handled by double hashing using the secondary hash function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h</a:t>
            </a:r>
            <a:r>
              <a:rPr lang="en-US" sz="800" dirty="0">
                <a:solidFill>
                  <a:srgbClr val="000302"/>
                </a:solidFill>
                <a:latin typeface="CMSY7"/>
              </a:rPr>
              <a:t>2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7</a:t>
            </a:r>
            <a:r>
              <a:rPr lang="en-US" dirty="0">
                <a:solidFill>
                  <a:srgbClr val="000302"/>
                </a:solidFill>
                <a:latin typeface="CMSY10"/>
              </a:rPr>
              <a:t>−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7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?</a:t>
            </a:r>
          </a:p>
          <a:p>
            <a:r>
              <a:rPr lang="en-US" i="1" dirty="0" err="1">
                <a:solidFill>
                  <a:srgbClr val="000302"/>
                </a:solidFill>
                <a:latin typeface="Times-Italic"/>
              </a:rPr>
              <a:t>i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=h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= (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3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k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5</a:t>
            </a:r>
            <a:r>
              <a:rPr lang="en-US" dirty="0">
                <a:solidFill>
                  <a:srgbClr val="000302"/>
                </a:solidFill>
                <a:latin typeface="CMR10"/>
              </a:rPr>
              <a:t>)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mod 11, to hash the keys 12, 44, 13, 88, 23, 94, 11, 39, 20, 16, and 5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 i2 = (h(k) + j * h2(k) mod 11)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For j =1,2, 3 , …</a:t>
            </a: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76B461-B0BF-42B8-A4E1-13A1E53D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20978"/>
              </p:ext>
            </p:extLst>
          </p:nvPr>
        </p:nvGraphicFramePr>
        <p:xfrm>
          <a:off x="1351516" y="549433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170420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7826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546400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059339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26783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5844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9824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27158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663264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73592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6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0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57BFB"/>
                </a:solidFill>
                <a:latin typeface="Times New Roman" panose="02020603050405020304" pitchFamily="18" charset="0"/>
              </a:rPr>
              <a:t>R-8.1 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The following questions refer to the tree of Figure 8.3.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Which node is the root?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What are the internal nodes?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How many descendants does node </a:t>
            </a:r>
            <a:r>
              <a:rPr lang="en-US" dirty="0">
                <a:solidFill>
                  <a:srgbClr val="000301"/>
                </a:solidFill>
                <a:latin typeface="Trebuchet MS" panose="020B0603020202020204" pitchFamily="34" charset="0"/>
              </a:rPr>
              <a:t>cs016/ 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have?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How many ancestors does node </a:t>
            </a:r>
            <a:r>
              <a:rPr lang="en-US" dirty="0">
                <a:solidFill>
                  <a:srgbClr val="000301"/>
                </a:solidFill>
                <a:latin typeface="Trebuchet MS" panose="020B0603020202020204" pitchFamily="34" charset="0"/>
              </a:rPr>
              <a:t>cs016/ 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have?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What are the siblings of node </a:t>
            </a:r>
            <a:r>
              <a:rPr lang="en-US" dirty="0" err="1">
                <a:solidFill>
                  <a:srgbClr val="000301"/>
                </a:solidFill>
                <a:latin typeface="Trebuchet MS" panose="020B0603020202020204" pitchFamily="34" charset="0"/>
              </a:rPr>
              <a:t>homeworks</a:t>
            </a:r>
            <a:r>
              <a:rPr lang="en-US" dirty="0">
                <a:solidFill>
                  <a:srgbClr val="000301"/>
                </a:solidFill>
                <a:latin typeface="Trebuchet MS" panose="020B0603020202020204" pitchFamily="34" charset="0"/>
              </a:rPr>
              <a:t>/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Which nodes are in the subtree rooted at node </a:t>
            </a:r>
            <a:r>
              <a:rPr lang="en-US" dirty="0">
                <a:solidFill>
                  <a:srgbClr val="000301"/>
                </a:solidFill>
                <a:latin typeface="Trebuchet MS" panose="020B0603020202020204" pitchFamily="34" charset="0"/>
              </a:rPr>
              <a:t>projects/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What is the depth of node </a:t>
            </a:r>
            <a:r>
              <a:rPr lang="en-US" dirty="0">
                <a:solidFill>
                  <a:srgbClr val="000301"/>
                </a:solidFill>
                <a:latin typeface="Trebuchet MS" panose="020B0603020202020204" pitchFamily="34" charset="0"/>
              </a:rPr>
              <a:t>papers/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157BFB"/>
                </a:solidFill>
                <a:latin typeface="Times New Roman" panose="02020603050405020304" pitchFamily="18" charset="0"/>
              </a:rPr>
              <a:t>h.  </a:t>
            </a:r>
            <a:r>
              <a:rPr lang="en-US" dirty="0">
                <a:solidFill>
                  <a:srgbClr val="000301"/>
                </a:solidFill>
                <a:latin typeface="Times New Roman" panose="02020603050405020304" pitchFamily="18" charset="0"/>
              </a:rPr>
              <a:t>What is the height of the tree?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302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5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B10605-E731-41A5-B7E6-B0EE0BB35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50" y="1690688"/>
            <a:ext cx="6528459" cy="39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What is the pre-order, in-order and post-order traversals of the trees in  Fig. 8.10, Fig 8.11. </a:t>
            </a:r>
          </a:p>
        </p:txBody>
      </p:sp>
    </p:spTree>
    <p:extLst>
      <p:ext uri="{BB962C8B-B14F-4D97-AF65-F5344CB8AC3E}">
        <p14:creationId xmlns:p14="http://schemas.microsoft.com/office/powerpoint/2010/main" val="66716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9CE366-4EC3-4AB8-AEBB-A71D8F6D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9340"/>
            <a:ext cx="4358302" cy="2379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3B98A-0829-4201-919D-D864757C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49" y="2576729"/>
            <a:ext cx="3793905" cy="19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E4CB-6653-4824-8336-1C0C88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7CFD"/>
                </a:solidFill>
                <a:latin typeface="Times-Roman"/>
              </a:rPr>
              <a:t>R-8.22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Draw a binary tree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T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that simultaneously satisfies the following:</a:t>
            </a:r>
          </a:p>
          <a:p>
            <a:pPr marL="0" indent="0">
              <a:buNone/>
            </a:pPr>
            <a:r>
              <a:rPr lang="en-US" dirty="0">
                <a:solidFill>
                  <a:srgbClr val="167CFD"/>
                </a:solidFill>
                <a:latin typeface="CMSY10"/>
              </a:rPr>
              <a:t>•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Each internal node of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T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stores a single character.</a:t>
            </a:r>
          </a:p>
          <a:p>
            <a:pPr marL="0" indent="0">
              <a:buNone/>
            </a:pPr>
            <a:r>
              <a:rPr lang="en-US" dirty="0">
                <a:solidFill>
                  <a:srgbClr val="167CFD"/>
                </a:solidFill>
                <a:latin typeface="CMSY10"/>
              </a:rPr>
              <a:t>•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A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preorder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traversal of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T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yields </a:t>
            </a:r>
            <a:r>
              <a:rPr lang="en-US" dirty="0">
                <a:solidFill>
                  <a:srgbClr val="000302"/>
                </a:solidFill>
                <a:latin typeface="CMSS10"/>
              </a:rPr>
              <a:t>EXAMFUN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167CFD"/>
                </a:solidFill>
                <a:latin typeface="CMSY10"/>
              </a:rPr>
              <a:t>•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An </a:t>
            </a:r>
            <a:r>
              <a:rPr lang="en-US" i="1" dirty="0" err="1">
                <a:solidFill>
                  <a:srgbClr val="000302"/>
                </a:solidFill>
                <a:latin typeface="Times-Italic"/>
              </a:rPr>
              <a:t>inorder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traversal of </a:t>
            </a:r>
            <a:r>
              <a:rPr lang="en-US" i="1" dirty="0">
                <a:solidFill>
                  <a:srgbClr val="000302"/>
                </a:solidFill>
                <a:latin typeface="Times-Italic"/>
              </a:rPr>
              <a:t>T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yields </a:t>
            </a:r>
            <a:r>
              <a:rPr lang="en-US" dirty="0">
                <a:solidFill>
                  <a:srgbClr val="000302"/>
                </a:solidFill>
                <a:latin typeface="CMSS10"/>
              </a:rPr>
              <a:t>MAFXUEN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2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9B6-DF13-42D6-BB92-7A74E3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8:Trees</a:t>
            </a:r>
          </a:p>
        </p:txBody>
      </p:sp>
      <p:pic>
        <p:nvPicPr>
          <p:cNvPr id="4" name="Content Placeholder 3" descr="A clock hanging on the wall&#10;&#10;Description automatically generated">
            <a:extLst>
              <a:ext uri="{FF2B5EF4-FFF2-40B4-BE49-F238E27FC236}">
                <a16:creationId xmlns:a16="http://schemas.microsoft.com/office/drawing/2014/main" id="{5F66ED9C-C438-4D70-850B-5C4C3FCB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3441" y="614484"/>
            <a:ext cx="3213284" cy="6014085"/>
          </a:xfrm>
        </p:spPr>
      </p:pic>
    </p:spTree>
    <p:extLst>
      <p:ext uri="{BB962C8B-B14F-4D97-AF65-F5344CB8AC3E}">
        <p14:creationId xmlns:p14="http://schemas.microsoft.com/office/powerpoint/2010/main" val="37250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2381" y="381000"/>
            <a:ext cx="713621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Chapter 10:Maps, Hash Tables</a:t>
            </a:r>
            <a:endParaRPr lang="en-US" dirty="0">
              <a:ea typeface="+mj-ea"/>
            </a:endParaRP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maps keys of a given type to integers in a fixed interval </a:t>
            </a:r>
            <a:r>
              <a:rPr lang="en-US" sz="2400" dirty="0">
                <a:latin typeface="Times New Roman" charset="0"/>
              </a:rPr>
              <a:t>[0,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i="1" dirty="0">
                <a:latin typeface="Symbol" charset="0"/>
              </a:rPr>
              <a:t> </a:t>
            </a:r>
            <a:r>
              <a:rPr lang="en-US" sz="2400" dirty="0">
                <a:latin typeface="Symbol" charset="0"/>
              </a:rPr>
              <a:t>-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Example:</a:t>
            </a:r>
            <a:br>
              <a:rPr lang="en-US" sz="2400" dirty="0">
                <a:latin typeface="Verdana" charset="0"/>
              </a:rPr>
            </a:br>
            <a:r>
              <a:rPr lang="en-US" sz="2400" dirty="0">
                <a:latin typeface="Verdana" charset="0"/>
              </a:rPr>
              <a:t>	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 mod </a:t>
            </a:r>
            <a:r>
              <a:rPr lang="en-US" sz="2400" b="1" i="1" dirty="0">
                <a:latin typeface="Times New Roman" charset="0"/>
              </a:rPr>
              <a:t>N</a:t>
            </a:r>
            <a:br>
              <a:rPr lang="en-US" sz="2400" b="1" i="1" dirty="0">
                <a:latin typeface="Times New Roman" charset="0"/>
              </a:rPr>
            </a:br>
            <a:r>
              <a:rPr lang="en-US" sz="24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191000"/>
            <a:ext cx="7848600" cy="198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latin typeface="Verdana" charset="0"/>
              </a:rPr>
              <a:t>A </a:t>
            </a:r>
            <a:r>
              <a:rPr lang="en-US" sz="240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>
                <a:latin typeface="Verdana" charset="0"/>
              </a:rPr>
              <a:t>Hash function </a:t>
            </a:r>
            <a:r>
              <a:rPr lang="en-US" b="1" i="1">
                <a:latin typeface="Times New Roman" charset="0"/>
              </a:rPr>
              <a:t>h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Array (called table) of size </a:t>
            </a:r>
            <a:r>
              <a:rPr lang="en-US" b="1" i="1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>
                <a:latin typeface="Tahoma" charset="0"/>
              </a:rPr>
              <a:t>When implementing a map with a hash table, the goal is to store item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at index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)</a:t>
            </a:r>
            <a:endParaRPr lang="en-US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8281988" y="130176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102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988" y="130176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Godlwasser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1308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Calibri</vt:lpstr>
      <vt:lpstr>Calibri Light</vt:lpstr>
      <vt:lpstr>CMR10</vt:lpstr>
      <vt:lpstr>CMSS10</vt:lpstr>
      <vt:lpstr>CMSY10</vt:lpstr>
      <vt:lpstr>CMSY7</vt:lpstr>
      <vt:lpstr>Symbol</vt:lpstr>
      <vt:lpstr>Tahoma</vt:lpstr>
      <vt:lpstr>Times New Roman</vt:lpstr>
      <vt:lpstr>Times-Italic</vt:lpstr>
      <vt:lpstr>Times-Roman</vt:lpstr>
      <vt:lpstr>Trebuchet MS</vt:lpstr>
      <vt:lpstr>Verdana</vt:lpstr>
      <vt:lpstr>Wingdings</vt:lpstr>
      <vt:lpstr>Office Theme</vt:lpstr>
      <vt:lpstr>Clip</vt:lpstr>
      <vt:lpstr>COSC 2430</vt:lpstr>
      <vt:lpstr>Book Exercise</vt:lpstr>
      <vt:lpstr>Chapter 8:Trees</vt:lpstr>
      <vt:lpstr>Chapter 8:Trees</vt:lpstr>
      <vt:lpstr>Chapter 8:Trees</vt:lpstr>
      <vt:lpstr>Chapter 8:Trees</vt:lpstr>
      <vt:lpstr>Chapter 8:Trees</vt:lpstr>
      <vt:lpstr>Chapter 8:Trees</vt:lpstr>
      <vt:lpstr>Chapter 10:Maps, Hash Tables</vt:lpstr>
      <vt:lpstr>Collision Handling</vt:lpstr>
      <vt:lpstr>Map with Separate Chaining</vt:lpstr>
      <vt:lpstr>Chapter 10: UnsortedTableMap</vt:lpstr>
      <vt:lpstr>Chapter 10: UnsortedTableMap</vt:lpstr>
      <vt:lpstr>Hash Table with Chaining</vt:lpstr>
      <vt:lpstr>Hash Table with Chaining, 2</vt:lpstr>
      <vt:lpstr>Chapter 10:Maps, Hash Tables</vt:lpstr>
      <vt:lpstr>Chapter 10:Maps, Hash Tables</vt:lpstr>
      <vt:lpstr>Chapter 10:Maps, Hash Tables</vt:lpstr>
      <vt:lpstr>Chapter 10:Maps, Hash Tables</vt:lpstr>
      <vt:lpstr>Linear Probing</vt:lpstr>
      <vt:lpstr>Chapter 10:Maps, Hash Tables</vt:lpstr>
      <vt:lpstr>Chapter 10:Maps, Hash Tables</vt:lpstr>
      <vt:lpstr>Chapter 10:Maps, Hash Tables</vt:lpstr>
      <vt:lpstr>Double Hashing</vt:lpstr>
      <vt:lpstr>Chapter 10:Maps,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2430</dc:title>
  <dc:creator>mj hosseinia</dc:creator>
  <cp:lastModifiedBy>mj hosseinia</cp:lastModifiedBy>
  <cp:revision>200</cp:revision>
  <dcterms:created xsi:type="dcterms:W3CDTF">2019-09-09T19:34:26Z</dcterms:created>
  <dcterms:modified xsi:type="dcterms:W3CDTF">2019-10-28T17:30:13Z</dcterms:modified>
</cp:coreProperties>
</file>