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70" r:id="rId15"/>
    <p:sldId id="271" r:id="rId16"/>
    <p:sldId id="274" r:id="rId17"/>
    <p:sldId id="272" r:id="rId18"/>
    <p:sldId id="275" r:id="rId19"/>
    <p:sldId id="258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DE52-91C4-4745-ABB5-D561E993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F8895-CBBF-4BEC-88A1-F40D7A756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0928-1244-4C27-BB40-3C285ABE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44BD-2BB2-4B49-92D3-7CDFE47356D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F3FB0-EF22-4234-8940-08DC317D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53B7-852A-4E3D-A159-965E46D0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2B6A-15D3-4F83-A42F-5C094F9E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2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4A62-4647-421F-9850-D733DFD3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19A6A-BAAE-49F9-9380-81F275BF9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A12B-7241-49FD-BEAC-5CCFBDA8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44BD-2BB2-4B49-92D3-7CDFE47356D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CE77-4BB0-466A-983C-30CB15FB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3E05-AD87-4A51-BF53-B0FDD7E9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2B6A-15D3-4F83-A42F-5C094F9E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824D5-93B0-469C-96FA-8D33DD0F5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4743F-C0BB-42BC-AEAC-542D2FB2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5150-197E-4310-8D40-B5A09C93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44BD-2BB2-4B49-92D3-7CDFE47356D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D6358-FD0D-4C43-823E-B96066B1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3FCB-8097-4262-BF9F-41F766E4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2B6A-15D3-4F83-A42F-5C094F9E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B1F3-6B91-47BB-A1B9-A27E9D68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1215-0821-4DF4-9AB3-DC525320B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CEBB-C1EF-4195-B99B-E00B858C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44BD-2BB2-4B49-92D3-7CDFE47356D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D7B62-46FF-446C-8AAF-D3486A12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F4C7-6309-477E-8DB0-194AA167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2B6A-15D3-4F83-A42F-5C094F9E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0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96F2-F9F1-4B5A-8056-50CCA521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A4716-9779-4F16-AB31-8B986C566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3DE63-1B15-421D-8214-27496986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44BD-2BB2-4B49-92D3-7CDFE47356D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74E0-8D63-4100-9836-ABEBA30A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ED5E6-F694-4A23-AB6C-6DCC17DB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2B6A-15D3-4F83-A42F-5C094F9E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B1B3-4F32-484E-BEE6-1D385CF7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96A7-6830-4F38-8AD1-8049EB3C1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38CA7-20FF-4541-86AE-01938E9DB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58CC0-89E5-40C8-9009-763F5C7D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44BD-2BB2-4B49-92D3-7CDFE47356D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A3DD7-AEF3-43A1-B3F3-8D7C9EAB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3B836-F6F8-49BB-9DEB-321353A7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2B6A-15D3-4F83-A42F-5C094F9E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3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ADE6-8690-46A2-BF3D-9BA6D3A3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68748-3355-4C21-A65D-BE4DD5304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F2F18-985B-4F1F-9F52-EC21DCEDF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36DC4-489D-406D-A2D0-0E1AFDB6F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CA1E-5F47-40C9-A00F-36186DE32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7E58E-1474-4B4A-9EF5-918CFBC4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44BD-2BB2-4B49-92D3-7CDFE47356D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39700-4C97-4B82-8053-F3FE12A8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48BDD-E1D2-41C4-835A-29F553CC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2B6A-15D3-4F83-A42F-5C094F9E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4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277B-200C-46A6-B308-B8144B86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CAB09-1FCC-4434-8F10-FD69D7E2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44BD-2BB2-4B49-92D3-7CDFE47356D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6D4F1-E10C-483E-88C7-91D86DD4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E8148-EF2A-4BB4-BB27-27782703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2B6A-15D3-4F83-A42F-5C094F9E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9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24731-77D6-4414-822D-9F0BF96E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44BD-2BB2-4B49-92D3-7CDFE47356D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73A15-8CA2-4E08-A361-AF0F50FB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79259-E2BD-4408-B901-85BACF9F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2B6A-15D3-4F83-A42F-5C094F9E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6C50-054D-4B4D-8ABA-B1069606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3FBEB-E4CF-4F55-9C45-A588DA1C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78D1B-EF24-49FF-BCC1-63DFBD853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230F1-03A3-4624-99A7-FA393E8A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44BD-2BB2-4B49-92D3-7CDFE47356D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E13A1-0510-47D3-BE57-F40EF91C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770DA-322F-46FD-9C07-22F63BD1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2B6A-15D3-4F83-A42F-5C094F9E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81C5-381B-4FE8-B549-824CEF9E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FCC57-DE1A-4A35-A091-B9A083B1C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E64A4-4FBD-42C8-8398-439388F21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41E56-FB50-4ED4-A3C2-86FEC284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44BD-2BB2-4B49-92D3-7CDFE47356D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86513-5380-4A3C-BBCF-98E6E67C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E7C3B-228D-49E4-B9C2-8E5B858C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2B6A-15D3-4F83-A42F-5C094F9E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7F1D1-DC5A-4623-81C5-857A2671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A7382-D7AD-4BB2-95DF-354A69EB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DEC2-2FCE-4A33-8E62-AB6A0076A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744BD-2BB2-4B49-92D3-7CDFE47356D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5D679-E0D6-4D54-A417-406030FEF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3F76-87BE-42AC-AC2B-F41E36642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2B6A-15D3-4F83-A42F-5C094F9E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inscp.net/eng/index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F710-E436-487D-88ED-5D030FBCF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COSC 2430 Data Structures</a:t>
            </a:r>
            <a:br>
              <a:rPr lang="en-US" b="1" dirty="0"/>
            </a:br>
            <a:r>
              <a:rPr lang="en-US" b="1" dirty="0"/>
              <a:t>Fall 2018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EF99-9A41-4A6D-BD4F-75E7E3534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Session1</a:t>
            </a:r>
          </a:p>
        </p:txBody>
      </p:sp>
    </p:spTree>
    <p:extLst>
      <p:ext uri="{BB962C8B-B14F-4D97-AF65-F5344CB8AC3E}">
        <p14:creationId xmlns:p14="http://schemas.microsoft.com/office/powerpoint/2010/main" val="336513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50F0-00DB-48E7-A2F2-3D3B2807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and Debug Java program: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5268-FF2B-4D91-8D89-88428CAA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F0ABC-0462-4872-A831-089E2C06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1" y="1825625"/>
            <a:ext cx="9406878" cy="56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0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9F26-682A-4886-8188-0B71AE0A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Java Program from command 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8462-6CB5-4F2E-A0DC-3028A7FE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To compile: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>
                <a:highlight>
                  <a:srgbClr val="C0C0C0"/>
                </a:highlight>
              </a:rPr>
              <a:t>Javac</a:t>
            </a:r>
            <a:r>
              <a:rPr lang="en-US" i="1" dirty="0">
                <a:highlight>
                  <a:srgbClr val="C0C0C0"/>
                </a:highlight>
              </a:rPr>
              <a:t>  filename.java </a:t>
            </a:r>
          </a:p>
          <a:p>
            <a:pPr marL="0" indent="0"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J</a:t>
            </a:r>
            <a:r>
              <a:rPr lang="en-US" i="1" dirty="0" err="1">
                <a:highlight>
                  <a:srgbClr val="C0C0C0"/>
                </a:highlight>
              </a:rPr>
              <a:t>avac</a:t>
            </a:r>
            <a:r>
              <a:rPr lang="en-US" i="1" dirty="0">
                <a:highlight>
                  <a:srgbClr val="C0C0C0"/>
                </a:highlight>
              </a:rPr>
              <a:t> *.java</a:t>
            </a:r>
            <a:r>
              <a:rPr lang="en-US" i="1" dirty="0"/>
              <a:t> 	          </a:t>
            </a:r>
            <a:r>
              <a:rPr lang="en-US" dirty="0"/>
              <a:t>( if you have multiple java files)</a:t>
            </a:r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run: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highlight>
                  <a:srgbClr val="C0C0C0"/>
                </a:highlight>
              </a:rPr>
              <a:t>Java filename</a:t>
            </a:r>
          </a:p>
        </p:txBody>
      </p:sp>
    </p:spTree>
    <p:extLst>
      <p:ext uri="{BB962C8B-B14F-4D97-AF65-F5344CB8AC3E}">
        <p14:creationId xmlns:p14="http://schemas.microsoft.com/office/powerpoint/2010/main" val="173536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22F1-7FA4-4B22-98C2-9474104B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Hard-Coding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7BA8-9F9A-40F4-8227-CB13CE80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want to see the square of </a:t>
            </a:r>
            <a:r>
              <a:rPr lang="en-US" dirty="0">
                <a:highlight>
                  <a:srgbClr val="FF0000"/>
                </a:highlight>
              </a:rPr>
              <a:t>any int value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Class1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7F9FBF"/>
                </a:solidFill>
                <a:latin typeface="Courier New" panose="02070309020205020404" pitchFamily="49" charset="0"/>
              </a:rPr>
              <a:t>TODO</a:t>
            </a:r>
            <a:r>
              <a:rPr 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 Auto-generated method stub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= 10;  -&gt; Not quite useful!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"the square of "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Integer.toString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)+ </a:t>
            </a:r>
            <a:r>
              <a:rPr lang="en-US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is :"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Integer.toString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82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22F1-7FA4-4B22-98C2-9474104B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Hard-Coding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7BA8-9F9A-40F4-8227-CB13CE80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714"/>
            <a:ext cx="10515600" cy="53775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if we want to see the square </a:t>
            </a:r>
            <a:r>
              <a:rPr lang="en-US" i="1" u="sng" dirty="0">
                <a:solidFill>
                  <a:srgbClr val="FF0000"/>
                </a:solidFill>
              </a:rPr>
              <a:t>of any int value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Class1 {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7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700" b="1" dirty="0">
                <a:solidFill>
                  <a:srgbClr val="7F9FBF"/>
                </a:solidFill>
                <a:latin typeface="Courier New" panose="02070309020205020404" pitchFamily="49" charset="0"/>
              </a:rPr>
              <a:t>TODO</a:t>
            </a:r>
            <a:r>
              <a:rPr lang="en-US" sz="1700" b="1" dirty="0">
                <a:solidFill>
                  <a:srgbClr val="3F7F5F"/>
                </a:solidFill>
                <a:latin typeface="Courier New" panose="02070309020205020404" pitchFamily="49" charset="0"/>
              </a:rPr>
              <a:t> Auto-generated method stub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7F0055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6A3E3E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x</a:t>
            </a:r>
            <a:r>
              <a:rPr lang="en-US" sz="2600" b="1" dirty="0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= 10; </a:t>
            </a:r>
            <a:r>
              <a:rPr lang="en-US" sz="2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----&gt; 	</a:t>
            </a:r>
            <a:r>
              <a:rPr lang="en-US" sz="2600" b="1" dirty="0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int x=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Integer.parseInt</a:t>
            </a:r>
            <a:r>
              <a:rPr lang="en-US" sz="2600" b="1" dirty="0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(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args</a:t>
            </a:r>
            <a:r>
              <a:rPr lang="en-US" sz="2600" b="1" dirty="0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[0]);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7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7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7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7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"the square of "</a:t>
            </a:r>
            <a:r>
              <a:rPr lang="en-US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7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Integer.toString</a:t>
            </a:r>
            <a:r>
              <a:rPr lang="en-US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7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)+ </a:t>
            </a:r>
            <a:r>
              <a:rPr lang="en-US" sz="17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is :"</a:t>
            </a:r>
            <a:r>
              <a:rPr lang="en-US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17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Integer.toString</a:t>
            </a:r>
            <a:r>
              <a:rPr lang="en-US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7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US" sz="17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));}}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We take the first argument from command line : </a:t>
            </a:r>
            <a:r>
              <a:rPr lang="en-US" b="1" i="1" dirty="0" err="1">
                <a:highlight>
                  <a:srgbClr val="C0C0C0"/>
                </a:highlight>
              </a:rPr>
              <a:t>args</a:t>
            </a:r>
            <a:r>
              <a:rPr lang="en-US" b="1" i="1" dirty="0">
                <a:highlight>
                  <a:srgbClr val="C0C0C0"/>
                </a:highlight>
              </a:rPr>
              <a:t>[0]</a:t>
            </a:r>
          </a:p>
          <a:p>
            <a:pPr marL="0" indent="0">
              <a:buNone/>
            </a:pPr>
            <a:r>
              <a:rPr lang="en-US" b="1" dirty="0"/>
              <a:t> Then convert it to an Integer:  </a:t>
            </a:r>
            <a:r>
              <a:rPr lang="en-US" b="1" i="1" dirty="0" err="1">
                <a:highlight>
                  <a:srgbClr val="C0C0C0"/>
                </a:highlight>
              </a:rPr>
              <a:t>Integer.parseInt</a:t>
            </a:r>
            <a:r>
              <a:rPr lang="en-US" b="1" i="1" dirty="0">
                <a:highlight>
                  <a:srgbClr val="C0C0C0"/>
                </a:highlight>
              </a:rPr>
              <a:t>()</a:t>
            </a:r>
          </a:p>
          <a:p>
            <a:pPr marL="0" indent="0">
              <a:buNone/>
            </a:pPr>
            <a:r>
              <a:rPr lang="en-US" dirty="0"/>
              <a:t>Java arguments are separated by space, So: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args</a:t>
            </a:r>
            <a:r>
              <a:rPr lang="en-US" dirty="0"/>
              <a:t>[0] : the first argument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args</a:t>
            </a:r>
            <a:r>
              <a:rPr lang="en-US" dirty="0"/>
              <a:t>[1]: the second argument value and so on </a:t>
            </a:r>
          </a:p>
        </p:txBody>
      </p:sp>
    </p:spTree>
    <p:extLst>
      <p:ext uri="{BB962C8B-B14F-4D97-AF65-F5344CB8AC3E}">
        <p14:creationId xmlns:p14="http://schemas.microsoft.com/office/powerpoint/2010/main" val="313019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22F1-7FA4-4B22-98C2-9474104B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Java Program with Input arguments: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7BA8-9F9A-40F4-8227-CB13CE80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714"/>
            <a:ext cx="10515600" cy="53775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From command Line: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	</a:t>
            </a:r>
            <a:r>
              <a:rPr lang="en-US" i="1" dirty="0">
                <a:highlight>
                  <a:srgbClr val="C0C0C0"/>
                </a:highlight>
              </a:rPr>
              <a:t>Java filename arg0 arg1 arg2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previous 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</a:t>
            </a:r>
            <a:r>
              <a:rPr lang="en-US" i="1" dirty="0">
                <a:highlight>
                  <a:srgbClr val="C0C0C0"/>
                </a:highlight>
              </a:rPr>
              <a:t>Java </a:t>
            </a:r>
            <a:r>
              <a:rPr lang="en-US" i="1" dirty="0" err="1">
                <a:highlight>
                  <a:srgbClr val="C0C0C0"/>
                </a:highlight>
              </a:rPr>
              <a:t>myfiename</a:t>
            </a:r>
            <a:r>
              <a:rPr lang="en-US" i="1" dirty="0">
                <a:highlight>
                  <a:srgbClr val="C0C0C0"/>
                </a:highlight>
              </a:rPr>
              <a:t> 11 </a:t>
            </a:r>
            <a:endParaRPr lang="en-US" i="1" dirty="0">
              <a:highlight>
                <a:srgbClr val="C0C0C0"/>
              </a:highlight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Output is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highlight>
                  <a:srgbClr val="C0C0C0"/>
                </a:highlight>
              </a:rPr>
              <a:t>the square of 11 is :121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Using Eclipse:</a:t>
            </a:r>
          </a:p>
          <a:p>
            <a:pPr marL="0" indent="0">
              <a:buNone/>
            </a:pPr>
            <a:r>
              <a:rPr lang="en-US" dirty="0"/>
              <a:t>Run -&gt; Run configurations -&gt; Arguments -&gt; arg0 arg1 … -&gt; Run/Close</a:t>
            </a:r>
          </a:p>
        </p:txBody>
      </p:sp>
    </p:spTree>
    <p:extLst>
      <p:ext uri="{BB962C8B-B14F-4D97-AF65-F5344CB8AC3E}">
        <p14:creationId xmlns:p14="http://schemas.microsoft.com/office/powerpoint/2010/main" val="152164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C76E-14C6-4B00-8821-A039E2D5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Java.io.*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8ACC-3D25-45C9-B6BA-C4212F3B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2"/>
            <a:ext cx="10515600" cy="53519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use Java.io to read and write from/into a file:</a:t>
            </a:r>
          </a:p>
          <a:p>
            <a:pPr marL="0" indent="0">
              <a:buNone/>
            </a:pPr>
            <a:r>
              <a:rPr lang="en-US" dirty="0"/>
              <a:t>To read from a file, line by line: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java.io.*;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Class1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fr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"./input.txt"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fr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 (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.readLine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()) !=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fr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7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C76E-14C6-4B00-8821-A039E2D5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Java.io.*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8ACC-3D25-45C9-B6BA-C4212F3B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2"/>
            <a:ext cx="10515600" cy="53519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use Java.io to read and write from/into a file:</a:t>
            </a:r>
          </a:p>
          <a:p>
            <a:pPr marL="0" indent="0">
              <a:buNone/>
            </a:pPr>
            <a:r>
              <a:rPr lang="en-US" dirty="0"/>
              <a:t>To read from a file, line by line: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java.io.*;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Class1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fr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"./input.txt"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fr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 (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.readLine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()) !=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fr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28E05-9F85-42A4-ADB7-D2A2140C3820}"/>
              </a:ext>
            </a:extLst>
          </p:cNvPr>
          <p:cNvSpPr txBox="1"/>
          <p:nvPr/>
        </p:nvSpPr>
        <p:spPr>
          <a:xfrm>
            <a:off x="6411558" y="2462303"/>
            <a:ext cx="5579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Raises meaningful exceptions (e.g. File Not found!)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E2890-05FE-4380-9430-654187D7B46C}"/>
              </a:ext>
            </a:extLst>
          </p:cNvPr>
          <p:cNvSpPr txBox="1"/>
          <p:nvPr/>
        </p:nvSpPr>
        <p:spPr>
          <a:xfrm>
            <a:off x="5680038" y="3233918"/>
            <a:ext cx="2377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Path to the input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6A0D2-B0F8-40E4-B88B-BFC833447B8A}"/>
              </a:ext>
            </a:extLst>
          </p:cNvPr>
          <p:cNvSpPr txBox="1"/>
          <p:nvPr/>
        </p:nvSpPr>
        <p:spPr>
          <a:xfrm>
            <a:off x="1950124" y="4684815"/>
            <a:ext cx="584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Reads line by line to the end of the file (null)</a:t>
            </a:r>
          </a:p>
        </p:txBody>
      </p:sp>
    </p:spTree>
    <p:extLst>
      <p:ext uri="{BB962C8B-B14F-4D97-AF65-F5344CB8AC3E}">
        <p14:creationId xmlns:p14="http://schemas.microsoft.com/office/powerpoint/2010/main" val="29184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C76E-14C6-4B00-8821-A039E2D5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Java.io.*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8ACC-3D25-45C9-B6BA-C4212F3B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81" y="1554480"/>
            <a:ext cx="10515600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write into a file: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java.io.*;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Class1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FileWriter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fw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FileWriter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"output.txt"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BufferedWriter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BufferedWriter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fw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"Welcome!"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.newLine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"this is our first lab session!"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fw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();}}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Never forget to close File and Buffer reader/writer!</a:t>
            </a:r>
          </a:p>
        </p:txBody>
      </p:sp>
    </p:spTree>
    <p:extLst>
      <p:ext uri="{BB962C8B-B14F-4D97-AF65-F5344CB8AC3E}">
        <p14:creationId xmlns:p14="http://schemas.microsoft.com/office/powerpoint/2010/main" val="41637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C76E-14C6-4B00-8821-A039E2D5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Java.io.*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8ACC-3D25-45C9-B6BA-C4212F3B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75" y="1554480"/>
            <a:ext cx="11103006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write into a file: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java.io.*;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Class1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FileWriter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fw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FileWriter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"output.txt"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BufferedWriter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BufferedWriter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fw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"Welcome!"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.newLine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"this is our first lab session!"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bw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fw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r>
              <a:rPr lang="en-US" b="1" dirty="0">
                <a:solidFill>
                  <a:srgbClr val="FF0000"/>
                </a:solidFill>
              </a:rPr>
              <a:t> Never forget to close File and Buffer reader/writer!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04327-862B-4342-9DAE-A07BAF4D59A7}"/>
              </a:ext>
            </a:extLst>
          </p:cNvPr>
          <p:cNvSpPr txBox="1"/>
          <p:nvPr/>
        </p:nvSpPr>
        <p:spPr>
          <a:xfrm>
            <a:off x="4557656" y="2246703"/>
            <a:ext cx="6996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system cannot find the path specified, if the path is invalid!!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87DB7-0E34-42F8-80EB-B7B2B9C19FBF}"/>
              </a:ext>
            </a:extLst>
          </p:cNvPr>
          <p:cNvSpPr txBox="1"/>
          <p:nvPr/>
        </p:nvSpPr>
        <p:spPr>
          <a:xfrm>
            <a:off x="7117377" y="3028890"/>
            <a:ext cx="2540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Path to the output file</a:t>
            </a:r>
          </a:p>
        </p:txBody>
      </p:sp>
    </p:spTree>
    <p:extLst>
      <p:ext uri="{BB962C8B-B14F-4D97-AF65-F5344CB8AC3E}">
        <p14:creationId xmlns:p14="http://schemas.microsoft.com/office/powerpoint/2010/main" val="3444173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148A-5767-415B-9C75-2F6023E5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Submission: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0466-E23B-42B4-B6B7-B1C77023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97" y="1449107"/>
            <a:ext cx="10515600" cy="4351338"/>
          </a:xfrm>
        </p:spPr>
        <p:txBody>
          <a:bodyPr/>
          <a:lstStyle/>
          <a:p>
            <a:r>
              <a:rPr lang="en-US" dirty="0"/>
              <a:t>WinSCP </a:t>
            </a:r>
            <a:r>
              <a:rPr lang="en-US" dirty="0">
                <a:hlinkClick r:id="rId2"/>
              </a:rPr>
              <a:t>https://winscp.net/eng/index.php</a:t>
            </a:r>
            <a:r>
              <a:rPr lang="en-US" dirty="0"/>
              <a:t> ,SSH (Linux), Putty or …</a:t>
            </a:r>
          </a:p>
          <a:p>
            <a:pPr marL="0" indent="0">
              <a:buNone/>
            </a:pPr>
            <a:r>
              <a:rPr lang="en-US" dirty="0"/>
              <a:t>Host: </a:t>
            </a:r>
            <a:r>
              <a:rPr lang="en-US" b="1" i="1" dirty="0"/>
              <a:t>Program.cs.uh.edu</a:t>
            </a:r>
          </a:p>
          <a:p>
            <a:pPr marL="0" indent="0">
              <a:buNone/>
            </a:pPr>
            <a:r>
              <a:rPr lang="en-US" dirty="0"/>
              <a:t>A pair of username and password will be assigned to you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F494B-DABE-4C41-AB00-13803671C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397" y="2849387"/>
            <a:ext cx="5764515" cy="3716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55EBC7-E780-4E6E-88D7-94C3249577A6}"/>
              </a:ext>
            </a:extLst>
          </p:cNvPr>
          <p:cNvSpPr txBox="1"/>
          <p:nvPr/>
        </p:nvSpPr>
        <p:spPr>
          <a:xfrm>
            <a:off x="686696" y="3024611"/>
            <a:ext cx="49085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Login using your username and password</a:t>
            </a:r>
          </a:p>
          <a:p>
            <a:r>
              <a:rPr lang="en-US" sz="2800" dirty="0"/>
              <a:t>* Choose your project files</a:t>
            </a:r>
          </a:p>
          <a:p>
            <a:r>
              <a:rPr lang="en-US" sz="2800" dirty="0"/>
              <a:t> from the left side (your computer)</a:t>
            </a:r>
          </a:p>
          <a:p>
            <a:r>
              <a:rPr lang="en-US" sz="2800" dirty="0"/>
              <a:t> and drag it to the right side</a:t>
            </a:r>
          </a:p>
          <a:p>
            <a:r>
              <a:rPr lang="en-US" sz="2800" dirty="0"/>
              <a:t> (Linux server) and upload it.</a:t>
            </a:r>
          </a:p>
        </p:txBody>
      </p:sp>
    </p:spTree>
    <p:extLst>
      <p:ext uri="{BB962C8B-B14F-4D97-AF65-F5344CB8AC3E}">
        <p14:creationId xmlns:p14="http://schemas.microsoft.com/office/powerpoint/2010/main" val="7752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573A-8FA9-4938-8CFB-2548C87E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7FD7-B95E-43DA-B5F5-EE4C77AF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IDE</a:t>
            </a:r>
          </a:p>
          <a:p>
            <a:r>
              <a:rPr lang="en-US" dirty="0"/>
              <a:t>Debug and Run a Java program (eclipse)</a:t>
            </a:r>
          </a:p>
          <a:p>
            <a:r>
              <a:rPr lang="en-US" dirty="0"/>
              <a:t>Debug and Run a Java program (command line)</a:t>
            </a:r>
          </a:p>
          <a:p>
            <a:r>
              <a:rPr lang="en-US" dirty="0"/>
              <a:t>Avoiding Hard-Coding</a:t>
            </a:r>
          </a:p>
          <a:p>
            <a:r>
              <a:rPr lang="en-US" dirty="0"/>
              <a:t>Read and write from/into a text file</a:t>
            </a:r>
          </a:p>
          <a:p>
            <a:r>
              <a:rPr lang="en-US" dirty="0"/>
              <a:t>Homework submission on Linux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5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0AB6-2130-46DC-83F7-2E7171E8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Program on Linux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3F45-09E1-4C49-ABCC-45CC2143A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compile your java program: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>
                <a:highlight>
                  <a:srgbClr val="C0C0C0"/>
                </a:highlight>
              </a:rPr>
              <a:t>sh</a:t>
            </a:r>
            <a:r>
              <a:rPr lang="en-US" i="1" dirty="0">
                <a:highlight>
                  <a:srgbClr val="C0C0C0"/>
                </a:highlight>
              </a:rPr>
              <a:t> compile_java.sh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compile C++ program: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>
                <a:highlight>
                  <a:srgbClr val="C0C0C0"/>
                </a:highlight>
              </a:rPr>
              <a:t>sh</a:t>
            </a:r>
            <a:r>
              <a:rPr lang="en-US" i="1" dirty="0">
                <a:highlight>
                  <a:srgbClr val="C0C0C0"/>
                </a:highlight>
              </a:rPr>
              <a:t> compile_cpp.sh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run your program and compare it with expected output: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>
                <a:highlight>
                  <a:srgbClr val="C0C0C0"/>
                </a:highlight>
              </a:rPr>
              <a:t>sh</a:t>
            </a:r>
            <a:r>
              <a:rPr lang="en-US" i="1" dirty="0">
                <a:highlight>
                  <a:srgbClr val="C0C0C0"/>
                </a:highlight>
              </a:rPr>
              <a:t> test_java.sh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You may see </a:t>
            </a:r>
            <a:r>
              <a:rPr lang="en-US" dirty="0">
                <a:solidFill>
                  <a:srgbClr val="00B050"/>
                </a:solidFill>
              </a:rPr>
              <a:t>Pass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Fail </a:t>
            </a:r>
            <a:r>
              <a:rPr lang="en-US" dirty="0"/>
              <a:t>output depending on your results.</a:t>
            </a:r>
          </a:p>
        </p:txBody>
      </p:sp>
    </p:spTree>
    <p:extLst>
      <p:ext uri="{BB962C8B-B14F-4D97-AF65-F5344CB8AC3E}">
        <p14:creationId xmlns:p14="http://schemas.microsoft.com/office/powerpoint/2010/main" val="365403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AA5A-CB1B-4AEA-AD5D-C3B2F88B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 IDE: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D11F7-4089-4B62-861D-07F9F054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eclipse</a:t>
            </a:r>
            <a:r>
              <a:rPr lang="en-US" dirty="0"/>
              <a:t> (Windows, Mac OSX , Linux)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https://www.eclipse.org/downloads/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IntelliJ IDEA- Community Edition </a:t>
            </a:r>
            <a:r>
              <a:rPr lang="en-US" dirty="0"/>
              <a:t>(Windows, Mac OSX , Linux)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https://www.jetbrains.com/idea/download/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0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AA5A-CB1B-4AEA-AD5D-C3B2F88B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 IDE: Install eclipse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687AA-53A9-4010-9722-9247E80EB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86" y="2398259"/>
            <a:ext cx="421641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83605-4B3D-4871-95F6-FF21C31C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75" y="2398259"/>
            <a:ext cx="5991225" cy="2676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A9528-E406-4310-A6DD-77EF97672A0A}"/>
              </a:ext>
            </a:extLst>
          </p:cNvPr>
          <p:cNvSpPr txBox="1"/>
          <p:nvPr/>
        </p:nvSpPr>
        <p:spPr>
          <a:xfrm>
            <a:off x="5362575" y="1506022"/>
            <a:ext cx="690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 a workplace where you want to have your java projects and files</a:t>
            </a:r>
          </a:p>
        </p:txBody>
      </p:sp>
    </p:spTree>
    <p:extLst>
      <p:ext uri="{BB962C8B-B14F-4D97-AF65-F5344CB8AC3E}">
        <p14:creationId xmlns:p14="http://schemas.microsoft.com/office/powerpoint/2010/main" val="350866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706E-6EF8-459F-82B8-8FEC0F75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IDE: New Java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427C3F-8E04-4721-8024-E5FB37DC6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69" y="1445230"/>
            <a:ext cx="8730344" cy="5240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B6373A-5BB3-4898-86BF-C7BD3AC5FAFB}"/>
              </a:ext>
            </a:extLst>
          </p:cNvPr>
          <p:cNvSpPr txBox="1"/>
          <p:nvPr/>
        </p:nvSpPr>
        <p:spPr>
          <a:xfrm>
            <a:off x="4206240" y="2770793"/>
            <a:ext cx="6340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File-&gt;New -&gt; Java Project -&gt; Project name</a:t>
            </a:r>
          </a:p>
        </p:txBody>
      </p:sp>
    </p:spTree>
    <p:extLst>
      <p:ext uri="{BB962C8B-B14F-4D97-AF65-F5344CB8AC3E}">
        <p14:creationId xmlns:p14="http://schemas.microsoft.com/office/powerpoint/2010/main" val="109740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C671-6A96-4F78-9EAC-7C73218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IDE: New  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A01C-FCD4-42B7-90C9-02DFE62C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91FC5-46DD-4F10-99F5-08D79F27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74" y="2432966"/>
            <a:ext cx="8238767" cy="4954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93240-BB21-4A04-8AE6-4F10DA0D9690}"/>
              </a:ext>
            </a:extLst>
          </p:cNvPr>
          <p:cNvSpPr txBox="1"/>
          <p:nvPr/>
        </p:nvSpPr>
        <p:spPr>
          <a:xfrm>
            <a:off x="486100" y="1842278"/>
            <a:ext cx="9373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Package Explorer -&gt; Project name -&gt; right click -&gt; New -&gt; Class</a:t>
            </a:r>
          </a:p>
        </p:txBody>
      </p:sp>
    </p:spTree>
    <p:extLst>
      <p:ext uri="{BB962C8B-B14F-4D97-AF65-F5344CB8AC3E}">
        <p14:creationId xmlns:p14="http://schemas.microsoft.com/office/powerpoint/2010/main" val="49458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7AC2-33B6-4167-9677-D2425281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Java Program: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82F3-0D9C-44EB-B3A5-6940DA48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Class1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7F9FBF"/>
                </a:solidFill>
                <a:latin typeface="Courier New" panose="02070309020205020404" pitchFamily="49" charset="0"/>
              </a:rPr>
              <a:t>TODO</a:t>
            </a:r>
            <a:r>
              <a:rPr lang="en-US" b="1" dirty="0">
                <a:solidFill>
                  <a:srgbClr val="3F7F5F"/>
                </a:solidFill>
                <a:latin typeface="Courier New" panose="02070309020205020404" pitchFamily="49" charset="0"/>
              </a:rPr>
              <a:t> Auto-generated method stub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"Hello World!"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3F84-F773-4DAB-98CC-7E6E4E79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and Debug Java program (eclipse):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70AF-E06F-4758-AD71-1313D982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run: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C0C0C0"/>
                </a:highlight>
              </a:rPr>
              <a:t>Run -&gt; Run</a:t>
            </a:r>
            <a:r>
              <a:rPr lang="en-US" dirty="0"/>
              <a:t>	 OR  	</a:t>
            </a:r>
            <a:r>
              <a:rPr lang="en-US" dirty="0">
                <a:highlight>
                  <a:srgbClr val="C0C0C0"/>
                </a:highlight>
              </a:rPr>
              <a:t>Ctrl + F11</a:t>
            </a:r>
          </a:p>
          <a:p>
            <a:r>
              <a:rPr lang="en-US" dirty="0"/>
              <a:t>To Debug: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C0C0C0"/>
                </a:highlight>
              </a:rPr>
              <a:t>Run -&gt; Debug</a:t>
            </a:r>
            <a:r>
              <a:rPr lang="en-US" dirty="0"/>
              <a:t>  OR 		</a:t>
            </a:r>
            <a:r>
              <a:rPr lang="en-US" dirty="0">
                <a:highlight>
                  <a:srgbClr val="C0C0C0"/>
                </a:highlight>
              </a:rPr>
              <a:t>F11</a:t>
            </a:r>
          </a:p>
          <a:p>
            <a:endParaRPr lang="en-US" dirty="0"/>
          </a:p>
          <a:p>
            <a:r>
              <a:rPr lang="en-US" dirty="0"/>
              <a:t>What is Debug for ?</a:t>
            </a:r>
          </a:p>
          <a:p>
            <a:pPr marL="0" indent="0">
              <a:buNone/>
            </a:pPr>
            <a:r>
              <a:rPr lang="en-US" dirty="0"/>
              <a:t>	To run the program line by line and see its intermediate results!</a:t>
            </a:r>
          </a:p>
          <a:p>
            <a:pPr marL="914400" lvl="2" indent="0">
              <a:buNone/>
            </a:pPr>
            <a:r>
              <a:rPr lang="en-US" i="1" dirty="0"/>
              <a:t>Debugging is the process of finding and resolving defects or problems within a computer program that prevent correct operation of computer software or a system (Wikipedia)</a:t>
            </a:r>
          </a:p>
        </p:txBody>
      </p:sp>
    </p:spTree>
    <p:extLst>
      <p:ext uri="{BB962C8B-B14F-4D97-AF65-F5344CB8AC3E}">
        <p14:creationId xmlns:p14="http://schemas.microsoft.com/office/powerpoint/2010/main" val="375156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3F84-F773-4DAB-98CC-7E6E4E79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and Debug Java program (eclipse):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70AF-E06F-4758-AD71-1313D982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see intermediate results in debug mode:</a:t>
            </a:r>
          </a:p>
          <a:p>
            <a:r>
              <a:rPr lang="en-US" dirty="0"/>
              <a:t>Make a </a:t>
            </a:r>
            <a:r>
              <a:rPr lang="en-US" dirty="0">
                <a:solidFill>
                  <a:srgbClr val="FF0000"/>
                </a:solidFill>
              </a:rPr>
              <a:t>breakpoint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Double click on a specific line that you want to jump into it  </a:t>
            </a:r>
          </a:p>
          <a:p>
            <a:r>
              <a:rPr lang="en-US" dirty="0"/>
              <a:t>Press </a:t>
            </a:r>
            <a:r>
              <a:rPr lang="en-US" dirty="0">
                <a:highlight>
                  <a:srgbClr val="C0C0C0"/>
                </a:highlight>
              </a:rPr>
              <a:t>F11</a:t>
            </a:r>
            <a:r>
              <a:rPr lang="en-US" dirty="0"/>
              <a:t> for Debug mode</a:t>
            </a:r>
          </a:p>
          <a:p>
            <a:r>
              <a:rPr lang="en-US" dirty="0"/>
              <a:t>The highlighted line is the current line that is being run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Press </a:t>
            </a:r>
            <a:r>
              <a:rPr lang="en-US" dirty="0">
                <a:highlight>
                  <a:srgbClr val="C0C0C0"/>
                </a:highlight>
              </a:rPr>
              <a:t>F6</a:t>
            </a:r>
            <a:r>
              <a:rPr lang="en-US" dirty="0"/>
              <a:t> for Step Over an statement and see its final result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Press </a:t>
            </a:r>
            <a:r>
              <a:rPr lang="en-US" dirty="0">
                <a:highlight>
                  <a:srgbClr val="C0C0C0"/>
                </a:highlight>
              </a:rPr>
              <a:t>F5</a:t>
            </a:r>
            <a:r>
              <a:rPr lang="en-US" dirty="0"/>
              <a:t> for Step Into an statement ( e. g. a function call) and debug it line by line (if it is a function call)</a:t>
            </a:r>
          </a:p>
          <a:p>
            <a:r>
              <a:rPr lang="en-US" dirty="0"/>
              <a:t>On the right side you can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See variables with their values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Write a valid expression and  see its result Immediately</a:t>
            </a:r>
          </a:p>
        </p:txBody>
      </p:sp>
    </p:spTree>
    <p:extLst>
      <p:ext uri="{BB962C8B-B14F-4D97-AF65-F5344CB8AC3E}">
        <p14:creationId xmlns:p14="http://schemas.microsoft.com/office/powerpoint/2010/main" val="153395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842</Words>
  <Application>Microsoft Office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COSC 2430 Data Structures Fall 2018</vt:lpstr>
      <vt:lpstr>Outline</vt:lpstr>
      <vt:lpstr>Java  IDE:</vt:lpstr>
      <vt:lpstr>Java  IDE: Install eclipse</vt:lpstr>
      <vt:lpstr>Java IDE: New Java Project</vt:lpstr>
      <vt:lpstr>Java IDE: New  Java Class</vt:lpstr>
      <vt:lpstr>A Simple Java Program:</vt:lpstr>
      <vt:lpstr>Run and Debug Java program (eclipse):</vt:lpstr>
      <vt:lpstr>Run and Debug Java program (eclipse):</vt:lpstr>
      <vt:lpstr>Run and Debug Java program:</vt:lpstr>
      <vt:lpstr>Run Java Program from command Line:</vt:lpstr>
      <vt:lpstr>Avoiding Hard-Coding</vt:lpstr>
      <vt:lpstr>Avoiding Hard-Coding</vt:lpstr>
      <vt:lpstr>Run Java Program with Input arguments:</vt:lpstr>
      <vt:lpstr>Java.io.*</vt:lpstr>
      <vt:lpstr>Java.io.*</vt:lpstr>
      <vt:lpstr>Java.io.*</vt:lpstr>
      <vt:lpstr>Java.io.*</vt:lpstr>
      <vt:lpstr>Homework Submission:</vt:lpstr>
      <vt:lpstr>Run Your Program on Linux Server: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 hosseinia</dc:creator>
  <cp:lastModifiedBy>mj hosseinia</cp:lastModifiedBy>
  <cp:revision>210</cp:revision>
  <dcterms:created xsi:type="dcterms:W3CDTF">2018-08-20T01:06:45Z</dcterms:created>
  <dcterms:modified xsi:type="dcterms:W3CDTF">2018-08-20T03:54:23Z</dcterms:modified>
</cp:coreProperties>
</file>