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4" r:id="rId3"/>
    <p:sldId id="312" r:id="rId4"/>
    <p:sldId id="313" r:id="rId5"/>
    <p:sldId id="314" r:id="rId6"/>
    <p:sldId id="308" r:id="rId7"/>
    <p:sldId id="311" r:id="rId8"/>
    <p:sldId id="315" r:id="rId9"/>
    <p:sldId id="300" r:id="rId10"/>
    <p:sldId id="316" r:id="rId11"/>
    <p:sldId id="302" r:id="rId12"/>
    <p:sldId id="317" r:id="rId13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0" d="100"/>
          <a:sy n="200" d="100"/>
        </p:scale>
        <p:origin x="-9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4" Type="http://schemas.openxmlformats.org/officeDocument/2006/relationships/slide" Target="slides/slide11.xml"/><Relationship Id="rId1" Type="http://schemas.openxmlformats.org/officeDocument/2006/relationships/slide" Target="slides/slide2.xml"/><Relationship Id="rId2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6F7136FB-31BA-CB4A-87AA-32DC01BCFB65}" type="datetime8">
              <a:rPr lang="en-US"/>
              <a:pPr>
                <a:defRPr/>
              </a:pPr>
              <a:t>3/18/14 20:43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5FE6B67F-00B3-B149-874A-00497CB71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6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FBD3F05B-BFAD-2148-B44F-1714043EEFDE}" type="datetime8">
              <a:rPr lang="en-US"/>
              <a:pPr>
                <a:defRPr/>
              </a:pPr>
              <a:t>3/18/14 20:43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3AB91E9F-D7EE-9A4D-ACD8-4A8E862AC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6089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Vectors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90EDE6-56C7-CB48-87F9-FBBCCB6EEE5A}" type="datetime8">
              <a:rPr lang="en-US" sz="1300"/>
              <a:pPr eaLnBrk="1" hangingPunct="1"/>
              <a:t>3/18/14 20:43</a:t>
            </a:fld>
            <a:endParaRPr lang="en-US" sz="1300"/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313437-112A-0242-93B8-76B11281F174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45FF4-3F27-514E-98CB-674D4A2BD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8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621E6-FCEB-7C4E-BF29-3B284E749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C68DF-F770-834A-BF12-D11772B28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B3DA4AD3-EC00-9240-B975-D0E14B21F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Arrays</a:t>
            </a:r>
            <a:endParaRPr lang="en-US" sz="1400"/>
          </a:p>
        </p:txBody>
      </p:sp>
      <p:sp>
        <p:nvSpPr>
          <p:cNvPr id="7170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DB98D5-CAC9-9C42-8985-CEE899BACA0D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Arrays</a:t>
            </a:r>
            <a:endParaRPr lang="en-US" dirty="0">
              <a:latin typeface="Tahoma" charset="0"/>
            </a:endParaRPr>
          </a:p>
        </p:txBody>
      </p:sp>
      <p:sp>
        <p:nvSpPr>
          <p:cNvPr id="717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057400"/>
            <a:ext cx="2228088" cy="3123488"/>
          </a:xfrm>
          <a:prstGeom prst="rect">
            <a:avLst/>
          </a:prstGeom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Java </a:t>
            </a:r>
            <a:r>
              <a:rPr lang="en-US" dirty="0" smtClean="0">
                <a:latin typeface="Tahoma" charset="0"/>
              </a:rPr>
              <a:t>Example</a:t>
            </a:r>
            <a:endParaRPr lang="en-US" dirty="0">
              <a:latin typeface="Tahoma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B892B-653F-8642-98BD-2CC6242338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924800" cy="407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Arrays</a:t>
            </a:r>
            <a:endParaRPr lang="en-US" sz="140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395B9E-DB1A-9A4D-8B28-853AA4693EB7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Removing an Entry</a:t>
            </a:r>
            <a:endParaRPr lang="en-US" dirty="0">
              <a:latin typeface="Tahoma" charset="0"/>
            </a:endParaRP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To remove the entry e at index </a:t>
            </a:r>
            <a:r>
              <a:rPr lang="en-US" sz="2400" dirty="0" err="1" smtClean="0">
                <a:latin typeface="Tahoma" charset="0"/>
              </a:rPr>
              <a:t>i</a:t>
            </a:r>
            <a:r>
              <a:rPr lang="en-US" sz="2400" dirty="0" smtClean="0">
                <a:latin typeface="Tahoma" charset="0"/>
              </a:rPr>
              <a:t>, </a:t>
            </a:r>
            <a:r>
              <a:rPr lang="en-US" sz="2400" dirty="0">
                <a:latin typeface="Tahoma" charset="0"/>
              </a:rPr>
              <a:t>we need to fill the hole left by </a:t>
            </a:r>
            <a:r>
              <a:rPr lang="en-US" sz="2400" dirty="0" smtClean="0">
                <a:latin typeface="Tahoma" charset="0"/>
              </a:rPr>
              <a:t>e </a:t>
            </a:r>
            <a:r>
              <a:rPr lang="en-US" sz="2400" dirty="0">
                <a:latin typeface="Tahoma" charset="0"/>
              </a:rPr>
              <a:t>by shifting backward the 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1</a:t>
            </a:r>
            <a:r>
              <a:rPr lang="en-US" sz="2400" dirty="0">
                <a:latin typeface="Tahoma" charset="0"/>
              </a:rPr>
              <a:t> elements </a:t>
            </a:r>
            <a:r>
              <a:rPr lang="en-US" sz="2400" b="1" i="1" dirty="0" smtClean="0">
                <a:latin typeface="Times New Roman" charset="0"/>
              </a:rPr>
              <a:t>board</a:t>
            </a:r>
            <a:r>
              <a:rPr lang="en-US" sz="2400" dirty="0" smtClean="0">
                <a:latin typeface="Times New Roman" charset="0"/>
              </a:rPr>
              <a:t>[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+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1], …, </a:t>
            </a:r>
            <a:r>
              <a:rPr lang="en-US" sz="2400" b="1" i="1" dirty="0" smtClean="0">
                <a:latin typeface="Times New Roman" charset="0"/>
              </a:rPr>
              <a:t>board</a:t>
            </a:r>
            <a:r>
              <a:rPr lang="en-US" sz="2400" dirty="0" smtClean="0">
                <a:latin typeface="Times New Roman" charset="0"/>
              </a:rPr>
              <a:t>[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 smtClean="0">
                <a:latin typeface="Symbol" charset="0"/>
              </a:rPr>
              <a:t>–</a:t>
            </a:r>
            <a:r>
              <a:rPr lang="en-US" sz="2400" b="1" i="1" dirty="0" smtClean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1</a:t>
            </a:r>
            <a:r>
              <a:rPr lang="en-US" sz="2400" dirty="0" smtClean="0">
                <a:latin typeface="Times New Roman" charset="0"/>
              </a:rPr>
              <a:t>]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1325" name="Rectangle 5"/>
          <p:cNvSpPr>
            <a:spLocks noChangeArrowheads="1"/>
          </p:cNvSpPr>
          <p:nvPr/>
        </p:nvSpPr>
        <p:spPr bwMode="auto">
          <a:xfrm>
            <a:off x="2514600" y="5418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326" name="Rectangle 6"/>
          <p:cNvSpPr>
            <a:spLocks noChangeArrowheads="1"/>
          </p:cNvSpPr>
          <p:nvPr/>
        </p:nvSpPr>
        <p:spPr bwMode="auto">
          <a:xfrm>
            <a:off x="2819400" y="5418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327" name="Rectangle 7"/>
          <p:cNvSpPr>
            <a:spLocks noChangeArrowheads="1"/>
          </p:cNvSpPr>
          <p:nvPr/>
        </p:nvSpPr>
        <p:spPr bwMode="auto">
          <a:xfrm>
            <a:off x="3124200" y="5418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328" name="Rectangle 8"/>
          <p:cNvSpPr>
            <a:spLocks noChangeArrowheads="1"/>
          </p:cNvSpPr>
          <p:nvPr/>
        </p:nvSpPr>
        <p:spPr bwMode="auto">
          <a:xfrm>
            <a:off x="5791200" y="54181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1329" name="Rectangle 9"/>
          <p:cNvSpPr>
            <a:spLocks noChangeArrowheads="1"/>
          </p:cNvSpPr>
          <p:nvPr/>
        </p:nvSpPr>
        <p:spPr bwMode="auto">
          <a:xfrm>
            <a:off x="2438400" y="5105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330" name="Rectangle 10"/>
          <p:cNvSpPr>
            <a:spLocks noChangeArrowheads="1"/>
          </p:cNvSpPr>
          <p:nvPr/>
        </p:nvSpPr>
        <p:spPr bwMode="auto">
          <a:xfrm>
            <a:off x="2743200" y="5105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1" name="Rectangle 11"/>
          <p:cNvSpPr>
            <a:spLocks noChangeArrowheads="1"/>
          </p:cNvSpPr>
          <p:nvPr/>
        </p:nvSpPr>
        <p:spPr bwMode="auto">
          <a:xfrm>
            <a:off x="3048000" y="5105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2" name="Rectangle 12"/>
          <p:cNvSpPr>
            <a:spLocks noChangeArrowheads="1"/>
          </p:cNvSpPr>
          <p:nvPr/>
        </p:nvSpPr>
        <p:spPr bwMode="auto">
          <a:xfrm>
            <a:off x="3352800" y="5105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3" name="Rectangle 13"/>
          <p:cNvSpPr>
            <a:spLocks noChangeArrowheads="1"/>
          </p:cNvSpPr>
          <p:nvPr/>
        </p:nvSpPr>
        <p:spPr bwMode="auto">
          <a:xfrm>
            <a:off x="3657600" y="5105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4" name="Rectangle 14"/>
          <p:cNvSpPr>
            <a:spLocks noChangeArrowheads="1"/>
          </p:cNvSpPr>
          <p:nvPr/>
        </p:nvSpPr>
        <p:spPr bwMode="auto">
          <a:xfrm>
            <a:off x="3962400" y="5105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5" name="Rectangle 15"/>
          <p:cNvSpPr>
            <a:spLocks noChangeArrowheads="1"/>
          </p:cNvSpPr>
          <p:nvPr/>
        </p:nvSpPr>
        <p:spPr bwMode="auto">
          <a:xfrm>
            <a:off x="4267200" y="5105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336" name="Rectangle 16"/>
          <p:cNvSpPr>
            <a:spLocks noChangeArrowheads="1"/>
          </p:cNvSpPr>
          <p:nvPr/>
        </p:nvSpPr>
        <p:spPr bwMode="auto">
          <a:xfrm>
            <a:off x="4572000" y="5105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7" name="Rectangle 17"/>
          <p:cNvSpPr>
            <a:spLocks noChangeArrowheads="1"/>
          </p:cNvSpPr>
          <p:nvPr/>
        </p:nvSpPr>
        <p:spPr bwMode="auto">
          <a:xfrm>
            <a:off x="4876800" y="5105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8" name="Rectangle 18"/>
          <p:cNvSpPr>
            <a:spLocks noChangeArrowheads="1"/>
          </p:cNvSpPr>
          <p:nvPr/>
        </p:nvSpPr>
        <p:spPr bwMode="auto">
          <a:xfrm>
            <a:off x="5181600" y="5105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9" name="Rectangle 19"/>
          <p:cNvSpPr>
            <a:spLocks noChangeArrowheads="1"/>
          </p:cNvSpPr>
          <p:nvPr/>
        </p:nvSpPr>
        <p:spPr bwMode="auto">
          <a:xfrm>
            <a:off x="5486400" y="5105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0" name="Rectangle 20"/>
          <p:cNvSpPr>
            <a:spLocks noChangeArrowheads="1"/>
          </p:cNvSpPr>
          <p:nvPr/>
        </p:nvSpPr>
        <p:spPr bwMode="auto">
          <a:xfrm>
            <a:off x="57912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1" name="Rectangle 21"/>
          <p:cNvSpPr>
            <a:spLocks noChangeArrowheads="1"/>
          </p:cNvSpPr>
          <p:nvPr/>
        </p:nvSpPr>
        <p:spPr bwMode="auto">
          <a:xfrm>
            <a:off x="60960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2" name="Rectangle 22"/>
          <p:cNvSpPr>
            <a:spLocks noChangeArrowheads="1"/>
          </p:cNvSpPr>
          <p:nvPr/>
        </p:nvSpPr>
        <p:spPr bwMode="auto">
          <a:xfrm>
            <a:off x="64008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3" name="Rectangle 23"/>
          <p:cNvSpPr>
            <a:spLocks noChangeArrowheads="1"/>
          </p:cNvSpPr>
          <p:nvPr/>
        </p:nvSpPr>
        <p:spPr bwMode="auto">
          <a:xfrm>
            <a:off x="67056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4" name="Rectangle 24"/>
          <p:cNvSpPr>
            <a:spLocks noChangeArrowheads="1"/>
          </p:cNvSpPr>
          <p:nvPr/>
        </p:nvSpPr>
        <p:spPr bwMode="auto">
          <a:xfrm>
            <a:off x="70104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5" name="Rectangle 25"/>
          <p:cNvSpPr>
            <a:spLocks noChangeArrowheads="1"/>
          </p:cNvSpPr>
          <p:nvPr/>
        </p:nvSpPr>
        <p:spPr bwMode="auto">
          <a:xfrm>
            <a:off x="73152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6" name="Rectangle 26"/>
          <p:cNvSpPr>
            <a:spLocks noChangeArrowheads="1"/>
          </p:cNvSpPr>
          <p:nvPr/>
        </p:nvSpPr>
        <p:spPr bwMode="auto">
          <a:xfrm>
            <a:off x="4267200" y="54260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1302" name="Rectangle 51"/>
          <p:cNvSpPr>
            <a:spLocks noChangeArrowheads="1"/>
          </p:cNvSpPr>
          <p:nvPr/>
        </p:nvSpPr>
        <p:spPr bwMode="auto">
          <a:xfrm>
            <a:off x="2514600" y="3589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303" name="Rectangle 52"/>
          <p:cNvSpPr>
            <a:spLocks noChangeArrowheads="1"/>
          </p:cNvSpPr>
          <p:nvPr/>
        </p:nvSpPr>
        <p:spPr bwMode="auto">
          <a:xfrm>
            <a:off x="2819400" y="3589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304" name="Rectangle 53"/>
          <p:cNvSpPr>
            <a:spLocks noChangeArrowheads="1"/>
          </p:cNvSpPr>
          <p:nvPr/>
        </p:nvSpPr>
        <p:spPr bwMode="auto">
          <a:xfrm>
            <a:off x="3124200" y="3589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305" name="Rectangle 54"/>
          <p:cNvSpPr>
            <a:spLocks noChangeArrowheads="1"/>
          </p:cNvSpPr>
          <p:nvPr/>
        </p:nvSpPr>
        <p:spPr bwMode="auto">
          <a:xfrm>
            <a:off x="6121400" y="35893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1306" name="Rectangle 55"/>
          <p:cNvSpPr>
            <a:spLocks noChangeArrowheads="1"/>
          </p:cNvSpPr>
          <p:nvPr/>
        </p:nvSpPr>
        <p:spPr bwMode="auto">
          <a:xfrm>
            <a:off x="2438400" y="3276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307" name="Rectangle 56"/>
          <p:cNvSpPr>
            <a:spLocks noChangeArrowheads="1"/>
          </p:cNvSpPr>
          <p:nvPr/>
        </p:nvSpPr>
        <p:spPr bwMode="auto">
          <a:xfrm>
            <a:off x="2743200" y="3276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Rectangle 57"/>
          <p:cNvSpPr>
            <a:spLocks noChangeArrowheads="1"/>
          </p:cNvSpPr>
          <p:nvPr/>
        </p:nvSpPr>
        <p:spPr bwMode="auto">
          <a:xfrm>
            <a:off x="3048000" y="3276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Rectangle 58"/>
          <p:cNvSpPr>
            <a:spLocks noChangeArrowheads="1"/>
          </p:cNvSpPr>
          <p:nvPr/>
        </p:nvSpPr>
        <p:spPr bwMode="auto">
          <a:xfrm>
            <a:off x="3352800" y="3276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Rectangle 59"/>
          <p:cNvSpPr>
            <a:spLocks noChangeArrowheads="1"/>
          </p:cNvSpPr>
          <p:nvPr/>
        </p:nvSpPr>
        <p:spPr bwMode="auto">
          <a:xfrm>
            <a:off x="3657600" y="3276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Rectangle 60"/>
          <p:cNvSpPr>
            <a:spLocks noChangeArrowheads="1"/>
          </p:cNvSpPr>
          <p:nvPr/>
        </p:nvSpPr>
        <p:spPr bwMode="auto">
          <a:xfrm>
            <a:off x="3962400" y="3276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Rectangle 61"/>
          <p:cNvSpPr>
            <a:spLocks noChangeArrowheads="1"/>
          </p:cNvSpPr>
          <p:nvPr/>
        </p:nvSpPr>
        <p:spPr bwMode="auto">
          <a:xfrm>
            <a:off x="4267200" y="32766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 dirty="0" smtClean="0">
                <a:latin typeface="Times New Roman" charset="0"/>
              </a:rPr>
              <a:t>e</a:t>
            </a:r>
            <a:endParaRPr lang="en-US" b="1" i="1" dirty="0">
              <a:latin typeface="Times New Roman" charset="0"/>
            </a:endParaRPr>
          </a:p>
        </p:txBody>
      </p:sp>
      <p:sp>
        <p:nvSpPr>
          <p:cNvPr id="11313" name="Rectangle 62"/>
          <p:cNvSpPr>
            <a:spLocks noChangeArrowheads="1"/>
          </p:cNvSpPr>
          <p:nvPr/>
        </p:nvSpPr>
        <p:spPr bwMode="auto">
          <a:xfrm>
            <a:off x="4572000" y="3276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Rectangle 63"/>
          <p:cNvSpPr>
            <a:spLocks noChangeArrowheads="1"/>
          </p:cNvSpPr>
          <p:nvPr/>
        </p:nvSpPr>
        <p:spPr bwMode="auto">
          <a:xfrm>
            <a:off x="4876800" y="3276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Rectangle 64"/>
          <p:cNvSpPr>
            <a:spLocks noChangeArrowheads="1"/>
          </p:cNvSpPr>
          <p:nvPr/>
        </p:nvSpPr>
        <p:spPr bwMode="auto">
          <a:xfrm>
            <a:off x="5181600" y="3276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Rectangle 65"/>
          <p:cNvSpPr>
            <a:spLocks noChangeArrowheads="1"/>
          </p:cNvSpPr>
          <p:nvPr/>
        </p:nvSpPr>
        <p:spPr bwMode="auto">
          <a:xfrm>
            <a:off x="5486400" y="3276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7" name="Rectangle 66"/>
          <p:cNvSpPr>
            <a:spLocks noChangeArrowheads="1"/>
          </p:cNvSpPr>
          <p:nvPr/>
        </p:nvSpPr>
        <p:spPr bwMode="auto">
          <a:xfrm>
            <a:off x="5791200" y="3276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Rectangle 67"/>
          <p:cNvSpPr>
            <a:spLocks noChangeArrowheads="1"/>
          </p:cNvSpPr>
          <p:nvPr/>
        </p:nvSpPr>
        <p:spPr bwMode="auto">
          <a:xfrm>
            <a:off x="6096000" y="3276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Rectangle 68"/>
          <p:cNvSpPr>
            <a:spLocks noChangeArrowheads="1"/>
          </p:cNvSpPr>
          <p:nvPr/>
        </p:nvSpPr>
        <p:spPr bwMode="auto">
          <a:xfrm>
            <a:off x="6400800" y="3276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0" name="Rectangle 69"/>
          <p:cNvSpPr>
            <a:spLocks noChangeArrowheads="1"/>
          </p:cNvSpPr>
          <p:nvPr/>
        </p:nvSpPr>
        <p:spPr bwMode="auto">
          <a:xfrm>
            <a:off x="6705600" y="3276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Rectangle 70"/>
          <p:cNvSpPr>
            <a:spLocks noChangeArrowheads="1"/>
          </p:cNvSpPr>
          <p:nvPr/>
        </p:nvSpPr>
        <p:spPr bwMode="auto">
          <a:xfrm>
            <a:off x="7010400" y="3276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Rectangle 71"/>
          <p:cNvSpPr>
            <a:spLocks noChangeArrowheads="1"/>
          </p:cNvSpPr>
          <p:nvPr/>
        </p:nvSpPr>
        <p:spPr bwMode="auto">
          <a:xfrm>
            <a:off x="7315200" y="3276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Rectangle 72"/>
          <p:cNvSpPr>
            <a:spLocks noChangeArrowheads="1"/>
          </p:cNvSpPr>
          <p:nvPr/>
        </p:nvSpPr>
        <p:spPr bwMode="auto">
          <a:xfrm>
            <a:off x="4267200" y="35972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1274" name="Rectangle 28"/>
          <p:cNvSpPr>
            <a:spLocks noChangeArrowheads="1"/>
          </p:cNvSpPr>
          <p:nvPr/>
        </p:nvSpPr>
        <p:spPr bwMode="auto">
          <a:xfrm>
            <a:off x="2514600" y="4503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275" name="Rectangle 29"/>
          <p:cNvSpPr>
            <a:spLocks noChangeArrowheads="1"/>
          </p:cNvSpPr>
          <p:nvPr/>
        </p:nvSpPr>
        <p:spPr bwMode="auto">
          <a:xfrm>
            <a:off x="2819400" y="4503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276" name="Rectangle 30"/>
          <p:cNvSpPr>
            <a:spLocks noChangeArrowheads="1"/>
          </p:cNvSpPr>
          <p:nvPr/>
        </p:nvSpPr>
        <p:spPr bwMode="auto">
          <a:xfrm>
            <a:off x="3124200" y="4503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277" name="Rectangle 31"/>
          <p:cNvSpPr>
            <a:spLocks noChangeArrowheads="1"/>
          </p:cNvSpPr>
          <p:nvPr/>
        </p:nvSpPr>
        <p:spPr bwMode="auto">
          <a:xfrm>
            <a:off x="6105525" y="45037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1278" name="Rectangle 32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79" name="Rectangle 33"/>
          <p:cNvSpPr>
            <a:spLocks noChangeArrowheads="1"/>
          </p:cNvSpPr>
          <p:nvPr/>
        </p:nvSpPr>
        <p:spPr bwMode="auto">
          <a:xfrm>
            <a:off x="2743200" y="4191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34"/>
          <p:cNvSpPr>
            <a:spLocks noChangeArrowheads="1"/>
          </p:cNvSpPr>
          <p:nvPr/>
        </p:nvSpPr>
        <p:spPr bwMode="auto">
          <a:xfrm>
            <a:off x="3048000" y="4191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35"/>
          <p:cNvSpPr>
            <a:spLocks noChangeArrowheads="1"/>
          </p:cNvSpPr>
          <p:nvPr/>
        </p:nvSpPr>
        <p:spPr bwMode="auto">
          <a:xfrm>
            <a:off x="3352800" y="4191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36"/>
          <p:cNvSpPr>
            <a:spLocks noChangeArrowheads="1"/>
          </p:cNvSpPr>
          <p:nvPr/>
        </p:nvSpPr>
        <p:spPr bwMode="auto">
          <a:xfrm>
            <a:off x="3657600" y="4191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37"/>
          <p:cNvSpPr>
            <a:spLocks noChangeArrowheads="1"/>
          </p:cNvSpPr>
          <p:nvPr/>
        </p:nvSpPr>
        <p:spPr bwMode="auto">
          <a:xfrm>
            <a:off x="3962400" y="4191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38"/>
          <p:cNvSpPr>
            <a:spLocks noChangeArrowheads="1"/>
          </p:cNvSpPr>
          <p:nvPr/>
        </p:nvSpPr>
        <p:spPr bwMode="auto">
          <a:xfrm>
            <a:off x="4267200" y="4191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85" name="Rectangle 39"/>
          <p:cNvSpPr>
            <a:spLocks noChangeArrowheads="1"/>
          </p:cNvSpPr>
          <p:nvPr/>
        </p:nvSpPr>
        <p:spPr bwMode="auto">
          <a:xfrm>
            <a:off x="4572000" y="4191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40"/>
          <p:cNvSpPr>
            <a:spLocks noChangeArrowheads="1"/>
          </p:cNvSpPr>
          <p:nvPr/>
        </p:nvSpPr>
        <p:spPr bwMode="auto">
          <a:xfrm>
            <a:off x="4876800" y="4191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Rectangle 41"/>
          <p:cNvSpPr>
            <a:spLocks noChangeArrowheads="1"/>
          </p:cNvSpPr>
          <p:nvPr/>
        </p:nvSpPr>
        <p:spPr bwMode="auto">
          <a:xfrm>
            <a:off x="5181600" y="4191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Rectangle 42"/>
          <p:cNvSpPr>
            <a:spLocks noChangeArrowheads="1"/>
          </p:cNvSpPr>
          <p:nvPr/>
        </p:nvSpPr>
        <p:spPr bwMode="auto">
          <a:xfrm>
            <a:off x="5486400" y="4191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Rectangle 43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Rectangle 44"/>
          <p:cNvSpPr>
            <a:spLocks noChangeArrowheads="1"/>
          </p:cNvSpPr>
          <p:nvPr/>
        </p:nvSpPr>
        <p:spPr bwMode="auto">
          <a:xfrm>
            <a:off x="6096000" y="4191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Rectangle 45"/>
          <p:cNvSpPr>
            <a:spLocks noChangeArrowheads="1"/>
          </p:cNvSpPr>
          <p:nvPr/>
        </p:nvSpPr>
        <p:spPr bwMode="auto">
          <a:xfrm>
            <a:off x="6400800" y="4191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Rectangle 46"/>
          <p:cNvSpPr>
            <a:spLocks noChangeArrowheads="1"/>
          </p:cNvSpPr>
          <p:nvPr/>
        </p:nvSpPr>
        <p:spPr bwMode="auto">
          <a:xfrm>
            <a:off x="6705600" y="4191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Rectangle 47"/>
          <p:cNvSpPr>
            <a:spLocks noChangeArrowheads="1"/>
          </p:cNvSpPr>
          <p:nvPr/>
        </p:nvSpPr>
        <p:spPr bwMode="auto">
          <a:xfrm>
            <a:off x="7010400" y="4191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Rectangle 48"/>
          <p:cNvSpPr>
            <a:spLocks noChangeArrowheads="1"/>
          </p:cNvSpPr>
          <p:nvPr/>
        </p:nvSpPr>
        <p:spPr bwMode="auto">
          <a:xfrm>
            <a:off x="7315200" y="4191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Rectangle 49"/>
          <p:cNvSpPr>
            <a:spLocks noChangeArrowheads="1"/>
          </p:cNvSpPr>
          <p:nvPr/>
        </p:nvSpPr>
        <p:spPr bwMode="auto">
          <a:xfrm>
            <a:off x="4267200" y="45116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cxnSp>
        <p:nvCxnSpPr>
          <p:cNvPr id="11296" name="AutoShape 73"/>
          <p:cNvCxnSpPr>
            <a:cxnSpLocks noChangeShapeType="1"/>
            <a:stCxn id="11284" idx="0"/>
            <a:endCxn id="11285" idx="0"/>
          </p:cNvCxnSpPr>
          <p:nvPr/>
        </p:nvCxnSpPr>
        <p:spPr bwMode="auto">
          <a:xfrm rot="5400000" flipV="1">
            <a:off x="4570413" y="4021138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7" name="AutoShape 74"/>
          <p:cNvCxnSpPr>
            <a:cxnSpLocks noChangeShapeType="1"/>
          </p:cNvCxnSpPr>
          <p:nvPr/>
        </p:nvCxnSpPr>
        <p:spPr bwMode="auto">
          <a:xfrm rot="5400000" flipV="1">
            <a:off x="4875213" y="4040188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8" name="AutoShape 75"/>
          <p:cNvCxnSpPr>
            <a:cxnSpLocks noChangeShapeType="1"/>
          </p:cNvCxnSpPr>
          <p:nvPr/>
        </p:nvCxnSpPr>
        <p:spPr bwMode="auto">
          <a:xfrm rot="5400000" flipV="1">
            <a:off x="5180013" y="4040188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AutoShape 76"/>
          <p:cNvCxnSpPr>
            <a:cxnSpLocks noChangeShapeType="1"/>
          </p:cNvCxnSpPr>
          <p:nvPr/>
        </p:nvCxnSpPr>
        <p:spPr bwMode="auto">
          <a:xfrm rot="5400000" flipV="1">
            <a:off x="5484813" y="4040188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0" name="AutoShape 77"/>
          <p:cNvCxnSpPr>
            <a:cxnSpLocks noChangeShapeType="1"/>
          </p:cNvCxnSpPr>
          <p:nvPr/>
        </p:nvCxnSpPr>
        <p:spPr bwMode="auto">
          <a:xfrm rot="5400000" flipV="1">
            <a:off x="5789613" y="4040188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2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84" name="Rectangle 55"/>
          <p:cNvSpPr>
            <a:spLocks noChangeArrowheads="1"/>
          </p:cNvSpPr>
          <p:nvPr/>
        </p:nvSpPr>
        <p:spPr bwMode="auto">
          <a:xfrm>
            <a:off x="1150937" y="3200400"/>
            <a:ext cx="113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board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5" name="Rectangle 78"/>
          <p:cNvSpPr>
            <a:spLocks noChangeArrowheads="1"/>
          </p:cNvSpPr>
          <p:nvPr/>
        </p:nvSpPr>
        <p:spPr bwMode="auto">
          <a:xfrm>
            <a:off x="1143000" y="4114801"/>
            <a:ext cx="113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board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6" name="Rectangle 78"/>
          <p:cNvSpPr>
            <a:spLocks noChangeArrowheads="1"/>
          </p:cNvSpPr>
          <p:nvPr/>
        </p:nvSpPr>
        <p:spPr bwMode="auto">
          <a:xfrm>
            <a:off x="1143000" y="5105400"/>
            <a:ext cx="113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board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Java </a:t>
            </a:r>
            <a:r>
              <a:rPr lang="en-US" dirty="0" smtClean="0">
                <a:latin typeface="Tahoma" charset="0"/>
              </a:rPr>
              <a:t>Example</a:t>
            </a:r>
            <a:endParaRPr lang="en-US" dirty="0">
              <a:latin typeface="Tahoma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B892B-653F-8642-98BD-2CC6242338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21" y="1905000"/>
            <a:ext cx="815527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5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Arrays</a:t>
            </a:r>
            <a:endParaRPr lang="en-US" sz="1400"/>
          </a:p>
        </p:txBody>
      </p:sp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A9F579-00BF-2B4E-9163-685D08097BE3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Array Definition</a:t>
            </a:r>
            <a:endParaRPr lang="en-US" dirty="0">
              <a:latin typeface="Tahoma" charset="0"/>
            </a:endParaRP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543800" cy="3581400"/>
          </a:xfrm>
        </p:spPr>
        <p:txBody>
          <a:bodyPr/>
          <a:lstStyle/>
          <a:p>
            <a:pPr eaLnBrk="1" hangingPunct="1"/>
            <a:r>
              <a:rPr lang="en-US" dirty="0" smtClean="0"/>
              <a:t>An </a:t>
            </a:r>
            <a:r>
              <a:rPr lang="en-US" b="1" i="1" dirty="0" smtClean="0"/>
              <a:t>array</a:t>
            </a:r>
            <a:r>
              <a:rPr lang="en-US" dirty="0" smtClean="0"/>
              <a:t> is </a:t>
            </a:r>
            <a:r>
              <a:rPr lang="en-US" dirty="0"/>
              <a:t>a sequenced collection of variables all of the same type. Each variable, or </a:t>
            </a:r>
            <a:r>
              <a:rPr lang="en-US" b="1" i="1" dirty="0"/>
              <a:t>cell</a:t>
            </a:r>
            <a:r>
              <a:rPr lang="en-US" dirty="0"/>
              <a:t>, in an array has an </a:t>
            </a:r>
            <a:r>
              <a:rPr lang="en-US" b="1" i="1" dirty="0"/>
              <a:t>index</a:t>
            </a:r>
            <a:r>
              <a:rPr lang="en-US" dirty="0"/>
              <a:t>, which uniquely refers to the value stored in that cell. The cells of an </a:t>
            </a:r>
            <a:r>
              <a:rPr lang="en-US" dirty="0" smtClean="0"/>
              <a:t>array, A, </a:t>
            </a:r>
            <a:r>
              <a:rPr lang="en-US" dirty="0"/>
              <a:t>are numbered 0, 1, 2, and so on. </a:t>
            </a:r>
          </a:p>
          <a:p>
            <a:pPr eaLnBrk="1" hangingPunct="1"/>
            <a:r>
              <a:rPr lang="en-US" dirty="0"/>
              <a:t>Each value stored in an array </a:t>
            </a:r>
            <a:r>
              <a:rPr lang="en-US" dirty="0" smtClean="0"/>
              <a:t>is often </a:t>
            </a:r>
            <a:r>
              <a:rPr lang="en-US" dirty="0"/>
              <a:t>called an </a:t>
            </a:r>
            <a:r>
              <a:rPr lang="en-US" b="1" i="1" dirty="0"/>
              <a:t>element </a:t>
            </a:r>
            <a:r>
              <a:rPr lang="en-US" dirty="0"/>
              <a:t>of that array. 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9221" name="Rectangle 58"/>
          <p:cNvSpPr>
            <a:spLocks noChangeArrowheads="1"/>
          </p:cNvSpPr>
          <p:nvPr/>
        </p:nvSpPr>
        <p:spPr bwMode="auto">
          <a:xfrm>
            <a:off x="1524000" y="53340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2" name="Rectangle 59"/>
          <p:cNvSpPr>
            <a:spLocks noChangeArrowheads="1"/>
          </p:cNvSpPr>
          <p:nvPr/>
        </p:nvSpPr>
        <p:spPr bwMode="auto">
          <a:xfrm>
            <a:off x="20574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3" name="Rectangle 60"/>
          <p:cNvSpPr>
            <a:spLocks noChangeArrowheads="1"/>
          </p:cNvSpPr>
          <p:nvPr/>
        </p:nvSpPr>
        <p:spPr bwMode="auto">
          <a:xfrm>
            <a:off x="23622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4" name="Rectangle 61"/>
          <p:cNvSpPr>
            <a:spLocks noChangeArrowheads="1"/>
          </p:cNvSpPr>
          <p:nvPr/>
        </p:nvSpPr>
        <p:spPr bwMode="auto">
          <a:xfrm>
            <a:off x="26670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5" name="Rectangle 65"/>
          <p:cNvSpPr>
            <a:spLocks noChangeArrowheads="1"/>
          </p:cNvSpPr>
          <p:nvPr/>
        </p:nvSpPr>
        <p:spPr bwMode="auto">
          <a:xfrm>
            <a:off x="5334000" y="57229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6" name="Rectangle 82"/>
          <p:cNvSpPr>
            <a:spLocks noChangeArrowheads="1"/>
          </p:cNvSpPr>
          <p:nvPr/>
        </p:nvSpPr>
        <p:spPr bwMode="auto">
          <a:xfrm>
            <a:off x="1981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27" name="Rectangle 83"/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84"/>
          <p:cNvSpPr>
            <a:spLocks noChangeArrowheads="1"/>
          </p:cNvSpPr>
          <p:nvPr/>
        </p:nvSpPr>
        <p:spPr bwMode="auto">
          <a:xfrm>
            <a:off x="2590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85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86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87"/>
          <p:cNvSpPr>
            <a:spLocks noChangeArrowheads="1"/>
          </p:cNvSpPr>
          <p:nvPr/>
        </p:nvSpPr>
        <p:spPr bwMode="auto">
          <a:xfrm>
            <a:off x="3505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88"/>
          <p:cNvSpPr>
            <a:spLocks noChangeArrowheads="1"/>
          </p:cNvSpPr>
          <p:nvPr/>
        </p:nvSpPr>
        <p:spPr bwMode="auto">
          <a:xfrm>
            <a:off x="3810000" y="54102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33" name="Rectangle 89"/>
          <p:cNvSpPr>
            <a:spLocks noChangeArrowheads="1"/>
          </p:cNvSpPr>
          <p:nvPr/>
        </p:nvSpPr>
        <p:spPr bwMode="auto">
          <a:xfrm>
            <a:off x="4114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90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91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92"/>
          <p:cNvSpPr>
            <a:spLocks noChangeArrowheads="1"/>
          </p:cNvSpPr>
          <p:nvPr/>
        </p:nvSpPr>
        <p:spPr bwMode="auto">
          <a:xfrm>
            <a:off x="5029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93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94"/>
          <p:cNvSpPr>
            <a:spLocks noChangeArrowheads="1"/>
          </p:cNvSpPr>
          <p:nvPr/>
        </p:nvSpPr>
        <p:spPr bwMode="auto">
          <a:xfrm>
            <a:off x="5638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95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96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97"/>
          <p:cNvSpPr>
            <a:spLocks noChangeArrowheads="1"/>
          </p:cNvSpPr>
          <p:nvPr/>
        </p:nvSpPr>
        <p:spPr bwMode="auto">
          <a:xfrm>
            <a:off x="6553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98"/>
          <p:cNvSpPr>
            <a:spLocks noChangeArrowheads="1"/>
          </p:cNvSpPr>
          <p:nvPr/>
        </p:nvSpPr>
        <p:spPr bwMode="auto">
          <a:xfrm>
            <a:off x="6858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130"/>
          <p:cNvSpPr>
            <a:spLocks noChangeArrowheads="1"/>
          </p:cNvSpPr>
          <p:nvPr/>
        </p:nvSpPr>
        <p:spPr bwMode="auto">
          <a:xfrm>
            <a:off x="3810000" y="57308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44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Arrays</a:t>
            </a:r>
            <a:endParaRPr lang="en-US" sz="1400"/>
          </a:p>
        </p:txBody>
      </p:sp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A9F579-00BF-2B4E-9163-685D08097BE3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Array Length and Capacity</a:t>
            </a:r>
            <a:endParaRPr lang="en-US" dirty="0">
              <a:latin typeface="Tahoma" charset="0"/>
            </a:endParaRP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543800" cy="3352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Since </a:t>
            </a:r>
            <a:r>
              <a:rPr lang="en-US" sz="2400" dirty="0"/>
              <a:t>the length of an array determines the maximum number of things that can be stored in the array, we will sometimes refer to the length of an array as its </a:t>
            </a:r>
            <a:r>
              <a:rPr lang="en-US" sz="2400" b="1" i="1" dirty="0"/>
              <a:t>capacity</a:t>
            </a:r>
            <a:r>
              <a:rPr lang="en-US" sz="2400" dirty="0"/>
              <a:t>. 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In </a:t>
            </a:r>
            <a:r>
              <a:rPr lang="en-US" sz="2400" dirty="0"/>
              <a:t>Java, the length of an array named </a:t>
            </a:r>
            <a:r>
              <a:rPr lang="en-US" sz="2400" i="1" dirty="0"/>
              <a:t>a </a:t>
            </a:r>
            <a:r>
              <a:rPr lang="en-US" sz="2400" dirty="0"/>
              <a:t>can be accessed using the syntax </a:t>
            </a:r>
            <a:r>
              <a:rPr lang="en-US" sz="2400" i="1" dirty="0" err="1"/>
              <a:t>a</a:t>
            </a:r>
            <a:r>
              <a:rPr lang="en-US" sz="2400" dirty="0" err="1"/>
              <a:t>.length</a:t>
            </a:r>
            <a:r>
              <a:rPr lang="en-US" sz="2400" dirty="0"/>
              <a:t>. Thus, the cells of an </a:t>
            </a:r>
            <a:r>
              <a:rPr lang="en-US" sz="2400" dirty="0" smtClean="0"/>
              <a:t>array, </a:t>
            </a:r>
            <a:r>
              <a:rPr lang="en-US" sz="2400" i="1" dirty="0" smtClean="0"/>
              <a:t>a</a:t>
            </a:r>
            <a:r>
              <a:rPr lang="en-US" sz="2400" dirty="0" smtClean="0"/>
              <a:t>,</a:t>
            </a:r>
            <a:r>
              <a:rPr lang="en-US" sz="2400" i="1" dirty="0" smtClean="0"/>
              <a:t> </a:t>
            </a:r>
            <a:r>
              <a:rPr lang="en-US" sz="2400" dirty="0"/>
              <a:t>are numbered 0, 1, 2, and so on, up through </a:t>
            </a:r>
            <a:r>
              <a:rPr lang="en-US" sz="2400" i="1" dirty="0"/>
              <a:t>a</a:t>
            </a:r>
            <a:r>
              <a:rPr lang="en-US" sz="2400" dirty="0"/>
              <a:t>.length−1, and the cell with index </a:t>
            </a:r>
            <a:r>
              <a:rPr lang="en-US" sz="2400" i="1" dirty="0"/>
              <a:t>k </a:t>
            </a:r>
            <a:r>
              <a:rPr lang="en-US" sz="2400" dirty="0"/>
              <a:t>can be accessed with syntax </a:t>
            </a:r>
            <a:r>
              <a:rPr lang="en-US" sz="2400" i="1" dirty="0"/>
              <a:t>a</a:t>
            </a:r>
            <a:r>
              <a:rPr lang="en-US" sz="2400" dirty="0"/>
              <a:t>[</a:t>
            </a:r>
            <a:r>
              <a:rPr lang="en-US" sz="2400" i="1" dirty="0"/>
              <a:t>k</a:t>
            </a:r>
            <a:r>
              <a:rPr lang="en-US" sz="2400" dirty="0"/>
              <a:t>]. </a:t>
            </a:r>
          </a:p>
          <a:p>
            <a:pPr eaLnBrk="1" hangingPunct="1"/>
            <a:endParaRPr lang="en-US" sz="2400" dirty="0">
              <a:latin typeface="Times New Roman" charset="0"/>
            </a:endParaRPr>
          </a:p>
        </p:txBody>
      </p:sp>
      <p:sp>
        <p:nvSpPr>
          <p:cNvPr id="9221" name="Rectangle 58"/>
          <p:cNvSpPr>
            <a:spLocks noChangeArrowheads="1"/>
          </p:cNvSpPr>
          <p:nvPr/>
        </p:nvSpPr>
        <p:spPr bwMode="auto">
          <a:xfrm>
            <a:off x="1524000" y="53340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222" name="Rectangle 59"/>
          <p:cNvSpPr>
            <a:spLocks noChangeArrowheads="1"/>
          </p:cNvSpPr>
          <p:nvPr/>
        </p:nvSpPr>
        <p:spPr bwMode="auto">
          <a:xfrm>
            <a:off x="20574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3" name="Rectangle 60"/>
          <p:cNvSpPr>
            <a:spLocks noChangeArrowheads="1"/>
          </p:cNvSpPr>
          <p:nvPr/>
        </p:nvSpPr>
        <p:spPr bwMode="auto">
          <a:xfrm>
            <a:off x="23622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4" name="Rectangle 61"/>
          <p:cNvSpPr>
            <a:spLocks noChangeArrowheads="1"/>
          </p:cNvSpPr>
          <p:nvPr/>
        </p:nvSpPr>
        <p:spPr bwMode="auto">
          <a:xfrm>
            <a:off x="26670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5" name="Rectangle 65"/>
          <p:cNvSpPr>
            <a:spLocks noChangeArrowheads="1"/>
          </p:cNvSpPr>
          <p:nvPr/>
        </p:nvSpPr>
        <p:spPr bwMode="auto">
          <a:xfrm>
            <a:off x="5334000" y="57229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6" name="Rectangle 82"/>
          <p:cNvSpPr>
            <a:spLocks noChangeArrowheads="1"/>
          </p:cNvSpPr>
          <p:nvPr/>
        </p:nvSpPr>
        <p:spPr bwMode="auto">
          <a:xfrm>
            <a:off x="1981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27" name="Rectangle 83"/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84"/>
          <p:cNvSpPr>
            <a:spLocks noChangeArrowheads="1"/>
          </p:cNvSpPr>
          <p:nvPr/>
        </p:nvSpPr>
        <p:spPr bwMode="auto">
          <a:xfrm>
            <a:off x="2590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85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86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87"/>
          <p:cNvSpPr>
            <a:spLocks noChangeArrowheads="1"/>
          </p:cNvSpPr>
          <p:nvPr/>
        </p:nvSpPr>
        <p:spPr bwMode="auto">
          <a:xfrm>
            <a:off x="3505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88"/>
          <p:cNvSpPr>
            <a:spLocks noChangeArrowheads="1"/>
          </p:cNvSpPr>
          <p:nvPr/>
        </p:nvSpPr>
        <p:spPr bwMode="auto">
          <a:xfrm>
            <a:off x="3810000" y="54102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33" name="Rectangle 89"/>
          <p:cNvSpPr>
            <a:spLocks noChangeArrowheads="1"/>
          </p:cNvSpPr>
          <p:nvPr/>
        </p:nvSpPr>
        <p:spPr bwMode="auto">
          <a:xfrm>
            <a:off x="4114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90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91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92"/>
          <p:cNvSpPr>
            <a:spLocks noChangeArrowheads="1"/>
          </p:cNvSpPr>
          <p:nvPr/>
        </p:nvSpPr>
        <p:spPr bwMode="auto">
          <a:xfrm>
            <a:off x="5029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93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94"/>
          <p:cNvSpPr>
            <a:spLocks noChangeArrowheads="1"/>
          </p:cNvSpPr>
          <p:nvPr/>
        </p:nvSpPr>
        <p:spPr bwMode="auto">
          <a:xfrm>
            <a:off x="5638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95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96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97"/>
          <p:cNvSpPr>
            <a:spLocks noChangeArrowheads="1"/>
          </p:cNvSpPr>
          <p:nvPr/>
        </p:nvSpPr>
        <p:spPr bwMode="auto">
          <a:xfrm>
            <a:off x="6553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98"/>
          <p:cNvSpPr>
            <a:spLocks noChangeArrowheads="1"/>
          </p:cNvSpPr>
          <p:nvPr/>
        </p:nvSpPr>
        <p:spPr bwMode="auto">
          <a:xfrm>
            <a:off x="6858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130"/>
          <p:cNvSpPr>
            <a:spLocks noChangeArrowheads="1"/>
          </p:cNvSpPr>
          <p:nvPr/>
        </p:nvSpPr>
        <p:spPr bwMode="auto">
          <a:xfrm>
            <a:off x="3810000" y="5730875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k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244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3170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 (first 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first way to create an array is to use an assignment to a literal form when initially declaring the array, using a syntax as: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i="1" dirty="0" err="1"/>
              <a:t>elementType</a:t>
            </a:r>
            <a:r>
              <a:rPr lang="en-US" sz="2400" i="1" dirty="0"/>
              <a:t> </a:t>
            </a:r>
            <a:r>
              <a:rPr lang="en-US" sz="2400" dirty="0"/>
              <a:t>can be any Java base type or class name, and </a:t>
            </a:r>
            <a:r>
              <a:rPr lang="en-US" sz="2400" i="1" dirty="0" err="1"/>
              <a:t>arrayName</a:t>
            </a:r>
            <a:r>
              <a:rPr lang="en-US" sz="2400" i="1" dirty="0"/>
              <a:t> </a:t>
            </a:r>
            <a:r>
              <a:rPr lang="en-US" sz="2400" dirty="0"/>
              <a:t>can be any valid Java identifier. The initial values must be of the same type as the array.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621E6-FCEB-7C4E-BF29-3B284E7491F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0"/>
            <a:ext cx="7543800" cy="5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1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 (second 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495800"/>
          </a:xfrm>
        </p:spPr>
        <p:txBody>
          <a:bodyPr/>
          <a:lstStyle/>
          <a:p>
            <a:r>
              <a:rPr lang="en-US" sz="2800" dirty="0"/>
              <a:t>The second way to create an array is to use the </a:t>
            </a:r>
            <a:r>
              <a:rPr lang="en-US" sz="2800" b="1" dirty="0"/>
              <a:t>new</a:t>
            </a:r>
            <a:r>
              <a:rPr lang="en-US" sz="2800" dirty="0"/>
              <a:t> operator. </a:t>
            </a:r>
          </a:p>
          <a:p>
            <a:pPr lvl="1"/>
            <a:r>
              <a:rPr lang="en-US" sz="2400" dirty="0" smtClean="0"/>
              <a:t>However</a:t>
            </a:r>
            <a:r>
              <a:rPr lang="en-US" sz="2400" dirty="0"/>
              <a:t>, because an array is not an instance of a class, we do not use a typical </a:t>
            </a:r>
            <a:r>
              <a:rPr lang="en-US" sz="2400" dirty="0" smtClean="0"/>
              <a:t>constructor. </a:t>
            </a:r>
            <a:r>
              <a:rPr lang="en-US" sz="2400" dirty="0"/>
              <a:t>Instead we use the syntax: </a:t>
            </a:r>
            <a:endParaRPr lang="en-US" sz="2400" dirty="0" smtClean="0"/>
          </a:p>
          <a:p>
            <a:pPr marL="0" indent="0">
              <a:buNone/>
            </a:pPr>
            <a:r>
              <a:rPr lang="en-US" sz="2800" b="1" dirty="0" smtClean="0"/>
              <a:t>		new </a:t>
            </a:r>
            <a:r>
              <a:rPr lang="en-US" sz="2800" i="1" dirty="0" err="1"/>
              <a:t>elementType</a:t>
            </a:r>
            <a:r>
              <a:rPr lang="en-US" sz="2800" dirty="0"/>
              <a:t>[</a:t>
            </a:r>
            <a:r>
              <a:rPr lang="en-US" sz="2800" i="1" dirty="0"/>
              <a:t>length</a:t>
            </a:r>
            <a:r>
              <a:rPr lang="en-US" sz="2800" dirty="0"/>
              <a:t>] </a:t>
            </a:r>
            <a:endParaRPr lang="en-US" sz="2800" dirty="0" smtClean="0"/>
          </a:p>
          <a:p>
            <a:r>
              <a:rPr lang="en-US" sz="2800" i="1" dirty="0" smtClean="0"/>
              <a:t>length </a:t>
            </a:r>
            <a:r>
              <a:rPr lang="en-US" sz="2800" dirty="0"/>
              <a:t>is a positive integer denoting the length of the new array.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b="1" dirty="0"/>
              <a:t>new</a:t>
            </a:r>
            <a:r>
              <a:rPr lang="en-US" sz="2800" dirty="0"/>
              <a:t> operator returns a reference to the new array, and typically this would be assigned to an array variable. 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621E6-FCEB-7C4E-BF29-3B284E7491F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7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1143000"/>
          </a:xfrm>
        </p:spPr>
        <p:txBody>
          <a:bodyPr/>
          <a:lstStyle/>
          <a:p>
            <a:r>
              <a:rPr lang="en-US">
                <a:latin typeface="Tahoma" charset="0"/>
              </a:rPr>
              <a:t>Arrays of Characters or Object References</a:t>
            </a:r>
          </a:p>
        </p:txBody>
      </p:sp>
      <p:sp>
        <p:nvSpPr>
          <p:cNvPr id="1843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</a:rPr>
              <a:t>An array can store primitive elements, such as </a:t>
            </a:r>
            <a:r>
              <a:rPr lang="en-US" sz="2800" dirty="0" smtClean="0">
                <a:latin typeface="Tahoma" charset="0"/>
              </a:rPr>
              <a:t>characters</a:t>
            </a:r>
            <a:r>
              <a:rPr lang="en-US" sz="2800" b="1" dirty="0" smtClean="0">
                <a:latin typeface="Tahoma" charset="0"/>
              </a:rPr>
              <a:t>.</a:t>
            </a:r>
            <a:endParaRPr lang="en-US" sz="2800" b="1" dirty="0">
              <a:latin typeface="Tahoma" charset="0"/>
            </a:endParaRPr>
          </a:p>
          <a:p>
            <a:endParaRPr lang="en-US" sz="2800" dirty="0">
              <a:latin typeface="Tahoma" charset="0"/>
            </a:endParaRPr>
          </a:p>
          <a:p>
            <a:endParaRPr lang="en-US" sz="2800" dirty="0">
              <a:latin typeface="Tahoma" charset="0"/>
            </a:endParaRPr>
          </a:p>
          <a:p>
            <a:r>
              <a:rPr lang="en-US" sz="2800" dirty="0">
                <a:latin typeface="Tahoma" charset="0"/>
              </a:rPr>
              <a:t>An array can also store references to objects.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5465A-8C0E-4645-9685-A2C113D4DA4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843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14600"/>
            <a:ext cx="29718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4114800"/>
            <a:ext cx="5981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24800" cy="11430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Java </a:t>
            </a:r>
            <a:r>
              <a:rPr lang="en-US" dirty="0" smtClean="0">
                <a:latin typeface="Tahoma" charset="0"/>
              </a:rPr>
              <a:t>Example: Game Entries</a:t>
            </a:r>
            <a:endParaRPr lang="en-US" dirty="0">
              <a:latin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57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A game entry stores the name of a player and her best score so far in a game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3600"/>
            <a:ext cx="7620000" cy="413465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B892B-653F-8642-98BD-2CC6242338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Java </a:t>
            </a:r>
            <a:r>
              <a:rPr lang="en-US" dirty="0" smtClean="0">
                <a:latin typeface="Tahoma" charset="0"/>
              </a:rPr>
              <a:t>Example: Scoreboard</a:t>
            </a:r>
            <a:endParaRPr lang="en-US" dirty="0">
              <a:latin typeface="Tahoma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B892B-653F-8642-98BD-2CC6242338D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0514"/>
            <a:ext cx="8080184" cy="260448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95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Keep track of  players and their best scores in an array, board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T</a:t>
            </a:r>
            <a:r>
              <a:rPr lang="en-US" sz="1800" dirty="0" smtClean="0"/>
              <a:t>he elements of board are objects of class </a:t>
            </a:r>
            <a:r>
              <a:rPr lang="en-US" sz="1800" dirty="0" err="1" smtClean="0"/>
              <a:t>GameEntry</a:t>
            </a:r>
            <a:endParaRPr lang="en-US" sz="1800" dirty="0" smtClean="0"/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Array board is sorted by score</a:t>
            </a:r>
          </a:p>
          <a:p>
            <a:pPr lvl="1"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807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Arrays</a:t>
            </a:r>
            <a:endParaRPr lang="en-US" sz="1400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4884CDC-1E26-0C42-9EF2-C23C976FBF5F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Adding an Entry</a:t>
            </a:r>
            <a:endParaRPr lang="en-US" dirty="0">
              <a:latin typeface="Tahoma" charset="0"/>
            </a:endParaRP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239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To add an entry e into array board at index </a:t>
            </a:r>
            <a:r>
              <a:rPr lang="en-US" sz="2400" dirty="0" err="1" smtClean="0">
                <a:latin typeface="Tahoma" charset="0"/>
              </a:rPr>
              <a:t>i</a:t>
            </a:r>
            <a:r>
              <a:rPr lang="en-US" sz="2400" dirty="0" smtClean="0">
                <a:latin typeface="Tahoma" charset="0"/>
              </a:rPr>
              <a:t>, </a:t>
            </a:r>
            <a:r>
              <a:rPr lang="en-US" sz="2400" dirty="0" smtClean="0">
                <a:latin typeface="Tahoma" charset="0"/>
              </a:rPr>
              <a:t>we </a:t>
            </a:r>
            <a:r>
              <a:rPr lang="en-US" sz="2400" dirty="0">
                <a:latin typeface="Tahoma" charset="0"/>
              </a:rPr>
              <a:t>need to make room for </a:t>
            </a:r>
            <a:r>
              <a:rPr lang="en-US" sz="2400" dirty="0" smtClean="0">
                <a:latin typeface="Tahoma" charset="0"/>
              </a:rPr>
              <a:t>it by </a:t>
            </a:r>
            <a:r>
              <a:rPr lang="en-US" sz="2400" dirty="0">
                <a:latin typeface="Tahoma" charset="0"/>
              </a:rPr>
              <a:t>shifting forward the 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entries </a:t>
            </a:r>
            <a:r>
              <a:rPr lang="en-US" sz="2400" b="1" i="1" dirty="0" smtClean="0">
                <a:latin typeface="Times New Roman" charset="0"/>
              </a:rPr>
              <a:t>board</a:t>
            </a:r>
            <a:r>
              <a:rPr lang="en-US" sz="2400" dirty="0" smtClean="0">
                <a:latin typeface="Times New Roman" charset="0"/>
              </a:rPr>
              <a:t>[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], …, </a:t>
            </a:r>
            <a:r>
              <a:rPr lang="en-US" sz="2400" b="1" i="1" dirty="0" smtClean="0">
                <a:latin typeface="Times New Roman" charset="0"/>
              </a:rPr>
              <a:t>board</a:t>
            </a:r>
            <a:r>
              <a:rPr lang="en-US" sz="2400" dirty="0" smtClean="0">
                <a:latin typeface="Times New Roman" charset="0"/>
              </a:rPr>
              <a:t>[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 smtClean="0">
                <a:latin typeface="Symbol" charset="0"/>
              </a:rPr>
              <a:t>–</a:t>
            </a:r>
            <a:r>
              <a:rPr lang="en-US" sz="2400" b="1" i="1" dirty="0" smtClean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1</a:t>
            </a:r>
            <a:r>
              <a:rPr lang="en-US" sz="2400" dirty="0" smtClean="0">
                <a:latin typeface="Times New Roman" charset="0"/>
              </a:rPr>
              <a:t>]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0245" name="Rectangle 55"/>
          <p:cNvSpPr>
            <a:spLocks noChangeArrowheads="1"/>
          </p:cNvSpPr>
          <p:nvPr/>
        </p:nvSpPr>
        <p:spPr bwMode="auto">
          <a:xfrm>
            <a:off x="1227137" y="3048000"/>
            <a:ext cx="113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board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246" name="Rectangle 56"/>
          <p:cNvSpPr>
            <a:spLocks noChangeArrowheads="1"/>
          </p:cNvSpPr>
          <p:nvPr/>
        </p:nvSpPr>
        <p:spPr bwMode="auto">
          <a:xfrm>
            <a:off x="2514600" y="34252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7" name="Rectangle 57"/>
          <p:cNvSpPr>
            <a:spLocks noChangeArrowheads="1"/>
          </p:cNvSpPr>
          <p:nvPr/>
        </p:nvSpPr>
        <p:spPr bwMode="auto">
          <a:xfrm>
            <a:off x="2819400" y="34252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8" name="Rectangle 58"/>
          <p:cNvSpPr>
            <a:spLocks noChangeArrowheads="1"/>
          </p:cNvSpPr>
          <p:nvPr/>
        </p:nvSpPr>
        <p:spPr bwMode="auto">
          <a:xfrm>
            <a:off x="3124200" y="34252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9" name="Rectangle 59"/>
          <p:cNvSpPr>
            <a:spLocks noChangeArrowheads="1"/>
          </p:cNvSpPr>
          <p:nvPr/>
        </p:nvSpPr>
        <p:spPr bwMode="auto">
          <a:xfrm>
            <a:off x="5791200" y="3425270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50" name="Rectangle 60"/>
          <p:cNvSpPr>
            <a:spLocks noChangeArrowheads="1"/>
          </p:cNvSpPr>
          <p:nvPr/>
        </p:nvSpPr>
        <p:spPr bwMode="auto">
          <a:xfrm>
            <a:off x="2438400" y="31125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1" name="Rectangle 61"/>
          <p:cNvSpPr>
            <a:spLocks noChangeArrowheads="1"/>
          </p:cNvSpPr>
          <p:nvPr/>
        </p:nvSpPr>
        <p:spPr bwMode="auto">
          <a:xfrm>
            <a:off x="2743200" y="31125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62"/>
          <p:cNvSpPr>
            <a:spLocks noChangeArrowheads="1"/>
          </p:cNvSpPr>
          <p:nvPr/>
        </p:nvSpPr>
        <p:spPr bwMode="auto">
          <a:xfrm>
            <a:off x="3048000" y="31125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63"/>
          <p:cNvSpPr>
            <a:spLocks noChangeArrowheads="1"/>
          </p:cNvSpPr>
          <p:nvPr/>
        </p:nvSpPr>
        <p:spPr bwMode="auto">
          <a:xfrm>
            <a:off x="3352800" y="31125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64"/>
          <p:cNvSpPr>
            <a:spLocks noChangeArrowheads="1"/>
          </p:cNvSpPr>
          <p:nvPr/>
        </p:nvSpPr>
        <p:spPr bwMode="auto">
          <a:xfrm>
            <a:off x="3657600" y="31125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65"/>
          <p:cNvSpPr>
            <a:spLocks noChangeArrowheads="1"/>
          </p:cNvSpPr>
          <p:nvPr/>
        </p:nvSpPr>
        <p:spPr bwMode="auto">
          <a:xfrm>
            <a:off x="3962400" y="31125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66"/>
          <p:cNvSpPr>
            <a:spLocks noChangeArrowheads="1"/>
          </p:cNvSpPr>
          <p:nvPr/>
        </p:nvSpPr>
        <p:spPr bwMode="auto">
          <a:xfrm>
            <a:off x="4267200" y="31125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7" name="Rectangle 67"/>
          <p:cNvSpPr>
            <a:spLocks noChangeArrowheads="1"/>
          </p:cNvSpPr>
          <p:nvPr/>
        </p:nvSpPr>
        <p:spPr bwMode="auto">
          <a:xfrm>
            <a:off x="4572000" y="31125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68"/>
          <p:cNvSpPr>
            <a:spLocks noChangeArrowheads="1"/>
          </p:cNvSpPr>
          <p:nvPr/>
        </p:nvSpPr>
        <p:spPr bwMode="auto">
          <a:xfrm>
            <a:off x="4876800" y="31125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69"/>
          <p:cNvSpPr>
            <a:spLocks noChangeArrowheads="1"/>
          </p:cNvSpPr>
          <p:nvPr/>
        </p:nvSpPr>
        <p:spPr bwMode="auto">
          <a:xfrm>
            <a:off x="5181600" y="31125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70"/>
          <p:cNvSpPr>
            <a:spLocks noChangeArrowheads="1"/>
          </p:cNvSpPr>
          <p:nvPr/>
        </p:nvSpPr>
        <p:spPr bwMode="auto">
          <a:xfrm>
            <a:off x="5486400" y="31125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71"/>
          <p:cNvSpPr>
            <a:spLocks noChangeArrowheads="1"/>
          </p:cNvSpPr>
          <p:nvPr/>
        </p:nvSpPr>
        <p:spPr bwMode="auto">
          <a:xfrm>
            <a:off x="5791200" y="31125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72"/>
          <p:cNvSpPr>
            <a:spLocks noChangeArrowheads="1"/>
          </p:cNvSpPr>
          <p:nvPr/>
        </p:nvSpPr>
        <p:spPr bwMode="auto">
          <a:xfrm>
            <a:off x="6096000" y="31125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73"/>
          <p:cNvSpPr>
            <a:spLocks noChangeArrowheads="1"/>
          </p:cNvSpPr>
          <p:nvPr/>
        </p:nvSpPr>
        <p:spPr bwMode="auto">
          <a:xfrm>
            <a:off x="6400800" y="31125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74"/>
          <p:cNvSpPr>
            <a:spLocks noChangeArrowheads="1"/>
          </p:cNvSpPr>
          <p:nvPr/>
        </p:nvSpPr>
        <p:spPr bwMode="auto">
          <a:xfrm>
            <a:off x="6705600" y="31125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75"/>
          <p:cNvSpPr>
            <a:spLocks noChangeArrowheads="1"/>
          </p:cNvSpPr>
          <p:nvPr/>
        </p:nvSpPr>
        <p:spPr bwMode="auto">
          <a:xfrm>
            <a:off x="7010400" y="31125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76"/>
          <p:cNvSpPr>
            <a:spLocks noChangeArrowheads="1"/>
          </p:cNvSpPr>
          <p:nvPr/>
        </p:nvSpPr>
        <p:spPr bwMode="auto">
          <a:xfrm>
            <a:off x="7315200" y="31125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Rectangle 77"/>
          <p:cNvSpPr>
            <a:spLocks noChangeArrowheads="1"/>
          </p:cNvSpPr>
          <p:nvPr/>
        </p:nvSpPr>
        <p:spPr bwMode="auto">
          <a:xfrm>
            <a:off x="4267200" y="3433207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68" name="Rectangle 78"/>
          <p:cNvSpPr>
            <a:spLocks noChangeArrowheads="1"/>
          </p:cNvSpPr>
          <p:nvPr/>
        </p:nvSpPr>
        <p:spPr bwMode="auto">
          <a:xfrm>
            <a:off x="1227137" y="3962401"/>
            <a:ext cx="113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board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269" name="Rectangle 79"/>
          <p:cNvSpPr>
            <a:spLocks noChangeArrowheads="1"/>
          </p:cNvSpPr>
          <p:nvPr/>
        </p:nvSpPr>
        <p:spPr bwMode="auto">
          <a:xfrm>
            <a:off x="2514600" y="43396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0" name="Rectangle 80"/>
          <p:cNvSpPr>
            <a:spLocks noChangeArrowheads="1"/>
          </p:cNvSpPr>
          <p:nvPr/>
        </p:nvSpPr>
        <p:spPr bwMode="auto">
          <a:xfrm>
            <a:off x="2819400" y="43396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1" name="Rectangle 81"/>
          <p:cNvSpPr>
            <a:spLocks noChangeArrowheads="1"/>
          </p:cNvSpPr>
          <p:nvPr/>
        </p:nvSpPr>
        <p:spPr bwMode="auto">
          <a:xfrm>
            <a:off x="3124200" y="43396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2" name="Rectangle 82"/>
          <p:cNvSpPr>
            <a:spLocks noChangeArrowheads="1"/>
          </p:cNvSpPr>
          <p:nvPr/>
        </p:nvSpPr>
        <p:spPr bwMode="auto">
          <a:xfrm>
            <a:off x="5791200" y="4339670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73" name="Rectangle 83"/>
          <p:cNvSpPr>
            <a:spLocks noChangeArrowheads="1"/>
          </p:cNvSpPr>
          <p:nvPr/>
        </p:nvSpPr>
        <p:spPr bwMode="auto">
          <a:xfrm>
            <a:off x="2438400" y="40269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74" name="Rectangle 84"/>
          <p:cNvSpPr>
            <a:spLocks noChangeArrowheads="1"/>
          </p:cNvSpPr>
          <p:nvPr/>
        </p:nvSpPr>
        <p:spPr bwMode="auto">
          <a:xfrm>
            <a:off x="2743200" y="40269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Rectangle 85"/>
          <p:cNvSpPr>
            <a:spLocks noChangeArrowheads="1"/>
          </p:cNvSpPr>
          <p:nvPr/>
        </p:nvSpPr>
        <p:spPr bwMode="auto">
          <a:xfrm>
            <a:off x="3048000" y="40269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Rectangle 86"/>
          <p:cNvSpPr>
            <a:spLocks noChangeArrowheads="1"/>
          </p:cNvSpPr>
          <p:nvPr/>
        </p:nvSpPr>
        <p:spPr bwMode="auto">
          <a:xfrm>
            <a:off x="3352800" y="40269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Rectangle 87"/>
          <p:cNvSpPr>
            <a:spLocks noChangeArrowheads="1"/>
          </p:cNvSpPr>
          <p:nvPr/>
        </p:nvSpPr>
        <p:spPr bwMode="auto">
          <a:xfrm>
            <a:off x="3657600" y="40269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Rectangle 88"/>
          <p:cNvSpPr>
            <a:spLocks noChangeArrowheads="1"/>
          </p:cNvSpPr>
          <p:nvPr/>
        </p:nvSpPr>
        <p:spPr bwMode="auto">
          <a:xfrm>
            <a:off x="3962400" y="40269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89"/>
          <p:cNvSpPr>
            <a:spLocks noChangeArrowheads="1"/>
          </p:cNvSpPr>
          <p:nvPr/>
        </p:nvSpPr>
        <p:spPr bwMode="auto">
          <a:xfrm>
            <a:off x="4267200" y="40269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80" name="Rectangle 90"/>
          <p:cNvSpPr>
            <a:spLocks noChangeArrowheads="1"/>
          </p:cNvSpPr>
          <p:nvPr/>
        </p:nvSpPr>
        <p:spPr bwMode="auto">
          <a:xfrm>
            <a:off x="4572000" y="40269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Rectangle 91"/>
          <p:cNvSpPr>
            <a:spLocks noChangeArrowheads="1"/>
          </p:cNvSpPr>
          <p:nvPr/>
        </p:nvSpPr>
        <p:spPr bwMode="auto">
          <a:xfrm>
            <a:off x="4876800" y="40269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Rectangle 92"/>
          <p:cNvSpPr>
            <a:spLocks noChangeArrowheads="1"/>
          </p:cNvSpPr>
          <p:nvPr/>
        </p:nvSpPr>
        <p:spPr bwMode="auto">
          <a:xfrm>
            <a:off x="5181600" y="40269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93"/>
          <p:cNvSpPr>
            <a:spLocks noChangeArrowheads="1"/>
          </p:cNvSpPr>
          <p:nvPr/>
        </p:nvSpPr>
        <p:spPr bwMode="auto">
          <a:xfrm>
            <a:off x="5486400" y="40269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Rectangle 94"/>
          <p:cNvSpPr>
            <a:spLocks noChangeArrowheads="1"/>
          </p:cNvSpPr>
          <p:nvPr/>
        </p:nvSpPr>
        <p:spPr bwMode="auto">
          <a:xfrm>
            <a:off x="5791200" y="40269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Rectangle 95"/>
          <p:cNvSpPr>
            <a:spLocks noChangeArrowheads="1"/>
          </p:cNvSpPr>
          <p:nvPr/>
        </p:nvSpPr>
        <p:spPr bwMode="auto">
          <a:xfrm>
            <a:off x="6096000" y="40269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96"/>
          <p:cNvSpPr>
            <a:spLocks noChangeArrowheads="1"/>
          </p:cNvSpPr>
          <p:nvPr/>
        </p:nvSpPr>
        <p:spPr bwMode="auto">
          <a:xfrm>
            <a:off x="6400800" y="40269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97"/>
          <p:cNvSpPr>
            <a:spLocks noChangeArrowheads="1"/>
          </p:cNvSpPr>
          <p:nvPr/>
        </p:nvSpPr>
        <p:spPr bwMode="auto">
          <a:xfrm>
            <a:off x="6705600" y="40269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Rectangle 98"/>
          <p:cNvSpPr>
            <a:spLocks noChangeArrowheads="1"/>
          </p:cNvSpPr>
          <p:nvPr/>
        </p:nvSpPr>
        <p:spPr bwMode="auto">
          <a:xfrm>
            <a:off x="7010400" y="40269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9" name="Rectangle 99"/>
          <p:cNvSpPr>
            <a:spLocks noChangeArrowheads="1"/>
          </p:cNvSpPr>
          <p:nvPr/>
        </p:nvSpPr>
        <p:spPr bwMode="auto">
          <a:xfrm>
            <a:off x="7315200" y="40269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0" name="Rectangle 100"/>
          <p:cNvSpPr>
            <a:spLocks noChangeArrowheads="1"/>
          </p:cNvSpPr>
          <p:nvPr/>
        </p:nvSpPr>
        <p:spPr bwMode="auto">
          <a:xfrm>
            <a:off x="4267200" y="4347607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2" name="Rectangle 102"/>
          <p:cNvSpPr>
            <a:spLocks noChangeArrowheads="1"/>
          </p:cNvSpPr>
          <p:nvPr/>
        </p:nvSpPr>
        <p:spPr bwMode="auto">
          <a:xfrm>
            <a:off x="2514600" y="52540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3" name="Rectangle 103"/>
          <p:cNvSpPr>
            <a:spLocks noChangeArrowheads="1"/>
          </p:cNvSpPr>
          <p:nvPr/>
        </p:nvSpPr>
        <p:spPr bwMode="auto">
          <a:xfrm>
            <a:off x="2819400" y="52540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4" name="Rectangle 104"/>
          <p:cNvSpPr>
            <a:spLocks noChangeArrowheads="1"/>
          </p:cNvSpPr>
          <p:nvPr/>
        </p:nvSpPr>
        <p:spPr bwMode="auto">
          <a:xfrm>
            <a:off x="3124200" y="52540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5" name="Rectangle 105"/>
          <p:cNvSpPr>
            <a:spLocks noChangeArrowheads="1"/>
          </p:cNvSpPr>
          <p:nvPr/>
        </p:nvSpPr>
        <p:spPr bwMode="auto">
          <a:xfrm>
            <a:off x="6121400" y="5254070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6" name="Rectangle 106"/>
          <p:cNvSpPr>
            <a:spLocks noChangeArrowheads="1"/>
          </p:cNvSpPr>
          <p:nvPr/>
        </p:nvSpPr>
        <p:spPr bwMode="auto">
          <a:xfrm>
            <a:off x="2438400" y="49413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97" name="Rectangle 107"/>
          <p:cNvSpPr>
            <a:spLocks noChangeArrowheads="1"/>
          </p:cNvSpPr>
          <p:nvPr/>
        </p:nvSpPr>
        <p:spPr bwMode="auto">
          <a:xfrm>
            <a:off x="2743200" y="49413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Rectangle 108"/>
          <p:cNvSpPr>
            <a:spLocks noChangeArrowheads="1"/>
          </p:cNvSpPr>
          <p:nvPr/>
        </p:nvSpPr>
        <p:spPr bwMode="auto">
          <a:xfrm>
            <a:off x="3048000" y="49413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9" name="Rectangle 109"/>
          <p:cNvSpPr>
            <a:spLocks noChangeArrowheads="1"/>
          </p:cNvSpPr>
          <p:nvPr/>
        </p:nvSpPr>
        <p:spPr bwMode="auto">
          <a:xfrm>
            <a:off x="3352800" y="49413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110"/>
          <p:cNvSpPr>
            <a:spLocks noChangeArrowheads="1"/>
          </p:cNvSpPr>
          <p:nvPr/>
        </p:nvSpPr>
        <p:spPr bwMode="auto">
          <a:xfrm>
            <a:off x="3657600" y="49413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111"/>
          <p:cNvSpPr>
            <a:spLocks noChangeArrowheads="1"/>
          </p:cNvSpPr>
          <p:nvPr/>
        </p:nvSpPr>
        <p:spPr bwMode="auto">
          <a:xfrm>
            <a:off x="3962400" y="49413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2" name="Rectangle 112"/>
          <p:cNvSpPr>
            <a:spLocks noChangeArrowheads="1"/>
          </p:cNvSpPr>
          <p:nvPr/>
        </p:nvSpPr>
        <p:spPr bwMode="auto">
          <a:xfrm>
            <a:off x="4267200" y="4941332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 dirty="0" smtClean="0">
                <a:latin typeface="Times New Roman" charset="0"/>
              </a:rPr>
              <a:t>e</a:t>
            </a:r>
            <a:endParaRPr lang="en-US" b="1" i="1" dirty="0">
              <a:latin typeface="Times New Roman" charset="0"/>
            </a:endParaRPr>
          </a:p>
        </p:txBody>
      </p:sp>
      <p:sp>
        <p:nvSpPr>
          <p:cNvPr id="10303" name="Rectangle 113"/>
          <p:cNvSpPr>
            <a:spLocks noChangeArrowheads="1"/>
          </p:cNvSpPr>
          <p:nvPr/>
        </p:nvSpPr>
        <p:spPr bwMode="auto">
          <a:xfrm>
            <a:off x="4572000" y="49413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114"/>
          <p:cNvSpPr>
            <a:spLocks noChangeArrowheads="1"/>
          </p:cNvSpPr>
          <p:nvPr/>
        </p:nvSpPr>
        <p:spPr bwMode="auto">
          <a:xfrm>
            <a:off x="4876800" y="49413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Rectangle 115"/>
          <p:cNvSpPr>
            <a:spLocks noChangeArrowheads="1"/>
          </p:cNvSpPr>
          <p:nvPr/>
        </p:nvSpPr>
        <p:spPr bwMode="auto">
          <a:xfrm>
            <a:off x="5181600" y="49413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Rectangle 116"/>
          <p:cNvSpPr>
            <a:spLocks noChangeArrowheads="1"/>
          </p:cNvSpPr>
          <p:nvPr/>
        </p:nvSpPr>
        <p:spPr bwMode="auto">
          <a:xfrm>
            <a:off x="5486400" y="49413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117"/>
          <p:cNvSpPr>
            <a:spLocks noChangeArrowheads="1"/>
          </p:cNvSpPr>
          <p:nvPr/>
        </p:nvSpPr>
        <p:spPr bwMode="auto">
          <a:xfrm>
            <a:off x="5791200" y="49413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118"/>
          <p:cNvSpPr>
            <a:spLocks noChangeArrowheads="1"/>
          </p:cNvSpPr>
          <p:nvPr/>
        </p:nvSpPr>
        <p:spPr bwMode="auto">
          <a:xfrm>
            <a:off x="6096000" y="49413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Rectangle 119"/>
          <p:cNvSpPr>
            <a:spLocks noChangeArrowheads="1"/>
          </p:cNvSpPr>
          <p:nvPr/>
        </p:nvSpPr>
        <p:spPr bwMode="auto">
          <a:xfrm>
            <a:off x="6400800" y="49413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0" name="Rectangle 120"/>
          <p:cNvSpPr>
            <a:spLocks noChangeArrowheads="1"/>
          </p:cNvSpPr>
          <p:nvPr/>
        </p:nvSpPr>
        <p:spPr bwMode="auto">
          <a:xfrm>
            <a:off x="6705600" y="49413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1" name="Rectangle 121"/>
          <p:cNvSpPr>
            <a:spLocks noChangeArrowheads="1"/>
          </p:cNvSpPr>
          <p:nvPr/>
        </p:nvSpPr>
        <p:spPr bwMode="auto">
          <a:xfrm>
            <a:off x="7010400" y="49413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2" name="Rectangle 122"/>
          <p:cNvSpPr>
            <a:spLocks noChangeArrowheads="1"/>
          </p:cNvSpPr>
          <p:nvPr/>
        </p:nvSpPr>
        <p:spPr bwMode="auto">
          <a:xfrm>
            <a:off x="7315200" y="49413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Rectangle 123"/>
          <p:cNvSpPr>
            <a:spLocks noChangeArrowheads="1"/>
          </p:cNvSpPr>
          <p:nvPr/>
        </p:nvSpPr>
        <p:spPr bwMode="auto">
          <a:xfrm>
            <a:off x="4267200" y="5262007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cxnSp>
        <p:nvCxnSpPr>
          <p:cNvPr id="10314" name="AutoShape 124"/>
          <p:cNvCxnSpPr>
            <a:cxnSpLocks noChangeShapeType="1"/>
            <a:stCxn id="10279" idx="0"/>
            <a:endCxn id="10280" idx="0"/>
          </p:cNvCxnSpPr>
          <p:nvPr/>
        </p:nvCxnSpPr>
        <p:spPr bwMode="auto">
          <a:xfrm rot="5400000" flipV="1">
            <a:off x="4571206" y="3856276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5" name="AutoShape 126"/>
          <p:cNvCxnSpPr>
            <a:cxnSpLocks noChangeShapeType="1"/>
          </p:cNvCxnSpPr>
          <p:nvPr/>
        </p:nvCxnSpPr>
        <p:spPr bwMode="auto">
          <a:xfrm rot="5400000" flipV="1">
            <a:off x="4876006" y="3875326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6" name="AutoShape 127"/>
          <p:cNvCxnSpPr>
            <a:cxnSpLocks noChangeShapeType="1"/>
          </p:cNvCxnSpPr>
          <p:nvPr/>
        </p:nvCxnSpPr>
        <p:spPr bwMode="auto">
          <a:xfrm rot="5400000" flipV="1">
            <a:off x="5180806" y="3875326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7" name="AutoShape 128"/>
          <p:cNvCxnSpPr>
            <a:cxnSpLocks noChangeShapeType="1"/>
          </p:cNvCxnSpPr>
          <p:nvPr/>
        </p:nvCxnSpPr>
        <p:spPr bwMode="auto">
          <a:xfrm rot="5400000" flipV="1">
            <a:off x="5485606" y="3875326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8" name="AutoShape 129"/>
          <p:cNvCxnSpPr>
            <a:cxnSpLocks noChangeShapeType="1"/>
          </p:cNvCxnSpPr>
          <p:nvPr/>
        </p:nvCxnSpPr>
        <p:spPr bwMode="auto">
          <a:xfrm rot="5400000" flipV="1">
            <a:off x="5790406" y="3875326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9" name="Date Placeholder 7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1227137" y="4953000"/>
            <a:ext cx="113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board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1999</TotalTime>
  <Words>662</Words>
  <Application>Microsoft Macintosh PowerPoint</Application>
  <PresentationFormat>On-screen Show (4:3)</PresentationFormat>
  <Paragraphs>125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Blueprint</vt:lpstr>
      <vt:lpstr>Arrays</vt:lpstr>
      <vt:lpstr>Array Definition</vt:lpstr>
      <vt:lpstr>Array Length and Capacity</vt:lpstr>
      <vt:lpstr>Declaring Arrays (first way)</vt:lpstr>
      <vt:lpstr>Declaring Arrays (second way)</vt:lpstr>
      <vt:lpstr>Arrays of Characters or Object References</vt:lpstr>
      <vt:lpstr>Java Example: Game Entries</vt:lpstr>
      <vt:lpstr>Java Example: Scoreboard</vt:lpstr>
      <vt:lpstr>Adding an Entry</vt:lpstr>
      <vt:lpstr>Java Example</vt:lpstr>
      <vt:lpstr>Removing an Entry</vt:lpstr>
      <vt:lpstr>Java Example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Roberto Tamassia</cp:lastModifiedBy>
  <cp:revision>318</cp:revision>
  <dcterms:created xsi:type="dcterms:W3CDTF">2002-01-21T02:22:10Z</dcterms:created>
  <dcterms:modified xsi:type="dcterms:W3CDTF">2014-03-19T01:08:33Z</dcterms:modified>
</cp:coreProperties>
</file>