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0" r:id="rId3"/>
    <p:sldId id="331" r:id="rId4"/>
    <p:sldId id="332" r:id="rId5"/>
    <p:sldId id="333" r:id="rId6"/>
    <p:sldId id="334" r:id="rId7"/>
    <p:sldId id="335" r:id="rId8"/>
    <p:sldId id="314" r:id="rId9"/>
    <p:sldId id="336" r:id="rId10"/>
    <p:sldId id="337" r:id="rId11"/>
    <p:sldId id="338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15" r:id="rId23"/>
    <p:sldId id="324" r:id="rId24"/>
    <p:sldId id="325" r:id="rId25"/>
    <p:sldId id="326" r:id="rId26"/>
    <p:sldId id="327" r:id="rId27"/>
    <p:sldId id="328" r:id="rId28"/>
    <p:sldId id="330" r:id="rId29"/>
    <p:sldId id="329" r:id="rId3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152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3/16/14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Recursion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3/16/14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Recursion</a:t>
            </a:r>
            <a:endParaRPr lang="en-US" sz="130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36D7E7-CFE1-884D-9D33-938D04E8DAAF}" type="datetime1">
              <a:rPr lang="en-US" sz="1300" smtClean="0"/>
              <a:t>3/16/14</a:t>
            </a:fld>
            <a:endParaRPr lang="en-US" sz="130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66263E-08C6-7A4D-90D5-B55B8C2DEA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046561-419E-1444-987D-DA5447C8D93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CB9E8-BF8C-CD41-93AB-35FFABF6C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024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677CCB-42E9-614B-8ED6-0664A1DF3E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Visualizing Binary Search</a:t>
            </a:r>
          </a:p>
        </p:txBody>
      </p:sp>
      <p:sp>
        <p:nvSpPr>
          <p:cNvPr id="460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>
                <a:latin typeface="Tahoma" charset="0"/>
              </a:rPr>
              <a:t>We consider three cases:</a:t>
            </a:r>
          </a:p>
          <a:p>
            <a:pPr lvl="1"/>
            <a:r>
              <a:rPr lang="en-US" sz="2000">
                <a:latin typeface="Tahoma" charset="0"/>
              </a:rPr>
              <a:t>If the target equals data[mid], then we have found the target.</a:t>
            </a:r>
          </a:p>
          <a:p>
            <a:pPr lvl="1"/>
            <a:r>
              <a:rPr lang="en-US" sz="2000">
                <a:latin typeface="Tahoma" charset="0"/>
              </a:rPr>
              <a:t>If target &lt; data[mid], then we recur on the first half of the sequence.</a:t>
            </a:r>
          </a:p>
          <a:p>
            <a:pPr lvl="1"/>
            <a:r>
              <a:rPr lang="en-US" sz="2000">
                <a:latin typeface="Tahoma" charset="0"/>
              </a:rPr>
              <a:t>If target &gt; data[mid], then we recur on the second half of the sequence.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1E9D9C-F009-924E-901E-BCCFB2FD896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60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Analyzing Binary Search</a:t>
            </a:r>
          </a:p>
        </p:txBody>
      </p:sp>
      <p:sp>
        <p:nvSpPr>
          <p:cNvPr id="471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Runs in O(log n) time.</a:t>
            </a:r>
          </a:p>
          <a:p>
            <a:pPr lvl="1"/>
            <a:r>
              <a:rPr lang="en-US" sz="2400" dirty="0">
                <a:latin typeface="Tahoma" charset="0"/>
              </a:rPr>
              <a:t>The remaining portion of the list is of size high – low + </a:t>
            </a:r>
            <a:r>
              <a:rPr lang="en-US" sz="2400" dirty="0" smtClean="0">
                <a:latin typeface="Tahoma" charset="0"/>
              </a:rPr>
              <a:t>1</a:t>
            </a:r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After one comparison, this becomes one of the following:</a:t>
            </a: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Thus, each recursive call divides the search region in half; hence, there can be at most log n </a:t>
            </a:r>
            <a:r>
              <a:rPr lang="en-US" sz="2400" dirty="0" smtClean="0">
                <a:latin typeface="Tahoma" charset="0"/>
              </a:rPr>
              <a:t>levels</a:t>
            </a:r>
            <a:endParaRPr lang="en-US" sz="2400" dirty="0">
              <a:latin typeface="Tahoma" charset="0"/>
            </a:endParaRP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F3D6B7-56BE-2049-A6AF-AFF134446C9C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71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82" y="3570287"/>
            <a:ext cx="654761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EA54B-737E-E042-9CAD-971A094AD5C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Begin by testing for a set of base cases (there should be at least one).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Every possible chain of recursive calls </a:t>
            </a:r>
            <a:r>
              <a:rPr lang="en-US" sz="2400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eventually reach a base case, and the handling of each base case should not use recursion.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Perform a single recursive call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Define each possible recursive call so that it makes progress towards a base case.</a:t>
            </a:r>
            <a:endParaRPr lang="en-US" dirty="0" smtClean="0"/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066F1D-4C91-2144-AB64-9A3FE94192D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Example of Linear Recursion</a:t>
            </a:r>
          </a:p>
        </p:txBody>
      </p:sp>
      <p:sp>
        <p:nvSpPr>
          <p:cNvPr id="21511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3222190" y="2209801"/>
            <a:ext cx="5921810" cy="4114800"/>
          </a:xfrm>
          <a:prstGeom prst="rect">
            <a:avLst/>
          </a:prstGeom>
        </p:spPr>
      </p:pic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l</a:t>
            </a:r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inearSum</a:t>
            </a:r>
            <a:r>
              <a:rPr lang="en-US" sz="2000" dirty="0">
                <a:latin typeface="Tahoma" charset="0"/>
              </a:rPr>
              <a:t>(A,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Array, A, of</a:t>
            </a:r>
            <a:r>
              <a:rPr lang="en-US" sz="2000" dirty="0" smtClean="0">
                <a:latin typeface="Tahoma" charset="0"/>
              </a:rPr>
              <a:t> integers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Integer n such that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0 ≤ n ≤ |A|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Tahoma" charset="0"/>
              </a:rPr>
              <a:t>	Sum </a:t>
            </a:r>
            <a:r>
              <a:rPr lang="en-US" sz="2000" dirty="0">
                <a:latin typeface="Tahoma" charset="0"/>
              </a:rPr>
              <a:t>of the first n </a:t>
            </a:r>
            <a:r>
              <a:rPr lang="en-US" sz="2000" dirty="0" smtClean="0">
                <a:latin typeface="Tahoma" charset="0"/>
              </a:rPr>
              <a:t/>
            </a:r>
            <a:br>
              <a:rPr lang="en-US" sz="2000" dirty="0" smtClean="0">
                <a:latin typeface="Tahoma" charset="0"/>
              </a:rPr>
            </a:br>
            <a:r>
              <a:rPr lang="en-US" sz="2000" dirty="0" smtClean="0">
                <a:latin typeface="Tahoma" charset="0"/>
              </a:rPr>
              <a:t>integers </a:t>
            </a:r>
            <a:r>
              <a:rPr lang="en-US" sz="2000" dirty="0">
                <a:latin typeface="Tahoma" charset="0"/>
              </a:rPr>
              <a:t>in 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n = </a:t>
            </a:r>
            <a:r>
              <a:rPr lang="en-US" sz="2000" dirty="0" smtClean="0">
                <a:latin typeface="Tahoma" charset="0"/>
              </a:rPr>
              <a:t>0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return</a:t>
            </a:r>
            <a:r>
              <a:rPr lang="en-US" sz="2000" dirty="0" smtClean="0">
                <a:latin typeface="Tahoma" charset="0"/>
              </a:rPr>
              <a:t> 0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  return </a:t>
            </a:r>
            <a:endParaRPr lang="en-US" sz="20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 smtClean="0">
                <a:solidFill>
                  <a:srgbClr val="BE2D00"/>
                </a:solidFill>
                <a:latin typeface="Tahoma" charset="0"/>
              </a:rPr>
              <a:t>l</a:t>
            </a:r>
            <a:r>
              <a:rPr lang="en-US" sz="2000" dirty="0" err="1" smtClean="0">
                <a:solidFill>
                  <a:srgbClr val="BE2D00"/>
                </a:solidFill>
                <a:latin typeface="Tahoma" charset="0"/>
              </a:rPr>
              <a:t>inearSum</a:t>
            </a:r>
            <a:r>
              <a:rPr lang="en-US" sz="2000" dirty="0">
                <a:latin typeface="Tahoma" charset="0"/>
              </a:rPr>
              <a:t>(A, n - 1) + A[n - 1]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Recursion trace of </a:t>
            </a:r>
            <a:r>
              <a:rPr lang="en-US" sz="2000" dirty="0" err="1" smtClean="0">
                <a:solidFill>
                  <a:schemeClr val="tx2"/>
                </a:solidFill>
              </a:rPr>
              <a:t>linearSum</a:t>
            </a:r>
            <a:r>
              <a:rPr lang="en-US" sz="2000" dirty="0" smtClean="0"/>
              <a:t>(data, 5) called on array</a:t>
            </a:r>
            <a:r>
              <a:rPr lang="en-US" sz="2000" dirty="0" smtClean="0"/>
              <a:t> data = [4, 3, 6, 2, 8]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A0A9FD-C67D-DA4E-B3E3-2F148459745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Reversing an Array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 err="1" smtClean="0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,  j):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: </a:t>
            </a:r>
            <a:r>
              <a:rPr lang="en-US" sz="2800" dirty="0">
                <a:latin typeface="Tahoma" charset="0"/>
              </a:rPr>
              <a:t>An array A and nonnegative integer indices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and  </a:t>
            </a:r>
            <a:r>
              <a:rPr lang="en-US" sz="2800" dirty="0" smtClean="0">
                <a:latin typeface="Tahoma" charset="0"/>
              </a:rPr>
              <a:t>j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Output: </a:t>
            </a:r>
            <a:r>
              <a:rPr lang="en-US" sz="2800" dirty="0" smtClean="0">
                <a:latin typeface="Tahoma" charset="0"/>
              </a:rPr>
              <a:t>The reversal of the elements in A starting at index </a:t>
            </a:r>
            <a:r>
              <a:rPr lang="en-US" sz="2800" dirty="0" err="1" smtClean="0">
                <a:latin typeface="Tahoma" charset="0"/>
              </a:rPr>
              <a:t>i</a:t>
            </a:r>
            <a:r>
              <a:rPr lang="en-US" sz="2800" dirty="0" smtClean="0">
                <a:latin typeface="Tahoma" charset="0"/>
              </a:rPr>
              <a:t> and ending at  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 smtClean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&lt;  j </a:t>
            </a: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then</a:t>
            </a:r>
            <a:endParaRPr lang="en-US" sz="28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Swap A[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] and A[ j]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</a:t>
            </a:r>
            <a:r>
              <a:rPr lang="en-US" sz="2800" dirty="0" err="1" smtClean="0"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+ 1,  j </a:t>
            </a:r>
            <a:r>
              <a:rPr lang="en-US" sz="2800" dirty="0">
                <a:latin typeface="Symbol" charset="2"/>
                <a:cs typeface="Symbol" charset="2"/>
              </a:rPr>
              <a:t>-</a:t>
            </a:r>
            <a:r>
              <a:rPr lang="en-US" sz="2800" dirty="0">
                <a:latin typeface="Tahoma" charset="0"/>
              </a:rPr>
              <a:t> 1)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Tahoma" charset="0"/>
              </a:rPr>
              <a:t>return</a:t>
            </a:r>
            <a:endParaRPr lang="en-US" sz="28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26BB66-2E46-3647-8828-3C96E3886ED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Defining Arguments for Recursion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2057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sometimes requires we define additional </a:t>
            </a:r>
            <a:r>
              <a:rPr lang="en-US" sz="2400" dirty="0" smtClean="0">
                <a:latin typeface="Tahoma" charset="0"/>
              </a:rPr>
              <a:t>parameters </a:t>
            </a:r>
            <a:r>
              <a:rPr lang="en-US" sz="2400" dirty="0">
                <a:latin typeface="Tahoma" charset="0"/>
              </a:rPr>
              <a:t>that are passed to the method.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For example, we defined the array reversal method as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</a:t>
            </a:r>
            <a:r>
              <a:rPr lang="en-US" sz="2400" dirty="0" err="1" smtClean="0">
                <a:solidFill>
                  <a:srgbClr val="BE2D00"/>
                </a:solidFill>
                <a:latin typeface="Tahoma" charset="0"/>
              </a:rPr>
              <a:t>everseArray</a:t>
            </a:r>
            <a:r>
              <a:rPr lang="en-US" sz="2400" dirty="0">
                <a:latin typeface="Tahoma" charset="0"/>
              </a:rPr>
              <a:t>(A, </a:t>
            </a:r>
            <a:r>
              <a:rPr lang="en-US" sz="2400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,  j), not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</a:t>
            </a:r>
            <a:r>
              <a:rPr lang="en-US" sz="2400" dirty="0" err="1" smtClean="0">
                <a:solidFill>
                  <a:srgbClr val="BE2D00"/>
                </a:solidFill>
                <a:latin typeface="Tahoma" charset="0"/>
              </a:rPr>
              <a:t>everseArray</a:t>
            </a:r>
            <a:r>
              <a:rPr lang="en-US" sz="2400" dirty="0" smtClean="0">
                <a:latin typeface="Tahoma" charset="0"/>
              </a:rPr>
              <a:t>(</a:t>
            </a:r>
            <a:r>
              <a:rPr lang="en-US" sz="2400" dirty="0">
                <a:latin typeface="Tahoma" charset="0"/>
              </a:rPr>
              <a:t>A</a:t>
            </a:r>
            <a:r>
              <a:rPr lang="en-US" sz="2400" dirty="0" smtClean="0">
                <a:latin typeface="Tahoma" charset="0"/>
              </a:rPr>
              <a:t>)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13" r="1291"/>
          <a:stretch/>
        </p:blipFill>
        <p:spPr>
          <a:xfrm>
            <a:off x="152400" y="3657600"/>
            <a:ext cx="8950011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DA94C0-20EB-DF4D-A1D7-8FF01AA25FA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Powers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The power function, p(</a:t>
            </a:r>
            <a:r>
              <a:rPr lang="en-US" sz="2800" dirty="0" err="1">
                <a:latin typeface="Tahoma" charset="0"/>
              </a:rPr>
              <a:t>x,n</a:t>
            </a:r>
            <a:r>
              <a:rPr lang="en-US" sz="2800" dirty="0">
                <a:latin typeface="Tahoma" charset="0"/>
              </a:rPr>
              <a:t>)=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30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can be defined recursively: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This leads to an power function that runs in O(n) time (for we make n recursive calls</a:t>
            </a:r>
            <a:r>
              <a:rPr lang="en-US" sz="2800" dirty="0" smtClean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We can do better than this, </a:t>
            </a:r>
            <a:r>
              <a:rPr lang="en-US" sz="2800" dirty="0" smtClean="0">
                <a:latin typeface="Tahoma" charset="0"/>
              </a:rPr>
              <a:t>however</a:t>
            </a: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7016005"/>
              </p:ext>
            </p:extLst>
          </p:nvPr>
        </p:nvGraphicFramePr>
        <p:xfrm>
          <a:off x="2438400" y="28956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824FD2-AB1B-0544-BC09-0885D6D91738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32</a:t>
            </a:r>
            <a:endParaRPr lang="en-US" sz="24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2)2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 smtClean="0">
                <a:solidFill>
                  <a:srgbClr val="000000"/>
                </a:solidFill>
                <a:latin typeface="Times" charset="0"/>
              </a:rPr>
              <a:t>128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2541588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3" imgW="2819400" imgH="711200" progId="Equation.3">
                  <p:embed/>
                </p:oleObj>
              </mc:Choice>
              <mc:Fallback>
                <p:oleObj name="Equation" r:id="rId3" imgW="2819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1588"/>
                        <a:ext cx="5334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CEF12-4ED6-0641-8F03-2B8A9824FBC7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 Method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8F5672-C8DD-3E47-B7D2-D36109E0E29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It is important that we use a variable twice here rather than calling the method twice.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Comic Sans MS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2765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8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9CF3F0-E475-6C44-8B5A-F065EBEF514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The Recursion Pattern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2292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Recursion</a:t>
            </a:r>
            <a:r>
              <a:rPr lang="en-US" sz="2400" dirty="0">
                <a:latin typeface="Tahoma" charset="0"/>
              </a:rPr>
              <a:t>: when a method calls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Classic </a:t>
            </a:r>
            <a:r>
              <a:rPr lang="en-US" sz="2400" dirty="0" smtClean="0">
                <a:latin typeface="Tahoma" charset="0"/>
              </a:rPr>
              <a:t>example</a:t>
            </a:r>
            <a:r>
              <a:rPr lang="en-US" sz="2400" i="1" dirty="0">
                <a:latin typeface="Tahoma" charset="0"/>
              </a:rPr>
              <a:t> </a:t>
            </a:r>
            <a:r>
              <a:rPr lang="en-US" sz="2400" i="1" dirty="0" smtClean="0">
                <a:latin typeface="Tahoma" charset="0"/>
              </a:rPr>
              <a:t>– </a:t>
            </a:r>
            <a:r>
              <a:rPr lang="en-US" sz="2400" dirty="0" smtClean="0">
                <a:latin typeface="Tahoma" charset="0"/>
              </a:rPr>
              <a:t>the factorial function: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	</a:t>
            </a:r>
            <a:r>
              <a:rPr lang="en-US" sz="2400" dirty="0" smtClean="0">
                <a:latin typeface="Tahoma" charset="0"/>
              </a:rPr>
              <a:t>	</a:t>
            </a:r>
            <a:r>
              <a:rPr lang="en-US" sz="2400" dirty="0" smtClean="0">
                <a:latin typeface="Tahoma" charset="0"/>
              </a:rPr>
              <a:t>n</a:t>
            </a:r>
            <a:r>
              <a:rPr lang="en-US" sz="2400" dirty="0">
                <a:latin typeface="Tahoma" charset="0"/>
              </a:rPr>
              <a:t>! = 1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3</a:t>
            </a:r>
            <a:r>
              <a:rPr lang="en-US" sz="2400" dirty="0">
                <a:latin typeface="Tahoma" charset="0"/>
                <a:cs typeface="Tahoma" charset="0"/>
              </a:rPr>
              <a:t>· ··· · </a:t>
            </a:r>
            <a:r>
              <a:rPr lang="en-US" sz="2400" dirty="0">
                <a:latin typeface="Tahoma" charset="0"/>
              </a:rPr>
              <a:t>(n-1)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Recursive definition: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As a </a:t>
            </a:r>
            <a:r>
              <a:rPr lang="en-US" sz="2400" dirty="0" smtClean="0">
                <a:latin typeface="Tahoma" charset="0"/>
                <a:cs typeface="Tahoma" charset="0"/>
              </a:rPr>
              <a:t>Java method</a:t>
            </a:r>
            <a:r>
              <a:rPr lang="en-US" sz="2400" dirty="0">
                <a:latin typeface="Tahoma" charset="0"/>
                <a:cs typeface="Tahoma" charset="0"/>
              </a:rPr>
              <a:t>:</a:t>
            </a:r>
          </a:p>
        </p:txBody>
      </p:sp>
      <p:graphicFrame>
        <p:nvGraphicFramePr>
          <p:cNvPr id="12293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5393"/>
              </p:ext>
            </p:extLst>
          </p:nvPr>
        </p:nvGraphicFramePr>
        <p:xfrm>
          <a:off x="3962400" y="2667000"/>
          <a:ext cx="35568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1778000" imgH="457200" progId="Equation.3">
                  <p:embed/>
                </p:oleObj>
              </mc:Choice>
              <mc:Fallback>
                <p:oleObj name="Equation" r:id="rId3" imgW="177800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355682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92" y="3886200"/>
            <a:ext cx="823460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E0F45-B480-744D-95CA-E7336005D694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Tail Recursion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Tail recursion occurs when a linearly 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IterativeReverseArray</a:t>
            </a:r>
            <a:r>
              <a:rPr lang="en-US" sz="2000" dirty="0">
                <a:latin typeface="Tahoma" charset="0"/>
              </a:rPr>
              <a:t>(A,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, j 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Input: </a:t>
            </a:r>
            <a:r>
              <a:rPr lang="en-US" sz="2000" dirty="0">
                <a:latin typeface="Tahoma" charset="0"/>
              </a:rPr>
              <a:t>An array A and nonnegative integer indices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Output: </a:t>
            </a:r>
            <a:r>
              <a:rPr lang="en-US" sz="2000" dirty="0">
                <a:latin typeface="Tahoma" charset="0"/>
              </a:rPr>
              <a:t>The reversal of the elements in A starting at index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ending at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while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&lt;  j </a:t>
            </a:r>
            <a:r>
              <a:rPr lang="en-US" sz="2000" b="1" dirty="0">
                <a:latin typeface="Tahoma" charset="0"/>
              </a:rPr>
              <a:t>do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Swap A[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] and A[ j ]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 =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+ 1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j  = j - 1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return</a:t>
            </a:r>
            <a:endParaRPr lang="en-US" sz="2000" dirty="0">
              <a:latin typeface="Tahoma" charset="0"/>
            </a:endParaRPr>
          </a:p>
        </p:txBody>
      </p:sp>
      <p:sp>
        <p:nvSpPr>
          <p:cNvPr id="2867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4BAA06-83A4-DF47-A6E0-317BFBDE83ED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Recursion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Binary recursion occurs whenever there are </a:t>
            </a:r>
            <a:r>
              <a:rPr lang="en-US" sz="2800" b="1" dirty="0" smtClean="0">
                <a:ea typeface="+mn-ea"/>
                <a:cs typeface="+mn-cs"/>
              </a:rPr>
              <a:t>two</a:t>
            </a:r>
            <a:r>
              <a:rPr lang="en-US" sz="2800" dirty="0" smtClean="0">
                <a:ea typeface="+mn-ea"/>
                <a:cs typeface="+mn-cs"/>
              </a:rPr>
              <a:t> recursive calls for each non-base case.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Example from before: the </a:t>
            </a:r>
            <a:r>
              <a:rPr lang="en-US" sz="2800" dirty="0" err="1" smtClean="0">
                <a:solidFill>
                  <a:srgbClr val="BE2D00"/>
                </a:solidFill>
                <a:ea typeface="+mn-ea"/>
                <a:cs typeface="+mn-cs"/>
              </a:rPr>
              <a:t>drawInterval</a:t>
            </a:r>
            <a:r>
              <a:rPr lang="en-US" sz="2800" dirty="0" smtClean="0">
                <a:solidFill>
                  <a:srgbClr val="BE2D00"/>
                </a:solidFill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method </a:t>
            </a:r>
            <a:r>
              <a:rPr lang="en-US" sz="2800" dirty="0" smtClean="0">
                <a:ea typeface="+mn-ea"/>
                <a:cs typeface="+mn-cs"/>
              </a:rPr>
              <a:t>for drawing ticks on an English ruler.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514600" y="3352800"/>
            <a:ext cx="3962400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B3BEE0-5275-884A-B4C6-7C5F7BDC270B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Another Binary Recusive Method</a:t>
            </a:r>
          </a:p>
        </p:txBody>
      </p:sp>
      <p:sp>
        <p:nvSpPr>
          <p:cNvPr id="307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Algorithm </a:t>
            </a:r>
            <a:r>
              <a:rPr lang="en-US" sz="1600" dirty="0" err="1">
                <a:solidFill>
                  <a:srgbClr val="BE2D00"/>
                </a:solidFill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Input: </a:t>
            </a:r>
            <a:r>
              <a:rPr lang="en-US" sz="1600" dirty="0">
                <a:latin typeface="Tahoma" charset="0"/>
              </a:rPr>
              <a:t>An array A and integers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and 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Output: </a:t>
            </a:r>
            <a:r>
              <a:rPr lang="en-US" sz="1600" dirty="0">
                <a:latin typeface="Tahoma" charset="0"/>
              </a:rPr>
              <a:t>The sum of the n integers in A starting at index </a:t>
            </a:r>
            <a:r>
              <a:rPr lang="en-US" sz="1600" dirty="0" err="1">
                <a:latin typeface="Tahoma" charset="0"/>
              </a:rPr>
              <a:t>i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if </a:t>
            </a:r>
            <a:r>
              <a:rPr lang="en-US" sz="1600" dirty="0">
                <a:latin typeface="Tahoma" charset="0"/>
              </a:rPr>
              <a:t>n = 1 </a:t>
            </a:r>
            <a:r>
              <a:rPr lang="en-US" sz="1600" b="1" dirty="0">
                <a:latin typeface="Tahoma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return </a:t>
            </a:r>
            <a:r>
              <a:rPr lang="en-US" sz="1600" dirty="0">
                <a:latin typeface="Tahoma" charset="0"/>
              </a:rPr>
              <a:t>A[</a:t>
            </a:r>
            <a:r>
              <a:rPr lang="en-US" sz="1600" dirty="0" err="1" smtClean="0">
                <a:latin typeface="Tahoma" charset="0"/>
              </a:rPr>
              <a:t>i</a:t>
            </a:r>
            <a:r>
              <a:rPr lang="en-US" sz="1600" dirty="0" smtClean="0">
                <a:latin typeface="Tahoma" charset="0"/>
              </a:rPr>
              <a:t>]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return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n/ 2) +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+ n/ 2, n/ 2)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Tahoma" charset="0"/>
              </a:rPr>
              <a:t>Example trace:</a:t>
            </a:r>
          </a:p>
        </p:txBody>
      </p:sp>
      <p:grpSp>
        <p:nvGrpSpPr>
          <p:cNvPr id="30725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0727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33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8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 dirty="0"/>
            </a:p>
          </p:txBody>
        </p:sp>
        <p:sp>
          <p:nvSpPr>
            <p:cNvPr id="30742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54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55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6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9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0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1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64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5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6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 dirty="0"/>
            </a:p>
          </p:txBody>
        </p:sp>
        <p:sp>
          <p:nvSpPr>
            <p:cNvPr id="30769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0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30771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74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5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76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30787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88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89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792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3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94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7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8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9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806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07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08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30811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2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13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16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7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818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29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30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30726" name="Date Placeholder 1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D44CD-86CB-8847-9DF7-52ADF6966A8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Fibonacci Numbers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 Fibonacci number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>
              <a:latin typeface="Tahoma" charset="0"/>
            </a:endParaRPr>
          </a:p>
        </p:txBody>
      </p:sp>
      <p:sp>
        <p:nvSpPr>
          <p:cNvPr id="3174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9DE9DB-F24F-FE42-A790-18BD8D233078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Analysis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Let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be the number of recursive calls by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BinaryFib</a:t>
            </a:r>
            <a:r>
              <a:rPr lang="en-US" sz="2400">
                <a:latin typeface="Tahoma" charset="0"/>
              </a:rPr>
              <a:t>(k)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+ 1 = 1 + 1 + 1 = 3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+ 1 = 3 + 1 + 1 = 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+ 1 = 5 + 3 + 1 = 9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+ 1 = 9 + 5 + 1 = 15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+ 1 = 15 + 9 + 1 = 25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+ 1 = 25 + 15 + 1 = 41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8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+ 1 = 41 + 25 + 1 = 67</a:t>
            </a:r>
            <a:r>
              <a:rPr lang="en-US" sz="2000" i="1">
                <a:latin typeface="Tahoma" charset="0"/>
              </a:rPr>
              <a:t>.</a:t>
            </a:r>
          </a:p>
          <a:p>
            <a:pPr eaLnBrk="1" hangingPunct="1"/>
            <a:r>
              <a:rPr lang="en-US" sz="2400">
                <a:latin typeface="Tahoma" charset="0"/>
              </a:rPr>
              <a:t>Note that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at least doubles every other time</a:t>
            </a:r>
          </a:p>
          <a:p>
            <a:pPr eaLnBrk="1" hangingPunct="1"/>
            <a:r>
              <a:rPr lang="en-US" sz="2400">
                <a:latin typeface="Tahoma" charset="0"/>
              </a:rPr>
              <a:t>That is,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&gt; 2</a:t>
            </a:r>
            <a:r>
              <a:rPr lang="en-US" sz="2400" baseline="30000">
                <a:latin typeface="Tahoma" charset="0"/>
              </a:rPr>
              <a:t>k/2</a:t>
            </a:r>
            <a:r>
              <a:rPr lang="en-US" sz="2400">
                <a:latin typeface="Tahoma" charset="0"/>
              </a:rPr>
              <a:t>. It is exponential!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327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A66DA-8637-914E-BB91-7E8F3B688738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Better Fibonacci Algorithm 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/>
            </a: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Algorithm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(k):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Input: </a:t>
            </a:r>
            <a:r>
              <a:rPr lang="en-US" dirty="0">
                <a:latin typeface="Tahoma" charset="0"/>
              </a:rPr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Output: </a:t>
            </a:r>
            <a:r>
              <a:rPr lang="en-US" dirty="0">
                <a:latin typeface="Tahoma" charset="0"/>
              </a:rPr>
              <a:t>Pair of Fibonacci numbers (</a:t>
            </a:r>
            <a:r>
              <a:rPr lang="en-US" dirty="0" err="1">
                <a:latin typeface="Tahoma" charset="0"/>
              </a:rPr>
              <a:t>F</a:t>
            </a:r>
            <a:r>
              <a:rPr lang="en-US" baseline="-25000" dirty="0" err="1">
                <a:latin typeface="Tahoma" charset="0"/>
              </a:rPr>
              <a:t>k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, 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if </a:t>
            </a:r>
            <a:r>
              <a:rPr lang="en-US" dirty="0">
                <a:latin typeface="Tahoma" charset="0"/>
              </a:rPr>
              <a:t>k = 1 </a:t>
            </a:r>
            <a:r>
              <a:rPr lang="en-US" b="1" dirty="0">
                <a:latin typeface="Tahoma" charset="0"/>
              </a:rPr>
              <a:t>then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(k, 0)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else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		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,  j)  = 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 </a:t>
            </a:r>
            <a:r>
              <a:rPr lang="en-US" dirty="0">
                <a:latin typeface="Symbol" charset="0"/>
              </a:rPr>
              <a:t>-</a:t>
            </a:r>
            <a:r>
              <a:rPr lang="en-US" dirty="0">
                <a:latin typeface="Tahoma" charset="0"/>
              </a:rPr>
              <a:t> 1)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 +j, 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)</a:t>
            </a:r>
            <a:br>
              <a:rPr lang="en-US" dirty="0">
                <a:latin typeface="Tahoma" charset="0"/>
              </a:rPr>
            </a:br>
            <a:endParaRPr lang="en-US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dirty="0">
                <a:latin typeface="Tahoma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makes k</a:t>
            </a:r>
            <a:r>
              <a:rPr lang="en-US" sz="2800" dirty="0">
                <a:latin typeface="Symbol" charset="0"/>
              </a:rPr>
              <a:t>-</a:t>
            </a:r>
            <a:r>
              <a:rPr lang="en-US" sz="2800" dirty="0">
                <a:latin typeface="Tahoma" charset="0"/>
              </a:rPr>
              <a:t>1 recursive calls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Multiple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Motivating example: </a:t>
            </a:r>
          </a:p>
          <a:p>
            <a:pPr lvl="1" eaLnBrk="1" hangingPunct="1"/>
            <a:r>
              <a:rPr lang="en-US">
                <a:latin typeface="Tahoma" charset="0"/>
              </a:rPr>
              <a:t>summation puzzles</a:t>
            </a:r>
          </a:p>
          <a:p>
            <a:pPr lvl="2" eaLnBrk="1" hangingPunct="1"/>
            <a:r>
              <a:rPr lang="en-US" i="1">
                <a:latin typeface="Tahoma" charset="0"/>
              </a:rPr>
              <a:t>pot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pan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bib	</a:t>
            </a:r>
          </a:p>
          <a:p>
            <a:pPr lvl="2" eaLnBrk="1" hangingPunct="1"/>
            <a:r>
              <a:rPr lang="en-US" i="1">
                <a:latin typeface="Tahoma" charset="0"/>
              </a:rPr>
              <a:t>dog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cat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pig	</a:t>
            </a:r>
          </a:p>
          <a:p>
            <a:pPr lvl="2" eaLnBrk="1" hangingPunct="1"/>
            <a:r>
              <a:rPr lang="en-US" i="1">
                <a:latin typeface="Tahoma" charset="0"/>
              </a:rPr>
              <a:t>boy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girl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baby	</a:t>
            </a: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Multiple recursion: </a:t>
            </a:r>
          </a:p>
          <a:p>
            <a:pPr lvl="1" eaLnBrk="1" hangingPunct="1"/>
            <a:r>
              <a:rPr lang="en-US">
                <a:latin typeface="Tahoma" charset="0"/>
              </a:rPr>
              <a:t>makes potentially many recursive calls</a:t>
            </a:r>
          </a:p>
          <a:p>
            <a:pPr lvl="1" eaLnBrk="1" hangingPunct="1"/>
            <a:r>
              <a:rPr lang="en-US">
                <a:latin typeface="Tahoma" charset="0"/>
              </a:rPr>
              <a:t>not just one or two</a:t>
            </a:r>
          </a:p>
          <a:p>
            <a:pPr lvl="2" eaLnBrk="1" hangingPunct="1"/>
            <a:endParaRPr lang="en-US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AAE522-851D-3640-A856-BAAB6FC849A9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Algorithm for Multiple Recursion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(k,S,U):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Input: </a:t>
            </a:r>
            <a:r>
              <a:rPr lang="en-US" sz="2000">
                <a:latin typeface="Arial" charset="0"/>
                <a:cs typeface="Arial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Output:  </a:t>
            </a:r>
            <a:r>
              <a:rPr lang="en-US" sz="2000">
                <a:latin typeface="Arial" charset="0"/>
                <a:cs typeface="Arial" charset="0"/>
              </a:rPr>
              <a:t>Enumeration of all k-length extensions to S using elements in U without repetitions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for all </a:t>
            </a:r>
            <a:r>
              <a:rPr lang="en-US" sz="2000">
                <a:latin typeface="Arial" charset="0"/>
                <a:cs typeface="Arial" charset="0"/>
              </a:rPr>
              <a:t>e  in U </a:t>
            </a:r>
            <a:r>
              <a:rPr lang="en-US" sz="2000" b="1">
                <a:latin typeface="Arial" charset="0"/>
                <a:cs typeface="Arial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to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if </a:t>
            </a:r>
            <a:r>
              <a:rPr lang="en-US" sz="2000">
                <a:latin typeface="Arial" charset="0"/>
                <a:cs typeface="Arial" charset="0"/>
              </a:rPr>
              <a:t>k = 1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if </a:t>
            </a:r>
            <a:r>
              <a:rPr lang="en-US" sz="2000">
                <a:latin typeface="Arial" charset="0"/>
                <a:cs typeface="Arial" charset="0"/>
              </a:rPr>
              <a:t>S solves the puzzle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	return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altLang="ja-JP" sz="2000">
                <a:latin typeface="Arial" charset="0"/>
                <a:cs typeface="Arial" charset="0"/>
              </a:rPr>
              <a:t>Solution found: 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altLang="ja-JP" sz="2000">
                <a:latin typeface="Arial" charset="0"/>
                <a:cs typeface="Arial" charset="0"/>
              </a:rPr>
              <a:t>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 - 1, S,U)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back to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unused}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2014 Goodrich, Tamassia, Goldwasser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cbb + ba = abc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181600" y="1598613"/>
            <a:ext cx="358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a,b,c stand for 7,8,9; not necessarily in that order</a:t>
            </a:r>
          </a:p>
        </p:txBody>
      </p:sp>
      <p:grpSp>
        <p:nvGrpSpPr>
          <p:cNvPr id="36871" name="Group 59"/>
          <p:cNvGrpSpPr>
            <a:grpSpLocks/>
          </p:cNvGrpSpPr>
          <p:nvPr/>
        </p:nvGrpSpPr>
        <p:grpSpPr bwMode="auto">
          <a:xfrm>
            <a:off x="838200" y="2400300"/>
            <a:ext cx="7707313" cy="3619500"/>
            <a:chOff x="609600" y="2400300"/>
            <a:chExt cx="7707313" cy="3619500"/>
          </a:xfrm>
        </p:grpSpPr>
        <p:grpSp>
          <p:nvGrpSpPr>
            <p:cNvPr id="36874" name="Group 7"/>
            <p:cNvGrpSpPr>
              <a:grpSpLocks/>
            </p:cNvGrpSpPr>
            <p:nvPr/>
          </p:nvGrpSpPr>
          <p:grpSpPr bwMode="auto">
            <a:xfrm>
              <a:off x="3505201" y="2400300"/>
              <a:ext cx="1179513" cy="403225"/>
              <a:chOff x="2208" y="1426"/>
              <a:chExt cx="743" cy="254"/>
            </a:xfrm>
          </p:grpSpPr>
          <p:sp>
            <p:nvSpPr>
              <p:cNvPr id="36911" name="Rectangle 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2" name="Rectangle 6"/>
              <p:cNvSpPr>
                <a:spLocks noChangeArrowheads="1"/>
              </p:cNvSpPr>
              <p:nvPr/>
            </p:nvSpPr>
            <p:spPr bwMode="auto">
              <a:xfrm>
                <a:off x="2228" y="1426"/>
                <a:ext cx="7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[] {a,b,c}</a:t>
                </a:r>
              </a:p>
            </p:txBody>
          </p:sp>
        </p:grpSp>
        <p:grpSp>
          <p:nvGrpSpPr>
            <p:cNvPr id="36875" name="Group 34"/>
            <p:cNvGrpSpPr>
              <a:grpSpLocks/>
            </p:cNvGrpSpPr>
            <p:nvPr/>
          </p:nvGrpSpPr>
          <p:grpSpPr bwMode="auto">
            <a:xfrm>
              <a:off x="1676400" y="3108327"/>
              <a:ext cx="1143000" cy="646113"/>
              <a:chOff x="1056" y="1872"/>
              <a:chExt cx="720" cy="407"/>
            </a:xfrm>
          </p:grpSpPr>
          <p:sp>
            <p:nvSpPr>
              <p:cNvPr id="36909" name="Rectangle 9"/>
              <p:cNvSpPr>
                <a:spLocks noChangeArrowheads="1"/>
              </p:cNvSpPr>
              <p:nvPr/>
            </p:nvSpPr>
            <p:spPr bwMode="auto">
              <a:xfrm>
                <a:off x="1056" y="1886"/>
                <a:ext cx="72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0" name="Rectangle 10"/>
              <p:cNvSpPr>
                <a:spLocks noChangeArrowheads="1"/>
              </p:cNvSpPr>
              <p:nvPr/>
            </p:nvSpPr>
            <p:spPr bwMode="auto">
              <a:xfrm>
                <a:off x="1076" y="1872"/>
                <a:ext cx="67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[a] {b,c}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</a:t>
                </a:r>
              </a:p>
            </p:txBody>
          </p:sp>
        </p:grp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54864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61315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[b] {a,c}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b=7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35052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556260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[c] {a,b}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c=7</a:t>
              </a:r>
            </a:p>
          </p:txBody>
        </p:sp>
        <p:grpSp>
          <p:nvGrpSpPr>
            <p:cNvPr id="36880" name="Group 33"/>
            <p:cNvGrpSpPr>
              <a:grpSpLocks/>
            </p:cNvGrpSpPr>
            <p:nvPr/>
          </p:nvGrpSpPr>
          <p:grpSpPr bwMode="auto">
            <a:xfrm>
              <a:off x="609600" y="4022723"/>
              <a:ext cx="1185863" cy="923925"/>
              <a:chOff x="384" y="2448"/>
              <a:chExt cx="747" cy="582"/>
            </a:xfrm>
          </p:grpSpPr>
          <p:sp>
            <p:nvSpPr>
              <p:cNvPr id="36907" name="Rectangle 1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[ab]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8" name="Rectangle 1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1" name="Group 35"/>
            <p:cNvGrpSpPr>
              <a:grpSpLocks/>
            </p:cNvGrpSpPr>
            <p:nvPr/>
          </p:nvGrpSpPr>
          <p:grpSpPr bwMode="auto">
            <a:xfrm>
              <a:off x="1981200" y="4022723"/>
              <a:ext cx="1163638" cy="923925"/>
              <a:chOff x="384" y="2448"/>
              <a:chExt cx="733" cy="582"/>
            </a:xfrm>
          </p:grpSpPr>
          <p:sp>
            <p:nvSpPr>
              <p:cNvPr id="36905" name="Rectangle 36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[ac]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6" name="Rectangle 37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2" name="Group 38"/>
            <p:cNvGrpSpPr>
              <a:grpSpLocks/>
            </p:cNvGrpSpPr>
            <p:nvPr/>
          </p:nvGrpSpPr>
          <p:grpSpPr bwMode="auto">
            <a:xfrm>
              <a:off x="2895600" y="5089523"/>
              <a:ext cx="1185863" cy="923925"/>
              <a:chOff x="384" y="2448"/>
              <a:chExt cx="747" cy="582"/>
            </a:xfrm>
          </p:grpSpPr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[ba]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3" name="Group 41"/>
            <p:cNvGrpSpPr>
              <a:grpSpLocks/>
            </p:cNvGrpSpPr>
            <p:nvPr/>
          </p:nvGrpSpPr>
          <p:grpSpPr bwMode="auto">
            <a:xfrm>
              <a:off x="4343400" y="5089523"/>
              <a:ext cx="1169988" cy="923925"/>
              <a:chOff x="384" y="2448"/>
              <a:chExt cx="737" cy="582"/>
            </a:xfrm>
          </p:grpSpPr>
          <p:sp>
            <p:nvSpPr>
              <p:cNvPr id="36901" name="Rectangle 42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[bc]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902" name="Rectangle 43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4" name="Group 44"/>
            <p:cNvGrpSpPr>
              <a:grpSpLocks/>
            </p:cNvGrpSpPr>
            <p:nvPr/>
          </p:nvGrpSpPr>
          <p:grpSpPr bwMode="auto">
            <a:xfrm>
              <a:off x="5105400" y="4022723"/>
              <a:ext cx="1163638" cy="923925"/>
              <a:chOff x="384" y="2448"/>
              <a:chExt cx="733" cy="582"/>
            </a:xfrm>
          </p:grpSpPr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[ca]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5" name="Group 47"/>
            <p:cNvGrpSpPr>
              <a:grpSpLocks/>
            </p:cNvGrpSpPr>
            <p:nvPr/>
          </p:nvGrpSpPr>
          <p:grpSpPr bwMode="auto">
            <a:xfrm>
              <a:off x="6553200" y="4022723"/>
              <a:ext cx="1169988" cy="923925"/>
              <a:chOff x="384" y="2448"/>
              <a:chExt cx="737" cy="582"/>
            </a:xfrm>
          </p:grpSpPr>
          <p:sp>
            <p:nvSpPr>
              <p:cNvPr id="36897" name="Rectangle 48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[cb]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898" name="Rectangle 4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 flipH="1">
              <a:off x="2209800" y="2803525"/>
              <a:ext cx="1752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 flipH="1">
              <a:off x="1066800" y="3717925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 flipH="1">
              <a:off x="5638800" y="37179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 flipH="1">
              <a:off x="3429000" y="3717925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4267200" y="3717925"/>
              <a:ext cx="609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6400800" y="371792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6"/>
            <p:cNvSpPr>
              <a:spLocks noChangeShapeType="1"/>
            </p:cNvSpPr>
            <p:nvPr/>
          </p:nvSpPr>
          <p:spPr bwMode="auto">
            <a:xfrm flipH="1">
              <a:off x="4114800" y="28035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57"/>
            <p:cNvSpPr>
              <a:spLocks noChangeShapeType="1"/>
            </p:cNvSpPr>
            <p:nvPr/>
          </p:nvSpPr>
          <p:spPr bwMode="auto">
            <a:xfrm>
              <a:off x="2438400" y="37179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58"/>
            <p:cNvSpPr>
              <a:spLocks noChangeShapeType="1"/>
            </p:cNvSpPr>
            <p:nvPr/>
          </p:nvSpPr>
          <p:spPr bwMode="auto">
            <a:xfrm>
              <a:off x="4419600" y="2803525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utoShape 59"/>
            <p:cNvSpPr>
              <a:spLocks noChangeArrowheads="1"/>
            </p:cNvSpPr>
            <p:nvPr/>
          </p:nvSpPr>
          <p:spPr bwMode="auto">
            <a:xfrm>
              <a:off x="5029200" y="3946525"/>
              <a:ext cx="1295400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" name="Rectangle 73"/>
            <p:cNvSpPr>
              <a:spLocks noChangeArrowheads="1"/>
            </p:cNvSpPr>
            <p:nvPr/>
          </p:nvSpPr>
          <p:spPr bwMode="auto">
            <a:xfrm>
              <a:off x="6324600" y="5318125"/>
              <a:ext cx="1992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might be able to</a:t>
              </a:r>
            </a:p>
            <a:p>
              <a:r>
                <a:rPr lang="en-US" sz="2000"/>
                <a:t>stop sooner</a:t>
              </a:r>
              <a:endParaRPr lang="en-US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762000" y="20526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799 + 98 = 997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18467D-1EBF-C949-BE68-5260B6E3AD34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PuzzleSolve</a:t>
            </a:r>
          </a:p>
        </p:txBody>
      </p:sp>
      <p:grpSp>
        <p:nvGrpSpPr>
          <p:cNvPr id="37892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37894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()</a:t>
              </a:r>
              <a:endParaRPr lang="en-U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Initial call</a:t>
              </a:r>
              <a:endParaRPr lang="en-US"/>
            </a:p>
          </p:txBody>
        </p:sp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45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</a:t>
              </a:r>
              <a:endParaRPr lang="en-US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</a:t>
              </a:r>
              <a:endParaRPr 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84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</a:t>
              </a:r>
              <a:endParaRPr lang="en-US"/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95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</a:t>
              </a:r>
              <a:endParaRPr lang="en-US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06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7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</a:t>
              </a:r>
              <a:endParaRPr lang="en-US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17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</a:t>
              </a:r>
              <a:endParaRPr lang="en-US"/>
            </a:p>
          </p:txBody>
        </p:sp>
        <p:sp>
          <p:nvSpPr>
            <p:cNvPr id="38024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25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8026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27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9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1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abc</a:t>
              </a:r>
              <a:endParaRPr lang="en-US"/>
            </a:p>
          </p:txBody>
        </p:sp>
        <p:sp>
          <p:nvSpPr>
            <p:cNvPr id="38037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acb</a:t>
              </a:r>
              <a:endParaRPr lang="en-US"/>
            </a:p>
          </p:txBody>
        </p:sp>
        <p:sp>
          <p:nvSpPr>
            <p:cNvPr id="38038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bac</a:t>
              </a:r>
              <a:endParaRPr lang="en-US"/>
            </a:p>
          </p:txBody>
        </p:sp>
        <p:sp>
          <p:nvSpPr>
            <p:cNvPr id="38039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bca</a:t>
              </a:r>
              <a:endParaRPr lang="en-US"/>
            </a:p>
          </p:txBody>
        </p:sp>
        <p:sp>
          <p:nvSpPr>
            <p:cNvPr id="38040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cab</a:t>
              </a:r>
              <a:endParaRPr lang="en-US"/>
            </a:p>
          </p:txBody>
        </p:sp>
        <p:sp>
          <p:nvSpPr>
            <p:cNvPr id="38041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cba</a:t>
              </a:r>
              <a:endParaRPr lang="en-US"/>
            </a:p>
          </p:txBody>
        </p:sp>
      </p:grpSp>
      <p:sp>
        <p:nvSpPr>
          <p:cNvPr id="37893" name="Date Placeholder 15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smtClean="0"/>
              <a:t>Recursion</a:t>
            </a:r>
            <a:endParaRPr lang="en-US" sz="120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06153-850C-CF44-BF81-AF7DDB2B0BA8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Content of a Recursive Method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  <a:latin typeface="Tahoma" charset="0"/>
              </a:rPr>
              <a:t>Base case(s)</a:t>
            </a:r>
            <a:endParaRPr lang="en-US" sz="2800" i="1" dirty="0" smtClean="0">
              <a:solidFill>
                <a:srgbClr val="C00000"/>
              </a:solidFill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Values of the input variables for which we perform no recursive calls are called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base cases</a:t>
            </a:r>
            <a:r>
              <a:rPr lang="en-US" sz="2400" dirty="0" smtClean="0">
                <a:latin typeface="Tahoma" charset="0"/>
              </a:rPr>
              <a:t> (there should be at least one base case). 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Every possible chain of recursive calls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must</a:t>
            </a:r>
            <a:r>
              <a:rPr lang="en-US" sz="2400" dirty="0" smtClean="0">
                <a:latin typeface="Tahoma" charset="0"/>
              </a:rPr>
              <a:t> eventually reach a base case.</a:t>
            </a:r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  <a:latin typeface="Tahoma" charset="0"/>
              </a:rPr>
              <a:t>Recursive calls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Calls to the current method. 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Each recursive call should be defined so that it makes progress towards a base case.</a:t>
            </a:r>
            <a:endParaRPr lang="en-US" sz="2400" dirty="0">
              <a:latin typeface="Tahoma" charset="0"/>
            </a:endParaRP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Visualizing Recursion</a:t>
            </a:r>
          </a:p>
        </p:txBody>
      </p:sp>
      <p:sp>
        <p:nvSpPr>
          <p:cNvPr id="143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10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Recursion trace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 box for each recursive call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caller to </a:t>
            </a:r>
            <a:r>
              <a:rPr lang="en-US" sz="2400" dirty="0" err="1">
                <a:latin typeface="Tahoma" charset="0"/>
              </a:rPr>
              <a:t>callee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</a:t>
            </a:r>
            <a:r>
              <a:rPr lang="en-US" sz="2400" dirty="0" err="1">
                <a:latin typeface="Tahoma" charset="0"/>
              </a:rPr>
              <a:t>callee</a:t>
            </a:r>
            <a:r>
              <a:rPr lang="en-US" sz="2400" dirty="0">
                <a:latin typeface="Tahoma" charset="0"/>
              </a:rPr>
              <a:t> to caller showing return value</a:t>
            </a:r>
          </a:p>
        </p:txBody>
      </p:sp>
      <p:sp>
        <p:nvSpPr>
          <p:cNvPr id="14339" name="Content Placeholder 10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1219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ahoma" charset="0"/>
              </a:rPr>
              <a:t>Example</a:t>
            </a:r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F5127B-AF11-B54D-A4DD-560956A38095}" type="slidenum">
              <a:rPr lang="en-US" sz="1400"/>
              <a:pPr eaLnBrk="1" hangingPunct="1"/>
              <a:t>4</a:t>
            </a:fld>
            <a:endParaRPr lang="en-US" sz="1400"/>
          </a:p>
        </p:txBody>
      </p:sp>
      <p:grpSp>
        <p:nvGrpSpPr>
          <p:cNvPr id="14342" name="Group 11"/>
          <p:cNvGrpSpPr>
            <a:grpSpLocks noChangeAspect="1"/>
          </p:cNvGrpSpPr>
          <p:nvPr/>
        </p:nvGrpSpPr>
        <p:grpSpPr bwMode="auto">
          <a:xfrm>
            <a:off x="4114800" y="2362200"/>
            <a:ext cx="4757738" cy="3694113"/>
            <a:chOff x="2899" y="1511"/>
            <a:chExt cx="2690" cy="2089"/>
          </a:xfrm>
        </p:grpSpPr>
        <p:sp>
          <p:nvSpPr>
            <p:cNvPr id="143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2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3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2954" y="179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 dirty="0"/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9"/>
            <p:cNvSpPr>
              <a:spLocks/>
            </p:cNvSpPr>
            <p:nvPr/>
          </p:nvSpPr>
          <p:spPr bwMode="auto">
            <a:xfrm>
              <a:off x="3498" y="2130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20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21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3056" y="2203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8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9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3158" y="2611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36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37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8"/>
            <p:cNvSpPr>
              <a:spLocks noChangeArrowheads="1"/>
            </p:cNvSpPr>
            <p:nvPr/>
          </p:nvSpPr>
          <p:spPr bwMode="auto">
            <a:xfrm>
              <a:off x="3260" y="3018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72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73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74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44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45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3362" y="342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80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81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4382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83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86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87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8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9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0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1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9"/>
            <p:cNvSpPr>
              <a:spLocks/>
            </p:cNvSpPr>
            <p:nvPr/>
          </p:nvSpPr>
          <p:spPr bwMode="auto">
            <a:xfrm>
              <a:off x="4132" y="2673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0"/>
            <p:cNvSpPr>
              <a:spLocks/>
            </p:cNvSpPr>
            <p:nvPr/>
          </p:nvSpPr>
          <p:spPr bwMode="auto">
            <a:xfrm>
              <a:off x="4054" y="2279"/>
              <a:ext cx="183" cy="394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98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99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0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1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2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403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04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5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6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7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8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9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 dirty="0"/>
            </a:p>
          </p:txBody>
        </p:sp>
        <p:sp>
          <p:nvSpPr>
            <p:cNvPr id="14410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411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12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 </a:t>
              </a:r>
              <a:endParaRPr lang="en-US"/>
            </a:p>
          </p:txBody>
        </p:sp>
        <p:sp>
          <p:nvSpPr>
            <p:cNvPr id="14413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14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4415" name="Freeform 82"/>
            <p:cNvSpPr>
              <a:spLocks/>
            </p:cNvSpPr>
            <p:nvPr/>
          </p:nvSpPr>
          <p:spPr bwMode="auto">
            <a:xfrm>
              <a:off x="3928" y="1681"/>
              <a:ext cx="298" cy="177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18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419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20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 </a:t>
              </a:r>
              <a:endParaRPr lang="en-US"/>
            </a:p>
          </p:txBody>
        </p:sp>
        <p:sp>
          <p:nvSpPr>
            <p:cNvPr id="14421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22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final answer</a:t>
              </a:r>
              <a:endParaRPr lang="en-U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7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Freeform 96"/>
            <p:cNvSpPr>
              <a:spLocks/>
            </p:cNvSpPr>
            <p:nvPr/>
          </p:nvSpPr>
          <p:spPr bwMode="auto">
            <a:xfrm>
              <a:off x="4717" y="2532"/>
              <a:ext cx="36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70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8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Freeform 100"/>
            <p:cNvSpPr>
              <a:spLocks/>
            </p:cNvSpPr>
            <p:nvPr/>
          </p:nvSpPr>
          <p:spPr bwMode="auto">
            <a:xfrm>
              <a:off x="4310" y="1654"/>
              <a:ext cx="40" cy="38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</p:grpSp>
      <p:sp>
        <p:nvSpPr>
          <p:cNvPr id="14343" name="Date Placeholder 103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BD8D6-1159-9D43-A345-FF04DA52324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 English Ruler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Print the ticks and numbers like an English ruler:</a:t>
            </a:r>
          </a:p>
        </p:txBody>
      </p:sp>
      <p:pic>
        <p:nvPicPr>
          <p:cNvPr id="717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>
          <a:xfrm>
            <a:off x="2362200" y="2362200"/>
            <a:ext cx="4286849" cy="3172268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366" name="Date Placeholder 7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6B1B3C-0C29-6A4E-9102-12DA9DC07A96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2213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Using Recursion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76275" y="1600200"/>
            <a:ext cx="6105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err="1" smtClean="0">
                <a:solidFill>
                  <a:schemeClr val="tx2"/>
                </a:solidFill>
              </a:rPr>
              <a:t>drawInterval</a:t>
            </a:r>
            <a:r>
              <a:rPr lang="en-US" sz="2000" dirty="0" smtClean="0"/>
              <a:t>(</a:t>
            </a:r>
            <a:r>
              <a:rPr lang="en-US" sz="2000" dirty="0"/>
              <a:t>length)</a:t>
            </a:r>
          </a:p>
          <a:p>
            <a:pPr lvl="2" eaLnBrk="1" hangingPunct="1"/>
            <a:r>
              <a:rPr lang="en-US" sz="2000" dirty="0"/>
              <a:t>Input: length of a </a:t>
            </a:r>
            <a:r>
              <a:rPr lang="ja-JP" altLang="en-US" sz="2000" dirty="0"/>
              <a:t>‘</a:t>
            </a:r>
            <a:r>
              <a:rPr lang="en-US" altLang="ja-JP" sz="2000" dirty="0"/>
              <a:t>tick</a:t>
            </a:r>
            <a:r>
              <a:rPr lang="ja-JP" altLang="en-US" sz="2000" dirty="0"/>
              <a:t>’</a:t>
            </a:r>
            <a:endParaRPr lang="en-US" altLang="ja-JP" sz="2000" dirty="0"/>
          </a:p>
          <a:p>
            <a:pPr lvl="2" eaLnBrk="1" hangingPunct="1"/>
            <a:r>
              <a:rPr lang="en-US" sz="2000" dirty="0"/>
              <a:t>Output: ruler with tick of the given length in the middle and smaller rulers on either side</a:t>
            </a:r>
          </a:p>
        </p:txBody>
      </p:sp>
      <p:sp>
        <p:nvSpPr>
          <p:cNvPr id="163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Recursion</a:t>
            </a:r>
          </a:p>
        </p:txBody>
      </p:sp>
      <p:sp>
        <p:nvSpPr>
          <p:cNvPr id="16389" name="Date Placeholder 17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tx2"/>
                </a:solidFill>
              </a:rPr>
              <a:t>© 2014 Goodrich, Tamassia, Goldwasser</a:t>
            </a:r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81000" y="2895600"/>
            <a:ext cx="4800600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5181600" y="3352800"/>
            <a:ext cx="3810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drawInterval</a:t>
            </a:r>
            <a:r>
              <a:rPr lang="en-US" sz="2000" dirty="0" smtClean="0"/>
              <a:t>(</a:t>
            </a:r>
            <a:r>
              <a:rPr lang="en-US" sz="2000" dirty="0"/>
              <a:t>length)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 if( length &gt; 0 ) then</a:t>
            </a:r>
          </a:p>
          <a:p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( </a:t>
            </a:r>
            <a:r>
              <a:rPr lang="en-US" sz="2000" dirty="0"/>
              <a:t>length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/>
              <a:t> 1 )</a:t>
            </a:r>
          </a:p>
          <a:p>
            <a:endParaRPr lang="en-US" sz="2000" dirty="0"/>
          </a:p>
          <a:p>
            <a:r>
              <a:rPr lang="en-US" sz="2000" dirty="0"/>
              <a:t>     draw </a:t>
            </a:r>
            <a:r>
              <a:rPr lang="en-US" sz="2000" dirty="0" smtClean="0"/>
              <a:t>line of </a:t>
            </a:r>
            <a:r>
              <a:rPr lang="en-US" sz="2000" dirty="0"/>
              <a:t>the given length</a:t>
            </a:r>
          </a:p>
          <a:p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( </a:t>
            </a:r>
            <a:r>
              <a:rPr lang="en-US" sz="2000" dirty="0"/>
              <a:t>length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/>
              <a:t> 1 )</a:t>
            </a:r>
          </a:p>
          <a:p>
            <a:endParaRPr lang="en-US" sz="2000" dirty="0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2209800" y="3200400"/>
            <a:ext cx="5461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2819400" y="4648200"/>
            <a:ext cx="2819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2209800" y="4724400"/>
            <a:ext cx="5461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 flipV="1">
            <a:off x="2819400" y="3886200"/>
            <a:ext cx="2819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H="1" flipV="1">
            <a:off x="2819400" y="5410200"/>
            <a:ext cx="2819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dirty="0"/>
              <a:t>Recursion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87428E-73DA-CD43-A3B1-F12D62B8D78E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352800" cy="4724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Tahoma" charset="0"/>
              </a:rPr>
              <a:t>The drawing method is based on the following recursive definition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Tahoma" charset="0"/>
              </a:rPr>
              <a:t>An interval with a central tick length </a:t>
            </a:r>
            <a:r>
              <a:rPr lang="en-US" sz="2400" dirty="0" smtClean="0">
                <a:latin typeface="Tahoma" charset="0"/>
              </a:rPr>
              <a:t/>
            </a:r>
            <a:br>
              <a:rPr lang="en-US" sz="2400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L</a:t>
            </a:r>
            <a:r>
              <a:rPr lang="en-US" sz="2400" i="1" dirty="0" smtClean="0">
                <a:latin typeface="Tahoma" charset="0"/>
              </a:rPr>
              <a:t> </a:t>
            </a:r>
            <a:r>
              <a:rPr lang="en-US" sz="2400" u="sng" dirty="0" smtClean="0">
                <a:latin typeface="Tahoma" charset="0"/>
              </a:rPr>
              <a:t>&gt;</a:t>
            </a:r>
            <a:r>
              <a:rPr lang="en-US" sz="2400" dirty="0">
                <a:latin typeface="Tahoma" charset="0"/>
              </a:rPr>
              <a:t>1 consists of: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>
                <a:latin typeface="Tahoma" charset="0"/>
              </a:rPr>
              <a:t>An </a:t>
            </a:r>
            <a:r>
              <a:rPr lang="en-US" sz="2000" dirty="0">
                <a:latin typeface="Tahoma" charset="0"/>
              </a:rPr>
              <a:t>interval with a central tick length L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ahoma" charset="0"/>
              </a:rPr>
              <a:t>1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ahoma" charset="0"/>
              </a:rPr>
              <a:t>An single tick of length L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ahoma" charset="0"/>
              </a:rPr>
              <a:t>An interval with a central tick length L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ahoma" charset="0"/>
              </a:rPr>
              <a:t>1</a:t>
            </a:r>
          </a:p>
        </p:txBody>
      </p:sp>
      <p:sp>
        <p:nvSpPr>
          <p:cNvPr id="18438" name="Date Placeholder 151"/>
          <p:cNvSpPr>
            <a:spLocks noGrp="1"/>
          </p:cNvSpPr>
          <p:nvPr>
            <p:ph type="dt" sz="quarter" idx="10"/>
          </p:nvPr>
        </p:nvSpPr>
        <p:spPr>
          <a:xfrm>
            <a:off x="11430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smtClean="0"/>
              <a:t>© 2014 Goodrich, Tamassia, Goldwasser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30" y="1219200"/>
            <a:ext cx="5330970" cy="5257800"/>
          </a:xfrm>
          <a:prstGeom prst="rect">
            <a:avLst/>
          </a:prstGeom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2390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Recursive Drawing Method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019800" cy="4839954"/>
          </a:xfrm>
          <a:prstGeom prst="rect">
            <a:avLst/>
          </a:prstGeom>
        </p:spPr>
      </p:pic>
      <p:sp>
        <p:nvSpPr>
          <p:cNvPr id="1945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032320-E5F1-B04A-8F80-B97AC0B6E81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 Recursive Method for Drawing Ticks on an English Ruler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>
            <a:off x="3505200" y="32004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>
            <a:off x="3581400" y="32766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842125" y="2865438"/>
            <a:ext cx="199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omic Sans MS" charset="0"/>
              </a:rPr>
              <a:t>Note the two recursive calls</a:t>
            </a:r>
          </a:p>
        </p:txBody>
      </p:sp>
      <p:sp>
        <p:nvSpPr>
          <p:cNvPr id="19464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8105825" cy="4395986"/>
          </a:xfrm>
          <a:prstGeom prst="rect">
            <a:avLst/>
          </a:prstGeom>
        </p:spPr>
      </p:pic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Binary Search</a:t>
            </a:r>
          </a:p>
        </p:txBody>
      </p:sp>
      <p:sp>
        <p:nvSpPr>
          <p:cNvPr id="450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Search for an </a:t>
            </a:r>
            <a:r>
              <a:rPr lang="en-US" dirty="0" smtClean="0">
                <a:latin typeface="Tahoma" charset="0"/>
              </a:rPr>
              <a:t>integer in </a:t>
            </a:r>
            <a:r>
              <a:rPr lang="en-US" dirty="0">
                <a:latin typeface="Tahoma" charset="0"/>
              </a:rPr>
              <a:t>an ordered </a:t>
            </a:r>
            <a:r>
              <a:rPr lang="en-US" dirty="0" smtClean="0">
                <a:latin typeface="Tahoma" charset="0"/>
              </a:rPr>
              <a:t>list</a:t>
            </a:r>
            <a:endParaRPr lang="en-US" dirty="0">
              <a:latin typeface="Tahoma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9A72E1-57E3-084E-9D01-E4ED51A3D46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3957</TotalTime>
  <Words>1828</Words>
  <Application>Microsoft Macintosh PowerPoint</Application>
  <PresentationFormat>On-screen Show (4:3)</PresentationFormat>
  <Paragraphs>554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Blueprint</vt:lpstr>
      <vt:lpstr>Equation</vt:lpstr>
      <vt:lpstr>Recursion</vt:lpstr>
      <vt:lpstr>The Recursion Pattern</vt:lpstr>
      <vt:lpstr>Content of a Recursive Method</vt:lpstr>
      <vt:lpstr>Visualizing Recursion</vt:lpstr>
      <vt:lpstr>Example: English Ruler</vt:lpstr>
      <vt:lpstr>Using Recursion</vt:lpstr>
      <vt:lpstr>Recursive Drawing Method </vt:lpstr>
      <vt:lpstr>A Recursive Method for Drawing Ticks on an English Ruler</vt:lpstr>
      <vt:lpstr>Binary Search</vt:lpstr>
      <vt:lpstr>Visualizing Binary Search</vt:lpstr>
      <vt:lpstr>Analyzing Binary Search</vt:lpstr>
      <vt:lpstr>Linear Recursion</vt:lpstr>
      <vt:lpstr>Example of Linear Recursion</vt:lpstr>
      <vt:lpstr>Reversing an Array</vt:lpstr>
      <vt:lpstr>Defining Arguments for Recursion</vt:lpstr>
      <vt:lpstr>Computing Powers</vt:lpstr>
      <vt:lpstr>Recursive Squaring</vt:lpstr>
      <vt:lpstr>Recursive Squaring Method</vt:lpstr>
      <vt:lpstr>Analysis</vt:lpstr>
      <vt:lpstr>Tail Recursion</vt:lpstr>
      <vt:lpstr>Binary Recursion</vt:lpstr>
      <vt:lpstr>Another Binary Recusive Method</vt:lpstr>
      <vt:lpstr>Computing Fibonacci Numbers</vt:lpstr>
      <vt:lpstr>Analysis</vt:lpstr>
      <vt:lpstr>A Better Fibonacci Algorithm </vt:lpstr>
      <vt:lpstr>Multiple Recursion</vt:lpstr>
      <vt:lpstr>Algorithm for Multiple Recursion</vt:lpstr>
      <vt:lpstr>Example</vt:lpstr>
      <vt:lpstr>Visualizing PuzzleSolve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451</cp:revision>
  <cp:lastPrinted>2014-03-16T19:02:44Z</cp:lastPrinted>
  <dcterms:created xsi:type="dcterms:W3CDTF">2002-01-21T02:22:10Z</dcterms:created>
  <dcterms:modified xsi:type="dcterms:W3CDTF">2014-03-16T19:03:30Z</dcterms:modified>
</cp:coreProperties>
</file>